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4"/>
  </p:notesMasterIdLst>
  <p:handoutMasterIdLst>
    <p:handoutMasterId r:id="rId15"/>
  </p:handoutMasterIdLst>
  <p:sldIdLst>
    <p:sldId id="274" r:id="rId5"/>
    <p:sldId id="260" r:id="rId6"/>
    <p:sldId id="279" r:id="rId7"/>
    <p:sldId id="278" r:id="rId8"/>
    <p:sldId id="285" r:id="rId9"/>
    <p:sldId id="280" r:id="rId10"/>
    <p:sldId id="282" r:id="rId11"/>
    <p:sldId id="284" r:id="rId12"/>
    <p:sldId id="283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C57"/>
    <a:srgbClr val="FFE9A3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1E1A1-5C34-4457-AE82-2DB6773FE206}" v="119" dt="2022-12-16T07:16:51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15-12-2022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15-12-2022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"/>
              <a:t>Klik om de titelstijl van het model te bewerken</a:t>
            </a: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A062C-438B-435B-AC72-11EE0553D348}" type="datetime1">
              <a:rPr lang="nl-NL" smtClean="0"/>
              <a:t>15-12-2022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E0F8E-8C2A-4EA9-82B4-D806D34B557D}" type="datetime1">
              <a:rPr lang="nl-NL" smtClean="0"/>
              <a:t>15-12-2022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4D6BC-2A99-4B5A-A80A-D2F510080855}" type="datetime1">
              <a:rPr lang="nl-NL" smtClean="0"/>
              <a:t>15-12-2022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39E6F-C4D3-4233-838E-9ABAB79681C5}" type="datetime1">
              <a:rPr lang="nl-NL" smtClean="0"/>
              <a:t>15-12-2022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0746DE-BCB6-4742-BAD3-23D789492DEA}" type="datetime1">
              <a:rPr lang="nl-NL" smtClean="0"/>
              <a:t>15-12-2022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/>
              <a:t>Klik om de tekststijlen van het model te 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/>
              <a:t>Klik om de tekststijlen van het model te 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007331-9111-4CF7-BB53-7967C82BE855}" type="datetime1">
              <a:rPr lang="nl-NL" smtClean="0"/>
              <a:t>15-12-2022</a:t>
            </a:fld>
            <a:endParaRPr lang="en-US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/>
              <a:t>Klik om de tekststijlen van het 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/>
              <a:t>Klik om de tekststijlen van het model te 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/>
              <a:t>Klik om de tekststijlen van het 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/>
              <a:t>Klik om de tekststijlen van het model te 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4AAB0-CA0B-4B50-BAF5-64285225E6D3}" type="datetime1">
              <a:rPr lang="nl-NL" smtClean="0"/>
              <a:t>15-12-2022</a:t>
            </a:fld>
            <a:endParaRPr lang="en-US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E9EEA-93A4-4AC0-82A3-AAE045D26265}" type="datetime1">
              <a:rPr lang="nl-NL" smtClean="0"/>
              <a:t>15-12-2022</a:t>
            </a:fld>
            <a:endParaRPr lang="en-US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EC0246C-263D-46C0-97C2-33055410F436}" type="datetime1">
              <a:rPr lang="nl-NL" smtClean="0"/>
              <a:t>15-12-2022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C828DE5-5E25-48F8-9D08-0AAF94E065B7}" type="datetime1">
              <a:rPr lang="nl-NL" smtClean="0"/>
              <a:t>15-12-2022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/>
              <a:t>Klik om de titelstijl van het model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BBDB2E9-45E4-446B-B384-7A1A43730A2E}" type="datetime1">
              <a:rPr lang="nl-NL" smtClean="0"/>
              <a:t>15-12-2022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spatiegebruik.nl/imagedb/groot/img0106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vakoverstijgendrekenen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580354" cy="3686015"/>
          </a:xfrm>
        </p:spPr>
        <p:txBody>
          <a:bodyPr rtlCol="0">
            <a:normAutofit/>
          </a:bodyPr>
          <a:lstStyle/>
          <a:p>
            <a:r>
              <a:rPr lang="nl" sz="7200" dirty="0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  <a:br>
              <a:rPr lang="nl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" sz="24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 – Wiskunde – Natuurkunde – Scheikunde</a:t>
            </a:r>
            <a:endParaRPr lang="n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964207"/>
            <a:ext cx="6580354" cy="730029"/>
          </a:xfrm>
        </p:spPr>
        <p:txBody>
          <a:bodyPr rtlCol="0">
            <a:noAutofit/>
          </a:bodyPr>
          <a:lstStyle/>
          <a:p>
            <a:pPr rtl="0"/>
            <a:r>
              <a:rPr lang="nl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Kees Hooyman</a:t>
            </a:r>
          </a:p>
          <a:p>
            <a:pPr rtl="0">
              <a:spcBef>
                <a:spcPts val="0"/>
              </a:spcBef>
            </a:pPr>
            <a:r>
              <a:rPr lang="nl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St. Bonifatiuscollege Utrecht</a:t>
            </a:r>
          </a:p>
        </p:txBody>
      </p:sp>
      <p:pic>
        <p:nvPicPr>
          <p:cNvPr id="5" name="Afbeelding 4" descr="Een afbeelding met gebouw, zitting, bank, zijkant&#10;&#10;Beschrijving automatisch gegenereer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1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F7A88F-908A-A0A3-5B5E-6CEC43C9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5" y="371475"/>
            <a:ext cx="4076942" cy="57531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5142CFC-4666-92D2-7D2F-500619C00876}"/>
              </a:ext>
            </a:extLst>
          </p:cNvPr>
          <p:cNvSpPr txBox="1"/>
          <p:nvPr/>
        </p:nvSpPr>
        <p:spPr>
          <a:xfrm>
            <a:off x="4988203" y="606417"/>
            <a:ext cx="6020792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/>
              <a:t>1. Opdracht voor taal en rekenen</a:t>
            </a:r>
          </a:p>
          <a:p>
            <a:r>
              <a:rPr lang="nl-NL" sz="2000" dirty="0"/>
              <a:t>• De landelijke einddoelen en niveaus die de overheid vastlegt, bevatten een heldere doorlopende leerlijn taal en rekenen.</a:t>
            </a:r>
          </a:p>
          <a:p>
            <a:r>
              <a:rPr lang="nl-NL" sz="2000" dirty="0"/>
              <a:t>• Er moeten heldere taal- en rekendoelen voor andere vakken komen, zodat de basis voor een vakoverstijgende aanpak van taal en rekenen al zichtbaar is in de landelijke einddoelen en niveaus van alle vakken. </a:t>
            </a:r>
          </a:p>
          <a:p>
            <a:r>
              <a:rPr lang="nl-NL" sz="2000" dirty="0"/>
              <a:t>• Monitor de beheersing op landelijk niveau.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6B9820-0C6C-18D6-4261-D9D3BBBC1659}"/>
              </a:ext>
            </a:extLst>
          </p:cNvPr>
          <p:cNvSpPr txBox="1"/>
          <p:nvPr/>
        </p:nvSpPr>
        <p:spPr>
          <a:xfrm flipH="1">
            <a:off x="5781773" y="1332050"/>
            <a:ext cx="6020792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/>
              <a:t>2. Veranker rekenonderwijs in andere vakken</a:t>
            </a:r>
          </a:p>
          <a:p>
            <a:r>
              <a:rPr lang="nl-NL" sz="2000" dirty="0"/>
              <a:t>• Verbind in de landelijke einddoelen met andere vakken.</a:t>
            </a:r>
          </a:p>
          <a:p>
            <a:r>
              <a:rPr lang="nl-NL" sz="2000" dirty="0"/>
              <a:t>• Zorg voor een gezamenlijke verantwoordelijkheid voor rekenen binnen de school. </a:t>
            </a:r>
          </a:p>
          <a:p>
            <a:r>
              <a:rPr lang="nl-NL" sz="2000" dirty="0"/>
              <a:t>• Goed rekenonderwijs vergt de inzet van alle betrokkenen en een vakoverstijgende aanpak. </a:t>
            </a:r>
          </a:p>
          <a:p>
            <a:r>
              <a:rPr lang="nl-NL" sz="2000" dirty="0"/>
              <a:t>• Vooral zwakke rekenaars hebben behoefte aan een vakoverstijgende aanpak van rekenen en moeten niet bij elk vak in een andere rekenwereld belanden.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7B8DCC-438B-7B03-312B-A1389F954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935" y="2002843"/>
            <a:ext cx="7732060" cy="4272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79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16-12-2022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36FF51-D906-4AD5-BE30-C5AC217ACAFD}"/>
              </a:ext>
            </a:extLst>
          </p:cNvPr>
          <p:cNvSpPr txBox="1">
            <a:spLocks/>
          </p:cNvSpPr>
          <p:nvPr/>
        </p:nvSpPr>
        <p:spPr>
          <a:xfrm>
            <a:off x="1097280" y="452927"/>
            <a:ext cx="10058400" cy="905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227BBB7-8E8D-4410-9B60-7610BAA74A87}"/>
              </a:ext>
            </a:extLst>
          </p:cNvPr>
          <p:cNvSpPr txBox="1"/>
          <p:nvPr/>
        </p:nvSpPr>
        <p:spPr>
          <a:xfrm>
            <a:off x="966090" y="1520537"/>
            <a:ext cx="62064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Voorbeeld: Rekenen met Procenten</a:t>
            </a:r>
          </a:p>
          <a:p>
            <a:pPr>
              <a:spcBef>
                <a:spcPts val="600"/>
              </a:spcBef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Een artikel in de winkel is 35% afgeprijsd. </a:t>
            </a:r>
          </a:p>
          <a:p>
            <a:pPr>
              <a:spcBef>
                <a:spcPts val="600"/>
              </a:spcBef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Het artikel kost nu € 3,73.  </a:t>
            </a:r>
          </a:p>
          <a:p>
            <a:pPr>
              <a:spcBef>
                <a:spcPts val="600"/>
              </a:spcBef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Wat was de originele prijs?</a:t>
            </a:r>
            <a:endParaRPr lang="nl-NL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Afbeelding 11" descr="boerensalade">
            <a:extLst>
              <a:ext uri="{FF2B5EF4-FFF2-40B4-BE49-F238E27FC236}">
                <a16:creationId xmlns:a16="http://schemas.microsoft.com/office/drawing/2014/main" id="{4A1C31F3-DB1A-4EA5-978D-06D704E0531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11" y="1369743"/>
            <a:ext cx="3852000" cy="28699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F2B7CC77-6633-4638-BC30-F0CEDF937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80584"/>
              </p:ext>
            </p:extLst>
          </p:nvPr>
        </p:nvGraphicFramePr>
        <p:xfrm>
          <a:off x="940668" y="4209174"/>
          <a:ext cx="5616001" cy="90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4927">
                  <a:extLst>
                    <a:ext uri="{9D8B030D-6E8A-4147-A177-3AD203B41FA5}">
                      <a16:colId xmlns:a16="http://schemas.microsoft.com/office/drawing/2014/main" val="2792089562"/>
                    </a:ext>
                  </a:extLst>
                </a:gridCol>
                <a:gridCol w="1230358">
                  <a:extLst>
                    <a:ext uri="{9D8B030D-6E8A-4147-A177-3AD203B41FA5}">
                      <a16:colId xmlns:a16="http://schemas.microsoft.com/office/drawing/2014/main" val="3869021"/>
                    </a:ext>
                  </a:extLst>
                </a:gridCol>
                <a:gridCol w="1230358">
                  <a:extLst>
                    <a:ext uri="{9D8B030D-6E8A-4147-A177-3AD203B41FA5}">
                      <a16:colId xmlns:a16="http://schemas.microsoft.com/office/drawing/2014/main" val="3913976239"/>
                    </a:ext>
                  </a:extLst>
                </a:gridCol>
                <a:gridCol w="1230358">
                  <a:extLst>
                    <a:ext uri="{9D8B030D-6E8A-4147-A177-3AD203B41FA5}">
                      <a16:colId xmlns:a16="http://schemas.microsoft.com/office/drawing/2014/main" val="697873567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procenten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65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nl-N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2334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prijs in €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3,73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43682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879DAEE5-ECBD-48A1-A2A3-80BC9B204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03509"/>
              </p:ext>
            </p:extLst>
          </p:nvPr>
        </p:nvGraphicFramePr>
        <p:xfrm>
          <a:off x="940668" y="4209174"/>
          <a:ext cx="5616001" cy="90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4927">
                  <a:extLst>
                    <a:ext uri="{9D8B030D-6E8A-4147-A177-3AD203B41FA5}">
                      <a16:colId xmlns:a16="http://schemas.microsoft.com/office/drawing/2014/main" val="2792089562"/>
                    </a:ext>
                  </a:extLst>
                </a:gridCol>
                <a:gridCol w="1230358">
                  <a:extLst>
                    <a:ext uri="{9D8B030D-6E8A-4147-A177-3AD203B41FA5}">
                      <a16:colId xmlns:a16="http://schemas.microsoft.com/office/drawing/2014/main" val="3869021"/>
                    </a:ext>
                  </a:extLst>
                </a:gridCol>
                <a:gridCol w="1230358">
                  <a:extLst>
                    <a:ext uri="{9D8B030D-6E8A-4147-A177-3AD203B41FA5}">
                      <a16:colId xmlns:a16="http://schemas.microsoft.com/office/drawing/2014/main" val="3913976239"/>
                    </a:ext>
                  </a:extLst>
                </a:gridCol>
                <a:gridCol w="1230358">
                  <a:extLst>
                    <a:ext uri="{9D8B030D-6E8A-4147-A177-3AD203B41FA5}">
                      <a16:colId xmlns:a16="http://schemas.microsoft.com/office/drawing/2014/main" val="697873567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procenten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65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100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582334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prijs in €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3,73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643682"/>
                  </a:ext>
                </a:extLst>
              </a:tr>
            </a:tbl>
          </a:graphicData>
        </a:graphic>
      </p:graphicFrame>
      <p:graphicFrame>
        <p:nvGraphicFramePr>
          <p:cNvPr id="11" name="Tabel 4">
            <a:extLst>
              <a:ext uri="{FF2B5EF4-FFF2-40B4-BE49-F238E27FC236}">
                <a16:creationId xmlns:a16="http://schemas.microsoft.com/office/drawing/2014/main" id="{2EF1597F-E308-4C32-B965-D740E7F89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1753"/>
              </p:ext>
            </p:extLst>
          </p:nvPr>
        </p:nvGraphicFramePr>
        <p:xfrm>
          <a:off x="7303680" y="4602032"/>
          <a:ext cx="3852000" cy="140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364849223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575242584"/>
                    </a:ext>
                  </a:extLst>
                </a:gridCol>
              </a:tblGrid>
              <a:tr h="702788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…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100 %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990607"/>
                  </a:ext>
                </a:extLst>
              </a:tr>
              <a:tr h="702788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€ 3,73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27169"/>
                  </a:ext>
                </a:extLst>
              </a:tr>
            </a:tbl>
          </a:graphicData>
        </a:graphic>
      </p:graphicFrame>
      <p:pic>
        <p:nvPicPr>
          <p:cNvPr id="13" name="Afbeelding 12">
            <a:extLst>
              <a:ext uri="{FF2B5EF4-FFF2-40B4-BE49-F238E27FC236}">
                <a16:creationId xmlns:a16="http://schemas.microsoft.com/office/drawing/2014/main" id="{370E157E-CCD9-4905-A855-79C0C4EB9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223" y="3574946"/>
            <a:ext cx="2144649" cy="6189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8BB21FA-380C-4AD8-9E16-5686B7614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212" y="5160033"/>
            <a:ext cx="2113788" cy="608076"/>
          </a:xfrm>
          <a:prstGeom prst="rect">
            <a:avLst/>
          </a:prstGeom>
        </p:spPr>
      </p:pic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F657128-6D0A-D9FE-EC4A-4ADC2319C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18719"/>
              </p:ext>
            </p:extLst>
          </p:nvPr>
        </p:nvGraphicFramePr>
        <p:xfrm>
          <a:off x="7303680" y="4594577"/>
          <a:ext cx="3852000" cy="140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364849223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575242584"/>
                    </a:ext>
                  </a:extLst>
                </a:gridCol>
              </a:tblGrid>
              <a:tr h="702788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65 %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100 %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990607"/>
                  </a:ext>
                </a:extLst>
              </a:tr>
              <a:tr h="702788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€ 3,73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2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36FF51-D906-4AD5-BE30-C5AC217ACAFD}"/>
              </a:ext>
            </a:extLst>
          </p:cNvPr>
          <p:cNvSpPr txBox="1">
            <a:spLocks/>
          </p:cNvSpPr>
          <p:nvPr/>
        </p:nvSpPr>
        <p:spPr>
          <a:xfrm>
            <a:off x="1097280" y="452927"/>
            <a:ext cx="10058400" cy="905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1E9B7D-1356-4882-AC10-C3B6D6DB7457}"/>
              </a:ext>
            </a:extLst>
          </p:cNvPr>
          <p:cNvSpPr txBox="1"/>
          <p:nvPr/>
        </p:nvSpPr>
        <p:spPr>
          <a:xfrm>
            <a:off x="1097280" y="1643648"/>
            <a:ext cx="1023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Hoe komt het toch dat onze leerlingen zo slecht zijn in rekenen???</a:t>
            </a:r>
          </a:p>
          <a:p>
            <a:endParaRPr lang="nl-NL" sz="20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A0B34D-3A9E-4FC3-968C-FE2577E0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2932">
            <a:off x="630326" y="2572700"/>
            <a:ext cx="6210708" cy="34935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80DC9F-B9A4-4D62-836C-EC092932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6978">
            <a:off x="263480" y="3021543"/>
            <a:ext cx="11219312" cy="1627043"/>
          </a:xfrm>
          <a:prstGeom prst="rect">
            <a:avLst/>
          </a:prstGeom>
        </p:spPr>
      </p:pic>
      <p:graphicFrame>
        <p:nvGraphicFramePr>
          <p:cNvPr id="13" name="Tabel 4">
            <a:extLst>
              <a:ext uri="{FF2B5EF4-FFF2-40B4-BE49-F238E27FC236}">
                <a16:creationId xmlns:a16="http://schemas.microsoft.com/office/drawing/2014/main" id="{C509A034-220C-4869-98C5-7A85D832F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5914"/>
              </p:ext>
            </p:extLst>
          </p:nvPr>
        </p:nvGraphicFramePr>
        <p:xfrm>
          <a:off x="3886242" y="3944950"/>
          <a:ext cx="4919538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769">
                  <a:extLst>
                    <a:ext uri="{9D8B030D-6E8A-4147-A177-3AD203B41FA5}">
                      <a16:colId xmlns:a16="http://schemas.microsoft.com/office/drawing/2014/main" val="364849223"/>
                    </a:ext>
                  </a:extLst>
                </a:gridCol>
                <a:gridCol w="2459769">
                  <a:extLst>
                    <a:ext uri="{9D8B030D-6E8A-4147-A177-3AD203B41FA5}">
                      <a16:colId xmlns:a16="http://schemas.microsoft.com/office/drawing/2014/main" val="2575242584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157.00 auto’s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99060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28,2 %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27169"/>
                  </a:ext>
                </a:extLst>
              </a:tr>
            </a:tbl>
          </a:graphicData>
        </a:graphic>
      </p:graphicFrame>
      <p:pic>
        <p:nvPicPr>
          <p:cNvPr id="2050" name="Picture 2" descr="rendement">
            <a:extLst>
              <a:ext uri="{FF2B5EF4-FFF2-40B4-BE49-F238E27FC236}">
                <a16:creationId xmlns:a16="http://schemas.microsoft.com/office/drawing/2014/main" id="{FDD51994-0C90-4DA3-87CD-BD0673D3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0" y="91907"/>
            <a:ext cx="8533727" cy="3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8027C43-FE50-CA69-E88F-986EFF3AB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9830"/>
              </p:ext>
            </p:extLst>
          </p:nvPr>
        </p:nvGraphicFramePr>
        <p:xfrm>
          <a:off x="3884017" y="3941271"/>
          <a:ext cx="4919538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769">
                  <a:extLst>
                    <a:ext uri="{9D8B030D-6E8A-4147-A177-3AD203B41FA5}">
                      <a16:colId xmlns:a16="http://schemas.microsoft.com/office/drawing/2014/main" val="364849223"/>
                    </a:ext>
                  </a:extLst>
                </a:gridCol>
                <a:gridCol w="2459769">
                  <a:extLst>
                    <a:ext uri="{9D8B030D-6E8A-4147-A177-3AD203B41FA5}">
                      <a16:colId xmlns:a16="http://schemas.microsoft.com/office/drawing/2014/main" val="2575242584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157.00 auto’s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??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99060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28,2 %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1,28 %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2716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68C9489-2B39-4C87-B4A6-ABC9EF51C13C}"/>
                  </a:ext>
                </a:extLst>
              </p:cNvPr>
              <p:cNvSpPr txBox="1"/>
              <p:nvPr/>
            </p:nvSpPr>
            <p:spPr>
              <a:xfrm>
                <a:off x="6733352" y="3085541"/>
                <a:ext cx="4806877" cy="1279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000" dirty="0"/>
                        <m:t>η</m:t>
                      </m:r>
                      <m:r>
                        <a:rPr lang="nl-N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4000" b="0" i="0" smtClean="0">
                                  <a:latin typeface="Cambria Math" panose="02040503050406030204" pitchFamily="18" charset="0"/>
                                </a:rPr>
                                <m:t>nuttig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40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  <m:r>
                        <a:rPr lang="nl-N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68C9489-2B39-4C87-B4A6-ABC9EF51C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52" y="3085541"/>
                <a:ext cx="4806877" cy="1279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5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36FF51-D906-4AD5-BE30-C5AC217ACAFD}"/>
              </a:ext>
            </a:extLst>
          </p:cNvPr>
          <p:cNvSpPr txBox="1">
            <a:spLocks/>
          </p:cNvSpPr>
          <p:nvPr/>
        </p:nvSpPr>
        <p:spPr>
          <a:xfrm>
            <a:off x="1097280" y="452927"/>
            <a:ext cx="10058400" cy="905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227BBB7-8E8D-4410-9B60-7610BAA74A87}"/>
              </a:ext>
            </a:extLst>
          </p:cNvPr>
          <p:cNvSpPr txBox="1"/>
          <p:nvPr/>
        </p:nvSpPr>
        <p:spPr>
          <a:xfrm>
            <a:off x="966090" y="1520537"/>
            <a:ext cx="62064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Wanneer gebruik je verhoudingstabel?</a:t>
            </a:r>
            <a:endParaRPr lang="nl-NL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Rekenen met procenten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Eenheden met ‘per’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Verbrandingswarmte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Dichtheid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Veerconstante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Snelheid?</a:t>
            </a:r>
          </a:p>
          <a:p>
            <a:pPr>
              <a:spcBef>
                <a:spcPts val="600"/>
              </a:spcBef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endParaRPr lang="nl-N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el 4">
            <a:extLst>
              <a:ext uri="{FF2B5EF4-FFF2-40B4-BE49-F238E27FC236}">
                <a16:creationId xmlns:a16="http://schemas.microsoft.com/office/drawing/2014/main" id="{2EF1597F-E308-4C32-B965-D740E7F89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37628"/>
              </p:ext>
            </p:extLst>
          </p:nvPr>
        </p:nvGraphicFramePr>
        <p:xfrm>
          <a:off x="7303680" y="4602032"/>
          <a:ext cx="3852000" cy="140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364849223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575242584"/>
                    </a:ext>
                  </a:extLst>
                </a:gridCol>
              </a:tblGrid>
              <a:tr h="702788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 </a:t>
                      </a:r>
                      <a:r>
                        <a:rPr lang="nl-NL" sz="2800" dirty="0" err="1"/>
                        <a:t>m</a:t>
                      </a:r>
                      <a:r>
                        <a:rPr lang="nl-NL" sz="2800" baseline="30000" dirty="0" err="1"/>
                        <a:t>3</a:t>
                      </a:r>
                      <a:endParaRPr lang="nl-N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7,8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990607"/>
                  </a:ext>
                </a:extLst>
              </a:tr>
              <a:tr h="702788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32</a:t>
                      </a:r>
                      <a:r>
                        <a:rPr lang="nl-NL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</a:t>
                      </a:r>
                      <a:r>
                        <a:rPr lang="nl-NL" sz="2800" dirty="0"/>
                        <a:t>10</a:t>
                      </a:r>
                      <a:r>
                        <a:rPr lang="nl-NL" sz="2800" baseline="30000" dirty="0"/>
                        <a:t>9 </a:t>
                      </a:r>
                      <a:r>
                        <a:rPr lang="nl-NL" sz="2800" baseline="0" dirty="0"/>
                        <a:t>J</a:t>
                      </a:r>
                      <a:endParaRPr lang="nl-N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27169"/>
                  </a:ext>
                </a:extLst>
              </a:tr>
            </a:tbl>
          </a:graphicData>
        </a:graphic>
      </p:graphicFrame>
      <p:pic>
        <p:nvPicPr>
          <p:cNvPr id="4" name="Picture 2" descr="AVA en All Out teleurgesteld door uitstel renovatieplannen - AALSMEERVANDAAG">
            <a:extLst>
              <a:ext uri="{FF2B5EF4-FFF2-40B4-BE49-F238E27FC236}">
                <a16:creationId xmlns:a16="http://schemas.microsoft.com/office/drawing/2014/main" id="{6B58CC5A-FCC2-136D-36C0-5D8F59A0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58" y="1520537"/>
            <a:ext cx="3719185" cy="24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B4AE34C-7DCA-B4B8-2083-0B134011F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714405"/>
              </p:ext>
            </p:extLst>
          </p:nvPr>
        </p:nvGraphicFramePr>
        <p:xfrm>
          <a:off x="7303680" y="4627541"/>
          <a:ext cx="3852000" cy="1419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364849223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575242584"/>
                    </a:ext>
                  </a:extLst>
                </a:gridCol>
              </a:tblGrid>
              <a:tr h="717055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100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990607"/>
                  </a:ext>
                </a:extLst>
              </a:tr>
              <a:tr h="702788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15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27169"/>
                  </a:ext>
                </a:extLst>
              </a:tr>
            </a:tbl>
          </a:graphicData>
        </a:graphic>
      </p:graphicFrame>
      <p:pic>
        <p:nvPicPr>
          <p:cNvPr id="1026" name="Picture 2" descr="Rekenen aan reacties - Bijles Scheikunde HAVO">
            <a:extLst>
              <a:ext uri="{FF2B5EF4-FFF2-40B4-BE49-F238E27FC236}">
                <a16:creationId xmlns:a16="http://schemas.microsoft.com/office/drawing/2014/main" id="{CFD3FE4F-7C38-EA46-946F-CEF3C8F9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1" y="1189635"/>
            <a:ext cx="10646288" cy="49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36FF51-D906-4AD5-BE30-C5AC217ACAFD}"/>
              </a:ext>
            </a:extLst>
          </p:cNvPr>
          <p:cNvSpPr txBox="1">
            <a:spLocks/>
          </p:cNvSpPr>
          <p:nvPr/>
        </p:nvSpPr>
        <p:spPr>
          <a:xfrm>
            <a:off x="1097280" y="452927"/>
            <a:ext cx="10058400" cy="905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1E9B7D-1356-4882-AC10-C3B6D6DB7457}"/>
              </a:ext>
            </a:extLst>
          </p:cNvPr>
          <p:cNvSpPr txBox="1"/>
          <p:nvPr/>
        </p:nvSpPr>
        <p:spPr>
          <a:xfrm>
            <a:off x="1097280" y="1643648"/>
            <a:ext cx="102321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Betrokkenheid van alle vakdocenten wiskunde, natuurkunde, economie en scheikunde.</a:t>
            </a:r>
          </a:p>
          <a:p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Maak op school de volgende afspraken: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Hoe los je vergelijkingen op?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Bij procenten: gebruik de verhoudingstabel!!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Wanneer kun je die tabel nog meer gebruiken?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Hoe pak je samengestelde rekenopgaven aan?</a:t>
            </a:r>
          </a:p>
          <a:p>
            <a:pPr>
              <a:spcBef>
                <a:spcPts val="2400"/>
              </a:spcBef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Resultaat: significante verschillen bij examens</a:t>
            </a:r>
            <a:endParaRPr lang="nl-NL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36FF51-D906-4AD5-BE30-C5AC217ACAFD}"/>
              </a:ext>
            </a:extLst>
          </p:cNvPr>
          <p:cNvSpPr txBox="1">
            <a:spLocks/>
          </p:cNvSpPr>
          <p:nvPr/>
        </p:nvSpPr>
        <p:spPr>
          <a:xfrm>
            <a:off x="1097280" y="452927"/>
            <a:ext cx="10058400" cy="905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227BBB7-8E8D-4410-9B60-7610BAA74A87}"/>
              </a:ext>
            </a:extLst>
          </p:cNvPr>
          <p:cNvSpPr txBox="1"/>
          <p:nvPr/>
        </p:nvSpPr>
        <p:spPr>
          <a:xfrm>
            <a:off x="1097280" y="1643648"/>
            <a:ext cx="63916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Samengestelde rekenvragen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nl-NL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gaat naar de winkel om appels te kopen. Je hebt 15 euro bij je, en daarmee wil je zoveel mogelijk appels kopen.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nl-NL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de winkel kosten de appels € 1,95 per kilogram.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nl-NL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weet dat een appel gemiddeld 150 gram weegt.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nl-NL" sz="28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Hoeveel appels kun je kopen?</a:t>
            </a:r>
          </a:p>
          <a:p>
            <a:endParaRPr lang="nl-NL" sz="20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Een afbeelding van AH Jonagold">
            <a:extLst>
              <a:ext uri="{FF2B5EF4-FFF2-40B4-BE49-F238E27FC236}">
                <a16:creationId xmlns:a16="http://schemas.microsoft.com/office/drawing/2014/main" id="{43408B95-EDA7-4014-9F80-FD6137AFFA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4" y="1784413"/>
            <a:ext cx="3478932" cy="3647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2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36FF51-D906-4AD5-BE30-C5AC217ACAFD}"/>
              </a:ext>
            </a:extLst>
          </p:cNvPr>
          <p:cNvSpPr txBox="1">
            <a:spLocks/>
          </p:cNvSpPr>
          <p:nvPr/>
        </p:nvSpPr>
        <p:spPr>
          <a:xfrm>
            <a:off x="1097280" y="452927"/>
            <a:ext cx="10058400" cy="905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227BBB7-8E8D-4410-9B60-7610BAA74A87}"/>
              </a:ext>
            </a:extLst>
          </p:cNvPr>
          <p:cNvSpPr txBox="1"/>
          <p:nvPr/>
        </p:nvSpPr>
        <p:spPr>
          <a:xfrm>
            <a:off x="1097280" y="1543064"/>
            <a:ext cx="6391656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Gratis l</a:t>
            </a: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esmateriaal voor 3 vakken: economie, wiskunde en natuurkunde.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Powerpoint</a:t>
            </a: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voor in de lessen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Video’s voor terugkijken</a:t>
            </a: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lessen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 oefenreeksen met feedback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Afronden rekentoets 3F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Lesbundel als </a:t>
            </a:r>
            <a:r>
              <a:rPr lang="nl-NL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backup</a:t>
            </a:r>
            <a:endParaRPr lang="nl-NL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Rekenkaart bij alle toetsen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Afsluiten met een rekentoets 3F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6DC6CE4-CF16-27CD-508B-55E2AE3BBC0B}"/>
              </a:ext>
            </a:extLst>
          </p:cNvPr>
          <p:cNvGrpSpPr/>
          <p:nvPr/>
        </p:nvGrpSpPr>
        <p:grpSpPr>
          <a:xfrm>
            <a:off x="7390900" y="1724025"/>
            <a:ext cx="4582026" cy="3817276"/>
            <a:chOff x="7390900" y="1724025"/>
            <a:chExt cx="4582026" cy="3817276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069040F0-0CC6-C1D7-1BF7-9D5678B91330}"/>
                </a:ext>
              </a:extLst>
            </p:cNvPr>
            <p:cNvSpPr txBox="1"/>
            <p:nvPr/>
          </p:nvSpPr>
          <p:spPr>
            <a:xfrm>
              <a:off x="7488936" y="1724025"/>
              <a:ext cx="42406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u="sng" dirty="0" err="1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2"/>
                </a:rPr>
                <a:t>www.vakoverstijgendrekenen.nl</a:t>
              </a:r>
              <a:r>
                <a:rPr lang="nl-N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nl-NL" sz="2400" dirty="0"/>
            </a:p>
            <a:p>
              <a:endParaRPr lang="nl-NL" dirty="0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5B0F79D-A004-6E0C-F3D1-D61424BAC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538" y="2264319"/>
              <a:ext cx="2164014" cy="2164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7CADAA8-467F-7FEE-2CF7-AD6912C0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0900" y="4344140"/>
              <a:ext cx="4582026" cy="119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7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CBAD53-6895-4247-B1E0-663F33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10036-C9F6-4A25-952D-E980D1218E5A}" type="datetime1">
              <a:rPr lang="nl-NL" smtClean="0"/>
              <a:t>15-12-2022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36FF51-D906-4AD5-BE30-C5AC217ACAFD}"/>
              </a:ext>
            </a:extLst>
          </p:cNvPr>
          <p:cNvSpPr txBox="1">
            <a:spLocks/>
          </p:cNvSpPr>
          <p:nvPr/>
        </p:nvSpPr>
        <p:spPr>
          <a:xfrm>
            <a:off x="1097280" y="452927"/>
            <a:ext cx="10058400" cy="905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Vakoverstijgend Rekenen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227BBB7-8E8D-4410-9B60-7610BAA74A87}"/>
              </a:ext>
            </a:extLst>
          </p:cNvPr>
          <p:cNvSpPr txBox="1"/>
          <p:nvPr/>
        </p:nvSpPr>
        <p:spPr>
          <a:xfrm>
            <a:off x="1097280" y="1543064"/>
            <a:ext cx="504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Professionele leeromgeving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Alle theorie op een plek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Oefenreeksen voor elk vak, voor elk domein.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Resultaten blijven zichtbaar.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Leerlingen zien ontwikkeling.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nl-NL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Ondersteuning bij implementatie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past bij de school?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nl-NL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B7B70C-06FB-6C3D-5D45-115898D6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33" y="3891512"/>
            <a:ext cx="5040000" cy="236638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8986B89-906A-8731-0B36-D53B89CC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08" y="1548077"/>
            <a:ext cx="5040000" cy="22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5_TF56160789" id="{09347C12-031C-413E-A748-FF4F71BF118C}" vid="{3DEA83A5-CB99-49DA-AF92-88A659250F5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59B744C839843952482C6581C70E6" ma:contentTypeVersion="13" ma:contentTypeDescription="Een nieuw document maken." ma:contentTypeScope="" ma:versionID="e1e7bfb4db2c6a3ccf734600b34ffe3c">
  <xsd:schema xmlns:xsd="http://www.w3.org/2001/XMLSchema" xmlns:xs="http://www.w3.org/2001/XMLSchema" xmlns:p="http://schemas.microsoft.com/office/2006/metadata/properties" xmlns:ns2="3813c15c-3eb4-4097-b7aa-df1fe8f76fa0" xmlns:ns3="375cf78d-a4ec-4145-a7ad-b925cbd83392" targetNamespace="http://schemas.microsoft.com/office/2006/metadata/properties" ma:root="true" ma:fieldsID="2faef2dec7fa0c6e0836804d79edbf3a" ns2:_="" ns3:_="">
    <xsd:import namespace="3813c15c-3eb4-4097-b7aa-df1fe8f76fa0"/>
    <xsd:import namespace="375cf78d-a4ec-4145-a7ad-b925cbd83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3c15c-3eb4-4097-b7aa-df1fe8f76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cf78d-a4ec-4145-a7ad-b925cbd83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30609D-9671-4162-95B1-1F7EE62E49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630CA3-822C-4C0C-918C-BAB0A4810466}">
  <ds:schemaRefs>
    <ds:schemaRef ds:uri="375cf78d-a4ec-4145-a7ad-b925cbd83392"/>
    <ds:schemaRef ds:uri="3813c15c-3eb4-4097-b7aa-df1fe8f76f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F23DEA-80CD-487D-BADA-583B5BB061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{085E9F55-5019-46BE-A849-2A3602E3FE63}tf56160789_win32</Template>
  <TotalTime>1153</TotalTime>
  <Words>481</Words>
  <Application>Microsoft Office PowerPoint</Application>
  <PresentationFormat>Breedbeeld</PresentationFormat>
  <Paragraphs>112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Cambria Math</vt:lpstr>
      <vt:lpstr>Courier New</vt:lpstr>
      <vt:lpstr>Franklin Gothic Book</vt:lpstr>
      <vt:lpstr>1_RetrospectVTI</vt:lpstr>
      <vt:lpstr>Vakoverstijgend Rekenen Economie – Wiskunde – Natuurkunde – Scheikunde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Vakoverstijgend Rekenen</dc:title>
  <dc:creator>Kees Hooyman</dc:creator>
  <cp:lastModifiedBy>Kees Hooyman</cp:lastModifiedBy>
  <cp:revision>5</cp:revision>
  <dcterms:created xsi:type="dcterms:W3CDTF">2021-09-12T13:48:12Z</dcterms:created>
  <dcterms:modified xsi:type="dcterms:W3CDTF">2022-12-16T07:32:30Z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0x010100EFB59B744C839843952482C6581C70E6</vt:lpwstr>
  </property>
</Properties>
</file>