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24"/>
  </p:notesMasterIdLst>
  <p:sldIdLst>
    <p:sldId id="256" r:id="rId5"/>
    <p:sldId id="647" r:id="rId6"/>
    <p:sldId id="421" r:id="rId7"/>
    <p:sldId id="436" r:id="rId8"/>
    <p:sldId id="425" r:id="rId9"/>
    <p:sldId id="641" r:id="rId10"/>
    <p:sldId id="583" r:id="rId11"/>
    <p:sldId id="648" r:id="rId12"/>
    <p:sldId id="642" r:id="rId13"/>
    <p:sldId id="644" r:id="rId14"/>
    <p:sldId id="645" r:id="rId15"/>
    <p:sldId id="646" r:id="rId16"/>
    <p:sldId id="605" r:id="rId17"/>
    <p:sldId id="652" r:id="rId18"/>
    <p:sldId id="655" r:id="rId19"/>
    <p:sldId id="654" r:id="rId20"/>
    <p:sldId id="653" r:id="rId21"/>
    <p:sldId id="651" r:id="rId22"/>
    <p:sldId id="65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54111-F755-2B81-9F46-94DECB043A5F}" v="4" dt="2022-12-15T09:39:04.856"/>
    <p1510:client id="{6D00867E-3535-F583-C853-ABB7256D7D26}" v="1" dt="2022-12-15T08:22:16.759"/>
    <p1510:client id="{83AF7BCB-8E5F-2901-1C22-23DD35F63A32}" v="3" dt="2022-12-15T08:33:15.104"/>
    <p1510:client id="{BCD7B08D-FC16-3AAC-BD6F-AFAC561F7814}" v="389" dt="2022-12-15T09:34:52.944"/>
    <p1510:client id="{E36761F7-4DA2-E5E8-AEF3-1547D506BAA0}" v="2" dt="2022-12-15T08:26:55.555"/>
    <p1510:client id="{FDB12604-4398-DD1E-D5CD-7C2CC7A8917D}" v="46" dt="2022-12-16T07:37:55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742A-25CB-4E8B-9CFC-DC26DDB3E1F6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9419-88AA-4105-9181-083DEF722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77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1" y="1828801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9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65169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2900293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6387912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6387910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10" y="1765598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6365498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2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636550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439" y="1530628"/>
            <a:ext cx="6985473" cy="2928704"/>
          </a:xfrm>
        </p:spPr>
        <p:txBody>
          <a:bodyPr/>
          <a:lstStyle/>
          <a:p>
            <a:r>
              <a:rPr lang="nl-NL" sz="4400" b="1">
                <a:ea typeface="Calibri" panose="020F0502020204030204" pitchFamily="34" charset="0"/>
                <a:cs typeface="Times New Roman" panose="02020603050405020304" pitchFamily="18" charset="0"/>
              </a:rPr>
              <a:t>Formatieve elementen</a:t>
            </a:r>
            <a:br>
              <a:rPr lang="nl-NL" sz="40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>
                <a:ea typeface="Calibri" panose="020F0502020204030204" pitchFamily="34" charset="0"/>
                <a:cs typeface="Times New Roman" panose="02020603050405020304" pitchFamily="18" charset="0"/>
              </a:rPr>
              <a:t>Formatief is veel meer dan alleen toetsen</a:t>
            </a:r>
            <a:br>
              <a:rPr lang="nl-NL" b="1"/>
            </a:br>
            <a:endParaRPr lang="nl-NL" b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217" y="4440288"/>
            <a:ext cx="6619244" cy="1403921"/>
          </a:xfrm>
        </p:spPr>
        <p:txBody>
          <a:bodyPr>
            <a:normAutofit fontScale="92500" lnSpcReduction="20000"/>
          </a:bodyPr>
          <a:lstStyle/>
          <a:p>
            <a:r>
              <a:rPr lang="nl-NL" b="1" cap="none"/>
              <a:t>Kees Hooyman</a:t>
            </a:r>
          </a:p>
          <a:p>
            <a:r>
              <a:rPr lang="nl-NL" b="1" cap="none"/>
              <a:t>Marjolein Vollebregt</a:t>
            </a:r>
          </a:p>
          <a:p>
            <a:r>
              <a:rPr lang="nl-NL" b="1" cap="none"/>
              <a:t>Carolien Kootwijk</a:t>
            </a:r>
          </a:p>
          <a:p>
            <a:r>
              <a:rPr lang="nl-NL" b="1" cap="none"/>
              <a:t>St Bonifatiuscollege Utrecht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4ED9C0-6912-09CE-5A70-541E9ECF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40" y="3992880"/>
            <a:ext cx="1960880" cy="19608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54F04BD-014B-5AEC-9B6D-E16B768C47AF}"/>
              </a:ext>
            </a:extLst>
          </p:cNvPr>
          <p:cNvSpPr txBox="1"/>
          <p:nvPr/>
        </p:nvSpPr>
        <p:spPr>
          <a:xfrm>
            <a:off x="5897880" y="3346549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Geef vast antwoord op onze introvragen:</a:t>
            </a:r>
          </a:p>
        </p:txBody>
      </p:sp>
    </p:spTree>
    <p:extLst>
      <p:ext uri="{BB962C8B-B14F-4D97-AF65-F5344CB8AC3E}">
        <p14:creationId xmlns:p14="http://schemas.microsoft.com/office/powerpoint/2010/main" val="117579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84E2CDB-694B-53A2-58E7-DA18D4C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2949277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6990C-C96A-4B54-6A52-8375C160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stap</a:t>
            </a:r>
            <a:r>
              <a:rPr lang="en-US"/>
              <a:t>: feed back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EB5B-5D9E-BA90-D096-D84FB1BC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voorbeelden</a:t>
            </a:r>
            <a:endParaRPr lang="en-US"/>
          </a:p>
          <a:p>
            <a:r>
              <a:rPr lang="en-US"/>
              <a:t>Intro-</a:t>
            </a:r>
            <a:r>
              <a:rPr lang="en-US" err="1"/>
              <a:t>vragen</a:t>
            </a:r>
            <a:endParaRPr lang="en-US"/>
          </a:p>
          <a:p>
            <a:r>
              <a:rPr lang="en-US" err="1"/>
              <a:t>Begripsontwikkeling</a:t>
            </a:r>
            <a:endParaRPr lang="en-US"/>
          </a:p>
          <a:p>
            <a:r>
              <a:rPr lang="en-US"/>
              <a:t>Exit-</a:t>
            </a:r>
            <a:r>
              <a:rPr lang="en-US" err="1"/>
              <a:t>vragen</a:t>
            </a:r>
            <a:endParaRPr lang="en-US"/>
          </a:p>
          <a:p>
            <a:r>
              <a:rPr lang="en-US" err="1"/>
              <a:t>Formulelijst</a:t>
            </a:r>
            <a:r>
              <a:rPr lang="en-US"/>
              <a:t> /</a:t>
            </a:r>
            <a:r>
              <a:rPr lang="en-US" err="1"/>
              <a:t>begrippenlijst</a:t>
            </a:r>
            <a:endParaRPr lang="en-US"/>
          </a:p>
          <a:p>
            <a:r>
              <a:rPr lang="en-US" err="1"/>
              <a:t>Oefenen</a:t>
            </a:r>
            <a:r>
              <a:rPr lang="en-US"/>
              <a:t> A en B</a:t>
            </a:r>
          </a:p>
          <a:p>
            <a:r>
              <a:rPr lang="en-US" err="1"/>
              <a:t>Drempelquiz</a:t>
            </a:r>
            <a:endParaRPr lang="en-US"/>
          </a:p>
          <a:p>
            <a:r>
              <a:rPr lang="en-US" err="1"/>
              <a:t>Formatieve</a:t>
            </a:r>
            <a:r>
              <a:rPr lang="en-US"/>
              <a:t> </a:t>
            </a:r>
            <a:r>
              <a:rPr lang="en-US" err="1"/>
              <a:t>toets</a:t>
            </a:r>
            <a:r>
              <a:rPr lang="en-US"/>
              <a:t>/</a:t>
            </a:r>
            <a:r>
              <a:rPr lang="en-US" err="1"/>
              <a:t>zelftoets</a:t>
            </a:r>
            <a:endParaRPr lang="en-US"/>
          </a:p>
          <a:p>
            <a:endParaRPr lang="en-US"/>
          </a:p>
          <a:p>
            <a:r>
              <a:rPr lang="en-US"/>
              <a:t>Eigen </a:t>
            </a:r>
            <a:r>
              <a:rPr lang="en-US" err="1"/>
              <a:t>voorbeelden</a:t>
            </a:r>
            <a:r>
              <a:rPr lang="en-US"/>
              <a:t>….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9C6D7DB-6C50-39BC-C62C-BD1141FD5F70}"/>
              </a:ext>
            </a:extLst>
          </p:cNvPr>
          <p:cNvSpPr/>
          <p:nvPr/>
        </p:nvSpPr>
        <p:spPr>
          <a:xfrm>
            <a:off x="6862242" y="4254500"/>
            <a:ext cx="2238376" cy="1476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1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84E2CDB-694B-53A2-58E7-DA18D4C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2949277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6990C-C96A-4B54-6A52-8375C160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stap</a:t>
            </a:r>
            <a:r>
              <a:rPr lang="en-US"/>
              <a:t>: feed forward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EB5B-5D9E-BA90-D096-D84FB1BC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 </a:t>
            </a:r>
            <a:r>
              <a:rPr lang="en-US" err="1"/>
              <a:t>moet</a:t>
            </a:r>
            <a:r>
              <a:rPr lang="en-US"/>
              <a:t> de </a:t>
            </a:r>
            <a:r>
              <a:rPr lang="en-US" err="1"/>
              <a:t>leerling</a:t>
            </a:r>
            <a:r>
              <a:rPr lang="en-US"/>
              <a:t>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doen</a:t>
            </a:r>
            <a:r>
              <a:rPr lang="en-US"/>
              <a:t> op </a:t>
            </a:r>
            <a:r>
              <a:rPr lang="en-US" err="1"/>
              <a:t>weg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leerdoelen</a:t>
            </a:r>
            <a:r>
              <a:rPr lang="en-US"/>
              <a:t>?</a:t>
            </a:r>
          </a:p>
          <a:p>
            <a:r>
              <a:rPr lang="en-US" err="1"/>
              <a:t>Welke</a:t>
            </a:r>
            <a:r>
              <a:rPr lang="en-US"/>
              <a:t> </a:t>
            </a:r>
            <a:r>
              <a:rPr lang="en-US" err="1"/>
              <a:t>keuzes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de </a:t>
            </a:r>
            <a:r>
              <a:rPr lang="en-US" err="1"/>
              <a:t>leerling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?</a:t>
            </a:r>
          </a:p>
          <a:p>
            <a:r>
              <a:rPr lang="en-US"/>
              <a:t>Wat past het best </a:t>
            </a:r>
            <a:r>
              <a:rPr lang="en-US" err="1"/>
              <a:t>bij</a:t>
            </a:r>
            <a:r>
              <a:rPr lang="en-US"/>
              <a:t> die </a:t>
            </a:r>
            <a:r>
              <a:rPr lang="en-US" err="1"/>
              <a:t>leerling</a:t>
            </a:r>
            <a:r>
              <a:rPr lang="en-US"/>
              <a:t>?</a:t>
            </a:r>
          </a:p>
          <a:p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9C6D7DB-6C50-39BC-C62C-BD1141FD5F70}"/>
              </a:ext>
            </a:extLst>
          </p:cNvPr>
          <p:cNvSpPr/>
          <p:nvPr/>
        </p:nvSpPr>
        <p:spPr>
          <a:xfrm>
            <a:off x="4700067" y="3648076"/>
            <a:ext cx="2238376" cy="208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61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84E2CDB-694B-53A2-58E7-DA18D4C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2949277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6990C-C96A-4B54-6A52-8375C160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stap</a:t>
            </a:r>
            <a:r>
              <a:rPr lang="en-US"/>
              <a:t>: feed forward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EB5B-5D9E-BA90-D096-D84FB1BC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voorbeelden</a:t>
            </a:r>
            <a:r>
              <a:rPr lang="en-US"/>
              <a:t>:</a:t>
            </a:r>
          </a:p>
          <a:p>
            <a:r>
              <a:rPr lang="nl-NL"/>
              <a:t>Feedbacktabel</a:t>
            </a:r>
          </a:p>
          <a:p>
            <a:r>
              <a:rPr lang="nl-NL"/>
              <a:t>Koppeling opgaven aan leerdoelen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Eigen </a:t>
            </a:r>
            <a:r>
              <a:rPr lang="en-US" err="1"/>
              <a:t>voorbeelden</a:t>
            </a:r>
            <a:r>
              <a:rPr lang="en-US"/>
              <a:t>…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9C6D7DB-6C50-39BC-C62C-BD1141FD5F70}"/>
              </a:ext>
            </a:extLst>
          </p:cNvPr>
          <p:cNvSpPr/>
          <p:nvPr/>
        </p:nvSpPr>
        <p:spPr>
          <a:xfrm>
            <a:off x="4700067" y="3648076"/>
            <a:ext cx="2238376" cy="208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18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6218" y="2580642"/>
            <a:ext cx="7081445" cy="351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 dirty="0"/>
              <a:t>Formatief lesmateriaal</a:t>
            </a:r>
          </a:p>
          <a:p>
            <a:r>
              <a:rPr lang="nl-NL" sz="2250" dirty="0" err="1"/>
              <a:t>Leerlingbundel</a:t>
            </a:r>
            <a:endParaRPr lang="nl-NL" sz="2250" dirty="0"/>
          </a:p>
          <a:p>
            <a:pPr lvl="1" indent="-283210"/>
            <a:r>
              <a:rPr lang="nl-NL" sz="2050" dirty="0"/>
              <a:t>Deel opgaven met invulruimte</a:t>
            </a:r>
          </a:p>
          <a:p>
            <a:pPr lvl="1" indent="-283210"/>
            <a:r>
              <a:rPr lang="nl-NL" sz="2050" dirty="0"/>
              <a:t>Afronding (begrippen en formules)</a:t>
            </a:r>
            <a:endParaRPr lang="nl-NL" dirty="0"/>
          </a:p>
          <a:p>
            <a:pPr lvl="1" indent="-283210"/>
            <a:r>
              <a:rPr lang="nl-NL" sz="2050" dirty="0"/>
              <a:t>Leerdoelenoverzicht</a:t>
            </a:r>
            <a:endParaRPr lang="nl-NL" dirty="0"/>
          </a:p>
          <a:p>
            <a:pPr lvl="1" indent="-283210"/>
            <a:r>
              <a:rPr lang="nl-NL" sz="2050" dirty="0"/>
              <a:t>Overzicht formules/begrippen + opgaven</a:t>
            </a:r>
          </a:p>
          <a:p>
            <a:pPr lvl="1" indent="-283210"/>
            <a:r>
              <a:rPr lang="nl-NL" sz="2050" dirty="0"/>
              <a:t>Uitlegvideo bij elke paragraaf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8CCE0F6-A0C5-417F-AD32-48A555C5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7" y="914717"/>
            <a:ext cx="6571060" cy="631824"/>
          </a:xfrm>
        </p:spPr>
        <p:txBody>
          <a:bodyPr/>
          <a:lstStyle/>
          <a:p>
            <a:r>
              <a:rPr lang="nl-NL" sz="2800" b="1" dirty="0"/>
              <a:t>Formatief lesmateriaal</a:t>
            </a:r>
            <a:br>
              <a:rPr lang="nl-NL" sz="2800" b="1" dirty="0"/>
            </a:br>
            <a:r>
              <a:rPr lang="nl-NL" sz="2000" dirty="0"/>
              <a:t>Formatief is meer dan alleen toetsen</a:t>
            </a:r>
          </a:p>
        </p:txBody>
      </p:sp>
    </p:spTree>
    <p:extLst>
      <p:ext uri="{BB962C8B-B14F-4D97-AF65-F5344CB8AC3E}">
        <p14:creationId xmlns:p14="http://schemas.microsoft.com/office/powerpoint/2010/main" val="417921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6218" y="2580642"/>
            <a:ext cx="7081445" cy="351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/>
              <a:t>Formatief lesmateriaal</a:t>
            </a:r>
          </a:p>
          <a:p>
            <a:r>
              <a:rPr lang="nl-NL" sz="2400">
                <a:ea typeface="+mn-lt"/>
                <a:cs typeface="+mn-lt"/>
              </a:rPr>
              <a:t>Praktische opdrachten</a:t>
            </a:r>
          </a:p>
          <a:p>
            <a:pPr lvl="1" indent="-283210"/>
            <a:r>
              <a:rPr lang="nl-NL" sz="2000">
                <a:ea typeface="+mn-lt"/>
                <a:cs typeface="+mn-lt"/>
              </a:rPr>
              <a:t>Gekoppeld aan experimenten</a:t>
            </a:r>
          </a:p>
          <a:p>
            <a:pPr lvl="1" indent="-283210"/>
            <a:r>
              <a:rPr lang="nl-NL" sz="2000">
                <a:ea typeface="+mn-lt"/>
                <a:cs typeface="+mn-lt"/>
              </a:rPr>
              <a:t>Met verwerkingsvragen over theorie</a:t>
            </a:r>
            <a:endParaRPr lang="nl-NL"/>
          </a:p>
          <a:p>
            <a:pPr lvl="1" indent="-283210"/>
            <a:r>
              <a:rPr lang="nl-NL" sz="2000">
                <a:ea typeface="+mn-lt"/>
                <a:cs typeface="+mn-lt"/>
              </a:rPr>
              <a:t>Feedback + cijfer</a:t>
            </a:r>
            <a:endParaRPr lang="nl-NL" sz="205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A46735-72F0-0B57-B165-DC8F4865A5E2}"/>
              </a:ext>
            </a:extLst>
          </p:cNvPr>
          <p:cNvSpPr txBox="1">
            <a:spLocks/>
          </p:cNvSpPr>
          <p:nvPr/>
        </p:nvSpPr>
        <p:spPr bwMode="gray">
          <a:xfrm>
            <a:off x="866217" y="914717"/>
            <a:ext cx="6571060" cy="631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800" b="1" dirty="0"/>
              <a:t>Formatief lesmateriaal</a:t>
            </a:r>
            <a:br>
              <a:rPr lang="nl-NL" sz="2800" b="1" dirty="0"/>
            </a:br>
            <a:r>
              <a:rPr lang="nl-NL" sz="2000" dirty="0"/>
              <a:t>Formatief is meer dan alleen toetsen</a:t>
            </a:r>
          </a:p>
        </p:txBody>
      </p:sp>
    </p:spTree>
    <p:extLst>
      <p:ext uri="{BB962C8B-B14F-4D97-AF65-F5344CB8AC3E}">
        <p14:creationId xmlns:p14="http://schemas.microsoft.com/office/powerpoint/2010/main" val="313128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6218" y="2580642"/>
            <a:ext cx="7081445" cy="3863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/>
              <a:t>Formatief lesmateriaal</a:t>
            </a:r>
          </a:p>
          <a:p>
            <a:r>
              <a:rPr lang="nl-NL" sz="2400"/>
              <a:t>Digitale</a:t>
            </a:r>
            <a:r>
              <a:rPr lang="nl-NL" sz="2050"/>
              <a:t> </a:t>
            </a:r>
            <a:r>
              <a:rPr lang="nl-NL" sz="2400"/>
              <a:t>oefenopgaven</a:t>
            </a:r>
          </a:p>
          <a:p>
            <a:pPr lvl="1" indent="-283210"/>
            <a:r>
              <a:rPr lang="nl-NL" sz="2050"/>
              <a:t>Vragen van Begrijpen (</a:t>
            </a:r>
            <a:r>
              <a:rPr lang="nl-NL" sz="2050" err="1"/>
              <a:t>Socrative</a:t>
            </a:r>
            <a:r>
              <a:rPr lang="nl-NL" sz="2050"/>
              <a:t> of </a:t>
            </a:r>
            <a:r>
              <a:rPr lang="nl-NL" sz="2050" err="1"/>
              <a:t>eDition</a:t>
            </a:r>
            <a:r>
              <a:rPr lang="nl-NL" sz="2050"/>
              <a:t>)</a:t>
            </a:r>
          </a:p>
          <a:p>
            <a:pPr lvl="2"/>
            <a:r>
              <a:rPr lang="nl-NL" sz="1850"/>
              <a:t>Bij elke vraag feedback</a:t>
            </a:r>
          </a:p>
          <a:p>
            <a:pPr lvl="1" indent="-283210"/>
            <a:r>
              <a:rPr lang="nl-NL" sz="2050"/>
              <a:t>Basisvragen Beheersen (Forms)</a:t>
            </a:r>
          </a:p>
          <a:p>
            <a:pPr lvl="2"/>
            <a:r>
              <a:rPr lang="nl-NL" sz="1850"/>
              <a:t>Basisvaardigheden + eenvoudige berekeningen</a:t>
            </a:r>
            <a:endParaRPr lang="nl-NL"/>
          </a:p>
          <a:p>
            <a:pPr lvl="2"/>
            <a:r>
              <a:rPr lang="nl-NL" sz="1850"/>
              <a:t>Drempelquiz: score minstens 70% </a:t>
            </a:r>
            <a:endParaRPr lang="nl-NL"/>
          </a:p>
          <a:p>
            <a:pPr lvl="2"/>
            <a:r>
              <a:rPr lang="nl-NL" sz="1850"/>
              <a:t>Beloning verdienen?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7459C7-1DF6-BE70-AC1F-C79B84F6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7" y="914717"/>
            <a:ext cx="6571060" cy="631824"/>
          </a:xfrm>
        </p:spPr>
        <p:txBody>
          <a:bodyPr/>
          <a:lstStyle/>
          <a:p>
            <a:r>
              <a:rPr lang="nl-NL" sz="2800" b="1" dirty="0"/>
              <a:t>Formatief lesmateriaal</a:t>
            </a:r>
            <a:br>
              <a:rPr lang="nl-NL" sz="2800" b="1" dirty="0"/>
            </a:br>
            <a:r>
              <a:rPr lang="nl-NL" sz="2000" dirty="0"/>
              <a:t>Formatief is meer dan alleen toetsen</a:t>
            </a:r>
          </a:p>
        </p:txBody>
      </p:sp>
    </p:spTree>
    <p:extLst>
      <p:ext uri="{BB962C8B-B14F-4D97-AF65-F5344CB8AC3E}">
        <p14:creationId xmlns:p14="http://schemas.microsoft.com/office/powerpoint/2010/main" val="336005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6218" y="2580642"/>
            <a:ext cx="7081445" cy="3863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/>
              <a:t>Formatief lesmateriaal</a:t>
            </a:r>
            <a:endParaRPr lang="nl-NL"/>
          </a:p>
          <a:p>
            <a:r>
              <a:rPr lang="nl-NL" sz="2400"/>
              <a:t>Begrijpen (</a:t>
            </a:r>
            <a:r>
              <a:rPr lang="nl-NL" sz="2400" err="1"/>
              <a:t>Socrative</a:t>
            </a:r>
            <a:r>
              <a:rPr lang="nl-NL" sz="2400"/>
              <a:t> – lokaal </a:t>
            </a:r>
            <a:r>
              <a:rPr lang="nl-NL" sz="2800" b="1"/>
              <a:t>WND2022</a:t>
            </a:r>
            <a:r>
              <a:rPr lang="nl-NL" sz="2400"/>
              <a:t>)</a:t>
            </a:r>
          </a:p>
          <a:p>
            <a:endParaRPr lang="nl-NL" sz="2400"/>
          </a:p>
          <a:p>
            <a:endParaRPr lang="nl-NL" sz="2400"/>
          </a:p>
          <a:p>
            <a:r>
              <a:rPr lang="nl-NL" sz="2400"/>
              <a:t>Drempelquiz</a:t>
            </a:r>
          </a:p>
        </p:txBody>
      </p:sp>
      <p:pic>
        <p:nvPicPr>
          <p:cNvPr id="2" name="Afbeelding 3">
            <a:extLst>
              <a:ext uri="{FF2B5EF4-FFF2-40B4-BE49-F238E27FC236}">
                <a16:creationId xmlns:a16="http://schemas.microsoft.com/office/drawing/2014/main" id="{867DA207-53F4-44EF-B120-9DE0150A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56" y="3802335"/>
            <a:ext cx="2743200" cy="27432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CAFE293-9BBF-B174-B3C1-ACFE8605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7" y="914717"/>
            <a:ext cx="6571060" cy="631824"/>
          </a:xfrm>
        </p:spPr>
        <p:txBody>
          <a:bodyPr/>
          <a:lstStyle/>
          <a:p>
            <a:r>
              <a:rPr lang="nl-NL" sz="2800" b="1" dirty="0"/>
              <a:t>Formatief lesmateriaal</a:t>
            </a:r>
            <a:br>
              <a:rPr lang="nl-NL" sz="2800" b="1" dirty="0"/>
            </a:br>
            <a:r>
              <a:rPr lang="nl-NL" sz="2000" dirty="0"/>
              <a:t>Formatief is meer dan alleen toetsen</a:t>
            </a:r>
          </a:p>
        </p:txBody>
      </p:sp>
    </p:spTree>
    <p:extLst>
      <p:ext uri="{BB962C8B-B14F-4D97-AF65-F5344CB8AC3E}">
        <p14:creationId xmlns:p14="http://schemas.microsoft.com/office/powerpoint/2010/main" val="282845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6218" y="2580642"/>
            <a:ext cx="7081445" cy="351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/>
              <a:t>Formatief lesmateriaal</a:t>
            </a:r>
          </a:p>
          <a:p>
            <a:r>
              <a:rPr lang="nl-NL" sz="2400">
                <a:ea typeface="+mn-lt"/>
                <a:cs typeface="+mn-lt"/>
              </a:rPr>
              <a:t>Formatieve toetsen</a:t>
            </a:r>
            <a:endParaRPr lang="nl-NL"/>
          </a:p>
          <a:p>
            <a:pPr lvl="1" indent="-283210"/>
            <a:r>
              <a:rPr lang="nl-NL" sz="2000">
                <a:ea typeface="+mn-lt"/>
                <a:cs typeface="+mn-lt"/>
              </a:rPr>
              <a:t>In tweetallen, maar individueel starten</a:t>
            </a:r>
          </a:p>
          <a:p>
            <a:pPr lvl="1" indent="-283210"/>
            <a:r>
              <a:rPr lang="nl-NL" sz="2000">
                <a:ea typeface="+mn-lt"/>
                <a:cs typeface="+mn-lt"/>
              </a:rPr>
              <a:t>Deel digitaal, deel op papier</a:t>
            </a:r>
          </a:p>
          <a:p>
            <a:pPr lvl="1" indent="-283210"/>
            <a:r>
              <a:rPr lang="nl-NL" sz="2000">
                <a:ea typeface="+mn-lt"/>
                <a:cs typeface="+mn-lt"/>
              </a:rPr>
              <a:t>Boek en schrift erbij</a:t>
            </a:r>
            <a:endParaRPr lang="nl-NL">
              <a:ea typeface="+mn-lt"/>
              <a:cs typeface="+mn-lt"/>
            </a:endParaRPr>
          </a:p>
          <a:p>
            <a:pPr lvl="1" indent="-283210"/>
            <a:r>
              <a:rPr lang="nl-NL" sz="2000">
                <a:ea typeface="+mn-lt"/>
                <a:cs typeface="+mn-lt"/>
              </a:rPr>
              <a:t>Feedback + cijfer(?)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445054A-3A64-B6DC-356A-13FCAB77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7" y="914717"/>
            <a:ext cx="6571060" cy="631824"/>
          </a:xfrm>
        </p:spPr>
        <p:txBody>
          <a:bodyPr/>
          <a:lstStyle/>
          <a:p>
            <a:r>
              <a:rPr lang="nl-NL" sz="2800" b="1" dirty="0"/>
              <a:t>Formatief lesmateriaal</a:t>
            </a:r>
            <a:br>
              <a:rPr lang="nl-NL" sz="2800" b="1" dirty="0"/>
            </a:br>
            <a:r>
              <a:rPr lang="nl-NL" sz="2000" dirty="0"/>
              <a:t>Formatief is meer dan alleen toetsen</a:t>
            </a:r>
          </a:p>
        </p:txBody>
      </p:sp>
    </p:spTree>
    <p:extLst>
      <p:ext uri="{BB962C8B-B14F-4D97-AF65-F5344CB8AC3E}">
        <p14:creationId xmlns:p14="http://schemas.microsoft.com/office/powerpoint/2010/main" val="138903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12F09-5A6A-D738-FB09-F33E3B5E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Carrousel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E6F589-AAC1-1D5B-2FBD-5C247BAC8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voorbeelden</a:t>
            </a:r>
            <a:endParaRPr lang="en-US"/>
          </a:p>
          <a:p>
            <a:r>
              <a:rPr lang="en-US"/>
              <a:t>2 </a:t>
            </a:r>
            <a:r>
              <a:rPr lang="en-US" err="1"/>
              <a:t>tafels</a:t>
            </a:r>
            <a:r>
              <a:rPr lang="en-US"/>
              <a:t> feed up</a:t>
            </a:r>
          </a:p>
          <a:p>
            <a:r>
              <a:rPr lang="en-US"/>
              <a:t>2 </a:t>
            </a:r>
            <a:r>
              <a:rPr lang="en-US" err="1"/>
              <a:t>tafels</a:t>
            </a:r>
            <a:r>
              <a:rPr lang="en-US"/>
              <a:t> feed back</a:t>
            </a:r>
          </a:p>
          <a:p>
            <a:r>
              <a:rPr lang="en-US"/>
              <a:t>2 </a:t>
            </a:r>
            <a:r>
              <a:rPr lang="en-US" err="1"/>
              <a:t>tafels</a:t>
            </a:r>
            <a:r>
              <a:rPr lang="en-US"/>
              <a:t> feed forward</a:t>
            </a:r>
          </a:p>
          <a:p>
            <a:endParaRPr lang="en-US"/>
          </a:p>
          <a:p>
            <a:r>
              <a:rPr lang="en-US"/>
              <a:t>En we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benieuwd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jullie</a:t>
            </a:r>
            <a:r>
              <a:rPr lang="en-US"/>
              <a:t> </a:t>
            </a:r>
            <a:r>
              <a:rPr lang="en-US" err="1"/>
              <a:t>voorbeelden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439" y="1530628"/>
            <a:ext cx="6985473" cy="2928704"/>
          </a:xfrm>
        </p:spPr>
        <p:txBody>
          <a:bodyPr/>
          <a:lstStyle/>
          <a:p>
            <a:r>
              <a:rPr lang="nl-N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Formatieve elementen</a:t>
            </a:r>
            <a:br>
              <a:rPr lang="nl-NL" sz="40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a typeface="Calibri" panose="020F0502020204030204" pitchFamily="34" charset="0"/>
                <a:cs typeface="Times New Roman" panose="02020603050405020304" pitchFamily="18" charset="0"/>
              </a:rPr>
              <a:t>Formatief is veel meer dan alleen toetsen</a:t>
            </a:r>
            <a:br>
              <a:rPr lang="nl-NL" b="1"/>
            </a:br>
            <a:endParaRPr lang="nl-NL" b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217" y="4440288"/>
            <a:ext cx="6619244" cy="1403921"/>
          </a:xfrm>
        </p:spPr>
        <p:txBody>
          <a:bodyPr>
            <a:normAutofit fontScale="92500" lnSpcReduction="20000"/>
          </a:bodyPr>
          <a:lstStyle/>
          <a:p>
            <a:r>
              <a:rPr lang="nl-NL" b="1" cap="none" dirty="0"/>
              <a:t>Kees Hooyman</a:t>
            </a:r>
          </a:p>
          <a:p>
            <a:r>
              <a:rPr lang="nl-NL" b="1" cap="none" dirty="0"/>
              <a:t>Marjolein Vollebregt</a:t>
            </a:r>
          </a:p>
          <a:p>
            <a:r>
              <a:rPr lang="nl-NL" b="1" cap="none" dirty="0"/>
              <a:t>Carolien Kootwijk</a:t>
            </a:r>
          </a:p>
          <a:p>
            <a:r>
              <a:rPr lang="nl-NL" b="1" cap="none" dirty="0"/>
              <a:t>St Bonifatiuscollege Utrecht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4F04BD-014B-5AEC-9B6D-E16B768C47AF}"/>
              </a:ext>
            </a:extLst>
          </p:cNvPr>
          <p:cNvSpPr txBox="1"/>
          <p:nvPr/>
        </p:nvSpPr>
        <p:spPr>
          <a:xfrm>
            <a:off x="4836160" y="3322935"/>
            <a:ext cx="367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Geef antwoord op onze </a:t>
            </a:r>
            <a:r>
              <a:rPr lang="nl-NL" dirty="0" err="1">
                <a:solidFill>
                  <a:schemeClr val="bg1"/>
                </a:solidFill>
              </a:rPr>
              <a:t>exitvragen</a:t>
            </a:r>
            <a:r>
              <a:rPr lang="nl-NL" dirty="0">
                <a:solidFill>
                  <a:schemeClr val="bg1"/>
                </a:solidFill>
              </a:rPr>
              <a:t> en geef je emailadres voor de materialen:</a:t>
            </a:r>
          </a:p>
        </p:txBody>
      </p:sp>
      <p:pic>
        <p:nvPicPr>
          <p:cNvPr id="1026" name="Picture 2" descr="QRCode voor Exitvragen workshop WND 2022">
            <a:extLst>
              <a:ext uri="{FF2B5EF4-FFF2-40B4-BE49-F238E27FC236}">
                <a16:creationId xmlns:a16="http://schemas.microsoft.com/office/drawing/2014/main" id="{66A24DAE-A0A2-BE28-3024-D6E17CB1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96" y="4370151"/>
            <a:ext cx="187452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2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1D8FE-CB14-D376-32D3-E5F1FF21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Programma</a:t>
            </a:r>
            <a:r>
              <a:rPr lang="en-US"/>
              <a:t>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2DCFF6-F24B-4C16-0512-A0D83ECA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305650" cy="3530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err="1"/>
              <a:t>Formatief</a:t>
            </a:r>
            <a:r>
              <a:rPr lang="en-US" sz="2800"/>
              <a:t> </a:t>
            </a:r>
            <a:r>
              <a:rPr lang="en-US" sz="2800" err="1"/>
              <a:t>evalueren</a:t>
            </a:r>
            <a:r>
              <a:rPr lang="en-US" sz="2800"/>
              <a:t>: wat is het?</a:t>
            </a:r>
            <a:endParaRPr lang="nl-NL"/>
          </a:p>
          <a:p>
            <a:pPr>
              <a:lnSpc>
                <a:spcPct val="150000"/>
              </a:lnSpc>
            </a:pPr>
            <a:r>
              <a:rPr lang="en-US" sz="2800" err="1"/>
              <a:t>Formatief</a:t>
            </a:r>
            <a:r>
              <a:rPr lang="en-US" sz="2800"/>
              <a:t> </a:t>
            </a:r>
            <a:r>
              <a:rPr lang="en-US" sz="2800" err="1"/>
              <a:t>lesmateriaal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 err="1"/>
              <a:t>Zelf</a:t>
            </a:r>
            <a:r>
              <a:rPr lang="en-US" sz="2800"/>
              <a:t> </a:t>
            </a:r>
            <a:r>
              <a:rPr lang="en-US" sz="2800" err="1"/>
              <a:t>inkijken</a:t>
            </a:r>
            <a:r>
              <a:rPr lang="en-US" sz="2800"/>
              <a:t> / </a:t>
            </a:r>
            <a:r>
              <a:rPr lang="en-US" sz="2800" err="1"/>
              <a:t>beoordelen</a:t>
            </a:r>
            <a:r>
              <a:rPr lang="en-US" sz="2800"/>
              <a:t> in carrousel</a:t>
            </a:r>
          </a:p>
          <a:p>
            <a:pPr>
              <a:lnSpc>
                <a:spcPct val="150000"/>
              </a:lnSpc>
            </a:pPr>
            <a:r>
              <a:rPr lang="en-US" sz="2800" err="1"/>
              <a:t>Afsluiten</a:t>
            </a:r>
            <a:endParaRPr lang="nl-NL" sz="2800" err="1"/>
          </a:p>
        </p:txBody>
      </p:sp>
    </p:spTree>
    <p:extLst>
      <p:ext uri="{BB962C8B-B14F-4D97-AF65-F5344CB8AC3E}">
        <p14:creationId xmlns:p14="http://schemas.microsoft.com/office/powerpoint/2010/main" val="226737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9"/>
            <a:ext cx="4936901" cy="333240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7294" y="3726255"/>
            <a:ext cx="3127917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l-NL" b="1" err="1">
                <a:solidFill>
                  <a:prstClr val="black"/>
                </a:solidFill>
                <a:latin typeface="Calibri" panose="020F0502020204030204"/>
              </a:rPr>
              <a:t>Summatief</a:t>
            </a: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 meten </a:t>
            </a:r>
            <a:r>
              <a:rPr lang="nl-NL">
                <a:solidFill>
                  <a:prstClr val="black"/>
                </a:solidFill>
                <a:latin typeface="Calibri" panose="020F0502020204030204"/>
              </a:rPr>
              <a:t>van planten is ze eenvoudigweg te meten. Het is interessant om te vergelijken en de metingen  te analyseren, maar als zodanig, stimuleert het de groei van de planten niet.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57251"/>
            <a:ext cx="6152138" cy="33324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822900" y="3726255"/>
            <a:ext cx="3127917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Formatief</a:t>
            </a:r>
            <a:r>
              <a:rPr lang="nl-NL">
                <a:solidFill>
                  <a:prstClr val="black"/>
                </a:solidFill>
                <a:latin typeface="Calibri" panose="020F0502020204030204"/>
              </a:rPr>
              <a:t>, aan de andere kant, is het geven van water en voedingsstoffen aan de planten, </a:t>
            </a: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afgestemd op hun groeibehoefte</a:t>
            </a:r>
            <a:r>
              <a:rPr lang="nl-NL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685800">
              <a:defRPr/>
            </a:pPr>
            <a:endParaRPr lang="nl-NL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7F3CB0F-6E99-440D-B563-541E689F85C9}"/>
              </a:ext>
            </a:extLst>
          </p:cNvPr>
          <p:cNvSpPr txBox="1"/>
          <p:nvPr/>
        </p:nvSpPr>
        <p:spPr>
          <a:xfrm>
            <a:off x="2166041" y="5595997"/>
            <a:ext cx="2491967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350" b="1" err="1"/>
              <a:t>Summatief</a:t>
            </a:r>
            <a:r>
              <a:rPr lang="nl-NL" sz="1350"/>
              <a:t>: evalueren van het leren</a:t>
            </a:r>
            <a:endParaRPr lang="en-GB" sz="135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0B0A3D7-9082-4C20-9FFC-AF766F4C8CEB}"/>
              </a:ext>
            </a:extLst>
          </p:cNvPr>
          <p:cNvSpPr txBox="1"/>
          <p:nvPr/>
        </p:nvSpPr>
        <p:spPr>
          <a:xfrm>
            <a:off x="4894892" y="5591163"/>
            <a:ext cx="2491967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350" b="1"/>
              <a:t>Formatief</a:t>
            </a:r>
            <a:r>
              <a:rPr lang="nl-NL" sz="1350"/>
              <a:t>: evalueren om te leren</a:t>
            </a: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5731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EC688-7F54-45F5-919F-70A20282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100"/>
            <a:ext cx="7886699" cy="709865"/>
          </a:xfrm>
        </p:spPr>
        <p:txBody>
          <a:bodyPr/>
          <a:lstStyle/>
          <a:p>
            <a:r>
              <a:rPr lang="nl-NL" b="1"/>
              <a:t>Wat is formatieve evaluatie?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3A20B-3F24-4495-A537-6E25D38E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56095"/>
          </a:xfrm>
        </p:spPr>
        <p:txBody>
          <a:bodyPr>
            <a:normAutofit lnSpcReduction="10000"/>
          </a:bodyPr>
          <a:lstStyle/>
          <a:p>
            <a:r>
              <a:rPr lang="nl-NL"/>
              <a:t>Het betekent dat je de prestaties van een leerling niet </a:t>
            </a:r>
            <a:r>
              <a:rPr lang="nl-NL" b="1"/>
              <a:t>vergelijkt</a:t>
            </a:r>
            <a:r>
              <a:rPr lang="nl-NL"/>
              <a:t> met die van andere leerlingen, maar </a:t>
            </a:r>
            <a:r>
              <a:rPr lang="nl-NL" b="1"/>
              <a:t>met zijn eerdere resultaten</a:t>
            </a:r>
            <a:r>
              <a:rPr lang="nl-NL"/>
              <a:t>. Daarmee breng je de persoonlijke ontwikkeling in beeld. </a:t>
            </a:r>
          </a:p>
          <a:p>
            <a:r>
              <a:rPr lang="nl-NL"/>
              <a:t>Het gaat om de </a:t>
            </a:r>
            <a:r>
              <a:rPr lang="nl-NL" b="1"/>
              <a:t>manier waarop je de leerlingen vooruit helpt </a:t>
            </a:r>
            <a:r>
              <a:rPr lang="nl-NL"/>
              <a:t>in hun leerproces: door feedback te geven, vragen te stellen, het leerdoel helder te maken en aan te geven hoe een goed resultaat eruit ziet. </a:t>
            </a:r>
          </a:p>
          <a:p>
            <a:r>
              <a:rPr lang="nl-NL"/>
              <a:t>Leerlingen krijgen terugkoppeling van de leraar, maar ook van klasgenoten. Bovendien </a:t>
            </a:r>
            <a:r>
              <a:rPr lang="nl-NL" b="1"/>
              <a:t>leren ze om zelf te reflecteren </a:t>
            </a:r>
            <a:r>
              <a:rPr lang="nl-NL"/>
              <a:t>op hun leerresultaten.</a:t>
            </a:r>
          </a:p>
          <a:p>
            <a:r>
              <a:rPr lang="nl-NL"/>
              <a:t>Er wordt doelgericht gebruik gemaakt van informatie over leerlingen </a:t>
            </a:r>
            <a:r>
              <a:rPr lang="nl-NL" b="1"/>
              <a:t>om het leren te verbeteren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0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9AA20-8D2E-4309-923B-DE233DA3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formatieve evaluatie?</a:t>
            </a:r>
            <a:endParaRPr lang="en-GB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41D1F1D-9F4B-4378-A440-210C0144B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31642"/>
            <a:ext cx="4378926" cy="4014925"/>
          </a:xfrm>
        </p:spPr>
        <p:txBody>
          <a:bodyPr>
            <a:normAutofit lnSpcReduction="10000"/>
          </a:bodyPr>
          <a:lstStyle/>
          <a:p>
            <a:pPr marL="385763" indent="-385763">
              <a:buAutoNum type="arabicPeriod"/>
            </a:pPr>
            <a:r>
              <a:rPr lang="nl-NL"/>
              <a:t>Doelen delen en verhelderen</a:t>
            </a:r>
          </a:p>
          <a:p>
            <a:pPr lvl="1"/>
            <a:r>
              <a:rPr lang="nl-NL"/>
              <a:t>Waar werkt de leerling naartoe? </a:t>
            </a:r>
          </a:p>
          <a:p>
            <a:pPr marL="342900" lvl="1" indent="0">
              <a:buNone/>
            </a:pPr>
            <a:r>
              <a:rPr lang="nl-NL">
                <a:sym typeface="Wingdings" panose="05000000000000000000" pitchFamily="2" charset="2"/>
              </a:rPr>
              <a:t>     Feed up</a:t>
            </a:r>
            <a:endParaRPr lang="nl-NL"/>
          </a:p>
          <a:p>
            <a:pPr marL="385763" indent="-385763">
              <a:buAutoNum type="arabicPeriod"/>
            </a:pPr>
            <a:r>
              <a:rPr lang="nl-NL"/>
              <a:t>Toetsen om informatie te verzamelen over waar de leerling staat</a:t>
            </a:r>
          </a:p>
          <a:p>
            <a:pPr lvl="1"/>
            <a:r>
              <a:rPr lang="nl-NL"/>
              <a:t>Waar staat de leerling nu? </a:t>
            </a:r>
          </a:p>
          <a:p>
            <a:pPr marL="342900" lvl="1" indent="0">
              <a:buNone/>
            </a:pPr>
            <a:r>
              <a:rPr lang="nl-NL">
                <a:sym typeface="Wingdings" panose="05000000000000000000" pitchFamily="2" charset="2"/>
              </a:rPr>
              <a:t>     Feed back</a:t>
            </a:r>
            <a:endParaRPr lang="nl-NL"/>
          </a:p>
          <a:p>
            <a:pPr marL="385763" indent="-385763">
              <a:buAutoNum type="arabicPeriod"/>
            </a:pPr>
            <a:r>
              <a:rPr lang="nl-NL"/>
              <a:t>Gevolg geven aan de toetsing in het onderwijsleerproces</a:t>
            </a:r>
          </a:p>
          <a:p>
            <a:pPr lvl="1"/>
            <a:r>
              <a:rPr lang="nl-NL"/>
              <a:t>Wat heeft de leerling nog te doen? </a:t>
            </a:r>
          </a:p>
          <a:p>
            <a:pPr marL="342900" lvl="1" indent="0">
              <a:buNone/>
            </a:pPr>
            <a:r>
              <a:rPr lang="nl-NL">
                <a:sym typeface="Wingdings" panose="05000000000000000000" pitchFamily="2" charset="2"/>
              </a:rPr>
              <a:t>     Feed forward</a:t>
            </a:r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90A7BC6-816A-4DE4-B426-AB38A940A7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" y="2331642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05B3371-D8FB-DED1-1B2C-AC682D218D38}"/>
              </a:ext>
            </a:extLst>
          </p:cNvPr>
          <p:cNvSpPr txBox="1"/>
          <p:nvPr/>
        </p:nvSpPr>
        <p:spPr>
          <a:xfrm>
            <a:off x="351794" y="6346567"/>
            <a:ext cx="8656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CPS </a:t>
            </a:r>
            <a:r>
              <a:rPr lang="en-US" sz="1050" err="1"/>
              <a:t>Onderwijsontwikkeling</a:t>
            </a:r>
            <a:r>
              <a:rPr lang="en-US" sz="1050"/>
              <a:t> </a:t>
            </a:r>
            <a:r>
              <a:rPr lang="en-US" sz="1050" err="1"/>
              <a:t>en</a:t>
            </a:r>
            <a:r>
              <a:rPr lang="en-US" sz="1050"/>
              <a:t> </a:t>
            </a:r>
            <a:r>
              <a:rPr lang="en-US" sz="1050" err="1"/>
              <a:t>advies</a:t>
            </a:r>
            <a:r>
              <a:rPr lang="en-US" sz="105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51841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84E2CDB-694B-53A2-58E7-DA18D4C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2949277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6990C-C96A-4B54-6A52-8375C160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stap</a:t>
            </a:r>
            <a:r>
              <a:rPr lang="en-US"/>
              <a:t>: feed up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EB5B-5D9E-BA90-D096-D84FB1BC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werkt</a:t>
            </a:r>
            <a:r>
              <a:rPr lang="en-US"/>
              <a:t> de </a:t>
            </a:r>
            <a:r>
              <a:rPr lang="en-US" err="1"/>
              <a:t>leerling</a:t>
            </a:r>
            <a:r>
              <a:rPr lang="en-US"/>
              <a:t> </a:t>
            </a:r>
            <a:r>
              <a:rPr lang="en-US" err="1"/>
              <a:t>naartoe</a:t>
            </a:r>
            <a:r>
              <a:rPr lang="en-US"/>
              <a:t>?</a:t>
            </a:r>
          </a:p>
          <a:p>
            <a:r>
              <a:rPr lang="en-US"/>
              <a:t>Wat </a:t>
            </a:r>
            <a:r>
              <a:rPr lang="en-US" err="1"/>
              <a:t>moet</a:t>
            </a:r>
            <a:r>
              <a:rPr lang="en-US"/>
              <a:t> er </a:t>
            </a:r>
            <a:r>
              <a:rPr lang="en-US" err="1"/>
              <a:t>geleerd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?</a:t>
            </a:r>
          </a:p>
          <a:p>
            <a:r>
              <a:rPr lang="en-US" err="1"/>
              <a:t>Waarom</a:t>
            </a:r>
            <a:r>
              <a:rPr lang="en-US"/>
              <a:t> is </a:t>
            </a:r>
            <a:r>
              <a:rPr lang="en-US" err="1"/>
              <a:t>dat</a:t>
            </a:r>
            <a:r>
              <a:rPr lang="en-US"/>
              <a:t> </a:t>
            </a:r>
            <a:r>
              <a:rPr lang="en-US" err="1"/>
              <a:t>belangrijk</a:t>
            </a:r>
            <a:r>
              <a:rPr lang="en-US"/>
              <a:t>?</a:t>
            </a:r>
          </a:p>
          <a:p>
            <a:r>
              <a:rPr lang="en-US" err="1"/>
              <a:t>Wanneer</a:t>
            </a:r>
            <a:r>
              <a:rPr lang="en-US"/>
              <a:t> is de </a:t>
            </a:r>
            <a:r>
              <a:rPr lang="en-US" err="1"/>
              <a:t>leerling</a:t>
            </a:r>
            <a:r>
              <a:rPr lang="en-US"/>
              <a:t> </a:t>
            </a:r>
            <a:r>
              <a:rPr lang="en-US" err="1"/>
              <a:t>succesvol</a:t>
            </a:r>
            <a:r>
              <a:rPr lang="en-US"/>
              <a:t>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9C6D7DB-6C50-39BC-C62C-BD1141FD5F70}"/>
              </a:ext>
            </a:extLst>
          </p:cNvPr>
          <p:cNvSpPr/>
          <p:nvPr/>
        </p:nvSpPr>
        <p:spPr>
          <a:xfrm>
            <a:off x="5743575" y="2539358"/>
            <a:ext cx="3171825" cy="1537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51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35D09-93F3-4B59-9D04-18984B88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>
                <a:cs typeface="Calibri Light"/>
              </a:rPr>
              <a:t>Waarom is ‘feed up’ belangrijk?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9FD25-5469-4E8A-8033-DF403CAC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GB"/>
              <a:t>‘Leerlingen presteren beter als zij een concreet beeld hebben van het doel dat behaald moet worden’(Sadler, 1989).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US" altLang="nl-NL" sz="1800">
                <a:solidFill>
                  <a:prstClr val="black"/>
                </a:solidFill>
              </a:rPr>
              <a:t>Als je wilt </a:t>
            </a:r>
            <a:r>
              <a:rPr lang="en-US" altLang="nl-NL" sz="1800" err="1">
                <a:solidFill>
                  <a:prstClr val="black"/>
                </a:solidFill>
              </a:rPr>
              <a:t>dat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leerlingen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meer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verantwoordelijk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worden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voor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hun</a:t>
            </a:r>
            <a:r>
              <a:rPr lang="en-US" altLang="nl-NL" sz="1800">
                <a:solidFill>
                  <a:prstClr val="black"/>
                </a:solidFill>
              </a:rPr>
              <a:t> eigen </a:t>
            </a:r>
            <a:r>
              <a:rPr lang="en-US" altLang="nl-NL" sz="1800" err="1">
                <a:solidFill>
                  <a:prstClr val="black"/>
                </a:solidFill>
              </a:rPr>
              <a:t>leren</a:t>
            </a:r>
            <a:r>
              <a:rPr lang="en-US" altLang="nl-NL" sz="1800">
                <a:solidFill>
                  <a:prstClr val="black"/>
                </a:solidFill>
              </a:rPr>
              <a:t>, dan </a:t>
            </a:r>
            <a:r>
              <a:rPr lang="en-US" altLang="nl-NL" sz="1800" err="1">
                <a:solidFill>
                  <a:prstClr val="black"/>
                </a:solidFill>
              </a:rPr>
              <a:t>moeten</a:t>
            </a:r>
            <a:r>
              <a:rPr lang="en-US" altLang="nl-NL" sz="1800">
                <a:solidFill>
                  <a:prstClr val="black"/>
                </a:solidFill>
              </a:rPr>
              <a:t> ze </a:t>
            </a:r>
            <a:r>
              <a:rPr lang="en-US" altLang="nl-NL" sz="1800" err="1">
                <a:solidFill>
                  <a:prstClr val="black"/>
                </a:solidFill>
              </a:rPr>
              <a:t>ook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weten</a:t>
            </a:r>
            <a:r>
              <a:rPr lang="en-US" altLang="nl-NL" sz="1800">
                <a:solidFill>
                  <a:prstClr val="black"/>
                </a:solidFill>
              </a:rPr>
              <a:t> wat ze </a:t>
            </a:r>
            <a:r>
              <a:rPr lang="en-US" altLang="nl-NL" sz="1800" err="1">
                <a:solidFill>
                  <a:prstClr val="black"/>
                </a:solidFill>
              </a:rPr>
              <a:t>gaan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leren</a:t>
            </a:r>
            <a:r>
              <a:rPr lang="en-US" altLang="nl-NL" sz="1800">
                <a:solidFill>
                  <a:prstClr val="black"/>
                </a:solidFill>
              </a:rPr>
              <a:t>, hoe ze </a:t>
            </a:r>
            <a:r>
              <a:rPr lang="en-US" altLang="nl-NL" sz="1800" err="1">
                <a:solidFill>
                  <a:prstClr val="black"/>
                </a:solidFill>
              </a:rPr>
              <a:t>weten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wanneer</a:t>
            </a:r>
            <a:r>
              <a:rPr lang="en-US" altLang="nl-NL" sz="1800">
                <a:solidFill>
                  <a:prstClr val="black"/>
                </a:solidFill>
              </a:rPr>
              <a:t> ze </a:t>
            </a:r>
            <a:r>
              <a:rPr lang="en-US" altLang="nl-NL" sz="1800" err="1">
                <a:solidFill>
                  <a:prstClr val="black"/>
                </a:solidFill>
              </a:rPr>
              <a:t>succesvol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zijn</a:t>
            </a:r>
            <a:r>
              <a:rPr lang="en-US" altLang="nl-NL" sz="1800">
                <a:solidFill>
                  <a:prstClr val="black"/>
                </a:solidFill>
              </a:rPr>
              <a:t> en </a:t>
            </a:r>
            <a:r>
              <a:rPr lang="en-US" altLang="nl-NL" sz="1800" err="1">
                <a:solidFill>
                  <a:prstClr val="black"/>
                </a:solidFill>
              </a:rPr>
              <a:t>waarom</a:t>
            </a:r>
            <a:r>
              <a:rPr lang="en-US" altLang="nl-NL" sz="1800">
                <a:solidFill>
                  <a:prstClr val="black"/>
                </a:solidFill>
              </a:rPr>
              <a:t> ze het </a:t>
            </a:r>
            <a:r>
              <a:rPr lang="en-US" altLang="nl-NL" sz="1800" err="1">
                <a:solidFill>
                  <a:prstClr val="black"/>
                </a:solidFill>
              </a:rPr>
              <a:t>überhaupt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zouden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moeten</a:t>
            </a:r>
            <a:r>
              <a:rPr lang="en-US" altLang="nl-NL" sz="1800">
                <a:solidFill>
                  <a:prstClr val="black"/>
                </a:solidFill>
              </a:rPr>
              <a:t> </a:t>
            </a:r>
            <a:r>
              <a:rPr lang="en-US" altLang="nl-NL" sz="1800" err="1">
                <a:solidFill>
                  <a:prstClr val="black"/>
                </a:solidFill>
              </a:rPr>
              <a:t>leren</a:t>
            </a:r>
            <a:r>
              <a:rPr lang="en-US" altLang="nl-NL" sz="180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34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84E2CDB-694B-53A2-58E7-DA18D4C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2949277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6990C-C96A-4B54-6A52-8375C160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Voorbeelden</a:t>
            </a:r>
            <a:r>
              <a:rPr lang="en-US"/>
              <a:t> feed up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EB5B-5D9E-BA90-D096-D84FB1BC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voorbeelden</a:t>
            </a:r>
            <a:r>
              <a:rPr lang="en-US"/>
              <a:t>:</a:t>
            </a:r>
          </a:p>
          <a:p>
            <a:r>
              <a:rPr lang="nl-NL"/>
              <a:t>Leerdoelenlijst</a:t>
            </a:r>
          </a:p>
          <a:p>
            <a:r>
              <a:rPr lang="nl-NL"/>
              <a:t>Vooruitblik eindopgaven</a:t>
            </a:r>
          </a:p>
          <a:p>
            <a:r>
              <a:rPr lang="nl-NL"/>
              <a:t>Intro-vragen / instapprobleem</a:t>
            </a:r>
          </a:p>
          <a:p>
            <a:r>
              <a:rPr lang="nl-NL"/>
              <a:t>Voorbeeld grafieken (succescriteria)</a:t>
            </a:r>
          </a:p>
          <a:p>
            <a:endParaRPr lang="nl-NL"/>
          </a:p>
          <a:p>
            <a:r>
              <a:rPr lang="nl-NL"/>
              <a:t>Eigen voorbeelden…..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9C6D7DB-6C50-39BC-C62C-BD1141FD5F70}"/>
              </a:ext>
            </a:extLst>
          </p:cNvPr>
          <p:cNvSpPr/>
          <p:nvPr/>
        </p:nvSpPr>
        <p:spPr>
          <a:xfrm>
            <a:off x="5743575" y="2539358"/>
            <a:ext cx="3171825" cy="1537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75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84E2CDB-694B-53A2-58E7-DA18D4C4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2949277"/>
            <a:ext cx="4563516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6990C-C96A-4B54-6A52-8375C160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stap</a:t>
            </a:r>
            <a:r>
              <a:rPr lang="en-US"/>
              <a:t>: feed back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EB5B-5D9E-BA90-D096-D84FB1BC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staat</a:t>
            </a:r>
            <a:r>
              <a:rPr lang="en-US"/>
              <a:t> de </a:t>
            </a:r>
            <a:r>
              <a:rPr lang="en-US" err="1"/>
              <a:t>leerling</a:t>
            </a:r>
            <a:r>
              <a:rPr lang="en-US"/>
              <a:t> nu?</a:t>
            </a:r>
          </a:p>
          <a:p>
            <a:r>
              <a:rPr lang="en-US"/>
              <a:t>Wat </a:t>
            </a:r>
            <a:r>
              <a:rPr lang="en-US" err="1"/>
              <a:t>kan</a:t>
            </a:r>
            <a:r>
              <a:rPr lang="en-US"/>
              <a:t> de </a:t>
            </a:r>
            <a:r>
              <a:rPr lang="en-US" err="1"/>
              <a:t>leerling</a:t>
            </a:r>
            <a:r>
              <a:rPr lang="en-US"/>
              <a:t> al?</a:t>
            </a:r>
          </a:p>
          <a:p>
            <a:r>
              <a:rPr lang="en-US"/>
              <a:t>En wat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?</a:t>
            </a:r>
          </a:p>
          <a:p>
            <a:endParaRPr lang="en-US"/>
          </a:p>
          <a:p>
            <a:r>
              <a:rPr lang="en-US"/>
              <a:t>Hoe </a:t>
            </a:r>
            <a:r>
              <a:rPr lang="en-US" err="1"/>
              <a:t>maak</a:t>
            </a:r>
            <a:r>
              <a:rPr lang="en-US"/>
              <a:t> je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zichtbaar</a:t>
            </a:r>
            <a:r>
              <a:rPr lang="en-US"/>
              <a:t>?</a:t>
            </a:r>
          </a:p>
          <a:p>
            <a:r>
              <a:rPr lang="en-US"/>
              <a:t>Hoe </a:t>
            </a:r>
            <a:r>
              <a:rPr lang="en-US" err="1"/>
              <a:t>krijgt</a:t>
            </a:r>
            <a:r>
              <a:rPr lang="en-US"/>
              <a:t> de </a:t>
            </a:r>
            <a:r>
              <a:rPr lang="en-US" err="1"/>
              <a:t>leerling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zicht</a:t>
            </a:r>
            <a:r>
              <a:rPr lang="en-US"/>
              <a:t> op?</a:t>
            </a:r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9C6D7DB-6C50-39BC-C62C-BD1141FD5F70}"/>
              </a:ext>
            </a:extLst>
          </p:cNvPr>
          <p:cNvSpPr/>
          <p:nvPr/>
        </p:nvSpPr>
        <p:spPr>
          <a:xfrm>
            <a:off x="6862242" y="4254500"/>
            <a:ext cx="2238376" cy="1476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58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59B744C839843952482C6581C70E6" ma:contentTypeVersion="16" ma:contentTypeDescription="Een nieuw document maken." ma:contentTypeScope="" ma:versionID="ae9bdc47acb19b415611441e62e508c1">
  <xsd:schema xmlns:xsd="http://www.w3.org/2001/XMLSchema" xmlns:xs="http://www.w3.org/2001/XMLSchema" xmlns:p="http://schemas.microsoft.com/office/2006/metadata/properties" xmlns:ns2="3813c15c-3eb4-4097-b7aa-df1fe8f76fa0" xmlns:ns3="375cf78d-a4ec-4145-a7ad-b925cbd83392" targetNamespace="http://schemas.microsoft.com/office/2006/metadata/properties" ma:root="true" ma:fieldsID="7570601647556bbe35f36a99f537f2e1" ns2:_="" ns3:_="">
    <xsd:import namespace="3813c15c-3eb4-4097-b7aa-df1fe8f76fa0"/>
    <xsd:import namespace="375cf78d-a4ec-4145-a7ad-b925cbd83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3c15c-3eb4-4097-b7aa-df1fe8f76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f78d-a4ec-4145-a7ad-b925cbd83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751ec0-de64-4449-9fc6-95d6f03b3806}" ma:internalName="TaxCatchAll" ma:showField="CatchAllData" ma:web="375cf78d-a4ec-4145-a7ad-b925cbd8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5cf78d-a4ec-4145-a7ad-b925cbd83392" xsi:nil="true"/>
    <lcf76f155ced4ddcb4097134ff3c332f xmlns="3813c15c-3eb4-4097-b7aa-df1fe8f76f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6D42A5-65A6-41DC-9412-17FEAAB330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89DF38-3122-4BB9-B3F3-383C91FE2DFE}">
  <ds:schemaRefs>
    <ds:schemaRef ds:uri="375cf78d-a4ec-4145-a7ad-b925cbd83392"/>
    <ds:schemaRef ds:uri="3813c15c-3eb4-4097-b7aa-df1fe8f76f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394877-CF4F-4B12-AE84-631084A2DCC6}">
  <ds:schemaRefs>
    <ds:schemaRef ds:uri="375cf78d-a4ec-4145-a7ad-b925cbd83392"/>
    <ds:schemaRef ds:uri="3813c15c-3eb4-4097-b7aa-df1fe8f76f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731</Words>
  <Application>Microsoft Office PowerPoint</Application>
  <PresentationFormat>Diavoorstelling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Ion-directiekamer</vt:lpstr>
      <vt:lpstr>Formatieve elementen Formatief is veel meer dan alleen toetsen </vt:lpstr>
      <vt:lpstr>Programma </vt:lpstr>
      <vt:lpstr>PowerPoint-presentatie</vt:lpstr>
      <vt:lpstr>Wat is formatieve evaluatie?</vt:lpstr>
      <vt:lpstr>Wat is formatieve evaluatie?</vt:lpstr>
      <vt:lpstr>De eerste stap: feed up</vt:lpstr>
      <vt:lpstr>Waarom is ‘feed up’ belangrijk?</vt:lpstr>
      <vt:lpstr>Voorbeelden feed up</vt:lpstr>
      <vt:lpstr>De tweede stap: feed back</vt:lpstr>
      <vt:lpstr>De tweede stap: feed back</vt:lpstr>
      <vt:lpstr>De derde stap: feed forward</vt:lpstr>
      <vt:lpstr>De derde stap: feed forward</vt:lpstr>
      <vt:lpstr>Formatief lesmateriaal Formatief is meer dan alleen toetsen</vt:lpstr>
      <vt:lpstr>PowerPoint-presentatie</vt:lpstr>
      <vt:lpstr>Formatief lesmateriaal Formatief is meer dan alleen toetsen</vt:lpstr>
      <vt:lpstr>Formatief lesmateriaal Formatief is meer dan alleen toetsen</vt:lpstr>
      <vt:lpstr>Formatief lesmateriaal Formatief is meer dan alleen toetsen</vt:lpstr>
      <vt:lpstr>Carrousel</vt:lpstr>
      <vt:lpstr>Formatieve elementen Formatief is veel meer dan alleen toetsen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Robotica in 4 havo  (en verder)</dc:title>
  <dc:creator>Kees Hooyman</dc:creator>
  <cp:lastModifiedBy>Kees Hooyman</cp:lastModifiedBy>
  <cp:revision>28</cp:revision>
  <dcterms:created xsi:type="dcterms:W3CDTF">2016-12-13T18:08:06Z</dcterms:created>
  <dcterms:modified xsi:type="dcterms:W3CDTF">2022-12-16T15:29:27Z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0x010100EFB59B744C839843952482C6581C70E6</vt:lpwstr>
  </property>
  <property fmtid="{D5CDD505-2E9C-101B-9397-08002B2CF9AE}" pid="3" name="MediaServiceImageTags">
    <vt:lpwstr/>
  </property>
</Properties>
</file>