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8" r:id="rId3"/>
    <p:sldId id="368" r:id="rId4"/>
    <p:sldId id="369" r:id="rId5"/>
    <p:sldId id="279" r:id="rId6"/>
    <p:sldId id="280" r:id="rId7"/>
    <p:sldId id="282" r:id="rId8"/>
    <p:sldId id="272" r:id="rId9"/>
    <p:sldId id="370" r:id="rId10"/>
    <p:sldId id="382" r:id="rId11"/>
    <p:sldId id="273" r:id="rId12"/>
    <p:sldId id="371" r:id="rId13"/>
    <p:sldId id="372" r:id="rId14"/>
    <p:sldId id="373" r:id="rId15"/>
    <p:sldId id="379" r:id="rId16"/>
    <p:sldId id="380" r:id="rId17"/>
    <p:sldId id="383" r:id="rId18"/>
    <p:sldId id="381" r:id="rId19"/>
    <p:sldId id="374" r:id="rId20"/>
    <p:sldId id="378" r:id="rId21"/>
    <p:sldId id="376" r:id="rId22"/>
    <p:sldId id="375" r:id="rId23"/>
    <p:sldId id="286" r:id="rId24"/>
    <p:sldId id="28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ooten, O.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B28605-313C-429A-9FAB-B004CEEF393F}" v="1" dt="2022-12-15T19:15:38.947"/>
  </p1510:revLst>
</p1510:revInfo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5881" autoAdjust="0"/>
  </p:normalViewPr>
  <p:slideViewPr>
    <p:cSldViewPr snapToGrid="0">
      <p:cViewPr varScale="1">
        <p:scale>
          <a:sx n="51" d="100"/>
          <a:sy n="51" d="100"/>
        </p:scale>
        <p:origin x="14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ne Slooten" userId="893cef61-8573-4681-89ee-d331c43e5d3c" providerId="ADAL" clId="{FCB28605-313C-429A-9FAB-B004CEEF393F}"/>
    <pc:docChg chg="undo custSel modSld">
      <pc:chgData name="Onne Slooten" userId="893cef61-8573-4681-89ee-d331c43e5d3c" providerId="ADAL" clId="{FCB28605-313C-429A-9FAB-B004CEEF393F}" dt="2022-12-15T19:15:39.121" v="221" actId="27636"/>
      <pc:docMkLst>
        <pc:docMk/>
      </pc:docMkLst>
      <pc:sldChg chg="modSp mod">
        <pc:chgData name="Onne Slooten" userId="893cef61-8573-4681-89ee-d331c43e5d3c" providerId="ADAL" clId="{FCB28605-313C-429A-9FAB-B004CEEF393F}" dt="2022-12-15T19:15:38.931" v="220" actId="20577"/>
        <pc:sldMkLst>
          <pc:docMk/>
          <pc:sldMk cId="2895414511" sldId="289"/>
        </pc:sldMkLst>
        <pc:spChg chg="mod">
          <ac:chgData name="Onne Slooten" userId="893cef61-8573-4681-89ee-d331c43e5d3c" providerId="ADAL" clId="{FCB28605-313C-429A-9FAB-B004CEEF393F}" dt="2022-12-15T19:15:38.931" v="220" actId="20577"/>
          <ac:spMkLst>
            <pc:docMk/>
            <pc:sldMk cId="2895414511" sldId="289"/>
            <ac:spMk id="3" creationId="{5375455C-7C1C-E20C-D677-D40D5D22AE9E}"/>
          </ac:spMkLst>
        </pc:spChg>
      </pc:sldChg>
      <pc:sldChg chg="modSp mod">
        <pc:chgData name="Onne Slooten" userId="893cef61-8573-4681-89ee-d331c43e5d3c" providerId="ADAL" clId="{FCB28605-313C-429A-9FAB-B004CEEF393F}" dt="2022-12-15T19:10:01.893" v="1" actId="6549"/>
        <pc:sldMkLst>
          <pc:docMk/>
          <pc:sldMk cId="1361055240" sldId="370"/>
        </pc:sldMkLst>
        <pc:spChg chg="mod">
          <ac:chgData name="Onne Slooten" userId="893cef61-8573-4681-89ee-d331c43e5d3c" providerId="ADAL" clId="{FCB28605-313C-429A-9FAB-B004CEEF393F}" dt="2022-12-15T19:10:01.893" v="1" actId="6549"/>
          <ac:spMkLst>
            <pc:docMk/>
            <pc:sldMk cId="1361055240" sldId="370"/>
            <ac:spMk id="3" creationId="{E8B59F00-3758-9D1D-A0E9-63AC83AAE1AE}"/>
          </ac:spMkLst>
        </pc:spChg>
      </pc:sldChg>
      <pc:sldChg chg="modSp mod">
        <pc:chgData name="Onne Slooten" userId="893cef61-8573-4681-89ee-d331c43e5d3c" providerId="ADAL" clId="{FCB28605-313C-429A-9FAB-B004CEEF393F}" dt="2022-12-15T19:15:39.121" v="221" actId="27636"/>
        <pc:sldMkLst>
          <pc:docMk/>
          <pc:sldMk cId="3158599618" sldId="382"/>
        </pc:sldMkLst>
        <pc:spChg chg="mod">
          <ac:chgData name="Onne Slooten" userId="893cef61-8573-4681-89ee-d331c43e5d3c" providerId="ADAL" clId="{FCB28605-313C-429A-9FAB-B004CEEF393F}" dt="2022-12-15T19:15:39.121" v="221" actId="27636"/>
          <ac:spMkLst>
            <pc:docMk/>
            <pc:sldMk cId="3158599618" sldId="382"/>
            <ac:spMk id="3" creationId="{E8B59F00-3758-9D1D-A0E9-63AC83AA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DF7D8-97C2-4612-BCDB-D03C3520FE5A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21F21-94E3-4A54-A9D5-436B3CE6AE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65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D11A2-3C55-4AD6-818C-11D29F1BB32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81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 txBox="1">
            <a:spLocks noGrp="1"/>
          </p:cNvSpPr>
          <p:nvPr>
            <p:ph type="body" idx="1"/>
          </p:nvPr>
        </p:nvSpPr>
        <p:spPr>
          <a:xfrm>
            <a:off x="664528" y="4704031"/>
            <a:ext cx="5316220" cy="3849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Kar aanzetten, ‘start’ zeggen, ‘stop zeggen’, kar afzetten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Observaties: toewerken naar beschrijving van de snelheid.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Steeds vragen: hoe kunnen we dat meten?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Blijft slechts één verband over: afstand en snelheid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1222375"/>
            <a:ext cx="5864225" cy="3298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Gewist: “Gebruik de ‘oorsprong’ op de vloer” (zelf laten uitzoeken).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OF “Gebruik ‘oorsprong’ van meetlint.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y = </a:t>
            </a:r>
            <a:r>
              <a:rPr lang="nl-NL" dirty="0" err="1"/>
              <a:t>ax+b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53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 txBox="1">
            <a:spLocks noGrp="1"/>
          </p:cNvSpPr>
          <p:nvPr>
            <p:ph type="body" idx="1"/>
          </p:nvPr>
        </p:nvSpPr>
        <p:spPr>
          <a:xfrm>
            <a:off x="664528" y="4704031"/>
            <a:ext cx="5316220" cy="3849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Wat betekent een dalende lijn?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Wat hebben we precies gemeten? Afgelegde afstand? Of positie?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Is het ‘fout’ als de lijn daalt?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Wat is het verschil tussen rode en blauwe stip?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Wat is de betekentis van het getal voor de t?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Wat is de eenheid?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Hoe kunnen we de formule algemeen geldig maken?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Wanneer is dit getal negatief?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1222375"/>
            <a:ext cx="5864225" cy="3298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889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"Het treintje gaat met constante snelheid dus 2 meetpunten zijn genoeg."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96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Meetlint lag verkeerd om (van 150 -&gt; 0 cm), oorsprong bij 12 cm. Toch door oorsprong.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993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verschillen:</a:t>
            </a:r>
          </a:p>
          <a:p>
            <a:pPr algn="l" rtl="0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-ander beginpunt </a:t>
            </a:r>
            <a:r>
              <a:rPr lang="nl-NL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xbegin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(snijpunt verticale x-as): x = 0, x = 12 cm x = 150 cm</a:t>
            </a:r>
          </a:p>
          <a:p>
            <a:pPr algn="l" rtl="0"/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-stijgende of dalende grafiek (leerling: "verschillende bewegingsrichting" Oh ja!?).</a:t>
            </a:r>
          </a:p>
          <a:p>
            <a:pPr marL="285750" indent="-285750" algn="l" rtl="0">
              <a:buFontTx/>
              <a:buChar char="-"/>
            </a:pP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afgelegde weg s of verplaatsing uitgezet tegen de tijd.  </a:t>
            </a:r>
          </a:p>
          <a:p>
            <a:pPr marL="285750" indent="-285750" algn="l" rtl="0">
              <a:buFontTx/>
              <a:buChar char="-"/>
            </a:pPr>
            <a:endParaRPr lang="nl-NL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"Maar meneer, het is toch veel handiger om bij nul te beginnen.“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"Het treintje gaat met constante snelheid, dus 2 meetpunten zijn genoeg."</a:t>
            </a:r>
            <a:endParaRPr lang="nl-NL" sz="1800" dirty="0"/>
          </a:p>
          <a:p>
            <a:pPr marL="285750" indent="-285750" algn="l" rtl="0">
              <a:buFontTx/>
              <a:buChar char="-"/>
            </a:pPr>
            <a:endParaRPr lang="nl-NL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1F21-94E3-4A54-A9D5-436B3CE6AEF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241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21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13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60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545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nl-N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12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33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10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70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89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12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63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23A0C5F-1F64-4216-BDF9-1BA2A4B09879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9E62025-2FAF-4837-AF47-59E7C87264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48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apartners.nl/vakbijeenkomst-modeling-instruction-voor-natuurkunde-in-de-klas/" TargetMode="External"/><Relationship Id="rId2" Type="http://schemas.openxmlformats.org/officeDocument/2006/relationships/hyperlink" Target="http://www.modelinginstruction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E362D-02C9-813A-A0F5-539365A99C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Modeling</a:t>
            </a:r>
            <a:r>
              <a:rPr lang="nl-NL" dirty="0"/>
              <a:t> </a:t>
            </a:r>
            <a:r>
              <a:rPr lang="nl-NL" dirty="0" err="1"/>
              <a:t>Instruction</a:t>
            </a:r>
            <a:r>
              <a:rPr lang="nl-NL" dirty="0"/>
              <a:t>	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A2A413-3FD4-D341-2661-67E065D3DB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WND conferentie</a:t>
            </a:r>
          </a:p>
          <a:p>
            <a:r>
              <a:rPr lang="nl-NL" dirty="0"/>
              <a:t>17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7910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E62CF-CAF1-B5D8-0976-41FC4EAE7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227400"/>
            <a:ext cx="10058400" cy="1609344"/>
          </a:xfrm>
        </p:spPr>
        <p:txBody>
          <a:bodyPr/>
          <a:lstStyle/>
          <a:p>
            <a:r>
              <a:rPr lang="nl-NL" dirty="0"/>
              <a:t>Opdracht: (drietal, 15 min.)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B59F00-3758-9D1D-A0E9-63AC83AA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11" y="1177029"/>
            <a:ext cx="11234578" cy="40507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SzPct val="100000"/>
              <a:buNone/>
            </a:pPr>
            <a:r>
              <a:rPr lang="nl-NL" sz="2800" dirty="0"/>
              <a:t>    </a:t>
            </a:r>
            <a:r>
              <a:rPr lang="nl-NL" sz="3200" dirty="0"/>
              <a:t>Op whiteboard: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3200" i="1" dirty="0" err="1"/>
              <a:t>x,t</a:t>
            </a:r>
            <a:r>
              <a:rPr lang="nl-NL" sz="3200" dirty="0"/>
              <a:t>-grafiek van beweging treintje. 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3200" dirty="0"/>
              <a:t>Minimaal </a:t>
            </a:r>
            <a:r>
              <a:rPr lang="nl-NL" sz="3200" b="1" u="sng" dirty="0"/>
              <a:t>6 meetpunten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3200" dirty="0"/>
              <a:t>Stel een formule op bij deze grafiek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3200" dirty="0"/>
              <a:t>Voorwaarde: alle treintjes rijden </a:t>
            </a:r>
            <a:r>
              <a:rPr lang="nl-NL" sz="3200" b="1" dirty="0"/>
              <a:t>dezelfde kant op </a:t>
            </a:r>
            <a:r>
              <a:rPr lang="nl-NL" sz="3200" dirty="0"/>
              <a:t>(naar de deur)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3200" dirty="0"/>
              <a:t>Gebruik de meetlinten 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sz="2400" dirty="0"/>
              <a:t>Denk na over:</a:t>
            </a:r>
          </a:p>
          <a:p>
            <a:pPr marL="617220" lvl="1" indent="-3429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sz="2400" dirty="0"/>
              <a:t>Hoe je plaats en tijd vast kan leggen                               </a:t>
            </a:r>
          </a:p>
          <a:p>
            <a:pPr marL="274320" lvl="1" indent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2400" dirty="0"/>
              <a:t>    (filmpje met mobiel maken?)</a:t>
            </a:r>
          </a:p>
          <a:p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A311398-0DFE-8712-74C5-A3EF78FE3475}"/>
              </a:ext>
            </a:extLst>
          </p:cNvPr>
          <p:cNvSpPr txBox="1"/>
          <p:nvPr/>
        </p:nvSpPr>
        <p:spPr>
          <a:xfrm>
            <a:off x="10155751" y="1377000"/>
            <a:ext cx="2187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/>
              <a:t>y = </a:t>
            </a:r>
            <a:r>
              <a:rPr lang="nl-NL" sz="3200" dirty="0" err="1"/>
              <a:t>ax+b</a:t>
            </a:r>
            <a:endParaRPr lang="nl-NL" sz="3200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959269F-C945-B49F-C4A5-34CC00836565}"/>
              </a:ext>
            </a:extLst>
          </p:cNvPr>
          <p:cNvGrpSpPr/>
          <p:nvPr/>
        </p:nvGrpSpPr>
        <p:grpSpPr>
          <a:xfrm>
            <a:off x="7435298" y="676116"/>
            <a:ext cx="3475471" cy="2376282"/>
            <a:chOff x="5308764" y="469418"/>
            <a:chExt cx="3475471" cy="2376282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20779FB8-1454-FF8E-B644-7E3243D3486C}"/>
                </a:ext>
              </a:extLst>
            </p:cNvPr>
            <p:cNvGrpSpPr/>
            <p:nvPr/>
          </p:nvGrpSpPr>
          <p:grpSpPr>
            <a:xfrm>
              <a:off x="6193436" y="469418"/>
              <a:ext cx="1758846" cy="1825052"/>
              <a:chOff x="6505731" y="1997440"/>
              <a:chExt cx="1758846" cy="1825052"/>
            </a:xfrm>
          </p:grpSpPr>
          <p:cxnSp>
            <p:nvCxnSpPr>
              <p:cNvPr id="5" name="Rechte verbindingslijn 4">
                <a:extLst>
                  <a:ext uri="{FF2B5EF4-FFF2-40B4-BE49-F238E27FC236}">
                    <a16:creationId xmlns:a16="http://schemas.microsoft.com/office/drawing/2014/main" id="{9121CCF4-3C05-9D60-B654-865518CAA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05731" y="1997440"/>
                <a:ext cx="0" cy="1825052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Rechte verbindingslijn 5">
                <a:extLst>
                  <a:ext uri="{FF2B5EF4-FFF2-40B4-BE49-F238E27FC236}">
                    <a16:creationId xmlns:a16="http://schemas.microsoft.com/office/drawing/2014/main" id="{ED3A6688-DEBE-1B17-D997-388F97FCD0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05731" y="3798834"/>
                <a:ext cx="1758846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FF56C76-01F7-EFB1-1903-F3128376983C}"/>
                </a:ext>
              </a:extLst>
            </p:cNvPr>
            <p:cNvSpPr txBox="1"/>
            <p:nvPr/>
          </p:nvSpPr>
          <p:spPr>
            <a:xfrm>
              <a:off x="5308764" y="691435"/>
              <a:ext cx="12017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200" i="1" dirty="0"/>
                <a:t>x(..)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D97FDCF-3DE0-ED11-2F4C-A4007FB88022}"/>
                </a:ext>
              </a:extLst>
            </p:cNvPr>
            <p:cNvSpPr txBox="1"/>
            <p:nvPr/>
          </p:nvSpPr>
          <p:spPr>
            <a:xfrm>
              <a:off x="7408962" y="2260925"/>
              <a:ext cx="13752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200" i="1" dirty="0"/>
                <a:t>t (..)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59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 txBox="1">
            <a:spLocks noGrp="1"/>
          </p:cNvSpPr>
          <p:nvPr>
            <p:ph type="title"/>
          </p:nvPr>
        </p:nvSpPr>
        <p:spPr>
          <a:xfrm>
            <a:off x="829439" y="575124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nl-NL" dirty="0"/>
              <a:t>Nabespreken (leerling modus)</a:t>
            </a:r>
            <a:endParaRPr dirty="0"/>
          </a:p>
        </p:txBody>
      </p:sp>
      <p:sp>
        <p:nvSpPr>
          <p:cNvPr id="276" name="Google Shape;276;p18"/>
          <p:cNvSpPr txBox="1">
            <a:spLocks noGrp="1"/>
          </p:cNvSpPr>
          <p:nvPr>
            <p:ph idx="1"/>
          </p:nvPr>
        </p:nvSpPr>
        <p:spPr>
          <a:xfrm>
            <a:off x="829439" y="2133600"/>
            <a:ext cx="10675173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nl-NL" dirty="0"/>
              <a:t>Wat is op alle borden hetzelfde?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nl-NL" dirty="0"/>
              <a:t>Welke verschillen zijn er?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86942-D90D-F1DE-E16F-BA40A498A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Deeltje-met-constante-snelheid-Model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DB23830-DA6B-FE9D-EE34-C9534B57B3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In woorden: Deeltje legt in gelijke tijden gelijke afstanden af.</a:t>
                </a:r>
              </a:p>
              <a:p>
                <a:r>
                  <a:rPr lang="nl-NL" dirty="0"/>
                  <a:t>Formule: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m:rPr>
                        <m:sty m:val="p"/>
                      </m:rPr>
                      <a:rPr lang="nl-NL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·</m:t>
                    </m:r>
                    <m:r>
                      <m:rPr>
                        <m:sty m:val="p"/>
                      </m:rPr>
                      <a:rPr lang="nl-NL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l-NL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nl-NL" dirty="0"/>
              </a:p>
              <a:p>
                <a:r>
                  <a:rPr lang="nl-NL" dirty="0"/>
                  <a:t>Grafiek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7DB23830-DA6B-FE9D-EE34-C9534B57B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03" t="-150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D196449F-CCE7-3146-55FF-239D52DF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64" y="3429000"/>
            <a:ext cx="3410630" cy="29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8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320218-011B-4DA9-9C2D-C464E379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nl-NL" sz="4800"/>
              <a:t>Hierna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7F2598-D493-4EF9-79A2-150ECAC6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/>
          </a:bodyPr>
          <a:lstStyle/>
          <a:p>
            <a:r>
              <a:rPr lang="nl-NL" sz="1500" dirty="0"/>
              <a:t>Aantal representaties van hetzelfde model uitbreiden (model building)</a:t>
            </a:r>
          </a:p>
          <a:p>
            <a:pPr lvl="1"/>
            <a:r>
              <a:rPr lang="nl-NL" sz="1500" dirty="0"/>
              <a:t>Motion </a:t>
            </a:r>
            <a:r>
              <a:rPr lang="nl-NL" sz="1500" dirty="0" err="1"/>
              <a:t>maps</a:t>
            </a:r>
            <a:endParaRPr lang="nl-NL" sz="1500" dirty="0"/>
          </a:p>
          <a:p>
            <a:pPr lvl="1"/>
            <a:r>
              <a:rPr lang="nl-NL" sz="1500" i="1" dirty="0" err="1"/>
              <a:t>v,t</a:t>
            </a:r>
            <a:r>
              <a:rPr lang="nl-NL" sz="1500" dirty="0"/>
              <a:t>-grafieken</a:t>
            </a:r>
          </a:p>
          <a:p>
            <a:r>
              <a:rPr lang="nl-NL" sz="1500" dirty="0"/>
              <a:t>Representaties toepassen op nieuwe situaties (model </a:t>
            </a:r>
            <a:r>
              <a:rPr lang="nl-NL" sz="1500" dirty="0" err="1"/>
              <a:t>deployment</a:t>
            </a:r>
            <a:r>
              <a:rPr lang="nl-NL" sz="1500" dirty="0"/>
              <a:t>)</a:t>
            </a:r>
          </a:p>
          <a:p>
            <a:r>
              <a:rPr lang="nl-NL" sz="1500" dirty="0"/>
              <a:t>Opgaven worden besproken via de whiteboards</a:t>
            </a:r>
          </a:p>
          <a:p>
            <a:endParaRPr lang="nl-NL" sz="1500" dirty="0"/>
          </a:p>
          <a:p>
            <a:r>
              <a:rPr lang="nl-NL" sz="1500" dirty="0"/>
              <a:t>Practicum: treintjes duel</a:t>
            </a:r>
          </a:p>
          <a:p>
            <a:pPr lvl="1"/>
            <a:r>
              <a:rPr lang="nl-NL" sz="1500" dirty="0"/>
              <a:t>Voorspel op welke plek een snel treintje en een langzaam treintje botsen</a:t>
            </a:r>
          </a:p>
          <a:p>
            <a:pPr lvl="1"/>
            <a:endParaRPr lang="nl-NL" sz="1500" dirty="0"/>
          </a:p>
          <a:p>
            <a:r>
              <a:rPr lang="nl-NL" sz="1500" dirty="0"/>
              <a:t>Practicum: kar van een helling</a:t>
            </a:r>
          </a:p>
          <a:p>
            <a:pPr lvl="1"/>
            <a:r>
              <a:rPr lang="nl-NL" sz="1500" dirty="0"/>
              <a:t>Model failure!</a:t>
            </a:r>
          </a:p>
        </p:txBody>
      </p:sp>
      <p:pic>
        <p:nvPicPr>
          <p:cNvPr id="4" name="Afbeelding 3" descr="Afbeelding met persoon, binnen, verschillende, menigte&#10;&#10;Automatisch gegenereerde beschrijving">
            <a:extLst>
              <a:ext uri="{FF2B5EF4-FFF2-40B4-BE49-F238E27FC236}">
                <a16:creationId xmlns:a16="http://schemas.microsoft.com/office/drawing/2014/main" id="{8BA4635E-B57A-C15B-5CCB-4AE6454F3C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r="39967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35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518BC-3493-6284-CE56-F7FA3CF78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(docenten modus)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DCE33A-3CE4-B47A-A16B-18D42015D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Hoe heb je deze activiteit ervaren?</a:t>
            </a:r>
          </a:p>
          <a:p>
            <a:r>
              <a:rPr lang="nl-NL" dirty="0"/>
              <a:t>Wat sprak je aan? Wat juist niet?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5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9971F25-DA49-ED94-4918-E06BEB8B6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13988" r="14057" b="25355"/>
          <a:stretch/>
        </p:blipFill>
        <p:spPr>
          <a:xfrm>
            <a:off x="209861" y="82445"/>
            <a:ext cx="11642242" cy="657318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83D3EBD-1A9D-5DC2-C120-809EEB58DE92}"/>
              </a:ext>
            </a:extLst>
          </p:cNvPr>
          <p:cNvSpPr txBox="1">
            <a:spLocks/>
          </p:cNvSpPr>
          <p:nvPr/>
        </p:nvSpPr>
        <p:spPr>
          <a:xfrm>
            <a:off x="3018571" y="-264878"/>
            <a:ext cx="3974342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In de klas (v4)</a:t>
            </a:r>
          </a:p>
        </p:txBody>
      </p:sp>
    </p:spTree>
    <p:extLst>
      <p:ext uri="{BB962C8B-B14F-4D97-AF65-F5344CB8AC3E}">
        <p14:creationId xmlns:p14="http://schemas.microsoft.com/office/powerpoint/2010/main" val="789711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71DF9-50BB-54B2-B909-53CA36B7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ACED74C-6275-12A2-B36F-014ACF4F5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8331" r="10638" b="5642"/>
          <a:stretch/>
        </p:blipFill>
        <p:spPr>
          <a:xfrm>
            <a:off x="0" y="0"/>
            <a:ext cx="11282512" cy="6858000"/>
          </a:xfr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AF59901-56D0-998A-2713-0FD0F2C3B354}"/>
              </a:ext>
            </a:extLst>
          </p:cNvPr>
          <p:cNvSpPr txBox="1">
            <a:spLocks/>
          </p:cNvSpPr>
          <p:nvPr/>
        </p:nvSpPr>
        <p:spPr>
          <a:xfrm>
            <a:off x="2876164" y="589561"/>
            <a:ext cx="3974342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In de klas (v4)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96A76CE-7C1E-184B-E693-0C8DFF6A9E07}"/>
              </a:ext>
            </a:extLst>
          </p:cNvPr>
          <p:cNvSpPr txBox="1"/>
          <p:nvPr/>
        </p:nvSpPr>
        <p:spPr>
          <a:xfrm>
            <a:off x="5031000" y="3451234"/>
            <a:ext cx="60972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nl-NL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"Maar meneer, het is toch veel handiger om bij nul te beginnen."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379E9E0-CCC3-10C2-9D15-C54FCD77983D}"/>
              </a:ext>
            </a:extLst>
          </p:cNvPr>
          <p:cNvSpPr txBox="1"/>
          <p:nvPr/>
        </p:nvSpPr>
        <p:spPr>
          <a:xfrm>
            <a:off x="5814310" y="4528452"/>
            <a:ext cx="68598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"Het treintje gaat met constante snelheid dus 2 meetpunten zijn genoeg."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8275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8AC03-83FD-34E3-6DF4-8F442DA2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384589F-BE11-DDDD-3C6F-39D38A47D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15175" r="23646" b="4163"/>
          <a:stretch/>
        </p:blipFill>
        <p:spPr>
          <a:xfrm>
            <a:off x="374753" y="98508"/>
            <a:ext cx="9166486" cy="6660983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65BAF96-3D12-D2BD-1DE5-088BB47FC875}"/>
              </a:ext>
            </a:extLst>
          </p:cNvPr>
          <p:cNvSpPr txBox="1"/>
          <p:nvPr/>
        </p:nvSpPr>
        <p:spPr>
          <a:xfrm>
            <a:off x="4577620" y="4110176"/>
            <a:ext cx="6477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/>
              <a:t>Meetlint lag verkeerd om (van 150 -&gt; 0 cm), Oorsprong bij 12 cm.</a:t>
            </a:r>
          </a:p>
          <a:p>
            <a:r>
              <a:rPr lang="nl-NL" sz="2400" dirty="0"/>
              <a:t> Toch door oorsprong!</a:t>
            </a:r>
          </a:p>
        </p:txBody>
      </p:sp>
    </p:spTree>
    <p:extLst>
      <p:ext uri="{BB962C8B-B14F-4D97-AF65-F5344CB8AC3E}">
        <p14:creationId xmlns:p14="http://schemas.microsoft.com/office/powerpoint/2010/main" val="176146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8AC23-BD5B-8387-943C-94B85EF4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329856-671C-2984-B60B-1A3CCB7D0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13988" r="14057" b="25355"/>
          <a:stretch/>
        </p:blipFill>
        <p:spPr>
          <a:xfrm>
            <a:off x="153208" y="262654"/>
            <a:ext cx="5568847" cy="3144161"/>
          </a:xfrm>
          <a:prstGeom prst="rect">
            <a:avLst/>
          </a:prstGeom>
        </p:spPr>
      </p:pic>
      <p:pic>
        <p:nvPicPr>
          <p:cNvPr id="5" name="Tijdelijke aanduiding voor inhoud 8">
            <a:extLst>
              <a:ext uri="{FF2B5EF4-FFF2-40B4-BE49-F238E27FC236}">
                <a16:creationId xmlns:a16="http://schemas.microsoft.com/office/drawing/2014/main" id="{DA228D31-4F60-2023-A846-DD7ACEE74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8331" r="10638" b="5642"/>
          <a:stretch/>
        </p:blipFill>
        <p:spPr>
          <a:xfrm>
            <a:off x="5838669" y="236107"/>
            <a:ext cx="5795389" cy="352268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901E48B-B011-2A54-4432-96A84E9743AB}"/>
              </a:ext>
            </a:extLst>
          </p:cNvPr>
          <p:cNvSpPr txBox="1"/>
          <p:nvPr/>
        </p:nvSpPr>
        <p:spPr>
          <a:xfrm>
            <a:off x="409199" y="3811262"/>
            <a:ext cx="115304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(Leerling ziet stijgende en dalende grafieken)</a:t>
            </a:r>
            <a:endParaRPr lang="nl-NL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l-NL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Leerling: “De treintjes gingen een andere kant op!” Oh ja!?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2894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ECDD5-FA4E-F334-F5BC-65B632E2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nl-NL" dirty="0"/>
              <a:t>Ervaringen – ronddraaiende stop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D1AB56-81D2-1B20-643A-2388ABA3A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Opdracht: Een ronddraaiende stop met massa </a:t>
            </a:r>
            <a:r>
              <a:rPr lang="nl-NL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beschrijft een </a:t>
            </a:r>
            <a:b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cirkelbaan met straal </a:t>
            </a:r>
            <a:r>
              <a:rPr lang="nl-NL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We onderzoeken de relatie tussen de kracht </a:t>
            </a:r>
            <a:b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het touw en de snelheid waarmee de stop ronddraait.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presenteert de resultaten op een whiteboard: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Tabel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Grafiek (met bijbehorende wiskundige formule)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Tekening van bovenaanzicht cirkelbaan. Teken hierin de volgende drie vectoren: </a:t>
            </a:r>
            <a:r>
              <a:rPr lang="nl-NL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nl-NL" i="1" baseline="-25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mpz</a:t>
            </a:r>
            <a:r>
              <a:rPr lang="nl-NL" i="1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v, a</a:t>
            </a:r>
            <a:r>
              <a:rPr lang="nl-N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nl-NL" sz="1800" dirty="0">
                <a:cs typeface="Arial" panose="020B0604020202020204" pitchFamily="34" charset="0"/>
              </a:rPr>
              <a:t>Klassikale discussie</a:t>
            </a:r>
          </a:p>
          <a:p>
            <a:r>
              <a:rPr lang="nl-NL" sz="1800" dirty="0" err="1">
                <a:cs typeface="Arial" panose="020B0604020202020204" pitchFamily="34" charset="0"/>
              </a:rPr>
              <a:t>Closure</a:t>
            </a:r>
            <a:endParaRPr lang="nl-NL" sz="1800" dirty="0"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9AAC241-5CAA-0261-CBFC-6B9595AA9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568" y="2298659"/>
            <a:ext cx="2998756" cy="143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2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CEDA3-01F3-E3C9-BA30-40843816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DC155DDD-D55A-BEB0-E43F-2060CE7A90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849532"/>
              </p:ext>
            </p:extLst>
          </p:nvPr>
        </p:nvGraphicFramePr>
        <p:xfrm>
          <a:off x="981073" y="1666876"/>
          <a:ext cx="5915027" cy="252412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915027">
                  <a:extLst>
                    <a:ext uri="{9D8B030D-6E8A-4147-A177-3AD203B41FA5}">
                      <a16:colId xmlns:a16="http://schemas.microsoft.com/office/drawing/2014/main" val="7781813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Introductie</a:t>
                      </a:r>
                      <a:endParaRPr lang="nl-NL" sz="2400" dirty="0">
                        <a:effectLst/>
                        <a:latin typeface="+mj-lt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88892746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err="1">
                          <a:effectLst/>
                          <a:latin typeface="+mj-lt"/>
                        </a:rPr>
                        <a:t>Modeling</a:t>
                      </a:r>
                      <a:r>
                        <a:rPr lang="nl-NL" sz="2400" dirty="0">
                          <a:effectLst/>
                          <a:latin typeface="+mj-lt"/>
                        </a:rPr>
                        <a:t> activiteit (leerling modus)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336856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j-lt"/>
                        </a:rPr>
                        <a:t>Activiteit bespreken (leerling modus) 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725398139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+mj-lt"/>
                        </a:rPr>
                        <a:t>Activiteit bespreken (docent modus)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9848308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err="1">
                          <a:effectLst/>
                          <a:latin typeface="+mj-lt"/>
                        </a:rPr>
                        <a:t>Modeling</a:t>
                      </a:r>
                      <a:r>
                        <a:rPr lang="nl-NL" sz="2400" dirty="0">
                          <a:effectLst/>
                          <a:latin typeface="+mj-lt"/>
                        </a:rPr>
                        <a:t> </a:t>
                      </a:r>
                      <a:r>
                        <a:rPr lang="nl-NL" sz="2400" dirty="0" err="1">
                          <a:effectLst/>
                          <a:latin typeface="+mj-lt"/>
                        </a:rPr>
                        <a:t>Instruction</a:t>
                      </a:r>
                      <a:r>
                        <a:rPr lang="nl-NL" sz="2400" dirty="0">
                          <a:effectLst/>
                          <a:latin typeface="+mj-lt"/>
                        </a:rPr>
                        <a:t> intervisie groep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5769793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E96C82FE-C5D1-E9DD-BA36-371DAEA3E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518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02931D-FF75-3357-D1A1-9A78DF60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nl-NL" dirty="0"/>
              <a:t>Ervaringen - </a:t>
            </a:r>
            <a:r>
              <a:rPr lang="nl-NL" dirty="0" err="1"/>
              <a:t>Fmpz</a:t>
            </a:r>
            <a:endParaRPr lang="nl-NL" dirty="0"/>
          </a:p>
        </p:txBody>
      </p:sp>
      <p:pic>
        <p:nvPicPr>
          <p:cNvPr id="5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E9C36327-71EE-CD2D-C9E7-5E93F8E61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1" y="2522093"/>
            <a:ext cx="5716736" cy="3851275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1127099-E385-BB85-05CB-0702D4C4E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42" y="2496936"/>
            <a:ext cx="5551683" cy="38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43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ECDD5-FA4E-F334-F5BC-65B632E2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nl-NL" dirty="0"/>
              <a:t>Ervaringen- toon van de fles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D3D1AB56-81D2-1B20-643A-2388ABA3A3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320412"/>
                <a:ext cx="10058400" cy="3851787"/>
              </a:xfrm>
            </p:spPr>
            <p:txBody>
              <a:bodyPr>
                <a:normAutofit/>
              </a:bodyPr>
              <a:lstStyle/>
              <a:p>
                <a:r>
                  <a:rPr lang="nl-NL" sz="1800" dirty="0"/>
                  <a:t>Opdracht 1: </a:t>
                </a:r>
                <a:r>
                  <a:rPr lang="nl-NL" sz="1800" dirty="0">
                    <a:effectLst/>
                    <a:ea typeface="Calibri" panose="020F0502020204030204" pitchFamily="34" charset="0"/>
                  </a:rPr>
                  <a:t>Als je lucht over de opening van een wijnfles blaast, hoor je </a:t>
                </a:r>
                <a:br>
                  <a:rPr lang="nl-NL" sz="1800" dirty="0">
                    <a:effectLst/>
                    <a:ea typeface="Calibri" panose="020F0502020204030204" pitchFamily="34" charset="0"/>
                  </a:rPr>
                </a:br>
                <a:r>
                  <a:rPr lang="nl-NL" sz="1800" dirty="0">
                    <a:effectLst/>
                    <a:ea typeface="Calibri" panose="020F0502020204030204" pitchFamily="34" charset="0"/>
                  </a:rPr>
                  <a:t>een toon. Onderzoek het verband tussen het volume van de lucht in de fles </a:t>
                </a:r>
                <a:br>
                  <a:rPr lang="nl-NL" sz="1800" dirty="0">
                    <a:effectLst/>
                    <a:ea typeface="Calibri" panose="020F0502020204030204" pitchFamily="34" charset="0"/>
                  </a:rPr>
                </a:br>
                <a:r>
                  <a:rPr lang="nl-NL" sz="1800" dirty="0">
                    <a:effectLst/>
                    <a:ea typeface="Calibri" panose="020F0502020204030204" pitchFamily="34" charset="0"/>
                  </a:rPr>
                  <a:t>en de frequentie van deze toon. </a:t>
                </a:r>
              </a:p>
              <a:p>
                <a:r>
                  <a:rPr lang="nl-NL" sz="1800" dirty="0"/>
                  <a:t>Opdracht 2: Bepaal de geluidssnelheid door gebruik te maken van de </a:t>
                </a:r>
                <a:br>
                  <a:rPr lang="nl-NL" sz="1800" dirty="0"/>
                </a:br>
                <a:r>
                  <a:rPr lang="nl-NL" sz="1800" dirty="0" err="1"/>
                  <a:t>gelineariseerde</a:t>
                </a:r>
                <a:r>
                  <a:rPr lang="nl-NL" sz="1800" dirty="0"/>
                  <a:t> grafiek en de volgende formule: </a:t>
                </a:r>
                <a14:m>
                  <m:oMath xmlns:m="http://schemas.openxmlformats.org/officeDocument/2006/math"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nl-NL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nl-NL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nl-NL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ad>
                      <m:radPr>
                        <m:degHide m:val="on"/>
                        <m:ctrlPr>
                          <a:rPr lang="nl-NL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nl-NL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num>
                          <m:den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nl-NL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den>
                        </m:f>
                      </m:e>
                    </m:rad>
                  </m:oMath>
                </a14:m>
                <a:endParaRPr lang="nl-NL" sz="2400" dirty="0"/>
              </a:p>
              <a:p>
                <a:r>
                  <a:rPr lang="nl-NL" sz="1800" dirty="0"/>
                  <a:t>Klassikale discussie</a:t>
                </a:r>
              </a:p>
              <a:p>
                <a:r>
                  <a:rPr lang="nl-NL" sz="1800" dirty="0"/>
                  <a:t>Verslag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D3D1AB56-81D2-1B20-643A-2388ABA3A3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320412"/>
                <a:ext cx="10058400" cy="3851787"/>
              </a:xfrm>
              <a:blipFill>
                <a:blip r:embed="rId4"/>
                <a:stretch>
                  <a:fillRect l="-242" t="-158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F82C18-6DF3-FF0B-AC9C-0D9718D21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430" y="2114489"/>
            <a:ext cx="1417066" cy="3017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771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71247A-6631-B346-9554-2FF0CE7C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nl-NL" dirty="0"/>
              <a:t>Ervaringen </a:t>
            </a:r>
          </a:p>
        </p:txBody>
      </p:sp>
      <p:pic>
        <p:nvPicPr>
          <p:cNvPr id="5" name="Tijdelijke aanduiding voor inhoud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6B88D101-04CA-E6C1-A495-A14F6A681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58" y="439386"/>
            <a:ext cx="5016973" cy="6078603"/>
          </a:xfr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Afbeelding 6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13DE924C-3A0E-FA07-2DD9-C8D54E552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0" y="1825667"/>
            <a:ext cx="6558593" cy="46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2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32187-4DD1-7F93-44BB-ED790FE6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Modeling</a:t>
            </a:r>
            <a:r>
              <a:rPr lang="nl-NL" dirty="0"/>
              <a:t> </a:t>
            </a:r>
            <a:r>
              <a:rPr lang="nl-NL" dirty="0" err="1"/>
              <a:t>Instruction</a:t>
            </a:r>
            <a:r>
              <a:rPr lang="nl-NL" dirty="0"/>
              <a:t> intervisie 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467608-6330-0E2D-6ACD-EDD5F2B70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4 live bijeenkomsten en 4 videobelbijeenkomsten</a:t>
            </a:r>
          </a:p>
          <a:p>
            <a:r>
              <a:rPr lang="nl-NL" dirty="0"/>
              <a:t>Live: uitproberen van activiteiten op elkaar</a:t>
            </a:r>
          </a:p>
          <a:p>
            <a:r>
              <a:rPr lang="nl-NL" dirty="0"/>
              <a:t>Na iedere live bijeenkomst probeer je de activiteit uit in je les</a:t>
            </a:r>
          </a:p>
          <a:p>
            <a:r>
              <a:rPr lang="nl-NL" dirty="0"/>
              <a:t>Je beantwoordt drie vragen en stuurt de antwoorden naar Ed van den Berg:</a:t>
            </a:r>
          </a:p>
          <a:p>
            <a:pPr lvl="1"/>
            <a:r>
              <a:rPr lang="nl-NL" dirty="0"/>
              <a:t>Wat ging goed?</a:t>
            </a:r>
          </a:p>
          <a:p>
            <a:pPr lvl="1"/>
            <a:r>
              <a:rPr lang="nl-NL" dirty="0"/>
              <a:t>Wat kon beter? </a:t>
            </a:r>
          </a:p>
          <a:p>
            <a:pPr lvl="1"/>
            <a:r>
              <a:rPr lang="nl-NL" dirty="0"/>
              <a:t>Zag je een voorbeeld van ‘</a:t>
            </a:r>
            <a:r>
              <a:rPr lang="nl-NL" dirty="0" err="1"/>
              <a:t>leerlingdenken</a:t>
            </a:r>
            <a:r>
              <a:rPr lang="nl-NL" dirty="0"/>
              <a:t>’?</a:t>
            </a:r>
          </a:p>
          <a:p>
            <a:r>
              <a:rPr lang="nl-NL" dirty="0"/>
              <a:t>Ervaringen bespreken in </a:t>
            </a:r>
            <a:r>
              <a:rPr lang="nl-NL" dirty="0" err="1"/>
              <a:t>videobelafspraak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9040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1D41A4-4E20-75C7-F140-EF8CDAA49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Interesse?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75455C-7C1C-E20C-D677-D40D5D22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Literatuur:</a:t>
            </a:r>
          </a:p>
          <a:p>
            <a:pPr lvl="1"/>
            <a:r>
              <a:rPr lang="nl-NL" dirty="0">
                <a:hlinkClick r:id="rId2"/>
              </a:rPr>
              <a:t>www.modelinginstruction.org</a:t>
            </a:r>
            <a:endParaRPr lang="nl-NL" dirty="0"/>
          </a:p>
          <a:p>
            <a:pPr lvl="1"/>
            <a:r>
              <a:rPr lang="nl-NL" dirty="0" err="1"/>
              <a:t>Modelsbased</a:t>
            </a:r>
            <a:r>
              <a:rPr lang="nl-NL" dirty="0"/>
              <a:t> </a:t>
            </a:r>
            <a:r>
              <a:rPr lang="nl-NL" dirty="0" err="1"/>
              <a:t>Science</a:t>
            </a:r>
            <a:r>
              <a:rPr lang="nl-NL" dirty="0"/>
              <a:t> Teaching, Steven Gilbert, NSTA-</a:t>
            </a:r>
            <a:r>
              <a:rPr lang="nl-NL" dirty="0" err="1"/>
              <a:t>press</a:t>
            </a:r>
            <a:r>
              <a:rPr lang="nl-NL" dirty="0"/>
              <a:t> 2011</a:t>
            </a:r>
          </a:p>
          <a:p>
            <a:pPr lvl="1"/>
            <a:r>
              <a:rPr lang="nl-NL" dirty="0"/>
              <a:t>NVOX</a:t>
            </a:r>
          </a:p>
          <a:p>
            <a:pPr lvl="1"/>
            <a:r>
              <a:rPr lang="nl-NL" dirty="0"/>
              <a:t>‘A </a:t>
            </a:r>
            <a:r>
              <a:rPr lang="nl-NL" dirty="0" err="1"/>
              <a:t>modeling</a:t>
            </a:r>
            <a:r>
              <a:rPr lang="nl-NL" dirty="0"/>
              <a:t> </a:t>
            </a:r>
            <a:r>
              <a:rPr lang="nl-NL" dirty="0" err="1"/>
              <a:t>method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high school </a:t>
            </a:r>
            <a:r>
              <a:rPr lang="nl-NL" dirty="0" err="1"/>
              <a:t>physics</a:t>
            </a:r>
            <a:r>
              <a:rPr lang="nl-NL" dirty="0"/>
              <a:t> </a:t>
            </a:r>
            <a:r>
              <a:rPr lang="nl-NL" dirty="0" err="1"/>
              <a:t>instruction</a:t>
            </a:r>
            <a:r>
              <a:rPr lang="nl-NL" dirty="0"/>
              <a:t>’,  Wells, </a:t>
            </a:r>
            <a:r>
              <a:rPr lang="nl-NL" dirty="0" err="1"/>
              <a:t>Hestenes</a:t>
            </a:r>
            <a:r>
              <a:rPr lang="nl-NL" dirty="0"/>
              <a:t> &amp; </a:t>
            </a:r>
            <a:r>
              <a:rPr lang="nl-NL" dirty="0" err="1"/>
              <a:t>Swackhamer</a:t>
            </a:r>
            <a:r>
              <a:rPr lang="nl-NL" dirty="0"/>
              <a:t>, Am. J. </a:t>
            </a:r>
            <a:r>
              <a:rPr lang="nl-NL" dirty="0" err="1"/>
              <a:t>Phys</a:t>
            </a:r>
            <a:r>
              <a:rPr lang="nl-NL" dirty="0"/>
              <a:t>. 63 (7), </a:t>
            </a:r>
            <a:r>
              <a:rPr lang="nl-NL" dirty="0" err="1"/>
              <a:t>July</a:t>
            </a:r>
            <a:r>
              <a:rPr lang="nl-NL" dirty="0"/>
              <a:t> 1995</a:t>
            </a:r>
          </a:p>
          <a:p>
            <a:endParaRPr lang="nl-NL" dirty="0"/>
          </a:p>
          <a:p>
            <a:r>
              <a:rPr lang="nl-NL" dirty="0"/>
              <a:t>Data live bijeenkomsten</a:t>
            </a:r>
          </a:p>
          <a:p>
            <a:pPr lvl="1"/>
            <a:r>
              <a:rPr lang="nl-NL" dirty="0"/>
              <a:t>Woensdag 22 feb, Scala College, Alphen ad Rijn</a:t>
            </a:r>
          </a:p>
          <a:p>
            <a:pPr lvl="1"/>
            <a:r>
              <a:rPr lang="nl-NL" dirty="0"/>
              <a:t>Woensdag 12 april, Het </a:t>
            </a:r>
            <a:r>
              <a:rPr lang="nl-NL" dirty="0" err="1"/>
              <a:t>Schoter</a:t>
            </a:r>
            <a:r>
              <a:rPr lang="nl-NL" dirty="0"/>
              <a:t>, Haarlem</a:t>
            </a:r>
          </a:p>
          <a:p>
            <a:pPr lvl="1"/>
            <a:endParaRPr lang="nl-NL" dirty="0"/>
          </a:p>
          <a:p>
            <a:r>
              <a:rPr lang="nl-NL" dirty="0"/>
              <a:t>Aanmelden kan via: </a:t>
            </a:r>
            <a:r>
              <a:rPr lang="nl-NL" dirty="0">
                <a:hlinkClick r:id="rId3"/>
              </a:rPr>
              <a:t>https://www.betapartners.nl/vakbijeenkomst-modeling-instruction-voor-natuurkunde-in-de-klas/</a:t>
            </a:r>
            <a:endParaRPr lang="nl-NL" dirty="0"/>
          </a:p>
          <a:p>
            <a:endParaRPr lang="nl-NL" dirty="0"/>
          </a:p>
          <a:p>
            <a:r>
              <a:rPr lang="nl-NL" dirty="0"/>
              <a:t>Tijd: 14:15 – 17:30</a:t>
            </a:r>
          </a:p>
          <a:p>
            <a:endParaRPr lang="nl-NL" dirty="0"/>
          </a:p>
          <a:p>
            <a:r>
              <a:rPr lang="nl-NL" dirty="0"/>
              <a:t>We hopen je daar te zien!</a:t>
            </a:r>
          </a:p>
        </p:txBody>
      </p:sp>
    </p:spTree>
    <p:extLst>
      <p:ext uri="{BB962C8B-B14F-4D97-AF65-F5344CB8AC3E}">
        <p14:creationId xmlns:p14="http://schemas.microsoft.com/office/powerpoint/2010/main" val="289541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1D18B-6CE9-E4F1-7CDF-B0724648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Welke plaatjes laten een model zien?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12A0C97-A48F-D542-0437-1CEC47EDA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17" y="4201014"/>
            <a:ext cx="2143125" cy="1420985"/>
          </a:xfrm>
        </p:spPr>
      </p:pic>
      <p:pic>
        <p:nvPicPr>
          <p:cNvPr id="1026" name="Picture 2" descr="Opgave van s,t-grafiek naar v,t-grafiek | Kracht en beweging">
            <a:extLst>
              <a:ext uri="{FF2B5EF4-FFF2-40B4-BE49-F238E27FC236}">
                <a16:creationId xmlns:a16="http://schemas.microsoft.com/office/drawing/2014/main" id="{C80D0ACF-58D4-21CA-B889-572E8FEC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1844824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ienradar.nl - Actuele neerslag, weerbericht, weersverwachting,  sneeuwradar en satellietbeelden">
            <a:extLst>
              <a:ext uri="{FF2B5EF4-FFF2-40B4-BE49-F238E27FC236}">
                <a16:creationId xmlns:a16="http://schemas.microsoft.com/office/drawing/2014/main" id="{63F959B8-477F-5AAD-307F-BDEF3659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17" y="4201014"/>
            <a:ext cx="2900561" cy="168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accessoire, email&#10;&#10;Automatisch gegenereerde beschrijving">
            <a:extLst>
              <a:ext uri="{FF2B5EF4-FFF2-40B4-BE49-F238E27FC236}">
                <a16:creationId xmlns:a16="http://schemas.microsoft.com/office/drawing/2014/main" id="{DC44C2B5-D614-85BE-132A-EE40684E1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16" y="1462602"/>
            <a:ext cx="2143125" cy="2143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F6CBC2F7-CC72-F2AB-51B4-744AAFB2E815}"/>
                  </a:ext>
                </a:extLst>
              </p:cNvPr>
              <p:cNvSpPr txBox="1"/>
              <p:nvPr/>
            </p:nvSpPr>
            <p:spPr>
              <a:xfrm>
                <a:off x="5177012" y="2122461"/>
                <a:ext cx="2143125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i="1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F6CBC2F7-CC72-F2AB-51B4-744AAFB2E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12" y="2122461"/>
                <a:ext cx="2143125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Betaplus Natuurkunde - C1.3 Rekenen en meten aan krachten">
            <a:extLst>
              <a:ext uri="{FF2B5EF4-FFF2-40B4-BE49-F238E27FC236}">
                <a16:creationId xmlns:a16="http://schemas.microsoft.com/office/drawing/2014/main" id="{05764786-1C43-0A5C-09F1-300D85908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82" y="4514172"/>
            <a:ext cx="1881582" cy="10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4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A270F-2770-816D-F32A-0F62A5819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Mentale modellen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89C578-7C70-265F-DE6A-85236AB4A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In ons hoofd: mentale modellen</a:t>
            </a:r>
          </a:p>
          <a:p>
            <a:pPr lvl="1"/>
            <a:r>
              <a:rPr lang="nl-NL" dirty="0"/>
              <a:t>Ideeën over hoe dingen eruit zien en werken</a:t>
            </a:r>
          </a:p>
          <a:p>
            <a:pPr lvl="1"/>
            <a:endParaRPr lang="nl-NL" dirty="0"/>
          </a:p>
          <a:p>
            <a:r>
              <a:rPr lang="nl-NL" dirty="0"/>
              <a:t>Buiten ons hoofd: modelrepresentaties</a:t>
            </a:r>
          </a:p>
          <a:p>
            <a:pPr lvl="1"/>
            <a:r>
              <a:rPr lang="nl-NL" dirty="0"/>
              <a:t>Plaatjes</a:t>
            </a:r>
          </a:p>
          <a:p>
            <a:pPr lvl="1"/>
            <a:r>
              <a:rPr lang="nl-NL" dirty="0"/>
              <a:t>Schaalmodellen</a:t>
            </a:r>
          </a:p>
          <a:p>
            <a:pPr lvl="1"/>
            <a:r>
              <a:rPr lang="nl-NL" dirty="0"/>
              <a:t>Diagrammen</a:t>
            </a:r>
          </a:p>
          <a:p>
            <a:pPr lvl="1"/>
            <a:r>
              <a:rPr lang="nl-NL" dirty="0"/>
              <a:t>Formules</a:t>
            </a:r>
          </a:p>
          <a:p>
            <a:pPr lvl="1"/>
            <a:r>
              <a:rPr lang="nl-NL" dirty="0"/>
              <a:t>Computermodellen</a:t>
            </a:r>
          </a:p>
          <a:p>
            <a:endParaRPr lang="nl-NL" dirty="0"/>
          </a:p>
          <a:p>
            <a:r>
              <a:rPr lang="nl-NL" dirty="0"/>
              <a:t>Met welke type modellen kun je voorspellingen doen?</a:t>
            </a:r>
          </a:p>
        </p:txBody>
      </p:sp>
    </p:spTree>
    <p:extLst>
      <p:ext uri="{BB962C8B-B14F-4D97-AF65-F5344CB8AC3E}">
        <p14:creationId xmlns:p14="http://schemas.microsoft.com/office/powerpoint/2010/main" val="9890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A2C7BA-24CD-8485-094D-A1EE1FE7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nl-NL" dirty="0" err="1"/>
              <a:t>Modeling</a:t>
            </a:r>
            <a:r>
              <a:rPr lang="nl-NL" dirty="0"/>
              <a:t> </a:t>
            </a:r>
            <a:r>
              <a:rPr lang="nl-NL" dirty="0" err="1"/>
              <a:t>Cycle</a:t>
            </a:r>
            <a:endParaRPr lang="nl-NL" dirty="0"/>
          </a:p>
        </p:txBody>
      </p:sp>
      <p:pic>
        <p:nvPicPr>
          <p:cNvPr id="3074" name="Picture 2" descr="edited-model-development-diagrams-1">
            <a:extLst>
              <a:ext uri="{FF2B5EF4-FFF2-40B4-BE49-F238E27FC236}">
                <a16:creationId xmlns:a16="http://schemas.microsoft.com/office/drawing/2014/main" id="{DAC97C9E-D074-D383-A561-A842E576A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/>
          <a:stretch/>
        </p:blipFill>
        <p:spPr bwMode="auto">
          <a:xfrm>
            <a:off x="1007196" y="2265037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A6DF9A-CF68-63FA-6D0B-F5A65EA02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nl-NL" dirty="0" err="1"/>
              <a:t>Modeling</a:t>
            </a:r>
            <a:r>
              <a:rPr lang="nl-NL" dirty="0"/>
              <a:t> </a:t>
            </a:r>
            <a:r>
              <a:rPr lang="nl-NL" dirty="0" err="1"/>
              <a:t>Instruction</a:t>
            </a:r>
            <a:r>
              <a:rPr lang="nl-NL" dirty="0"/>
              <a:t> is:</a:t>
            </a:r>
          </a:p>
          <a:p>
            <a:pPr lvl="1"/>
            <a:r>
              <a:rPr lang="nl-NL" dirty="0"/>
              <a:t>Amerikaanse didactiek, ontwikkeld rond 1980</a:t>
            </a:r>
          </a:p>
          <a:p>
            <a:pPr lvl="1"/>
            <a:r>
              <a:rPr lang="nl-NL" dirty="0"/>
              <a:t>Leerlingen bouwen mentale modellen</a:t>
            </a:r>
          </a:p>
          <a:p>
            <a:pPr lvl="1"/>
            <a:r>
              <a:rPr lang="nl-NL" dirty="0"/>
              <a:t>Dit doen ze door discussies over experimenten/opgaven </a:t>
            </a:r>
          </a:p>
          <a:p>
            <a:pPr lvl="1"/>
            <a:r>
              <a:rPr lang="nl-NL" dirty="0"/>
              <a:t>Deze worden uitgewerkt op whiteboards</a:t>
            </a:r>
          </a:p>
          <a:p>
            <a:pPr lvl="1"/>
            <a:r>
              <a:rPr lang="nl-NL" dirty="0"/>
              <a:t>Hierop representeren ze hun modellen in verschillende representaties</a:t>
            </a:r>
          </a:p>
        </p:txBody>
      </p:sp>
      <p:sp>
        <p:nvSpPr>
          <p:cNvPr id="3087" name="Oval 308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089" name="Oval 308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24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persoon, venster, staand, poseren&#10;&#10;Automatisch gegenereerde beschrijving">
            <a:extLst>
              <a:ext uri="{FF2B5EF4-FFF2-40B4-BE49-F238E27FC236}">
                <a16:creationId xmlns:a16="http://schemas.microsoft.com/office/drawing/2014/main" id="{AC217E0A-5361-AB1B-6B19-B787745CD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449"/>
          <a:stretch/>
        </p:blipFill>
        <p:spPr>
          <a:xfrm>
            <a:off x="3344" y="4679245"/>
            <a:ext cx="4475150" cy="2178754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75697405-D261-4D6B-8E15-0FF5AE9DD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C685CE-4223-601C-C22F-E8AEC5460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sz="4800"/>
              <a:t>Terugblik</a:t>
            </a:r>
          </a:p>
        </p:txBody>
      </p:sp>
      <p:pic>
        <p:nvPicPr>
          <p:cNvPr id="7" name="Afbeelding 6" descr="Afbeelding met persoon, binnen, verschillende, menigte&#10;&#10;Automatisch gegenereerde beschrijving">
            <a:extLst>
              <a:ext uri="{FF2B5EF4-FFF2-40B4-BE49-F238E27FC236}">
                <a16:creationId xmlns:a16="http://schemas.microsoft.com/office/drawing/2014/main" id="{97166933-C31C-5D92-49D5-3FC962B9EF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449"/>
          <a:stretch/>
        </p:blipFill>
        <p:spPr>
          <a:xfrm>
            <a:off x="3344" y="10"/>
            <a:ext cx="4475150" cy="2178745"/>
          </a:xfrm>
          <a:prstGeom prst="rect">
            <a:avLst/>
          </a:prstGeom>
        </p:spPr>
      </p:pic>
      <p:pic>
        <p:nvPicPr>
          <p:cNvPr id="5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4D7D4EE3-E43E-22E1-01A3-B0986918A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r="29700" b="1"/>
          <a:stretch/>
        </p:blipFill>
        <p:spPr>
          <a:xfrm rot="16200000">
            <a:off x="1151542" y="1191424"/>
            <a:ext cx="2178754" cy="447515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818510-01E8-0CC7-82D0-7CBF70F56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nl-NL" sz="1800" dirty="0"/>
              <a:t>Workshop 2 juni 2022</a:t>
            </a:r>
          </a:p>
          <a:p>
            <a:r>
              <a:rPr lang="nl-NL" sz="1800" dirty="0"/>
              <a:t>Gegeven door Dan MacIsaac en </a:t>
            </a:r>
            <a:r>
              <a:rPr lang="nl-NL" sz="1800" dirty="0" err="1"/>
              <a:t>Katleen</a:t>
            </a:r>
            <a:r>
              <a:rPr lang="nl-NL" sz="1800" dirty="0"/>
              <a:t> Falconer</a:t>
            </a:r>
          </a:p>
          <a:p>
            <a:endParaRPr lang="nl-NL" sz="1800" dirty="0"/>
          </a:p>
          <a:p>
            <a:endParaRPr lang="nl-NL" sz="1800" dirty="0"/>
          </a:p>
          <a:p>
            <a:r>
              <a:rPr lang="nl-NL" sz="1800" dirty="0"/>
              <a:t>Vervolg: intervisie groep gevormd.</a:t>
            </a:r>
          </a:p>
          <a:p>
            <a:pPr lvl="1"/>
            <a:r>
              <a:rPr lang="nl-NL" sz="1600" dirty="0"/>
              <a:t>Doel: samen activiteiten uitproberen en ervaring delen</a:t>
            </a:r>
          </a:p>
        </p:txBody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19373530-15FD-4390-A707-0FA6DA4D5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054FEE-E83D-4966-B2E7-594F3F4C0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7">
              <a:extLst>
                <a:ext uri="{FF2B5EF4-FFF2-40B4-BE49-F238E27FC236}">
                  <a16:creationId xmlns:a16="http://schemas.microsoft.com/office/drawing/2014/main" id="{68741C56-588D-4397-A8F3-E84E946E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83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9B6C7-138B-049B-CB1B-37E933732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Activiteit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D41794-397B-D0FF-0966-D5FACB611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l-NL" sz="1600" dirty="0"/>
              <a:t>Leerdoel: eenparige beweging leren beschrijven met  een </a:t>
            </a:r>
            <a:r>
              <a:rPr lang="nl-NL" sz="1600" i="1" dirty="0" err="1"/>
              <a:t>x,t</a:t>
            </a:r>
            <a:r>
              <a:rPr lang="nl-NL" sz="1600" dirty="0"/>
              <a:t>-grafiek en met een formule</a:t>
            </a:r>
          </a:p>
          <a:p>
            <a:r>
              <a:rPr lang="nl-NL" sz="1600" dirty="0"/>
              <a:t>Fase: Model Building</a:t>
            </a:r>
          </a:p>
          <a:p>
            <a:r>
              <a:rPr lang="nl-NL" sz="1600" dirty="0"/>
              <a:t>Leerjaar: 4 havo/vwo</a:t>
            </a:r>
          </a:p>
          <a:p>
            <a:r>
              <a:rPr lang="nl-NL" sz="1600" dirty="0"/>
              <a:t>Voorkennis: grafieken tekenen, formules opstellen bij grafieken (wiskunde)</a:t>
            </a:r>
          </a:p>
        </p:txBody>
      </p:sp>
    </p:spTree>
    <p:extLst>
      <p:ext uri="{BB962C8B-B14F-4D97-AF65-F5344CB8AC3E}">
        <p14:creationId xmlns:p14="http://schemas.microsoft.com/office/powerpoint/2010/main" val="188549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"/>
          <p:cNvSpPr txBox="1">
            <a:spLocks noGrp="1"/>
          </p:cNvSpPr>
          <p:nvPr>
            <p:ph type="title"/>
          </p:nvPr>
        </p:nvSpPr>
        <p:spPr>
          <a:xfrm>
            <a:off x="1250269" y="722081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nl-NL" dirty="0"/>
              <a:t>Treintje</a:t>
            </a:r>
            <a:endParaRPr dirty="0"/>
          </a:p>
        </p:txBody>
      </p:sp>
      <p:sp>
        <p:nvSpPr>
          <p:cNvPr id="270" name="Google Shape;270;p17"/>
          <p:cNvSpPr txBox="1">
            <a:spLocks noGrp="1"/>
          </p:cNvSpPr>
          <p:nvPr>
            <p:ph idx="1"/>
          </p:nvPr>
        </p:nvSpPr>
        <p:spPr>
          <a:xfrm>
            <a:off x="1250269" y="2166257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Wat observeer je tussen ‘start’ en ‘stop?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nl-NL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Wat kunnen we rechtstreeks meten aan de beweging?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Welke variabelen kunnen we kiezen?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Welke variabelen zijn afhankelijk van deze keuzes?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nl-NL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Met welk model kunnen we dit verband beschrijven?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Kunnen we ook voorspellingen doen met dit model?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nl-NL" dirty="0"/>
          </a:p>
          <a:p>
            <a:pPr marL="891540" lvl="2" indent="-3429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E62CF-CAF1-B5D8-0976-41FC4EAE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B59F00-3758-9D1D-A0E9-63AC83AA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Maak een </a:t>
            </a:r>
            <a:r>
              <a:rPr lang="nl-NL" i="1" dirty="0" err="1"/>
              <a:t>x,t</a:t>
            </a:r>
            <a:r>
              <a:rPr lang="nl-NL" dirty="0"/>
              <a:t>-grafiek van de beweging van het treintje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Stel een formule op bij deze grafiek (zoals bij wiskunde)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Gebruik de meetlinten op de vloer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Doe de uitwerking op een whiteboard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Werktijd: 15 minuten</a:t>
            </a:r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Denk na over:</a:t>
            </a:r>
          </a:p>
          <a:p>
            <a:pPr marL="617220" lvl="1" indent="-3429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Hoe je plaats en tijd vast kan leggen</a:t>
            </a:r>
          </a:p>
          <a:p>
            <a:pPr marL="617220" lvl="1" indent="-34290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nl-NL" dirty="0"/>
              <a:t>Hoeveel metingen nodig zijn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10552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hout]]</Template>
  <TotalTime>460</TotalTime>
  <Words>1131</Words>
  <Application>Microsoft Office PowerPoint</Application>
  <PresentationFormat>Breedbeeld</PresentationFormat>
  <Paragraphs>177</Paragraphs>
  <Slides>24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 Math</vt:lpstr>
      <vt:lpstr>Century Gothic</vt:lpstr>
      <vt:lpstr>Courier New</vt:lpstr>
      <vt:lpstr>Rockwell</vt:lpstr>
      <vt:lpstr>Rockwell Condensed</vt:lpstr>
      <vt:lpstr>Rockwell Extra Bold</vt:lpstr>
      <vt:lpstr>Wingdings</vt:lpstr>
      <vt:lpstr>Houttype</vt:lpstr>
      <vt:lpstr>Modeling Instruction </vt:lpstr>
      <vt:lpstr>Programma</vt:lpstr>
      <vt:lpstr>Welke plaatjes laten een model zien?</vt:lpstr>
      <vt:lpstr>Mentale modellen</vt:lpstr>
      <vt:lpstr>Modeling Cycle</vt:lpstr>
      <vt:lpstr>Terugblik</vt:lpstr>
      <vt:lpstr>Activiteit</vt:lpstr>
      <vt:lpstr>Treintje</vt:lpstr>
      <vt:lpstr>Opdracht</vt:lpstr>
      <vt:lpstr>Opdracht: (drietal, 15 min.)</vt:lpstr>
      <vt:lpstr>Nabespreken (leerling modus)</vt:lpstr>
      <vt:lpstr>Deeltje-met-constante-snelheid-Model</vt:lpstr>
      <vt:lpstr>Hierna</vt:lpstr>
      <vt:lpstr>Nabespreken (docenten modus)</vt:lpstr>
      <vt:lpstr>PowerPoint-presentatie</vt:lpstr>
      <vt:lpstr>PowerPoint-presentatie</vt:lpstr>
      <vt:lpstr>PowerPoint-presentatie</vt:lpstr>
      <vt:lpstr>PowerPoint-presentatie</vt:lpstr>
      <vt:lpstr>Ervaringen – ronddraaiende stop</vt:lpstr>
      <vt:lpstr>Ervaringen - Fmpz</vt:lpstr>
      <vt:lpstr>Ervaringen- toon van de fles</vt:lpstr>
      <vt:lpstr>Ervaringen </vt:lpstr>
      <vt:lpstr>Modeling Instruction intervisie groep</vt:lpstr>
      <vt:lpstr>Interesse?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Instruction</dc:title>
  <dc:creator>Onne Slooten</dc:creator>
  <cp:lastModifiedBy>Onne Slooten</cp:lastModifiedBy>
  <cp:revision>30</cp:revision>
  <dcterms:created xsi:type="dcterms:W3CDTF">2022-09-20T10:25:20Z</dcterms:created>
  <dcterms:modified xsi:type="dcterms:W3CDTF">2022-12-15T19:15:49Z</dcterms:modified>
</cp:coreProperties>
</file>