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9" r:id="rId3"/>
    <p:sldId id="311" r:id="rId4"/>
    <p:sldId id="259" r:id="rId5"/>
    <p:sldId id="291" r:id="rId6"/>
    <p:sldId id="325" r:id="rId7"/>
    <p:sldId id="326" r:id="rId8"/>
    <p:sldId id="327" r:id="rId9"/>
    <p:sldId id="328" r:id="rId10"/>
    <p:sldId id="308" r:id="rId11"/>
    <p:sldId id="324" r:id="rId12"/>
    <p:sldId id="312" r:id="rId13"/>
    <p:sldId id="313" r:id="rId14"/>
    <p:sldId id="315" r:id="rId15"/>
    <p:sldId id="316" r:id="rId16"/>
    <p:sldId id="321" r:id="rId17"/>
    <p:sldId id="320" r:id="rId18"/>
    <p:sldId id="31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3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456"/>
    </p:cViewPr>
  </p:sorter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9929-07E5-49E8-BD3F-56CDF182473A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159A-7723-4F84-A7B9-D87161F73B5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503B-7BBB-4967-B22C-DE889070BA18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A6B1-FA4C-4B7B-A789-F64D9071E30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TIMSS (Trends in International </a:t>
            </a:r>
            <a:r>
              <a:rPr lang="nl-NL" dirty="0" err="1"/>
              <a:t>Mathematics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5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2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7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8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9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4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2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9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3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0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290EAD5-38BE-40E5-9EA3-B6FFE877B4A3}" type="datetimeFigureOut">
              <a:rPr lang="nl-NL" smtClean="0"/>
              <a:pPr/>
              <a:t>15-12-2022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5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EAD5-38BE-40E5-9EA3-B6FFE877B4A3}" type="datetimeFigureOut">
              <a:rPr lang="nl-NL" smtClean="0"/>
              <a:pPr/>
              <a:t>15-12-2022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688"/>
            <a:ext cx="8077200" cy="2073352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/>
              <a:t>Toetsen én Analyse in een flits</a:t>
            </a:r>
            <a:br>
              <a:rPr lang="nl-NL" dirty="0"/>
            </a:br>
            <a:r>
              <a:rPr lang="nl-NL" sz="3600" i="1" dirty="0" err="1"/>
              <a:t>kwaliteittoetsen</a:t>
            </a:r>
            <a:r>
              <a:rPr lang="nl-NL" sz="3600" i="1" dirty="0"/>
              <a:t> in een handomdraai</a:t>
            </a:r>
            <a:br>
              <a:rPr lang="nl-NL" dirty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640"/>
            <a:ext cx="8077200" cy="1499616"/>
          </a:xfrm>
        </p:spPr>
        <p:txBody>
          <a:bodyPr/>
          <a:lstStyle/>
          <a:p>
            <a:r>
              <a:rPr lang="nl-NL" dirty="0"/>
              <a:t>WND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445224"/>
            <a:ext cx="2923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Luc Orbons,  december 2022</a:t>
            </a:r>
          </a:p>
          <a:p>
            <a:r>
              <a:rPr lang="nl-NL" dirty="0"/>
              <a:t>lbjorb@gmail.com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101F9-24C4-188A-A216-D813A14857BE}"/>
              </a:ext>
            </a:extLst>
          </p:cNvPr>
          <p:cNvSpPr txBox="1"/>
          <p:nvPr/>
        </p:nvSpPr>
        <p:spPr>
          <a:xfrm>
            <a:off x="2555776" y="3970800"/>
            <a:ext cx="4734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Ondersteund door een flexibel software pakket: </a:t>
            </a:r>
          </a:p>
          <a:p>
            <a:r>
              <a:rPr lang="nl-NL" dirty="0"/>
              <a:t>Toetstool -Light en Pro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op?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E1B7B9-481F-45B1-C3EF-855E685B3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200518" cy="3575304"/>
          </a:xfrm>
        </p:spPr>
        <p:txBody>
          <a:bodyPr>
            <a:normAutofit fontScale="70000" lnSpcReduction="20000"/>
          </a:bodyPr>
          <a:lstStyle/>
          <a:p>
            <a:r>
              <a:rPr lang="nl-NL" sz="1600" dirty="0"/>
              <a:t>Transparantie</a:t>
            </a:r>
          </a:p>
          <a:p>
            <a:pPr lvl="1">
              <a:buFont typeface="Arial" pitchFamily="34" charset="0"/>
              <a:buChar char="•"/>
            </a:pPr>
            <a:r>
              <a:rPr lang="nl-NL" dirty="0"/>
              <a:t>Maatwerk feedback naar leerlingen.</a:t>
            </a:r>
            <a:endParaRPr lang="nl-NL" sz="1600" dirty="0"/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Kennisniveau van de klas en individuele leerling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Zwakke plekken van klas en leerling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Eigen effectiviteit, welke leerdoelen/delen zijn wel/niet overgebracht.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Vergelijking tussen klassen en jaargangen mogelijk.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Betere fundering van profielkeuze in leerjaar 3</a:t>
            </a:r>
          </a:p>
          <a:p>
            <a:r>
              <a:rPr lang="nl-NL" sz="1600" dirty="0"/>
              <a:t>Bewijs materiaal: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Toetsen en PTA dekken het vereiste examenprogramma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Kwaliteit van toetsen.</a:t>
            </a:r>
          </a:p>
          <a:p>
            <a:endParaRPr lang="nl-N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7538B-67DC-93F9-71EE-4ADDA00EB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283218" cy="3719320"/>
          </a:xfrm>
        </p:spPr>
        <p:txBody>
          <a:bodyPr>
            <a:normAutofit fontScale="70000" lnSpcReduction="20000"/>
          </a:bodyPr>
          <a:lstStyle/>
          <a:p>
            <a:r>
              <a:rPr lang="nl-NL" sz="1600" dirty="0"/>
              <a:t>Repertoire aan </a:t>
            </a:r>
            <a:r>
              <a:rPr lang="nl-NL" sz="1600" dirty="0" err="1"/>
              <a:t>toetsopgaven</a:t>
            </a:r>
            <a:r>
              <a:rPr lang="nl-NL" sz="1600" dirty="0"/>
              <a:t> en toetsen daardoor: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Voortdurend verbeteren van repertoire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Flexibiliteit in aanpassingen van vragen/normen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Automatisch genereren van toetsen en antwoordbladen.</a:t>
            </a:r>
          </a:p>
          <a:p>
            <a:r>
              <a:rPr lang="nl-NL" sz="1600" dirty="0" err="1"/>
              <a:t>Toetsbeleid</a:t>
            </a:r>
            <a:r>
              <a:rPr lang="nl-NL" sz="1600" dirty="0"/>
              <a:t> Aantoonbaar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Identificatie “zwakke” toetsen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Bewijs van sterke toetsen en compleetheid</a:t>
            </a:r>
          </a:p>
          <a:p>
            <a:r>
              <a:rPr lang="nl-NL" dirty="0"/>
              <a:t>Geen gedoe met opmaak.</a:t>
            </a:r>
          </a:p>
          <a:p>
            <a:r>
              <a:rPr lang="nl-NL" dirty="0"/>
              <a:t>Geen rekenfouten in cijfers en punten</a:t>
            </a:r>
          </a:p>
          <a:p>
            <a:r>
              <a:rPr lang="nl-NL" dirty="0"/>
              <a:t>Tijdwinst bij het maken van toetsen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5102-F493-4B1B-957D-304D3C0A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Iets over de opbouw en inrichting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9A94-41AA-492F-B625-1B5A2B4A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Er zijn groepen van leerlingen </a:t>
            </a:r>
          </a:p>
          <a:p>
            <a:pPr lvl="1"/>
            <a:r>
              <a:rPr lang="nl-NL" dirty="0"/>
              <a:t>in het tool heet dat een klas. </a:t>
            </a:r>
          </a:p>
          <a:p>
            <a:r>
              <a:rPr lang="nl-NL" dirty="0"/>
              <a:t>Er zijn opgaven met het correctiemodel inclusief een ingevulde taxonomie</a:t>
            </a:r>
          </a:p>
          <a:p>
            <a:pPr lvl="1"/>
            <a:r>
              <a:rPr lang="nl-NL" dirty="0"/>
              <a:t>In dit jargon een </a:t>
            </a:r>
            <a:r>
              <a:rPr lang="nl-NL" dirty="0" err="1"/>
              <a:t>Toetsvoorschrift</a:t>
            </a:r>
            <a:endParaRPr lang="nl-NL" dirty="0"/>
          </a:p>
          <a:p>
            <a:r>
              <a:rPr lang="nl-NL" dirty="0"/>
              <a:t>Er is een Scoreblad. Dit omvat:</a:t>
            </a:r>
          </a:p>
          <a:p>
            <a:pPr lvl="1"/>
            <a:r>
              <a:rPr lang="nl-NL" dirty="0"/>
              <a:t>Al het voorgaande +  De individuele scores van leerlingen </a:t>
            </a:r>
          </a:p>
          <a:p>
            <a:r>
              <a:rPr lang="nl-NL" dirty="0"/>
              <a:t>Vragen en antwoorden kunnen in het scoremodel tijdens het nakijken veranderd worden. Onvolkomenheden in vragen of antwoordmodel worden tijdens het nakijken gecorrigeerd. </a:t>
            </a:r>
            <a:r>
              <a:rPr lang="nl-NL" dirty="0">
                <a:sym typeface="Wingdings" panose="05000000000000000000" pitchFamily="2" charset="2"/>
              </a:rPr>
              <a:t> evaluatie gaat op een natuurlijke wijze.</a:t>
            </a:r>
            <a:endParaRPr lang="nl-NL" dirty="0"/>
          </a:p>
          <a:p>
            <a:r>
              <a:rPr lang="nl-NL" dirty="0"/>
              <a:t>Rapportagemodule: gaat vanzelf, veel opties.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946DE-2259-4DFB-8F8E-A0263E25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73" y="309798"/>
            <a:ext cx="944028" cy="9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Fysieke Inrichting </a:t>
            </a:r>
            <a:r>
              <a:rPr lang="nl-NL" dirty="0" err="1"/>
              <a:t>Toetsbase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53755"/>
            <a:ext cx="8634559" cy="4239541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Toetsopdrachten</a:t>
            </a:r>
          </a:p>
          <a:p>
            <a:pPr lvl="1"/>
            <a:r>
              <a:rPr lang="nl-NL" dirty="0"/>
              <a:t>Verzameling van één of meer </a:t>
            </a:r>
            <a:r>
              <a:rPr lang="nl-NL" dirty="0" err="1"/>
              <a:t>toetsvragen</a:t>
            </a:r>
            <a:endParaRPr lang="nl-NL" dirty="0"/>
          </a:p>
          <a:p>
            <a:pPr lvl="1"/>
            <a:r>
              <a:rPr lang="nl-NL" dirty="0"/>
              <a:t>Indeling volgens examenprogramma natuurkunde vwo (of wat je zelf wilt)</a:t>
            </a:r>
          </a:p>
          <a:p>
            <a:pPr lvl="1"/>
            <a:r>
              <a:rPr lang="nl-NL" dirty="0"/>
              <a:t>Op verschillende </a:t>
            </a:r>
            <a:r>
              <a:rPr lang="nl-NL" dirty="0" err="1"/>
              <a:t>niveau’s</a:t>
            </a:r>
            <a:r>
              <a:rPr lang="nl-NL" dirty="0"/>
              <a:t> (havo/vwo 3,4,5 en 6 of je eigen indeling)</a:t>
            </a:r>
          </a:p>
          <a:p>
            <a:pPr lvl="1"/>
            <a:r>
              <a:rPr lang="nl-NL" dirty="0"/>
              <a:t>Taxonomie (</a:t>
            </a:r>
            <a:r>
              <a:rPr lang="nl-NL" dirty="0" err="1"/>
              <a:t>rtti</a:t>
            </a:r>
            <a:r>
              <a:rPr lang="nl-NL" dirty="0"/>
              <a:t> voor leerjaar 3 en examentaxonomie in 4,5 en 6, of weer wat je zelf leuk vindt)</a:t>
            </a:r>
          </a:p>
          <a:p>
            <a:r>
              <a:rPr lang="nl-NL" dirty="0"/>
              <a:t>Klassen</a:t>
            </a:r>
          </a:p>
          <a:p>
            <a:pPr lvl="1"/>
            <a:r>
              <a:rPr lang="nl-NL" dirty="0"/>
              <a:t>Je lijsten met leerlingen uit de verschillende klassen, meestal met copy/paste binnen te halen.</a:t>
            </a:r>
          </a:p>
          <a:p>
            <a:r>
              <a:rPr lang="nl-NL" dirty="0"/>
              <a:t>Scoremodel</a:t>
            </a:r>
          </a:p>
          <a:p>
            <a:pPr lvl="1"/>
            <a:r>
              <a:rPr lang="nl-NL" dirty="0"/>
              <a:t>Score-administratie: spreadsheet achtig met handige doorstapmogelijkheden.</a:t>
            </a:r>
          </a:p>
          <a:p>
            <a:pPr lvl="1"/>
            <a:r>
              <a:rPr lang="nl-NL" dirty="0"/>
              <a:t>Score-berekening: Generiek, Cito met N-term, A-B score of </a:t>
            </a:r>
            <a:r>
              <a:rPr lang="nl-NL" dirty="0" err="1"/>
              <a:t>custom</a:t>
            </a:r>
            <a:endParaRPr lang="nl-NL" dirty="0"/>
          </a:p>
          <a:p>
            <a:pPr lvl="1"/>
            <a:r>
              <a:rPr lang="nl-NL" dirty="0"/>
              <a:t>Specials: bonusvragen ;  vragen deactiveren</a:t>
            </a:r>
          </a:p>
          <a:p>
            <a:r>
              <a:rPr lang="nl-NL" dirty="0"/>
              <a:t>Applicatie (Toetstool)</a:t>
            </a:r>
          </a:p>
          <a:p>
            <a:pPr lvl="1"/>
            <a:r>
              <a:rPr lang="nl-NL" dirty="0"/>
              <a:t>Plakt opdrachten, klassen en scoremodel aan elkaar</a:t>
            </a:r>
          </a:p>
          <a:p>
            <a:pPr lvl="1"/>
            <a:r>
              <a:rPr lang="nl-NL" dirty="0"/>
              <a:t>Scores bijhouden</a:t>
            </a:r>
          </a:p>
          <a:p>
            <a:pPr lvl="1"/>
            <a:endParaRPr lang="nl-NL" dirty="0"/>
          </a:p>
        </p:txBody>
      </p:sp>
      <p:pic>
        <p:nvPicPr>
          <p:cNvPr id="1026" name="Picture 2" descr="Image result for inrichting plattegr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448"/>
            <a:ext cx="1433759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5DF74A-C5DD-C837-B520-B579E9C5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80" y="2060848"/>
            <a:ext cx="2806112" cy="2051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Screenshots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D4010-B87C-B6FD-0725-675B2D2D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78" y="1882065"/>
            <a:ext cx="5153483" cy="4149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4E5C9D-3B2B-14C9-9BEF-2B80E5DDB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21" y="1844154"/>
            <a:ext cx="6154735" cy="4164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7F23F1-5CE2-9D9F-B6BD-305635E58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20" y="1821504"/>
            <a:ext cx="7759409" cy="4149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E6C07-5891-12E4-ED56-E56ED6858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645" y="38267"/>
            <a:ext cx="5236402" cy="6064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AB9349-7D26-B965-623A-6B87625DB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824" y="94888"/>
            <a:ext cx="4144682" cy="5875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0EC2EA-5DA3-501D-FA4A-E5EBC0F9E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824" y="188640"/>
            <a:ext cx="3998699" cy="58656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9DDC0D-7817-1263-1D10-F4A22CD40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928" y="2637"/>
            <a:ext cx="4144681" cy="60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slag: Eerste toets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Follow </a:t>
            </a:r>
            <a:r>
              <a:rPr lang="nl-NL" dirty="0" err="1"/>
              <a:t>my</a:t>
            </a:r>
            <a:r>
              <a:rPr lang="nl-NL" dirty="0"/>
              <a:t> lead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42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Denk even na wat voor toets je voor wie wilt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een aantal opgaven uit de lijst</a:t>
            </a:r>
          </a:p>
          <a:p>
            <a:pPr lvl="1"/>
            <a:r>
              <a:rPr lang="nl-NL" dirty="0"/>
              <a:t>Multiple select kan</a:t>
            </a:r>
          </a:p>
          <a:p>
            <a:r>
              <a:rPr lang="nl-NL" dirty="0"/>
              <a:t>Enzovoort</a:t>
            </a:r>
          </a:p>
          <a:p>
            <a:r>
              <a:rPr lang="nl-NL" dirty="0"/>
              <a:t>Volg het voorbeeld of ga je eigen weg.</a:t>
            </a:r>
          </a:p>
        </p:txBody>
      </p:sp>
    </p:spTree>
    <p:extLst>
      <p:ext uri="{BB962C8B-B14F-4D97-AF65-F5344CB8AC3E}">
        <p14:creationId xmlns:p14="http://schemas.microsoft.com/office/powerpoint/2010/main" val="370385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Losse </a:t>
            </a:r>
            <a:r>
              <a:rPr lang="nl-NL" dirty="0" err="1"/>
              <a:t>toetsvragen</a:t>
            </a:r>
            <a:r>
              <a:rPr lang="nl-NL" dirty="0"/>
              <a:t> extraheren uit toetsen</a:t>
            </a:r>
          </a:p>
          <a:p>
            <a:r>
              <a:rPr lang="nl-NL" dirty="0"/>
              <a:t>A/B vragen met aparte normering</a:t>
            </a:r>
          </a:p>
          <a:p>
            <a:r>
              <a:rPr lang="nl-NL" dirty="0"/>
              <a:t>Veel kleine dingetjes.</a:t>
            </a:r>
          </a:p>
        </p:txBody>
      </p:sp>
    </p:spTree>
    <p:extLst>
      <p:ext uri="{BB962C8B-B14F-4D97-AF65-F5344CB8AC3E}">
        <p14:creationId xmlns:p14="http://schemas.microsoft.com/office/powerpoint/2010/main" val="392502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zin heeft: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de toetsen die je dit jaar nog wilt geven.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16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ging het?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97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2724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ttp://www.google.nl/url?source=imglanding&amp;ct=img&amp;q=http://www.cubra.nl/specialebijdragen/willemvreeburg/bordenpaginas/images/eind.jpg&amp;sa=X&amp;ei=KD-eUKivL6e30QXrnoGQCw&amp;ved=0CAkQ8wc&amp;usg=AFQjCNHWPX50sEAbYimbM8MQMj2_h9Bx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651" y="908720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6640-4449-92A7-674F-A5869187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toetsen, leuk of niet het hoort erbij.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25AF-B72D-7489-46C3-D025C392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Vroeg of laat wil je weten hoe goed je leerlingen de lesstof begrijpen.</a:t>
            </a:r>
          </a:p>
          <a:p>
            <a:pPr lvl="1"/>
            <a:r>
              <a:rPr lang="nl-NL" dirty="0"/>
              <a:t>Hoe je het ook noemt, formatief, summatief, vrije opdracht, po of wat dan ook…</a:t>
            </a:r>
          </a:p>
          <a:p>
            <a:pPr lvl="1"/>
            <a:r>
              <a:rPr lang="nl-NL" dirty="0"/>
              <a:t>Hoe je het ook uitvoert, schriftelijk, mondeling, digitaal, huiswerk.  Alleen of in groepjes…</a:t>
            </a:r>
          </a:p>
          <a:p>
            <a:r>
              <a:rPr lang="nl-NL" dirty="0"/>
              <a:t>Er moet “iets” komen met opdrachten en beoordeling waaruit de leerling kan opmaken dat zij/hij voldoende begrepen heeft en vaardig is in de dingen waar het om gaat… </a:t>
            </a:r>
          </a:p>
          <a:p>
            <a:r>
              <a:rPr lang="nl-NL" dirty="0"/>
              <a:t>In rijbewijs termen: veilig aan het verkeer deelnemen.</a:t>
            </a:r>
          </a:p>
          <a:p>
            <a:r>
              <a:rPr lang="nl-NL" dirty="0"/>
              <a:t>Dat “iets” moet voor iedereen gelijke kansen bieden.</a:t>
            </a:r>
          </a:p>
        </p:txBody>
      </p:sp>
    </p:spTree>
    <p:extLst>
      <p:ext uri="{BB962C8B-B14F-4D97-AF65-F5344CB8AC3E}">
        <p14:creationId xmlns:p14="http://schemas.microsoft.com/office/powerpoint/2010/main" val="39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Kwaliteit toetsen</a:t>
            </a:r>
          </a:p>
          <a:p>
            <a:pPr lvl="1"/>
            <a:r>
              <a:rPr lang="nl-NL" dirty="0"/>
              <a:t>Formatief en summatief in één.</a:t>
            </a:r>
          </a:p>
          <a:p>
            <a:pPr lvl="2"/>
            <a:r>
              <a:rPr lang="nl-NL" dirty="0"/>
              <a:t>Meetellend voor overgang/slagen (</a:t>
            </a:r>
            <a:r>
              <a:rPr lang="nl-NL" dirty="0" err="1"/>
              <a:t>summatief</a:t>
            </a:r>
            <a:r>
              <a:rPr lang="nl-NL" dirty="0"/>
              <a:t>).</a:t>
            </a:r>
          </a:p>
          <a:p>
            <a:pPr lvl="2"/>
            <a:r>
              <a:rPr lang="nl-NL" dirty="0"/>
              <a:t>Vooral Feedback naar leerling en docent (formatief).</a:t>
            </a:r>
          </a:p>
          <a:p>
            <a:pPr lvl="1"/>
            <a:r>
              <a:rPr lang="nl-NL" dirty="0"/>
              <a:t>Flexibele taxonomie</a:t>
            </a:r>
          </a:p>
          <a:p>
            <a:pPr lvl="2"/>
            <a:r>
              <a:rPr lang="nl-NL" dirty="0"/>
              <a:t>Die bepaal je geheel zelf, snel aan te brengen of te wijzigen</a:t>
            </a:r>
          </a:p>
          <a:p>
            <a:pPr lvl="2"/>
            <a:r>
              <a:rPr lang="nl-NL" dirty="0"/>
              <a:t>De </a:t>
            </a:r>
            <a:r>
              <a:rPr lang="nl-NL" dirty="0" err="1"/>
              <a:t>usual</a:t>
            </a:r>
            <a:r>
              <a:rPr lang="nl-NL" dirty="0"/>
              <a:t> taxonomieën RTTI, OBIT,  TIMSS zijn ingebakken</a:t>
            </a:r>
          </a:p>
          <a:p>
            <a:pPr lvl="1"/>
            <a:r>
              <a:rPr lang="nl-NL" dirty="0"/>
              <a:t>Door automatisering meer tijd voor de inhoud en minder voor gedoe.</a:t>
            </a:r>
          </a:p>
          <a:p>
            <a:r>
              <a:rPr lang="nl-NL" dirty="0"/>
              <a:t>Administratie</a:t>
            </a:r>
          </a:p>
          <a:p>
            <a:pPr lvl="1"/>
            <a:r>
              <a:rPr lang="nl-NL" dirty="0"/>
              <a:t>Herbruikbaarheid van toets en </a:t>
            </a:r>
            <a:r>
              <a:rPr lang="nl-NL" dirty="0" err="1"/>
              <a:t>toetsvragen</a:t>
            </a:r>
            <a:r>
              <a:rPr lang="nl-NL" dirty="0"/>
              <a:t>, losse </a:t>
            </a:r>
            <a:r>
              <a:rPr lang="nl-NL" dirty="0" err="1"/>
              <a:t>toetsvragen</a:t>
            </a:r>
            <a:r>
              <a:rPr lang="nl-NL" dirty="0"/>
              <a:t> en toetsen.</a:t>
            </a:r>
          </a:p>
          <a:p>
            <a:pPr lvl="1"/>
            <a:r>
              <a:rPr lang="nl-NL" dirty="0"/>
              <a:t>Juiste versie makkelijk te vinden</a:t>
            </a:r>
          </a:p>
          <a:p>
            <a:pPr lvl="1"/>
            <a:r>
              <a:rPr lang="nl-NL" dirty="0"/>
              <a:t>Nummering van opdrachten, vragen, figuren </a:t>
            </a:r>
            <a:r>
              <a:rPr lang="nl-NL" dirty="0">
                <a:sym typeface="Wingdings" panose="05000000000000000000" pitchFamily="2" charset="2"/>
              </a:rPr>
              <a:t> automatisch graag.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Minimaal gestoei met lettertypes, opmaak, </a:t>
            </a:r>
            <a:r>
              <a:rPr lang="nl-NL" dirty="0" err="1">
                <a:sym typeface="Wingdings" panose="05000000000000000000" pitchFamily="2" charset="2"/>
              </a:rPr>
              <a:t>layout</a:t>
            </a:r>
            <a:r>
              <a:rPr lang="nl-NL" dirty="0">
                <a:sym typeface="Wingdings" panose="05000000000000000000" pitchFamily="2" charset="2"/>
              </a:rPr>
              <a:t> en andere tijdrovende details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13DE9-F580-4EB9-A000-E943BE08D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44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:\Users\Luc\AppData\Local\Microsoft\Windows\Temporary Internet Files\Content.IE5\V59YPXPF\MC9004387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05" y="1844824"/>
            <a:ext cx="9149905" cy="4240987"/>
          </a:xfrm>
          <a:prstGeom prst="rect">
            <a:avLst/>
          </a:prstGeom>
          <a:noFill/>
        </p:spPr>
      </p:pic>
      <p:sp>
        <p:nvSpPr>
          <p:cNvPr id="78" name="Oval 77"/>
          <p:cNvSpPr/>
          <p:nvPr/>
        </p:nvSpPr>
        <p:spPr>
          <a:xfrm>
            <a:off x="6516336" y="1628920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4" name="Oval 73"/>
          <p:cNvSpPr/>
          <p:nvPr/>
        </p:nvSpPr>
        <p:spPr>
          <a:xfrm>
            <a:off x="7884368" y="4005064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  <p:sp>
        <p:nvSpPr>
          <p:cNvPr id="75" name="Oval 74"/>
          <p:cNvSpPr/>
          <p:nvPr/>
        </p:nvSpPr>
        <p:spPr>
          <a:xfrm>
            <a:off x="5940152" y="5085184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pic>
        <p:nvPicPr>
          <p:cNvPr id="1035" name="Picture 11" descr="C:\Users\Luc\AppData\Local\Microsoft\Windows\Temporary Internet Files\Content.IE5\FK1WHL39\MC90043636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150" y="130324"/>
            <a:ext cx="1714500" cy="17145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4869160"/>
            <a:ext cx="1800000" cy="18000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Examen Eisen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22" y="348159"/>
            <a:ext cx="6571343" cy="1049235"/>
          </a:xfrm>
        </p:spPr>
        <p:txBody>
          <a:bodyPr/>
          <a:lstStyle/>
          <a:p>
            <a:r>
              <a:rPr lang="nl-NL" dirty="0"/>
              <a:t>Omgeving</a:t>
            </a:r>
          </a:p>
        </p:txBody>
      </p:sp>
      <p:sp>
        <p:nvSpPr>
          <p:cNvPr id="27" name="Oval 26"/>
          <p:cNvSpPr/>
          <p:nvPr/>
        </p:nvSpPr>
        <p:spPr>
          <a:xfrm>
            <a:off x="2339752" y="4581128"/>
            <a:ext cx="1440000" cy="144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sp>
        <p:nvSpPr>
          <p:cNvPr id="34" name="Oval 33"/>
          <p:cNvSpPr/>
          <p:nvPr/>
        </p:nvSpPr>
        <p:spPr>
          <a:xfrm>
            <a:off x="971600" y="1556792"/>
            <a:ext cx="1440000" cy="144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pic>
        <p:nvPicPr>
          <p:cNvPr id="1032" name="Picture 8" descr="C:\Users\Luc\AppData\Local\Microsoft\Windows\Temporary Internet Files\Content.IE5\1J5HDRBV\MC9000602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236" y="3979884"/>
            <a:ext cx="2090999" cy="2155065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1187624" y="3140968"/>
            <a:ext cx="1440000" cy="144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sp>
        <p:nvSpPr>
          <p:cNvPr id="71" name="Oval 70"/>
          <p:cNvSpPr/>
          <p:nvPr/>
        </p:nvSpPr>
        <p:spPr>
          <a:xfrm>
            <a:off x="4283968" y="2852936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</a:t>
            </a:r>
          </a:p>
        </p:txBody>
      </p:sp>
      <p:sp>
        <p:nvSpPr>
          <p:cNvPr id="73" name="Oval 72"/>
          <p:cNvSpPr/>
          <p:nvPr/>
        </p:nvSpPr>
        <p:spPr>
          <a:xfrm>
            <a:off x="3419872" y="1844824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6" name="Oval 75"/>
          <p:cNvSpPr/>
          <p:nvPr/>
        </p:nvSpPr>
        <p:spPr>
          <a:xfrm>
            <a:off x="5508104" y="3573016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7" name="Oval 76"/>
          <p:cNvSpPr/>
          <p:nvPr/>
        </p:nvSpPr>
        <p:spPr>
          <a:xfrm>
            <a:off x="7308304" y="2780928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PO</a:t>
            </a:r>
          </a:p>
        </p:txBody>
      </p:sp>
      <p:sp>
        <p:nvSpPr>
          <p:cNvPr id="79" name="Oval 78"/>
          <p:cNvSpPr/>
          <p:nvPr/>
        </p:nvSpPr>
        <p:spPr>
          <a:xfrm>
            <a:off x="5580112" y="2492896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  <p:sp>
        <p:nvSpPr>
          <p:cNvPr id="80" name="Oval 79"/>
          <p:cNvSpPr/>
          <p:nvPr/>
        </p:nvSpPr>
        <p:spPr>
          <a:xfrm>
            <a:off x="4788024" y="4437112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5627"/>
              </p:ext>
            </p:extLst>
          </p:nvPr>
        </p:nvGraphicFramePr>
        <p:xfrm>
          <a:off x="1619672" y="1556792"/>
          <a:ext cx="7416824" cy="16764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25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Subdomein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Moet in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Mag in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2"/>
                      </a:pPr>
                      <a:r>
                        <a:rPr lang="nl-NL" sz="1400" dirty="0"/>
                        <a:t>Elektriciteit en Magnetisme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Elektrische stroom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Signaalverwerking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Elektromagnetisme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Inductie en Wisselstromen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0" y="219445"/>
            <a:ext cx="6571343" cy="1049235"/>
          </a:xfrm>
        </p:spPr>
        <p:txBody>
          <a:bodyPr>
            <a:normAutofit/>
          </a:bodyPr>
          <a:lstStyle/>
          <a:p>
            <a:r>
              <a:rPr lang="nl-NL" dirty="0"/>
              <a:t>Een Structuur/taxonomie</a:t>
            </a:r>
            <a:br>
              <a:rPr lang="nl-NL" dirty="0"/>
            </a:br>
            <a:r>
              <a:rPr lang="nl-NL" dirty="0"/>
              <a:t> </a:t>
            </a:r>
            <a:r>
              <a:rPr lang="nl-NL" sz="2200" dirty="0"/>
              <a:t>(syllabus natuurkunde als voorbeeld)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07504" y="1484784"/>
            <a:ext cx="1800000" cy="18000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Examen Eis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70205"/>
              </p:ext>
            </p:extLst>
          </p:nvPr>
        </p:nvGraphicFramePr>
        <p:xfrm>
          <a:off x="1853698" y="3459460"/>
          <a:ext cx="6948772" cy="106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Periode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SE-onderdeel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SLU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Vorm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Tijd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Weging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Toetsen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Weging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PO’s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G6-1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Domein B: Elektriciteit en Magnetisme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Newton H2, 9, 10, 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SE </a:t>
                      </a:r>
                      <a:r>
                        <a:rPr lang="en-US" sz="1400" dirty="0" err="1">
                          <a:latin typeface="+mn-lt"/>
                        </a:rPr>
                        <a:t>Domein</a:t>
                      </a:r>
                      <a:r>
                        <a:rPr lang="en-US" sz="1400" dirty="0">
                          <a:latin typeface="+mn-lt"/>
                        </a:rPr>
                        <a:t> B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S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135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3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7504" y="3356992"/>
            <a:ext cx="1440000" cy="144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sp>
        <p:nvSpPr>
          <p:cNvPr id="9" name="Oval 8"/>
          <p:cNvSpPr/>
          <p:nvPr/>
        </p:nvSpPr>
        <p:spPr>
          <a:xfrm>
            <a:off x="467504" y="5229200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189" y="116632"/>
            <a:ext cx="1438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50DDDF-4B1B-43E5-BD49-B68A3C46C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87" y="4716547"/>
            <a:ext cx="3477195" cy="198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C173-CD8D-882A-A87B-CD03E82D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het toetstool faciliteert: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DD3D-1B5C-A071-C224-A170312E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7520997" cy="4005555"/>
          </a:xfrm>
        </p:spPr>
        <p:txBody>
          <a:bodyPr>
            <a:normAutofit fontScale="85000" lnSpcReduction="20000"/>
          </a:bodyPr>
          <a:lstStyle/>
          <a:p>
            <a:r>
              <a:rPr lang="nl-NL"/>
              <a:t>Gemak van samenstellen van toetsen</a:t>
            </a:r>
          </a:p>
          <a:p>
            <a:pPr lvl="1"/>
            <a:r>
              <a:rPr lang="nl-NL"/>
              <a:t>Online toetsbank van opgaven</a:t>
            </a:r>
          </a:p>
          <a:p>
            <a:pPr lvl="1"/>
            <a:r>
              <a:rPr lang="nl-NL"/>
              <a:t>Op maat maken, fluf eruit, eigen inbreng erin</a:t>
            </a:r>
          </a:p>
          <a:p>
            <a:pPr lvl="1"/>
            <a:r>
              <a:rPr lang="nl-NL"/>
              <a:t>Volgorde van opdrachten en vragen is met sleur en pleur te wijzigen, nummering loopt automatisch mee</a:t>
            </a:r>
          </a:p>
          <a:p>
            <a:r>
              <a:rPr lang="nl-NL"/>
              <a:t>Scores invullen</a:t>
            </a:r>
          </a:p>
          <a:p>
            <a:r>
              <a:rPr lang="nl-NL"/>
              <a:t>Rapportages draaien</a:t>
            </a:r>
          </a:p>
          <a:p>
            <a:pPr lvl="1"/>
            <a:r>
              <a:rPr lang="nl-NL"/>
              <a:t>Voor de leerlingen, individuele raportages met of zonder evaluatie formulier</a:t>
            </a:r>
          </a:p>
          <a:p>
            <a:pPr lvl="1"/>
            <a:r>
              <a:rPr lang="nl-NL"/>
              <a:t>Voor de docent, detail analyse van de resultaten</a:t>
            </a:r>
          </a:p>
          <a:p>
            <a:pPr lvl="1"/>
            <a:r>
              <a:rPr lang="nl-NL"/>
              <a:t>Toetsmatrijs voor leerlingen en docent</a:t>
            </a:r>
          </a:p>
          <a:p>
            <a:r>
              <a:rPr lang="nl-NL"/>
              <a:t>Twee versies</a:t>
            </a:r>
          </a:p>
          <a:p>
            <a:pPr lvl="1"/>
            <a:r>
              <a:rPr lang="nl-NL"/>
              <a:t>“Light”, het maken van de toetsen, mbv de opgavenbank</a:t>
            </a:r>
          </a:p>
          <a:p>
            <a:pPr lvl="1"/>
            <a:r>
              <a:rPr lang="nl-NL"/>
              <a:t>“Pro”, verwerken van de scores, rapportages. Bevat ook de “light” functionaliteit</a:t>
            </a:r>
          </a:p>
          <a:p>
            <a:pPr lvl="1"/>
            <a:endParaRPr lang="nl-NL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62765-AB05-00C9-5DA2-92E00FA5F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7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E549-E63F-6035-026C-C195BFAE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iets meer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9BA0-C01E-71A8-3740-275C9A96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933547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Automatisch</a:t>
            </a:r>
          </a:p>
          <a:p>
            <a:pPr lvl="1"/>
            <a:r>
              <a:rPr lang="nl-NL" dirty="0"/>
              <a:t>Maken van </a:t>
            </a:r>
            <a:r>
              <a:rPr lang="nl-NL" dirty="0" err="1"/>
              <a:t>toetsdocumenten</a:t>
            </a:r>
            <a:r>
              <a:rPr lang="nl-NL" dirty="0"/>
              <a:t> met eigen voorblad</a:t>
            </a:r>
          </a:p>
          <a:p>
            <a:pPr lvl="1"/>
            <a:r>
              <a:rPr lang="nl-NL" dirty="0"/>
              <a:t>Nummering van opdrachten en vragen, geen gedoe meer met verkeerde nummering en punten.</a:t>
            </a:r>
          </a:p>
          <a:p>
            <a:pPr lvl="1"/>
            <a:r>
              <a:rPr lang="nl-NL" dirty="0"/>
              <a:t>Nummering van figuren</a:t>
            </a:r>
          </a:p>
          <a:p>
            <a:pPr lvl="1"/>
            <a:r>
              <a:rPr lang="nl-NL" dirty="0"/>
              <a:t>Genereren van uitwerkingsbijlagen (aan het eind van het toetsdocument)</a:t>
            </a:r>
          </a:p>
          <a:p>
            <a:pPr lvl="1"/>
            <a:r>
              <a:rPr lang="nl-NL" dirty="0"/>
              <a:t>Maken van correctievoorschriften</a:t>
            </a:r>
          </a:p>
          <a:p>
            <a:pPr lvl="1"/>
            <a:r>
              <a:rPr lang="nl-NL" dirty="0"/>
              <a:t>Cijferberekening ook op basis van Cito methode, optie voor het gebruik van </a:t>
            </a:r>
            <a:r>
              <a:rPr lang="nl-NL" dirty="0" err="1"/>
              <a:t>avatars</a:t>
            </a:r>
            <a:r>
              <a:rPr lang="nl-NL" dirty="0"/>
              <a:t>/</a:t>
            </a:r>
            <a:r>
              <a:rPr lang="nl-NL" dirty="0" err="1"/>
              <a:t>smily’s</a:t>
            </a:r>
            <a:endParaRPr lang="nl-NL" dirty="0"/>
          </a:p>
          <a:p>
            <a:r>
              <a:rPr lang="nl-NL" dirty="0"/>
              <a:t>Semi automatisch</a:t>
            </a:r>
          </a:p>
          <a:p>
            <a:pPr lvl="1"/>
            <a:r>
              <a:rPr lang="nl-NL" dirty="0"/>
              <a:t>Taxonomie default </a:t>
            </a:r>
            <a:r>
              <a:rPr lang="nl-NL" dirty="0" err="1"/>
              <a:t>obv</a:t>
            </a:r>
            <a:r>
              <a:rPr lang="nl-NL" dirty="0"/>
              <a:t> examen domeinen en vaardigheden. Meerdere </a:t>
            </a:r>
            <a:r>
              <a:rPr lang="nl-NL" dirty="0" err="1"/>
              <a:t>taxonomiën</a:t>
            </a:r>
            <a:r>
              <a:rPr lang="nl-NL" dirty="0"/>
              <a:t> eenvoudig te maken</a:t>
            </a:r>
          </a:p>
          <a:p>
            <a:pPr lvl="1"/>
            <a:r>
              <a:rPr lang="nl-NL" dirty="0"/>
              <a:t>Instellen van nummering, kantlijnen, lettertype. Er zijn adequate </a:t>
            </a:r>
            <a:r>
              <a:rPr lang="nl-NL" dirty="0" err="1"/>
              <a:t>defaults</a:t>
            </a:r>
            <a:r>
              <a:rPr lang="nl-NL" dirty="0"/>
              <a:t> (</a:t>
            </a:r>
            <a:r>
              <a:rPr lang="nl-NL" dirty="0" err="1"/>
              <a:t>Arial</a:t>
            </a:r>
            <a:r>
              <a:rPr lang="nl-NL" dirty="0"/>
              <a:t> 12, opdrachten romeinse cijfers, vragen numeriek) die zijn aanpasbaar naar wens.</a:t>
            </a:r>
          </a:p>
          <a:p>
            <a:pPr lvl="1"/>
            <a:r>
              <a:rPr lang="nl-NL" dirty="0"/>
              <a:t>Naamgeving van toetsen </a:t>
            </a:r>
            <a:r>
              <a:rPr lang="nl-NL" dirty="0" err="1"/>
              <a:t>obv</a:t>
            </a:r>
            <a:r>
              <a:rPr lang="nl-NL" dirty="0"/>
              <a:t> </a:t>
            </a:r>
            <a:r>
              <a:rPr lang="nl-NL" dirty="0" err="1"/>
              <a:t>toetsnaam</a:t>
            </a:r>
            <a:r>
              <a:rPr lang="nl-NL" dirty="0"/>
              <a:t>, leerjaar, schooltype, versie enz.</a:t>
            </a:r>
          </a:p>
          <a:p>
            <a:r>
              <a:rPr lang="nl-NL" dirty="0"/>
              <a:t>Handmatig</a:t>
            </a:r>
          </a:p>
          <a:p>
            <a:pPr lvl="1"/>
            <a:r>
              <a:rPr lang="nl-NL" dirty="0"/>
              <a:t>De finishing </a:t>
            </a:r>
            <a:r>
              <a:rPr lang="nl-NL" dirty="0" err="1"/>
              <a:t>touch</a:t>
            </a:r>
            <a:r>
              <a:rPr lang="nl-NL" dirty="0"/>
              <a:t> waar het gaat om ongelukkige pagina overgangen, grootte van figuren e.d.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69A72-CF40-65D3-3DBD-B7D3F24F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21" y="8143"/>
            <a:ext cx="2403484" cy="17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2553-644D-FBDC-8E17-D870A9B2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519"/>
            <a:ext cx="6571343" cy="1049235"/>
          </a:xfrm>
        </p:spPr>
        <p:txBody>
          <a:bodyPr/>
          <a:lstStyle/>
          <a:p>
            <a:r>
              <a:rPr lang="nl-NL" dirty="0"/>
              <a:t>Een greep uit de overige mogelijkheden…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60D7-7C80-220E-E59D-CB8F5DC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5" y="1916832"/>
            <a:ext cx="8784975" cy="4154407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Opdrachten kunnen los opgeslagen worden voor later (her) gebruik</a:t>
            </a:r>
          </a:p>
          <a:p>
            <a:r>
              <a:rPr lang="nl-NL" dirty="0"/>
              <a:t>Opgavenbank is online, wie het leuk vindt kan zelf een lokale opgavenbank maken</a:t>
            </a:r>
          </a:p>
          <a:p>
            <a:r>
              <a:rPr lang="nl-NL" dirty="0"/>
              <a:t>Tijdens het nakijken kunnen er wijzigingen in opgaven en het correctiemodel aangebracht worden. </a:t>
            </a:r>
          </a:p>
          <a:p>
            <a:pPr lvl="1"/>
            <a:r>
              <a:rPr lang="nl-NL" dirty="0"/>
              <a:t>Dit heb ik vaker nodig gehad dan gedacht. </a:t>
            </a:r>
          </a:p>
          <a:p>
            <a:pPr lvl="1"/>
            <a:r>
              <a:rPr lang="nl-NL" dirty="0"/>
              <a:t>Leerlingen komen regelmatig met correcte antwoorden die nog niet voorzien waren.</a:t>
            </a:r>
          </a:p>
          <a:p>
            <a:r>
              <a:rPr lang="nl-NL" dirty="0"/>
              <a:t>Opgaven en uitwerkingen kunnen tijdens het nakijken “meelopen” met het invullen van de scores</a:t>
            </a:r>
          </a:p>
          <a:p>
            <a:pPr lvl="1"/>
            <a:r>
              <a:rPr lang="nl-NL" dirty="0"/>
              <a:t>Een groot of meerdere beeldschermen is dan wel héél handig…..</a:t>
            </a:r>
          </a:p>
          <a:p>
            <a:r>
              <a:rPr lang="nl-NL" dirty="0"/>
              <a:t>Bij antwoorden van leerlingen kunnen opmerkingen geplaatst worden die in de rapportages terug te vinden zijn. (Dan moet je wel de juiste vinkjes aantikken bij het genereren van de rapportages)</a:t>
            </a:r>
          </a:p>
          <a:p>
            <a:r>
              <a:rPr lang="nl-NL" dirty="0"/>
              <a:t>Leerling rapportages kunnen naar de leerlingen gemaild worden, scheelt weer papier. (Je moet dan eenmalig de gegevens van de mailserver van je provider instellen)</a:t>
            </a:r>
          </a:p>
          <a:p>
            <a:r>
              <a:rPr lang="nl-NL" dirty="0"/>
              <a:t>En verder </a:t>
            </a:r>
          </a:p>
          <a:p>
            <a:pPr lvl="1"/>
            <a:r>
              <a:rPr lang="nl-NL" dirty="0"/>
              <a:t>Mogelijkheid om Icoontjes bij de opgaven toe te voegen, RTTI icoontjes beschikbaar, andere zelf te maken, Gebruik ik vooral bij derde klassen</a:t>
            </a:r>
          </a:p>
          <a:p>
            <a:pPr lvl="1"/>
            <a:r>
              <a:rPr lang="nl-NL" dirty="0"/>
              <a:t>Voorbladen. Er is ook hier een default, maar je kunt je eigen voorblad maken. De default is op mijn lijf geschreven dus die mogelijkheid gebruik ik niet veel.</a:t>
            </a:r>
          </a:p>
          <a:p>
            <a:pPr lvl="1"/>
            <a:r>
              <a:rPr lang="nl-NL" dirty="0"/>
              <a:t>(school) Logo’s op de rapportages.  Altijd leuk.</a:t>
            </a:r>
          </a:p>
          <a:p>
            <a:pPr lvl="1"/>
            <a:r>
              <a:rPr lang="nl-NL" dirty="0"/>
              <a:t>Apart rapportage format voor </a:t>
            </a:r>
            <a:r>
              <a:rPr lang="nl-NL" dirty="0" err="1"/>
              <a:t>PO’s</a:t>
            </a:r>
            <a:r>
              <a:rPr lang="nl-NL" dirty="0"/>
              <a:t>, als je dat wilt.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9A2A6-BCED-94F5-A1A5-2D3A4742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0"/>
            <a:ext cx="2104689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EBE4-D597-B2AF-85EA-8DB7E85C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804520"/>
            <a:ext cx="6899218" cy="1049235"/>
          </a:xfrm>
        </p:spPr>
        <p:txBody>
          <a:bodyPr/>
          <a:lstStyle/>
          <a:p>
            <a:r>
              <a:rPr lang="nl-NL" dirty="0"/>
              <a:t>Er is echter een prijs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E5EB-F173-1ADC-3AB6-5BA87539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7448989" cy="3861539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Veel mogelijkheden </a:t>
            </a:r>
            <a:r>
              <a:rPr lang="nl-NL" dirty="0">
                <a:sym typeface="Wingdings" panose="05000000000000000000" pitchFamily="2" charset="2"/>
              </a:rPr>
              <a:t> ingewikkeld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Daarom veel </a:t>
            </a:r>
            <a:r>
              <a:rPr lang="nl-NL" dirty="0" err="1">
                <a:sym typeface="Wingdings" panose="05000000000000000000" pitchFamily="2" charset="2"/>
              </a:rPr>
              <a:t>defaults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Daarom een online opgavenbank</a:t>
            </a:r>
          </a:p>
          <a:p>
            <a:r>
              <a:rPr lang="nl-NL" dirty="0">
                <a:sym typeface="Wingdings" panose="05000000000000000000" pitchFamily="2" charset="2"/>
              </a:rPr>
              <a:t>Lange bestandsnamen (het kan ook kort maar dat is niet handig)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Daaraan zie je precies voor wie wanneer en wat er getoetst is.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Die naam staat ook (in het klein) op de toets.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Het elektronische bestand heet precies zo.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Die gegevens moet je dus wel ergens invullen ….. Wees consequent</a:t>
            </a:r>
          </a:p>
          <a:p>
            <a:r>
              <a:rPr lang="nl-NL" dirty="0">
                <a:sym typeface="Wingdings" panose="05000000000000000000" pitchFamily="2" charset="2"/>
              </a:rPr>
              <a:t>Hoe logisch de opbouw van een zelf te bouwen opgave ook is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Er is een </a:t>
            </a:r>
            <a:r>
              <a:rPr lang="nl-NL" dirty="0" err="1">
                <a:sym typeface="Wingdings" panose="05000000000000000000" pitchFamily="2" charset="2"/>
              </a:rPr>
              <a:t>learning</a:t>
            </a:r>
            <a:r>
              <a:rPr lang="nl-NL" dirty="0">
                <a:sym typeface="Wingdings" panose="05000000000000000000" pitchFamily="2" charset="2"/>
              </a:rPr>
              <a:t> curve, er is een titel, tekst, figuren, vragen, punten, antwoorden, tekst na een opgave enz.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Die staan in een overzichtelijke boomstructuur, maar toch…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2D1A3-3606-57C2-275F-DD02A6E51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694"/>
            <a:ext cx="1755887" cy="16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3478</TotalTime>
  <Words>1355</Words>
  <Application>Microsoft Office PowerPoint</Application>
  <PresentationFormat>On-screen Show (4:3)</PresentationFormat>
  <Paragraphs>206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Toetsen én Analyse in een flits kwaliteittoetsen in een handomdraai </vt:lpstr>
      <vt:lpstr>Over toetsen, leuk of niet het hoort erbij.</vt:lpstr>
      <vt:lpstr>Doelstellingen</vt:lpstr>
      <vt:lpstr>Omgeving</vt:lpstr>
      <vt:lpstr>Een Structuur/taxonomie  (syllabus natuurkunde als voorbeeld)</vt:lpstr>
      <vt:lpstr> het toetstool faciliteert:</vt:lpstr>
      <vt:lpstr>In iets meer detail</vt:lpstr>
      <vt:lpstr>Een greep uit de overige mogelijkheden…</vt:lpstr>
      <vt:lpstr>Er is echter een prijs </vt:lpstr>
      <vt:lpstr>Wat levert het op?</vt:lpstr>
      <vt:lpstr>Iets over de opbouw en inrichting</vt:lpstr>
      <vt:lpstr>Fysieke Inrichting Toetsbase</vt:lpstr>
      <vt:lpstr>Screenshots</vt:lpstr>
      <vt:lpstr>Aan de slag: Eerste toets</vt:lpstr>
      <vt:lpstr>Denk even na wat voor toets je voor wie wilt maken</vt:lpstr>
      <vt:lpstr>Specials</vt:lpstr>
      <vt:lpstr>Wie zin heeft:</vt:lpstr>
      <vt:lpstr>Hoe ging het?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WND Workshop 28</dc:title>
  <dc:creator>Luc</dc:creator>
  <cp:lastModifiedBy>Luc Orbons</cp:lastModifiedBy>
  <cp:revision>218</cp:revision>
  <dcterms:created xsi:type="dcterms:W3CDTF">2011-12-12T20:03:29Z</dcterms:created>
  <dcterms:modified xsi:type="dcterms:W3CDTF">2022-12-15T08:54:31Z</dcterms:modified>
</cp:coreProperties>
</file>