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9"/>
  </p:notesMasterIdLst>
  <p:sldIdLst>
    <p:sldId id="256" r:id="rId5"/>
    <p:sldId id="309" r:id="rId6"/>
    <p:sldId id="308" r:id="rId7"/>
    <p:sldId id="257" r:id="rId8"/>
    <p:sldId id="321" r:id="rId9"/>
    <p:sldId id="302" r:id="rId10"/>
    <p:sldId id="319" r:id="rId11"/>
    <p:sldId id="325" r:id="rId12"/>
    <p:sldId id="307" r:id="rId13"/>
    <p:sldId id="326" r:id="rId14"/>
    <p:sldId id="306" r:id="rId15"/>
    <p:sldId id="311" r:id="rId16"/>
    <p:sldId id="312" r:id="rId17"/>
    <p:sldId id="327" r:id="rId18"/>
    <p:sldId id="317" r:id="rId19"/>
    <p:sldId id="328" r:id="rId20"/>
    <p:sldId id="329" r:id="rId21"/>
    <p:sldId id="331" r:id="rId22"/>
    <p:sldId id="304" r:id="rId23"/>
    <p:sldId id="320" r:id="rId24"/>
    <p:sldId id="333" r:id="rId25"/>
    <p:sldId id="332" r:id="rId26"/>
    <p:sldId id="303" r:id="rId27"/>
    <p:sldId id="310" r:id="rId28"/>
    <p:sldId id="313" r:id="rId29"/>
    <p:sldId id="318" r:id="rId30"/>
    <p:sldId id="315" r:id="rId31"/>
    <p:sldId id="330" r:id="rId32"/>
    <p:sldId id="301" r:id="rId33"/>
    <p:sldId id="323" r:id="rId34"/>
    <p:sldId id="300" r:id="rId35"/>
    <p:sldId id="299" r:id="rId36"/>
    <p:sldId id="295" r:id="rId37"/>
    <p:sldId id="32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29868-4E79-F9FD-9B82-9A4115286848}" v="10" dt="2022-12-12T13:10:59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032" autoAdjust="0"/>
  </p:normalViewPr>
  <p:slideViewPr>
    <p:cSldViewPr snapToGrid="0">
      <p:cViewPr varScale="1">
        <p:scale>
          <a:sx n="61" d="100"/>
          <a:sy n="61" d="100"/>
        </p:scale>
        <p:origin x="14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62892-475B-4E1B-A253-0EF8B4B1799C}" type="datetimeFigureOut">
              <a:t>22-12-2022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225F7-298D-4396-8063-B33D81DAB6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N6vLnmG6th6Z8jC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yurl.com/natuurkundemodelle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ap.nationalacademies.org/login.php?record_id=5787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/>
              <a:t>Met </a:t>
            </a:r>
            <a:r>
              <a:rPr lang="en-US" err="1"/>
              <a:t>welke</a:t>
            </a:r>
            <a:r>
              <a:rPr lang="en-US"/>
              <a:t> </a:t>
            </a:r>
            <a:r>
              <a:rPr lang="en-US" err="1"/>
              <a:t>blik</a:t>
            </a:r>
            <a:r>
              <a:rPr lang="en-US"/>
              <a:t> </a:t>
            </a:r>
            <a:r>
              <a:rPr lang="en-US" err="1"/>
              <a:t>kun</a:t>
            </a:r>
            <a:r>
              <a:rPr lang="en-US"/>
              <a:t> je door je </a:t>
            </a:r>
            <a:r>
              <a:rPr lang="en-US" err="1"/>
              <a:t>lesboek</a:t>
            </a:r>
            <a:r>
              <a:rPr lang="en-US"/>
              <a:t> </a:t>
            </a:r>
            <a:r>
              <a:rPr lang="en-US" err="1"/>
              <a:t>gaan</a:t>
            </a:r>
            <a:r>
              <a:rPr lang="en-US"/>
              <a:t> om in je lessen </a:t>
            </a:r>
            <a:r>
              <a:rPr lang="en-US" err="1"/>
              <a:t>aandacht</a:t>
            </a:r>
            <a:r>
              <a:rPr lang="en-US"/>
              <a:t> </a:t>
            </a:r>
            <a:r>
              <a:rPr lang="en-US" err="1"/>
              <a:t>te</a:t>
            </a:r>
            <a:r>
              <a:rPr lang="en-US"/>
              <a:t> </a:t>
            </a:r>
            <a:r>
              <a:rPr lang="en-US" err="1"/>
              <a:t>kunnen</a:t>
            </a:r>
            <a:r>
              <a:rPr lang="en-US"/>
              <a:t>  </a:t>
            </a:r>
            <a:r>
              <a:rPr lang="en-US" err="1"/>
              <a:t>besteden</a:t>
            </a:r>
            <a:r>
              <a:rPr lang="en-US"/>
              <a:t> </a:t>
            </a:r>
            <a:r>
              <a:rPr lang="en-US" err="1"/>
              <a:t>aan</a:t>
            </a:r>
            <a:r>
              <a:rPr lang="en-US"/>
              <a:t> </a:t>
            </a:r>
            <a:r>
              <a:rPr lang="en-US" err="1"/>
              <a:t>NoS</a:t>
            </a:r>
            <a:r>
              <a:rPr lang="en-US"/>
              <a:t>, </a:t>
            </a:r>
            <a:r>
              <a:rPr lang="en-US" err="1"/>
              <a:t>zonder</a:t>
            </a:r>
            <a:r>
              <a:rPr lang="en-US"/>
              <a:t> </a:t>
            </a:r>
            <a:r>
              <a:rPr lang="en-US" err="1"/>
              <a:t>veel</a:t>
            </a:r>
            <a:r>
              <a:rPr lang="en-US"/>
              <a:t> </a:t>
            </a:r>
            <a:r>
              <a:rPr lang="en-US" err="1"/>
              <a:t>nieuw</a:t>
            </a:r>
            <a:r>
              <a:rPr lang="en-US"/>
              <a:t> </a:t>
            </a:r>
            <a:r>
              <a:rPr lang="en-US" err="1"/>
              <a:t>lesmateriaal</a:t>
            </a:r>
            <a:r>
              <a:rPr lang="en-US"/>
              <a:t> </a:t>
            </a:r>
            <a:r>
              <a:rPr lang="en-US" err="1"/>
              <a:t>te</a:t>
            </a:r>
            <a:r>
              <a:rPr lang="en-US"/>
              <a:t> </a:t>
            </a:r>
            <a:r>
              <a:rPr lang="en-US" err="1"/>
              <a:t>hoeven</a:t>
            </a:r>
            <a:r>
              <a:rPr lang="en-US"/>
              <a:t> </a:t>
            </a:r>
            <a:r>
              <a:rPr lang="en-US" err="1"/>
              <a:t>ontwikkelen</a:t>
            </a:r>
            <a:endParaRPr lang="en-US" err="1"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/>
              <a:t>Welke </a:t>
            </a:r>
            <a:r>
              <a:rPr lang="en-US" err="1"/>
              <a:t>kansen</a:t>
            </a:r>
            <a:r>
              <a:rPr lang="en-US"/>
              <a:t> </a:t>
            </a:r>
            <a:r>
              <a:rPr lang="en-US" err="1"/>
              <a:t>liggen</a:t>
            </a:r>
            <a:r>
              <a:rPr lang="en-US"/>
              <a:t> er? Daar </a:t>
            </a:r>
            <a:r>
              <a:rPr lang="en-US" err="1"/>
              <a:t>bewust</a:t>
            </a:r>
            <a:r>
              <a:rPr lang="en-US"/>
              <a:t> van </a:t>
            </a:r>
            <a:r>
              <a:rPr lang="en-US" err="1"/>
              <a:t>maken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https://resources.perimeterinstitute.ca/products/making-models-wooden-blocks?variant=29960598487118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19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7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www.dbhc.nl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3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https://forms.gle/jN6vLnmG6th6Z8jCA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https://tinyurl.com/natuurkundemodellen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doen wetenschappers?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21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Puzzelstukjes:</a:t>
            </a:r>
          </a:p>
          <a:p>
            <a:endParaRPr lang="nl-NL" dirty="0">
              <a:cs typeface="Calibri"/>
            </a:endParaRPr>
          </a:p>
          <a:p>
            <a:r>
              <a:rPr lang="nl-NL" dirty="0">
                <a:cs typeface="Calibri"/>
              </a:rPr>
              <a:t>Puzzel 1: https://docs.google.com/presentation/d/1QmHWfYxxNVNIypHvu8XwvxfPqfYxWaflRNpdDZVuD7Y/copy</a:t>
            </a:r>
          </a:p>
          <a:p>
            <a:r>
              <a:rPr lang="nl-NL" dirty="0">
                <a:cs typeface="Calibri"/>
              </a:rPr>
              <a:t>Puzzel 2 (nieuw stukje = nieuwe ontdekking): https://docs.google.com/presentation/d/1GKiuFMfGtbD2HvFeWMyRDsx96z_OrSUW8axyV29CNIA/copy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5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Teaching about evolution and the </a:t>
            </a:r>
            <a:r>
              <a:rPr lang="en-US" dirty="0" err="1"/>
              <a:t>NoS</a:t>
            </a:r>
            <a:r>
              <a:rPr lang="en-US" dirty="0"/>
              <a:t> (</a:t>
            </a:r>
            <a:r>
              <a:rPr lang="en-US" dirty="0" err="1"/>
              <a:t>boek</a:t>
            </a:r>
            <a:r>
              <a:rPr lang="en-US" dirty="0"/>
              <a:t> gratis te </a:t>
            </a:r>
            <a:r>
              <a:rPr lang="en-US" dirty="0" err="1"/>
              <a:t>downloaden</a:t>
            </a:r>
            <a:r>
              <a:rPr lang="en-US" dirty="0"/>
              <a:t>) </a:t>
            </a:r>
            <a:r>
              <a:rPr lang="en-US" dirty="0">
                <a:hlinkClick r:id="rId3"/>
              </a:rPr>
              <a:t>https://nap.nationalacademies.org/login.php?record_id=5787</a:t>
            </a:r>
            <a:r>
              <a:rPr lang="en-US" dirty="0"/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a typeface="+mn-lt"/>
                <a:cs typeface="+mn-lt"/>
              </a:rPr>
              <a:t>Materiaal</a:t>
            </a:r>
            <a:r>
              <a:rPr lang="en-US" dirty="0">
                <a:ea typeface="+mn-lt"/>
                <a:cs typeface="+mn-lt"/>
              </a:rPr>
              <a:t> van Perimeter Institute: https://resources.perimeterinstitute.ca/ </a:t>
            </a:r>
            <a:endParaRPr lang="en-US" dirty="0"/>
          </a:p>
          <a:p>
            <a:r>
              <a:rPr lang="en-US" dirty="0"/>
              <a:t>Stories from physics: https://spark.iop.org/stories-physics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9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25F7-298D-4396-8063-B33D81DAB633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6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ources.perimeterinstitute.ca/products/the-black-box?variant=36262303110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passionatelycurioussci.weebly.com/blog/the-missing-piece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passionatelycurioussci.weebly.com/blog/patterns-in-science-inquiry-cubes" TargetMode="Externa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resources.perimeterinstitute.ca/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hyperlink" Target="https://spark.iop.org/stories-physic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remco.vasterink@hu.n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589102"/>
            <a:ext cx="8825658" cy="1696830"/>
          </a:xfrm>
        </p:spPr>
        <p:txBody>
          <a:bodyPr/>
          <a:lstStyle/>
          <a:p>
            <a:r>
              <a:rPr lang="nl-NL" dirty="0"/>
              <a:t>De aard van natuurwetenschappen</a:t>
            </a:r>
            <a:br>
              <a:rPr lang="nl-NL" dirty="0"/>
            </a:br>
            <a:r>
              <a:rPr lang="nl-NL" sz="2400" dirty="0"/>
              <a:t>WND conferentie 2022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Marijn van Nijhuis &amp; Remco Vasterink</a:t>
            </a:r>
          </a:p>
          <a:p>
            <a:r>
              <a:rPr lang="nl-NL"/>
              <a:t>Hogeschool Utrecht</a:t>
            </a:r>
          </a:p>
        </p:txBody>
      </p:sp>
    </p:spTree>
    <p:extLst>
      <p:ext uri="{BB962C8B-B14F-4D97-AF65-F5344CB8AC3E}">
        <p14:creationId xmlns:p14="http://schemas.microsoft.com/office/powerpoint/2010/main" val="400287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371E3-E7C4-9BE3-67F4-FCD31357E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Nu </a:t>
            </a:r>
            <a:r>
              <a:rPr lang="en-US" err="1"/>
              <a:t>hebben</a:t>
            </a:r>
            <a:r>
              <a:rPr lang="en-US"/>
              <a:t> we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beeld</a:t>
            </a:r>
            <a:r>
              <a:rPr lang="en-US"/>
              <a:t> wat de Nature of Science is.</a:t>
            </a:r>
          </a:p>
          <a:p>
            <a:r>
              <a:rPr lang="en-US" err="1"/>
              <a:t>Historische</a:t>
            </a:r>
            <a:r>
              <a:rPr lang="en-US"/>
              <a:t> </a:t>
            </a:r>
            <a:r>
              <a:rPr lang="en-US" err="1"/>
              <a:t>duiding</a:t>
            </a:r>
            <a:r>
              <a:rPr lang="en-US"/>
              <a:t> is nu op </a:t>
            </a:r>
            <a:r>
              <a:rPr lang="en-US" err="1"/>
              <a:t>z'n</a:t>
            </a:r>
            <a:r>
              <a:rPr lang="en-US"/>
              <a:t> </a:t>
            </a:r>
            <a:r>
              <a:rPr lang="en-US" err="1"/>
              <a:t>plaats</a:t>
            </a:r>
            <a:r>
              <a:rPr lang="en-US"/>
              <a:t>, </a:t>
            </a:r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het </a:t>
            </a:r>
            <a:r>
              <a:rPr lang="en-US" err="1"/>
              <a:t>vandaan</a:t>
            </a:r>
            <a:r>
              <a:rPr lang="en-US"/>
              <a:t>, </a:t>
            </a:r>
            <a:r>
              <a:rPr lang="en-US" err="1"/>
              <a:t>dachten</a:t>
            </a:r>
            <a:r>
              <a:rPr lang="en-US"/>
              <a:t> we </a:t>
            </a:r>
            <a:r>
              <a:rPr lang="en-US" err="1"/>
              <a:t>altijd</a:t>
            </a:r>
            <a:r>
              <a:rPr lang="en-US"/>
              <a:t> al zo?</a:t>
            </a:r>
          </a:p>
        </p:txBody>
      </p:sp>
    </p:spTree>
    <p:extLst>
      <p:ext uri="{BB962C8B-B14F-4D97-AF65-F5344CB8AC3E}">
        <p14:creationId xmlns:p14="http://schemas.microsoft.com/office/powerpoint/2010/main" val="268878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B621-F448-F70F-790D-E8DE97CE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Wetenschappelijke</a:t>
            </a:r>
            <a:br>
              <a:rPr lang="nl-NL"/>
            </a:br>
            <a:r>
              <a:rPr lang="nl-NL"/>
              <a:t> revolutie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8BA5-8EF0-47C5-1832-7B34ED71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5" y="3429000"/>
            <a:ext cx="5414801" cy="14301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dirty="0"/>
              <a:t>Maar naast nieuwe ideeën hebben we ook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openheid en verspreiding van deze ideeën nodig. </a:t>
            </a:r>
            <a:endParaRPr lang="en-US" dirty="0"/>
          </a:p>
          <a:p>
            <a:pPr marL="0" indent="0">
              <a:buNone/>
            </a:pPr>
            <a:r>
              <a:rPr lang="nl-NL" dirty="0"/>
              <a:t>Het bedrijven van (natuur)wetenschappen is ook dat er vrij gedacht en gediscussieerd moet kunnen worden.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26D2E-DD07-5675-D031-20B41E6DC4E1}"/>
              </a:ext>
            </a:extLst>
          </p:cNvPr>
          <p:cNvSpPr txBox="1"/>
          <p:nvPr/>
        </p:nvSpPr>
        <p:spPr>
          <a:xfrm>
            <a:off x="172357" y="6476455"/>
            <a:ext cx="91072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Bron</a:t>
            </a:r>
            <a:r>
              <a:rPr lang="en-US" sz="1200" dirty="0"/>
              <a:t>: </a:t>
            </a:r>
            <a:r>
              <a:rPr lang="en-US" sz="1200" dirty="0" err="1"/>
              <a:t>Wetenschappen</a:t>
            </a:r>
            <a:r>
              <a:rPr lang="en-US" sz="1200" dirty="0"/>
              <a:t> in </a:t>
            </a:r>
            <a:r>
              <a:rPr lang="en-US" sz="1200" dirty="0" err="1"/>
              <a:t>Beeld</a:t>
            </a:r>
            <a:r>
              <a:rPr lang="en-US" sz="1200" dirty="0"/>
              <a:t>, </a:t>
            </a:r>
            <a:r>
              <a:rPr lang="en-US" sz="1200" dirty="0" err="1"/>
              <a:t>Margreet</a:t>
            </a:r>
            <a:r>
              <a:rPr lang="en-US" sz="1200" dirty="0"/>
              <a:t> de </a:t>
            </a:r>
            <a:r>
              <a:rPr lang="en-US" sz="1200" dirty="0" err="1"/>
              <a:t>Heer</a:t>
            </a:r>
            <a:r>
              <a:rPr lang="en-US" sz="1200" dirty="0"/>
              <a:t>, </a:t>
            </a:r>
            <a:r>
              <a:rPr lang="en-US" sz="1200" dirty="0" err="1"/>
              <a:t>Uitgeverij</a:t>
            </a:r>
            <a:r>
              <a:rPr lang="en-US" sz="1200" dirty="0"/>
              <a:t> Personalia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38C67505-8189-AA83-CFEE-D1208603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617" y="166996"/>
            <a:ext cx="6072411" cy="65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6788-2FA0-F685-3AE8-58A66730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Verlichting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F83A-899F-CC0B-6667-98612615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1" y="2523290"/>
            <a:ext cx="8825659" cy="34163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err="1">
                <a:ea typeface="+mn-lt"/>
                <a:cs typeface="+mn-lt"/>
              </a:rPr>
              <a:t>Filosofische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stroming</a:t>
            </a:r>
            <a:r>
              <a:rPr lang="en-US">
                <a:ea typeface="+mn-lt"/>
                <a:cs typeface="+mn-lt"/>
              </a:rPr>
              <a:t> in de 18</a:t>
            </a:r>
            <a:r>
              <a:rPr lang="en-US" baseline="30000">
                <a:ea typeface="+mn-lt"/>
                <a:cs typeface="+mn-lt"/>
              </a:rPr>
              <a:t>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eeuw</a:t>
            </a:r>
            <a:r>
              <a:rPr lang="en-US">
                <a:ea typeface="+mn-lt"/>
                <a:cs typeface="+mn-lt"/>
              </a:rPr>
              <a:t> (Voltaire, Rousseau, Spinoza, Montesquieu..)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Vooruitgangsgeloof</a:t>
            </a:r>
            <a:r>
              <a:rPr lang="en-US">
                <a:ea typeface="+mn-lt"/>
                <a:cs typeface="+mn-lt"/>
              </a:rPr>
              <a:t> : </a:t>
            </a:r>
            <a:r>
              <a:rPr lang="en-US" err="1">
                <a:ea typeface="+mn-lt"/>
                <a:cs typeface="+mn-lt"/>
              </a:rPr>
              <a:t>geloof</a:t>
            </a:r>
            <a:r>
              <a:rPr lang="en-US">
                <a:ea typeface="+mn-lt"/>
                <a:cs typeface="+mn-lt"/>
              </a:rPr>
              <a:t> in de rede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vooruitgang</a:t>
            </a:r>
            <a:r>
              <a:rPr lang="en-US">
                <a:ea typeface="+mn-lt"/>
                <a:cs typeface="+mn-lt"/>
              </a:rPr>
              <a:t> op het </a:t>
            </a:r>
            <a:r>
              <a:rPr lang="en-US" err="1">
                <a:ea typeface="+mn-lt"/>
                <a:cs typeface="+mn-lt"/>
              </a:rPr>
              <a:t>gebied</a:t>
            </a:r>
            <a:r>
              <a:rPr lang="en-US">
                <a:ea typeface="+mn-lt"/>
                <a:cs typeface="+mn-lt"/>
              </a:rPr>
              <a:t> van </a:t>
            </a:r>
            <a:r>
              <a:rPr lang="en-US" err="1">
                <a:ea typeface="+mn-lt"/>
                <a:cs typeface="+mn-lt"/>
              </a:rPr>
              <a:t>wetenschap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onderwijs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sociale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hervorming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politiek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Waarheid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vinden</a:t>
            </a:r>
            <a:r>
              <a:rPr lang="en-US">
                <a:ea typeface="+mn-lt"/>
                <a:cs typeface="+mn-lt"/>
              </a:rPr>
              <a:t> met de ‘’rede’’. Rede vs. </a:t>
            </a:r>
            <a:r>
              <a:rPr lang="en-US" err="1">
                <a:ea typeface="+mn-lt"/>
                <a:cs typeface="+mn-lt"/>
              </a:rPr>
              <a:t>Traditie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De </a:t>
            </a:r>
            <a:r>
              <a:rPr lang="en-US" err="1">
                <a:ea typeface="+mn-lt"/>
                <a:cs typeface="+mn-lt"/>
              </a:rPr>
              <a:t>autoriteit</a:t>
            </a:r>
            <a:r>
              <a:rPr lang="en-US">
                <a:ea typeface="+mn-lt"/>
                <a:cs typeface="+mn-lt"/>
              </a:rPr>
              <a:t> van de </a:t>
            </a:r>
            <a:r>
              <a:rPr lang="en-US" err="1">
                <a:ea typeface="+mn-lt"/>
                <a:cs typeface="+mn-lt"/>
              </a:rPr>
              <a:t>kerkelijke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wereldlijke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autoriteiten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vaak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hetzelfde</a:t>
            </a:r>
            <a:r>
              <a:rPr lang="en-US">
                <a:ea typeface="+mn-lt"/>
                <a:cs typeface="+mn-lt"/>
              </a:rPr>
              <a:t>?) </a:t>
            </a:r>
            <a:r>
              <a:rPr lang="en-US" err="1">
                <a:ea typeface="+mn-lt"/>
                <a:cs typeface="+mn-lt"/>
              </a:rPr>
              <a:t>werden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openlijk</a:t>
            </a:r>
            <a:r>
              <a:rPr lang="en-US">
                <a:ea typeface="+mn-lt"/>
                <a:cs typeface="+mn-lt"/>
              </a:rPr>
              <a:t> in </a:t>
            </a:r>
            <a:r>
              <a:rPr lang="en-US" err="1">
                <a:ea typeface="+mn-lt"/>
                <a:cs typeface="+mn-lt"/>
              </a:rPr>
              <a:t>twijfel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getrokken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De </a:t>
            </a:r>
            <a:r>
              <a:rPr lang="en-US" err="1">
                <a:ea typeface="+mn-lt"/>
                <a:cs typeface="+mn-lt"/>
              </a:rPr>
              <a:t>verlichtingsdenkers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vroegen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zich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eigenlijk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af</a:t>
            </a:r>
            <a:r>
              <a:rPr lang="en-US">
                <a:ea typeface="+mn-lt"/>
                <a:cs typeface="+mn-lt"/>
              </a:rPr>
              <a:t> wat er met de </a:t>
            </a:r>
            <a:r>
              <a:rPr lang="en-US" err="1">
                <a:ea typeface="+mn-lt"/>
                <a:cs typeface="+mn-lt"/>
              </a:rPr>
              <a:t>nieuwe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wetenschappelijke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kennis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wetenschappelijke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revulutie</a:t>
            </a:r>
            <a:r>
              <a:rPr lang="en-US">
                <a:ea typeface="+mn-lt"/>
                <a:cs typeface="+mn-lt"/>
              </a:rPr>
              <a:t>, 17</a:t>
            </a:r>
            <a:r>
              <a:rPr lang="en-US" baseline="30000">
                <a:ea typeface="+mn-lt"/>
                <a:cs typeface="+mn-lt"/>
              </a:rPr>
              <a:t>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eeuw</a:t>
            </a:r>
            <a:r>
              <a:rPr lang="en-US">
                <a:ea typeface="+mn-lt"/>
                <a:cs typeface="+mn-lt"/>
              </a:rPr>
              <a:t>) </a:t>
            </a:r>
            <a:r>
              <a:rPr lang="en-US" err="1">
                <a:ea typeface="+mn-lt"/>
                <a:cs typeface="+mn-lt"/>
              </a:rPr>
              <a:t>gedaan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worden</a:t>
            </a:r>
            <a:r>
              <a:rPr lang="en-US">
                <a:ea typeface="+mn-lt"/>
                <a:cs typeface="+mn-lt"/>
              </a:rPr>
              <a:t>. 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Revoluties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b.v.</a:t>
            </a:r>
            <a:r>
              <a:rPr lang="en-US">
                <a:ea typeface="+mn-lt"/>
                <a:cs typeface="+mn-lt"/>
              </a:rPr>
              <a:t> Franse </a:t>
            </a:r>
            <a:r>
              <a:rPr lang="en-US" err="1">
                <a:ea typeface="+mn-lt"/>
                <a:cs typeface="+mn-lt"/>
              </a:rPr>
              <a:t>Revolutie</a:t>
            </a:r>
            <a:r>
              <a:rPr lang="en-US">
                <a:ea typeface="+mn-lt"/>
                <a:cs typeface="+mn-lt"/>
              </a:rPr>
              <a:t> van 1789.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Reacties: </a:t>
            </a:r>
            <a:r>
              <a:rPr lang="en-US" err="1">
                <a:ea typeface="+mn-lt"/>
                <a:cs typeface="+mn-lt"/>
              </a:rPr>
              <a:t>Romantiek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Restauratie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Conservatisme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5AB4B86-2106-3622-6387-65C3DC8CA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347" y="4782345"/>
            <a:ext cx="2743200" cy="18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C436-E008-77FB-06AC-A77E09DD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Wetenschapsfilosofie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BA84B-3576-B337-9E5E-133B269FE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200" y="2271121"/>
            <a:ext cx="8825659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Logische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positivisten</a:t>
            </a:r>
            <a:r>
              <a:rPr lang="en-US">
                <a:ea typeface="+mn-lt"/>
                <a:cs typeface="+mn-lt"/>
              </a:rPr>
              <a:t>/Wiener Kreis: </a:t>
            </a:r>
            <a:r>
              <a:rPr lang="en-US" err="1">
                <a:ea typeface="+mn-lt"/>
                <a:cs typeface="+mn-lt"/>
              </a:rPr>
              <a:t>inductie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verificatie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Popper: </a:t>
            </a:r>
            <a:r>
              <a:rPr lang="en-US" err="1">
                <a:ea typeface="+mn-lt"/>
                <a:cs typeface="+mn-lt"/>
              </a:rPr>
              <a:t>deductieve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uitspraken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hypothesen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falsificatie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Anomalie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hypothese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verwerpen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Kuhn: Paradigm shift: ‘’</a:t>
            </a:r>
            <a:r>
              <a:rPr lang="en-US" err="1">
                <a:ea typeface="+mn-lt"/>
                <a:cs typeface="+mn-lt"/>
              </a:rPr>
              <a:t>normale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wetenschap</a:t>
            </a:r>
            <a:r>
              <a:rPr lang="en-US">
                <a:ea typeface="+mn-lt"/>
                <a:cs typeface="+mn-lt"/>
              </a:rPr>
              <a:t>’’ vs. ‘’</a:t>
            </a:r>
            <a:r>
              <a:rPr lang="en-US" err="1">
                <a:ea typeface="+mn-lt"/>
                <a:cs typeface="+mn-lt"/>
              </a:rPr>
              <a:t>wetenschappelijke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revoluties</a:t>
            </a:r>
            <a:r>
              <a:rPr lang="en-US">
                <a:ea typeface="+mn-lt"/>
                <a:cs typeface="+mn-lt"/>
              </a:rPr>
              <a:t>’’. Pas </a:t>
            </a:r>
            <a:r>
              <a:rPr lang="en-US" err="1">
                <a:ea typeface="+mn-lt"/>
                <a:cs typeface="+mn-lt"/>
              </a:rPr>
              <a:t>bij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veel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anomalieën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hypothese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verwerpen</a:t>
            </a:r>
            <a:r>
              <a:rPr lang="en-US">
                <a:ea typeface="+mn-lt"/>
                <a:cs typeface="+mn-lt"/>
              </a:rPr>
              <a:t>.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Lakatos: </a:t>
            </a:r>
            <a:r>
              <a:rPr lang="en-US" err="1">
                <a:ea typeface="+mn-lt"/>
                <a:cs typeface="+mn-lt"/>
              </a:rPr>
              <a:t>bij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schijnbare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falsificatie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morrelen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kerntheorie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Alleen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als</a:t>
            </a:r>
            <a:r>
              <a:rPr lang="en-US">
                <a:ea typeface="+mn-lt"/>
                <a:cs typeface="+mn-lt"/>
              </a:rPr>
              <a:t> er dan </a:t>
            </a:r>
            <a:r>
              <a:rPr lang="en-US" err="1">
                <a:ea typeface="+mn-lt"/>
                <a:cs typeface="+mn-lt"/>
              </a:rPr>
              <a:t>ook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nieuwe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voorspellingen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mogelijk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zijn</a:t>
            </a:r>
            <a:r>
              <a:rPr lang="en-US">
                <a:ea typeface="+mn-lt"/>
                <a:cs typeface="+mn-lt"/>
              </a:rPr>
              <a:t> op basis van de </a:t>
            </a:r>
            <a:r>
              <a:rPr lang="en-US" err="1">
                <a:ea typeface="+mn-lt"/>
                <a:cs typeface="+mn-lt"/>
              </a:rPr>
              <a:t>gewijzigde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theorie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progressieve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degeneratieve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onderzoeksprogramma’s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Postmodernisten: </a:t>
            </a:r>
            <a:r>
              <a:rPr lang="en-US" err="1">
                <a:ea typeface="+mn-lt"/>
                <a:cs typeface="+mn-lt"/>
              </a:rPr>
              <a:t>alles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altijd</a:t>
            </a:r>
            <a:r>
              <a:rPr lang="en-US">
                <a:ea typeface="+mn-lt"/>
                <a:cs typeface="+mn-lt"/>
              </a:rPr>
              <a:t> in </a:t>
            </a:r>
            <a:r>
              <a:rPr lang="en-US" err="1">
                <a:ea typeface="+mn-lt"/>
                <a:cs typeface="+mn-lt"/>
              </a:rPr>
              <a:t>twijfel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trekken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alles</a:t>
            </a:r>
            <a:r>
              <a:rPr lang="en-US">
                <a:ea typeface="+mn-lt"/>
                <a:cs typeface="+mn-lt"/>
              </a:rPr>
              <a:t> is </a:t>
            </a:r>
            <a:r>
              <a:rPr lang="en-US" err="1">
                <a:ea typeface="+mn-lt"/>
                <a:cs typeface="+mn-lt"/>
              </a:rPr>
              <a:t>subjectief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relatief</a:t>
            </a:r>
            <a:endParaRPr lang="en-US" err="1"/>
          </a:p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9246063-FF1D-0198-FAA1-EA50273C4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864" y="1571124"/>
            <a:ext cx="1847850" cy="2552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DAF3A23-0C22-A874-988C-804E1596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994" y="4820563"/>
            <a:ext cx="1228725" cy="18097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F1841D5-8EA2-4F04-3E82-0D85D7F31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617" y="4857358"/>
            <a:ext cx="1552575" cy="19240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487E5D9-730B-605C-0E19-511A44948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1" y="5511713"/>
            <a:ext cx="1985767" cy="12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81EC-A7BB-6DB8-FBE3-C59806126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932124" cy="1114059"/>
          </a:xfrm>
        </p:spPr>
        <p:txBody>
          <a:bodyPr/>
          <a:lstStyle/>
          <a:p>
            <a:r>
              <a:rPr lang="en-US" dirty="0" err="1"/>
              <a:t>Filosofie</a:t>
            </a:r>
            <a:r>
              <a:rPr lang="en-US" dirty="0"/>
              <a:t>/</a:t>
            </a:r>
            <a:r>
              <a:rPr lang="en-US" dirty="0" err="1"/>
              <a:t>Wetenschapsoriëntatie</a:t>
            </a:r>
            <a:r>
              <a:rPr lang="en-US" dirty="0"/>
              <a:t> op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A7FF-EC24-4369-3C96-E34F7FF0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Realiseer</a:t>
            </a:r>
            <a:r>
              <a:rPr lang="en-US" dirty="0"/>
              <a:t> je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leerlingen</a:t>
            </a:r>
            <a:r>
              <a:rPr lang="en-US" dirty="0"/>
              <a:t> die </a:t>
            </a:r>
            <a:r>
              <a:rPr lang="en-US" dirty="0" err="1"/>
              <a:t>Filosofie</a:t>
            </a:r>
            <a:r>
              <a:rPr lang="en-US" dirty="0"/>
              <a:t> op school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voorgaande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.</a:t>
            </a:r>
          </a:p>
          <a:p>
            <a:r>
              <a:rPr lang="en-US" dirty="0"/>
              <a:t>Bij </a:t>
            </a:r>
            <a:r>
              <a:rPr lang="en-US" dirty="0" err="1"/>
              <a:t>wie</a:t>
            </a:r>
            <a:r>
              <a:rPr lang="en-US" dirty="0"/>
              <a:t> op school </a:t>
            </a:r>
            <a:r>
              <a:rPr lang="en-US" dirty="0" err="1"/>
              <a:t>wordt</a:t>
            </a:r>
            <a:r>
              <a:rPr lang="en-US" dirty="0"/>
              <a:t> </a:t>
            </a:r>
            <a:r>
              <a:rPr lang="en-US" dirty="0" err="1"/>
              <a:t>Filosofie</a:t>
            </a:r>
            <a:r>
              <a:rPr lang="en-US" dirty="0"/>
              <a:t> </a:t>
            </a:r>
            <a:r>
              <a:rPr lang="en-US" dirty="0" err="1"/>
              <a:t>gegeven</a:t>
            </a:r>
            <a:r>
              <a:rPr lang="en-US" dirty="0"/>
              <a:t>? Of </a:t>
            </a:r>
            <a:r>
              <a:rPr lang="en-US" dirty="0" err="1"/>
              <a:t>Wetenschapsoriëntatie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69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B621-F448-F70F-790D-E8DE97CE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Postmodernisten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8BA5-8EF0-47C5-1832-7B34ED71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282" y="2628581"/>
            <a:ext cx="8825659" cy="34163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/>
              <a:t>''</a:t>
            </a:r>
            <a:r>
              <a:rPr lang="nl-NL" i="1" err="1"/>
              <a:t>Anything</a:t>
            </a:r>
            <a:r>
              <a:rPr lang="nl-NL" i="1"/>
              <a:t> </a:t>
            </a:r>
            <a:r>
              <a:rPr lang="nl-NL" i="1" err="1"/>
              <a:t>goes</a:t>
            </a:r>
            <a:r>
              <a:rPr lang="nl-NL"/>
              <a:t>''? </a:t>
            </a:r>
            <a:r>
              <a:rPr lang="nl-NL" err="1"/>
              <a:t>Trump</a:t>
            </a:r>
            <a:r>
              <a:rPr lang="nl-NL"/>
              <a:t>, </a:t>
            </a:r>
            <a:r>
              <a:rPr lang="nl-NL" err="1"/>
              <a:t>Bolsonaro</a:t>
            </a:r>
            <a:r>
              <a:rPr lang="nl-NL"/>
              <a:t>,</a:t>
            </a:r>
            <a:endParaRPr lang="en-US"/>
          </a:p>
          <a:p>
            <a:pPr marL="0" indent="0">
              <a:buNone/>
            </a:pPr>
            <a:r>
              <a:rPr lang="nl-NL"/>
              <a:t> Complotdenkers? ''</a:t>
            </a:r>
            <a:r>
              <a:rPr lang="nl-NL" err="1"/>
              <a:t>Alternative</a:t>
            </a:r>
            <a:r>
              <a:rPr lang="nl-NL"/>
              <a:t> </a:t>
            </a:r>
            <a:r>
              <a:rPr lang="nl-NL" err="1"/>
              <a:t>facts</a:t>
            </a:r>
            <a:r>
              <a:rPr lang="nl-NL"/>
              <a:t>''?</a:t>
            </a:r>
            <a:endParaRPr lang="en-US"/>
          </a:p>
          <a:p>
            <a:pPr marL="0" indent="0">
              <a:buNone/>
            </a:pPr>
            <a:r>
              <a:rPr lang="nl-NL"/>
              <a:t>''wetenschap is ook maar een mening''</a:t>
            </a:r>
          </a:p>
          <a:p>
            <a:pPr marL="0" indent="0">
              <a:buNone/>
            </a:pPr>
            <a:endParaRPr lang="nl-NL"/>
          </a:p>
          <a:p>
            <a:r>
              <a:rPr lang="nl-NL"/>
              <a:t>Feilbaar zijn? Kennis in twijfel trekken?</a:t>
            </a:r>
          </a:p>
          <a:p>
            <a:endParaRPr lang="nl-NL"/>
          </a:p>
          <a:p>
            <a:r>
              <a:rPr lang="nl-NL"/>
              <a:t>Wat weten we dan wel zeker (genoeg)?</a:t>
            </a:r>
          </a:p>
          <a:p>
            <a:endParaRPr lang="nl-NL"/>
          </a:p>
          <a:p>
            <a:r>
              <a:rPr lang="nl-NL"/>
              <a:t>Wetenschapsfilosofie en kennisleer</a:t>
            </a:r>
          </a:p>
          <a:p>
            <a:pPr marL="0" indent="0">
              <a:buNone/>
            </a:pPr>
            <a:r>
              <a:rPr lang="nl-NL"/>
              <a:t> is onlosmakelijk verbonden met </a:t>
            </a:r>
            <a:r>
              <a:rPr lang="nl-NL" err="1"/>
              <a:t>NoS</a:t>
            </a:r>
            <a:endParaRPr lang="nl-NL"/>
          </a:p>
          <a:p>
            <a:endParaRPr lang="nl-NL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EA6ABB-AC29-2333-868A-3E509DCD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1" y="2008506"/>
            <a:ext cx="6990228" cy="38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2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BA9E-D7C8-F19E-11A5-B0DA202D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295385" cy="727840"/>
          </a:xfrm>
        </p:spPr>
        <p:txBody>
          <a:bodyPr/>
          <a:lstStyle/>
          <a:p>
            <a:r>
              <a:rPr lang="en-US"/>
              <a:t>Het is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enkel</a:t>
            </a:r>
            <a:r>
              <a:rPr lang="en-US"/>
              <a:t> </a:t>
            </a:r>
            <a:r>
              <a:rPr lang="en-US" err="1"/>
              <a:t>academisch</a:t>
            </a:r>
            <a:r>
              <a:rPr lang="en-US"/>
              <a:t> </a:t>
            </a:r>
            <a:r>
              <a:rPr lang="en-US" err="1"/>
              <a:t>geneuzel</a:t>
            </a:r>
            <a:r>
              <a:rPr lang="en-US"/>
              <a:t>...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F34A72-D891-AB47-DF90-A58DD0CFB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02" y="2448101"/>
            <a:ext cx="5163568" cy="3416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F0D6D-A0A2-B98B-B261-96E03CEACC41}"/>
              </a:ext>
            </a:extLst>
          </p:cNvPr>
          <p:cNvSpPr txBox="1"/>
          <p:nvPr/>
        </p:nvSpPr>
        <p:spPr>
          <a:xfrm>
            <a:off x="6377725" y="2548944"/>
            <a:ext cx="497835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"</a:t>
            </a:r>
            <a:r>
              <a:rPr lang="en-US" err="1">
                <a:ea typeface="+mn-lt"/>
                <a:cs typeface="+mn-lt"/>
              </a:rPr>
              <a:t>Veelgehoorde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vaak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verongelijkte</a:t>
            </a:r>
            <a:r>
              <a:rPr lang="en-US">
                <a:ea typeface="+mn-lt"/>
                <a:cs typeface="+mn-lt"/>
              </a:rPr>
              <a:t> reflex: de </a:t>
            </a:r>
            <a:r>
              <a:rPr lang="en-US" err="1">
                <a:ea typeface="+mn-lt"/>
                <a:cs typeface="+mn-lt"/>
              </a:rPr>
              <a:t>wetenschap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ernaast</a:t>
            </a:r>
            <a:r>
              <a:rPr lang="en-US">
                <a:ea typeface="+mn-lt"/>
                <a:cs typeface="+mn-lt"/>
              </a:rPr>
              <a:t>! Maar nee, </a:t>
            </a:r>
            <a:r>
              <a:rPr lang="en-US" err="1">
                <a:ea typeface="+mn-lt"/>
                <a:cs typeface="+mn-lt"/>
              </a:rPr>
              <a:t>beste</a:t>
            </a:r>
            <a:r>
              <a:rPr lang="en-US">
                <a:ea typeface="+mn-lt"/>
                <a:cs typeface="+mn-lt"/>
              </a:rPr>
              <a:t> burger: we </a:t>
            </a:r>
            <a:r>
              <a:rPr lang="en-US" err="1">
                <a:ea typeface="+mn-lt"/>
                <a:cs typeface="+mn-lt"/>
              </a:rPr>
              <a:t>hebben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nieuwe</a:t>
            </a:r>
            <a:r>
              <a:rPr lang="en-US">
                <a:ea typeface="+mn-lt"/>
                <a:cs typeface="+mn-lt"/>
              </a:rPr>
              <a:t> data op basis </a:t>
            </a:r>
            <a:r>
              <a:rPr lang="en-US" err="1">
                <a:ea typeface="+mn-lt"/>
                <a:cs typeface="+mn-lt"/>
              </a:rPr>
              <a:t>waarvan</a:t>
            </a:r>
            <a:r>
              <a:rPr lang="en-US">
                <a:ea typeface="+mn-lt"/>
                <a:cs typeface="+mn-lt"/>
              </a:rPr>
              <a:t> we </a:t>
            </a:r>
            <a:r>
              <a:rPr lang="en-US" err="1">
                <a:ea typeface="+mn-lt"/>
                <a:cs typeface="+mn-lt"/>
              </a:rPr>
              <a:t>onze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heersende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hypothese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moesten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bijstellen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Prachtig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toch</a:t>
            </a:r>
            <a:r>
              <a:rPr lang="en-US">
                <a:ea typeface="+mn-lt"/>
                <a:cs typeface="+mn-lt"/>
              </a:rPr>
              <a:t>, hoe </a:t>
            </a:r>
            <a:r>
              <a:rPr lang="en-US" err="1">
                <a:ea typeface="+mn-lt"/>
                <a:cs typeface="+mn-lt"/>
              </a:rPr>
              <a:t>wetenschap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werkt</a:t>
            </a:r>
            <a:r>
              <a:rPr lang="en-US">
                <a:ea typeface="+mn-lt"/>
                <a:cs typeface="+mn-lt"/>
              </a:rPr>
              <a:t>?"</a:t>
            </a:r>
          </a:p>
          <a:p>
            <a:endParaRPr lang="en-US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"</a:t>
            </a:r>
            <a:r>
              <a:rPr lang="en-US" err="1">
                <a:ea typeface="+mn-lt"/>
                <a:cs typeface="+mn-lt"/>
              </a:rPr>
              <a:t>Weinig</a:t>
            </a:r>
            <a:r>
              <a:rPr lang="en-US">
                <a:ea typeface="+mn-lt"/>
                <a:cs typeface="+mn-lt"/>
              </a:rPr>
              <a:t> ‘</a:t>
            </a:r>
            <a:r>
              <a:rPr lang="en-US" err="1">
                <a:ea typeface="+mn-lt"/>
                <a:cs typeface="+mn-lt"/>
              </a:rPr>
              <a:t>buitenstaanders</a:t>
            </a:r>
            <a:r>
              <a:rPr lang="en-US">
                <a:ea typeface="+mn-lt"/>
                <a:cs typeface="+mn-lt"/>
              </a:rPr>
              <a:t>’ </a:t>
            </a:r>
            <a:r>
              <a:rPr lang="en-US" err="1">
                <a:ea typeface="+mn-lt"/>
                <a:cs typeface="+mn-lt"/>
              </a:rPr>
              <a:t>begrijpen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nieuw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wetenschappelijk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inzicht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niet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betekent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dat</a:t>
            </a:r>
            <a:r>
              <a:rPr lang="en-US">
                <a:ea typeface="+mn-lt"/>
                <a:cs typeface="+mn-lt"/>
              </a:rPr>
              <a:t> het </a:t>
            </a:r>
            <a:r>
              <a:rPr lang="en-US" err="1">
                <a:ea typeface="+mn-lt"/>
                <a:cs typeface="+mn-lt"/>
              </a:rPr>
              <a:t>vorige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beeld</a:t>
            </a:r>
            <a:r>
              <a:rPr lang="en-US">
                <a:ea typeface="+mn-lt"/>
                <a:cs typeface="+mn-lt"/>
              </a:rPr>
              <a:t> door </a:t>
            </a:r>
            <a:r>
              <a:rPr lang="en-US" err="1">
                <a:ea typeface="+mn-lt"/>
                <a:cs typeface="+mn-lt"/>
              </a:rPr>
              <a:t>prutswerk</a:t>
            </a:r>
            <a:r>
              <a:rPr lang="en-US">
                <a:ea typeface="+mn-lt"/>
                <a:cs typeface="+mn-lt"/>
              </a:rPr>
              <a:t> tot stand </a:t>
            </a:r>
            <a:r>
              <a:rPr lang="en-US" err="1">
                <a:ea typeface="+mn-lt"/>
                <a:cs typeface="+mn-lt"/>
              </a:rPr>
              <a:t>kwam</a:t>
            </a:r>
            <a:r>
              <a:rPr lang="en-US">
                <a:ea typeface="+mn-lt"/>
                <a:cs typeface="+mn-lt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92597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AF06-D8C4-2478-997F-62897CBB7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Voorbeelden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AF3B5-B56E-F79E-CD7C-7136B4C96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058589" cy="34163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Vorig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jaar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schreef</a:t>
            </a:r>
            <a:r>
              <a:rPr lang="en-US">
                <a:ea typeface="+mn-lt"/>
                <a:cs typeface="+mn-lt"/>
              </a:rPr>
              <a:t> Daniël </a:t>
            </a:r>
            <a:r>
              <a:rPr lang="en-US" err="1">
                <a:ea typeface="+mn-lt"/>
                <a:cs typeface="+mn-lt"/>
              </a:rPr>
              <a:t>Linzel</a:t>
            </a:r>
            <a:r>
              <a:rPr lang="en-US">
                <a:ea typeface="+mn-lt"/>
                <a:cs typeface="+mn-lt"/>
              </a:rPr>
              <a:t> over </a:t>
            </a:r>
            <a:r>
              <a:rPr lang="en-US" err="1">
                <a:ea typeface="+mn-lt"/>
                <a:cs typeface="+mn-lt"/>
              </a:rPr>
              <a:t>een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paradigmashift</a:t>
            </a:r>
            <a:r>
              <a:rPr lang="en-US">
                <a:ea typeface="+mn-lt"/>
                <a:cs typeface="+mn-lt"/>
              </a:rPr>
              <a:t> in de </a:t>
            </a:r>
            <a:r>
              <a:rPr lang="en-US" err="1">
                <a:ea typeface="+mn-lt"/>
                <a:cs typeface="+mn-lt"/>
              </a:rPr>
              <a:t>organische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chemie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b="1" err="1">
                <a:ea typeface="+mn-lt"/>
                <a:cs typeface="+mn-lt"/>
              </a:rPr>
              <a:t>een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aanname</a:t>
            </a:r>
            <a:r>
              <a:rPr lang="en-US" b="1">
                <a:ea typeface="+mn-lt"/>
                <a:cs typeface="+mn-lt"/>
              </a:rPr>
              <a:t> over C-H-</a:t>
            </a:r>
            <a:r>
              <a:rPr lang="en-US" b="1" err="1">
                <a:ea typeface="+mn-lt"/>
                <a:cs typeface="+mn-lt"/>
              </a:rPr>
              <a:t>bindingslengtes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stammend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uit</a:t>
            </a:r>
            <a:r>
              <a:rPr lang="en-US" b="1">
                <a:ea typeface="+mn-lt"/>
                <a:cs typeface="+mn-lt"/>
              </a:rPr>
              <a:t> 1931, </a:t>
            </a:r>
            <a:r>
              <a:rPr lang="en-US" b="1" err="1">
                <a:ea typeface="+mn-lt"/>
                <a:cs typeface="+mn-lt"/>
              </a:rPr>
              <a:t>bleek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niet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kloppen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ontdekte</a:t>
            </a:r>
            <a:r>
              <a:rPr lang="en-US">
                <a:ea typeface="+mn-lt"/>
                <a:cs typeface="+mn-lt"/>
              </a:rPr>
              <a:t> Matthias Bickelhaupt. </a:t>
            </a:r>
          </a:p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Afgelopen</a:t>
            </a:r>
            <a:r>
              <a:rPr lang="en-US">
                <a:ea typeface="+mn-lt"/>
                <a:cs typeface="+mn-lt"/>
              </a:rPr>
              <a:t> week las </a:t>
            </a:r>
            <a:r>
              <a:rPr lang="en-US" err="1">
                <a:ea typeface="+mn-lt"/>
                <a:cs typeface="+mn-lt"/>
              </a:rPr>
              <a:t>ik</a:t>
            </a:r>
            <a:r>
              <a:rPr lang="en-US">
                <a:ea typeface="+mn-lt"/>
                <a:cs typeface="+mn-lt"/>
              </a:rPr>
              <a:t> in Nature </a:t>
            </a:r>
            <a:r>
              <a:rPr lang="en-US" err="1">
                <a:ea typeface="+mn-lt"/>
                <a:cs typeface="+mn-lt"/>
              </a:rPr>
              <a:t>dat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mutaties</a:t>
            </a:r>
            <a:r>
              <a:rPr lang="en-US" b="1">
                <a:ea typeface="+mn-lt"/>
                <a:cs typeface="+mn-lt"/>
              </a:rPr>
              <a:t> in </a:t>
            </a:r>
            <a:r>
              <a:rPr lang="en-US" b="1" err="1">
                <a:ea typeface="+mn-lt"/>
                <a:cs typeface="+mn-lt"/>
              </a:rPr>
              <a:t>genen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niet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helemaal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willekeurig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zijn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zoals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genetici</a:t>
            </a:r>
            <a:r>
              <a:rPr lang="en-US">
                <a:ea typeface="+mn-lt"/>
                <a:cs typeface="+mn-lt"/>
              </a:rPr>
              <a:t> al </a:t>
            </a:r>
            <a:r>
              <a:rPr lang="en-US" err="1">
                <a:ea typeface="+mn-lt"/>
                <a:cs typeface="+mn-lt"/>
              </a:rPr>
              <a:t>minstens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honderd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jaar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aannemen</a:t>
            </a:r>
            <a:r>
              <a:rPr lang="en-US">
                <a:ea typeface="+mn-lt"/>
                <a:cs typeface="+mn-lt"/>
              </a:rPr>
              <a:t>…..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En elders op </a:t>
            </a:r>
            <a:r>
              <a:rPr lang="en-US" err="1">
                <a:ea typeface="+mn-lt"/>
                <a:cs typeface="+mn-lt"/>
              </a:rPr>
              <a:t>onze</a:t>
            </a:r>
            <a:r>
              <a:rPr lang="en-US">
                <a:ea typeface="+mn-lt"/>
                <a:cs typeface="+mn-lt"/>
              </a:rPr>
              <a:t> website </a:t>
            </a:r>
            <a:r>
              <a:rPr lang="en-US" err="1">
                <a:ea typeface="+mn-lt"/>
                <a:cs typeface="+mn-lt"/>
              </a:rPr>
              <a:t>leest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dat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b="1" err="1">
                <a:ea typeface="+mn-lt"/>
                <a:cs typeface="+mn-lt"/>
              </a:rPr>
              <a:t>organische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moleculen</a:t>
            </a:r>
            <a:r>
              <a:rPr lang="en-US" b="1">
                <a:ea typeface="+mn-lt"/>
                <a:cs typeface="+mn-lt"/>
              </a:rPr>
              <a:t> in </a:t>
            </a:r>
            <a:r>
              <a:rPr lang="en-US" b="1" err="1">
                <a:ea typeface="+mn-lt"/>
                <a:cs typeface="+mn-lt"/>
              </a:rPr>
              <a:t>een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marsmeteoriet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toch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niet</a:t>
            </a:r>
            <a:r>
              <a:rPr lang="en-US" b="1">
                <a:ea typeface="+mn-lt"/>
                <a:cs typeface="+mn-lt"/>
              </a:rPr>
              <a:t> van </a:t>
            </a:r>
            <a:r>
              <a:rPr lang="en-US" b="1" err="1">
                <a:ea typeface="+mn-lt"/>
                <a:cs typeface="+mn-lt"/>
              </a:rPr>
              <a:t>biologische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oorsprong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zijn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zoals</a:t>
            </a:r>
            <a:r>
              <a:rPr lang="en-US">
                <a:ea typeface="+mn-lt"/>
                <a:cs typeface="+mn-lt"/>
              </a:rPr>
              <a:t> in 1996 </a:t>
            </a:r>
            <a:r>
              <a:rPr lang="en-US" err="1">
                <a:ea typeface="+mn-lt"/>
                <a:cs typeface="+mn-lt"/>
              </a:rPr>
              <a:t>geopperd</a:t>
            </a:r>
            <a:r>
              <a:rPr lang="en-US">
                <a:ea typeface="+mn-lt"/>
                <a:cs typeface="+mn-lt"/>
              </a:rPr>
              <a:t>. Een </a:t>
            </a:r>
            <a:r>
              <a:rPr lang="en-US" err="1">
                <a:ea typeface="+mn-lt"/>
                <a:cs typeface="+mn-lt"/>
              </a:rPr>
              <a:t>mislukking</a:t>
            </a:r>
            <a:r>
              <a:rPr lang="en-US">
                <a:ea typeface="+mn-lt"/>
                <a:cs typeface="+mn-lt"/>
              </a:rPr>
              <a:t>? Nee, </a:t>
            </a:r>
            <a:r>
              <a:rPr lang="en-US" err="1">
                <a:ea typeface="+mn-lt"/>
                <a:cs typeface="+mn-lt"/>
              </a:rPr>
              <a:t>dit</a:t>
            </a:r>
            <a:r>
              <a:rPr lang="en-US">
                <a:ea typeface="+mn-lt"/>
                <a:cs typeface="+mn-lt"/>
              </a:rPr>
              <a:t> is hoe </a:t>
            </a:r>
            <a:r>
              <a:rPr lang="en-US" err="1">
                <a:ea typeface="+mn-lt"/>
                <a:cs typeface="+mn-lt"/>
              </a:rPr>
              <a:t>wetenschap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werkt</a:t>
            </a:r>
            <a:r>
              <a:rPr lang="en-US">
                <a:ea typeface="+mn-lt"/>
                <a:cs typeface="+mn-lt"/>
              </a:rPr>
              <a:t>… 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6271B6-1BFC-E42F-F6AC-CDF3D6C5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583" y="2355325"/>
            <a:ext cx="3537397" cy="3907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DB881-C9FA-E089-859B-177060DE331B}"/>
              </a:ext>
            </a:extLst>
          </p:cNvPr>
          <p:cNvSpPr txBox="1"/>
          <p:nvPr/>
        </p:nvSpPr>
        <p:spPr>
          <a:xfrm>
            <a:off x="8371267" y="6399190"/>
            <a:ext cx="32504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Bron: Scientific American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FFE90-8B80-9C0B-726A-525DA7636580}"/>
              </a:ext>
            </a:extLst>
          </p:cNvPr>
          <p:cNvSpPr txBox="1"/>
          <p:nvPr/>
        </p:nvSpPr>
        <p:spPr>
          <a:xfrm>
            <a:off x="674229" y="6327445"/>
            <a:ext cx="37619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Leve de  </a:t>
            </a:r>
            <a:r>
              <a:rPr lang="en-US" sz="1200" err="1"/>
              <a:t>paradigmashifts</a:t>
            </a:r>
            <a:r>
              <a:rPr lang="en-US" sz="1200"/>
              <a:t>, Erwin </a:t>
            </a:r>
            <a:r>
              <a:rPr lang="en-US" sz="1200" err="1"/>
              <a:t>Boutsma</a:t>
            </a:r>
            <a:r>
              <a:rPr lang="en-US" sz="1200"/>
              <a:t>, C2W</a:t>
            </a:r>
          </a:p>
        </p:txBody>
      </p:sp>
    </p:spTree>
    <p:extLst>
      <p:ext uri="{BB962C8B-B14F-4D97-AF65-F5344CB8AC3E}">
        <p14:creationId xmlns:p14="http://schemas.microsoft.com/office/powerpoint/2010/main" val="1526688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7255-DA0A-F52C-F49D-4397E7DF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Nature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EFB9-B726-36FA-F30F-253C2630D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24100"/>
            <a:ext cx="10175225" cy="41952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The phrase “nature of science” typically refers to the epistemology of science, science as a way of knowing, or the values and beliefs inherent to the development of scientific knowledge (Lederman, 1992, 2007).</a:t>
            </a:r>
            <a:endParaRPr lang="en-US" i="1" dirty="0"/>
          </a:p>
          <a:p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veranderen</a:t>
            </a:r>
            <a:r>
              <a:rPr lang="en-US" dirty="0"/>
              <a:t> (</a:t>
            </a:r>
            <a:r>
              <a:rPr lang="en-US" dirty="0" err="1"/>
              <a:t>voorlopig</a:t>
            </a:r>
            <a:r>
              <a:rPr lang="en-US" dirty="0"/>
              <a:t> </a:t>
            </a:r>
            <a:r>
              <a:rPr lang="en-US" dirty="0" err="1"/>
              <a:t>karakter</a:t>
            </a:r>
            <a:r>
              <a:rPr lang="en-US" dirty="0"/>
              <a:t>)</a:t>
            </a:r>
          </a:p>
          <a:p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fenomenen</a:t>
            </a:r>
            <a:r>
              <a:rPr lang="en-US" dirty="0"/>
              <a:t> </a:t>
            </a:r>
            <a:r>
              <a:rPr lang="en-US" dirty="0" err="1"/>
              <a:t>doorgronden</a:t>
            </a:r>
            <a:r>
              <a:rPr lang="en-US" dirty="0"/>
              <a:t> (</a:t>
            </a:r>
            <a:r>
              <a:rPr lang="en-US" dirty="0" err="1"/>
              <a:t>hypothesen</a:t>
            </a:r>
            <a:r>
              <a:rPr lang="en-US" dirty="0"/>
              <a:t>, </a:t>
            </a:r>
            <a:r>
              <a:rPr lang="en-US" b="1" dirty="0" err="1"/>
              <a:t>modellen</a:t>
            </a:r>
            <a:r>
              <a:rPr lang="en-US" dirty="0"/>
              <a:t>, </a:t>
            </a:r>
            <a:r>
              <a:rPr lang="en-US" dirty="0" err="1"/>
              <a:t>patronen</a:t>
            </a:r>
            <a:r>
              <a:rPr lang="en-US" dirty="0"/>
              <a:t>, </a:t>
            </a:r>
            <a:r>
              <a:rPr lang="en-US" dirty="0" err="1"/>
              <a:t>verklaringen</a:t>
            </a:r>
            <a:r>
              <a:rPr lang="en-US" dirty="0"/>
              <a:t>)</a:t>
            </a:r>
          </a:p>
          <a:p>
            <a:r>
              <a:rPr lang="en-US" dirty="0"/>
              <a:t>Er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universeel</a:t>
            </a:r>
            <a:r>
              <a:rPr lang="en-US" dirty="0"/>
              <a:t> </a:t>
            </a:r>
            <a:r>
              <a:rPr lang="en-US" dirty="0" err="1"/>
              <a:t>stappenplan</a:t>
            </a:r>
            <a:r>
              <a:rPr lang="en-US" dirty="0"/>
              <a:t> om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wetenschap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endParaRPr lang="en-US" dirty="0"/>
          </a:p>
          <a:p>
            <a:r>
              <a:rPr lang="en-US" dirty="0" err="1"/>
              <a:t>Observatie</a:t>
            </a:r>
            <a:r>
              <a:rPr lang="en-US" dirty="0"/>
              <a:t> vs </a:t>
            </a:r>
            <a:r>
              <a:rPr lang="en-US" dirty="0" err="1"/>
              <a:t>interpretatie</a:t>
            </a:r>
            <a:endParaRPr lang="en-US" dirty="0"/>
          </a:p>
          <a:p>
            <a:r>
              <a:rPr lang="en-US" dirty="0" err="1"/>
              <a:t>Creativiteit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verbeeldingskracht</a:t>
            </a:r>
            <a:r>
              <a:rPr lang="en-US" dirty="0"/>
              <a:t> </a:t>
            </a:r>
            <a:r>
              <a:rPr lang="en-US" dirty="0" err="1"/>
              <a:t>spelen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cruciale</a:t>
            </a:r>
            <a:r>
              <a:rPr lang="en-US" dirty="0"/>
              <a:t> </a:t>
            </a:r>
            <a:r>
              <a:rPr lang="en-US" dirty="0" err="1"/>
              <a:t>rol</a:t>
            </a:r>
            <a:endParaRPr lang="en-US" dirty="0"/>
          </a:p>
          <a:p>
            <a:r>
              <a:rPr lang="en-US" dirty="0" err="1"/>
              <a:t>Wetenschap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puur</a:t>
            </a:r>
            <a:r>
              <a:rPr lang="en-US" dirty="0"/>
              <a:t> </a:t>
            </a:r>
            <a:r>
              <a:rPr lang="en-US" dirty="0" err="1"/>
              <a:t>objectief</a:t>
            </a:r>
            <a:r>
              <a:rPr lang="en-US" dirty="0"/>
              <a:t> (</a:t>
            </a:r>
            <a:r>
              <a:rPr lang="en-US" dirty="0" err="1"/>
              <a:t>toeval</a:t>
            </a:r>
            <a:r>
              <a:rPr lang="en-US" dirty="0"/>
              <a:t>, </a:t>
            </a:r>
            <a:r>
              <a:rPr lang="en-US" dirty="0" err="1"/>
              <a:t>subjectieve</a:t>
            </a:r>
            <a:r>
              <a:rPr lang="en-US" dirty="0"/>
              <a:t> </a:t>
            </a:r>
            <a:r>
              <a:rPr lang="en-US" dirty="0" err="1"/>
              <a:t>voorkeuren</a:t>
            </a:r>
            <a:r>
              <a:rPr lang="en-US" dirty="0"/>
              <a:t>) </a:t>
            </a:r>
            <a:r>
              <a:rPr lang="en-US" sz="1100" i="1" dirty="0"/>
              <a:t>"Science is a human endeavor"</a:t>
            </a:r>
          </a:p>
          <a:p>
            <a:r>
              <a:rPr lang="en-US" dirty="0" err="1"/>
              <a:t>Historische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culturele</a:t>
            </a:r>
            <a:r>
              <a:rPr lang="en-US" dirty="0"/>
              <a:t> context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invloed</a:t>
            </a:r>
            <a:endParaRPr lang="en-US" dirty="0"/>
          </a:p>
          <a:p>
            <a:r>
              <a:rPr lang="en-US" dirty="0" err="1"/>
              <a:t>Samenwerking</a:t>
            </a:r>
            <a:r>
              <a:rPr lang="en-US" dirty="0"/>
              <a:t> (</a:t>
            </a:r>
            <a:r>
              <a:rPr lang="en-US" dirty="0" err="1"/>
              <a:t>leergemeenschappen</a:t>
            </a:r>
            <a:r>
              <a:rPr lang="en-US" dirty="0"/>
              <a:t>, </a:t>
            </a:r>
            <a:r>
              <a:rPr lang="en-US" dirty="0" err="1"/>
              <a:t>peerreview</a:t>
            </a:r>
            <a:r>
              <a:rPr lang="en-US" dirty="0"/>
              <a:t>, </a:t>
            </a:r>
            <a:r>
              <a:rPr lang="en-US" dirty="0" err="1"/>
              <a:t>collegiale</a:t>
            </a:r>
            <a:r>
              <a:rPr lang="en-US" dirty="0"/>
              <a:t> </a:t>
            </a:r>
            <a:r>
              <a:rPr lang="en-US" dirty="0" err="1"/>
              <a:t>toetsing</a:t>
            </a:r>
            <a:r>
              <a:rPr lang="en-US" dirty="0"/>
              <a:t>)</a:t>
            </a:r>
          </a:p>
          <a:p>
            <a:r>
              <a:rPr lang="en-US" dirty="0" err="1"/>
              <a:t>Voortdurend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stellen</a:t>
            </a:r>
            <a:r>
              <a:rPr lang="en-US" dirty="0"/>
              <a:t> is </a:t>
            </a:r>
            <a:r>
              <a:rPr lang="en-US" dirty="0" err="1"/>
              <a:t>noodzakelijk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ontwikkelen</a:t>
            </a:r>
            <a:r>
              <a:rPr lang="en-US" dirty="0"/>
              <a:t> van </a:t>
            </a:r>
            <a:r>
              <a:rPr lang="en-US" dirty="0" err="1"/>
              <a:t>kennis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D6DAE-8951-2163-F9C5-C70243BAC57C}"/>
              </a:ext>
            </a:extLst>
          </p:cNvPr>
          <p:cNvSpPr txBox="1"/>
          <p:nvPr/>
        </p:nvSpPr>
        <p:spPr>
          <a:xfrm>
            <a:off x="172357" y="6476455"/>
            <a:ext cx="91072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Bron</a:t>
            </a:r>
            <a:r>
              <a:rPr lang="en-US" sz="1200" dirty="0"/>
              <a:t>: </a:t>
            </a:r>
            <a:r>
              <a:rPr lang="en-US" sz="1200" dirty="0" err="1"/>
              <a:t>Handboek</a:t>
            </a:r>
            <a:r>
              <a:rPr lang="en-US" sz="1200" dirty="0"/>
              <a:t> </a:t>
            </a:r>
            <a:r>
              <a:rPr lang="en-US" sz="1200" dirty="0" err="1"/>
              <a:t>natuurkundedidactiek</a:t>
            </a:r>
            <a:r>
              <a:rPr lang="en-US" sz="1200" dirty="0"/>
              <a:t> (2017) en Lederman (1998, 2001)</a:t>
            </a:r>
          </a:p>
        </p:txBody>
      </p:sp>
    </p:spTree>
    <p:extLst>
      <p:ext uri="{BB962C8B-B14F-4D97-AF65-F5344CB8AC3E}">
        <p14:creationId xmlns:p14="http://schemas.microsoft.com/office/powerpoint/2010/main" val="55096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3E01-DD8A-3D96-91B8-088634DC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Modellen en modelgebruik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5EC4C-C5F1-79DC-96ED-74E3346C4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https://tinyurl.com/natuurkundemodellen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04EE0E-0EEC-8831-76EC-5BD75947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57" y="2954832"/>
            <a:ext cx="7502938" cy="36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947A-935C-9ECF-CBEE-46EB6065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 </a:t>
            </a:r>
            <a:r>
              <a:rPr lang="en-US" err="1"/>
              <a:t>voorstellen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3280A-5EC8-E17E-685F-8A00BA91E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Marijn van Nijhuis: </a:t>
            </a:r>
            <a:r>
              <a:rPr lang="en-US" err="1"/>
              <a:t>lerarenopleider</a:t>
            </a:r>
            <a:r>
              <a:rPr lang="en-US"/>
              <a:t> </a:t>
            </a:r>
            <a:r>
              <a:rPr lang="en-US" err="1"/>
              <a:t>Natuurkunde</a:t>
            </a:r>
            <a:r>
              <a:rPr lang="en-US"/>
              <a:t> </a:t>
            </a:r>
            <a:r>
              <a:rPr lang="en-US" err="1"/>
              <a:t>Hogeschool</a:t>
            </a:r>
            <a:r>
              <a:rPr lang="en-US"/>
              <a:t> Utrecht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onderzoeker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lectoraat</a:t>
            </a:r>
            <a:r>
              <a:rPr lang="en-US"/>
              <a:t> </a:t>
            </a:r>
            <a:r>
              <a:rPr lang="en-US" err="1"/>
              <a:t>Curriculumvraagstukken</a:t>
            </a:r>
            <a:r>
              <a:rPr lang="en-US"/>
              <a:t> </a:t>
            </a:r>
            <a:r>
              <a:rPr lang="en-US" err="1"/>
              <a:t>Funderend</a:t>
            </a:r>
            <a:r>
              <a:rPr lang="en-US"/>
              <a:t> </a:t>
            </a:r>
            <a:r>
              <a:rPr lang="en-US" err="1"/>
              <a:t>Onderwijs</a:t>
            </a:r>
          </a:p>
          <a:p>
            <a:endParaRPr lang="en-US"/>
          </a:p>
          <a:p>
            <a:r>
              <a:rPr lang="en-US"/>
              <a:t>Remco </a:t>
            </a:r>
            <a:r>
              <a:rPr lang="en-US" err="1"/>
              <a:t>Vasterink</a:t>
            </a:r>
            <a:r>
              <a:rPr lang="en-US"/>
              <a:t>: </a:t>
            </a:r>
            <a:r>
              <a:rPr lang="en-US" err="1"/>
              <a:t>lerarenopleider</a:t>
            </a:r>
            <a:r>
              <a:rPr lang="en-US"/>
              <a:t> </a:t>
            </a:r>
            <a:r>
              <a:rPr lang="en-US" err="1"/>
              <a:t>Scheikunde</a:t>
            </a:r>
            <a:r>
              <a:rPr lang="en-US"/>
              <a:t> </a:t>
            </a:r>
            <a:r>
              <a:rPr lang="en-US" err="1"/>
              <a:t>Hogeschool</a:t>
            </a:r>
            <a:r>
              <a:rPr lang="en-US"/>
              <a:t> Utrecht</a:t>
            </a:r>
          </a:p>
        </p:txBody>
      </p:sp>
    </p:spTree>
    <p:extLst>
      <p:ext uri="{BB962C8B-B14F-4D97-AF65-F5344CB8AC3E}">
        <p14:creationId xmlns:p14="http://schemas.microsoft.com/office/powerpoint/2010/main" val="2894278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FFF07-9D2A-6BF4-D019-9B61A7A1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90C26C05-83EE-D48E-3AEC-44A849325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478" y="575248"/>
            <a:ext cx="8988228" cy="5663566"/>
          </a:xfrm>
          <a:prstGeom prst="roundRect">
            <a:avLst>
              <a:gd name="adj" fmla="val 1329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84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E138-08B4-36A9-2097-80F5DC9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3B96B-232B-D831-E889-37C1F2BC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Forms response chart. Question title: Bij welk domein noem je expliciet dat je werkt met modellen?. Number of responses: 21 responses.">
            <a:extLst>
              <a:ext uri="{FF2B5EF4-FFF2-40B4-BE49-F238E27FC236}">
                <a16:creationId xmlns:a16="http://schemas.microsoft.com/office/drawing/2014/main" id="{3EB6C9E4-B4E3-DB5E-8E4A-A71717EF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9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19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86B3-3D7D-73F1-2CBF-CB8D98DC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77330-8981-4834-7815-2A8030CEA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Forms response chart. Question title: Bij welk domein noem je expliciet dat je werkt met modellen?. Number of responses: 8 responses.">
            <a:extLst>
              <a:ext uri="{FF2B5EF4-FFF2-40B4-BE49-F238E27FC236}">
                <a16:creationId xmlns:a16="http://schemas.microsoft.com/office/drawing/2014/main" id="{0D887DBF-B951-B2DF-DF8B-FB3A1876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868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81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71AEF-42C2-A0DF-7D26-DF188800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9848-773E-35E7-C9EC-BA46C4FC2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cap="all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A09CA03F-10D3-BB7E-0781-5ED872AD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351075"/>
            <a:ext cx="6443180" cy="41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6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59C6-0B8B-4725-DB43-AFE66582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Voorbeeld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</a:t>
            </a:r>
            <a:r>
              <a:rPr lang="en-US" err="1"/>
              <a:t>lesboek</a:t>
            </a:r>
            <a:r>
              <a:rPr lang="en-US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96AA-9D1A-C418-E606-580F5F79D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Concreet: wat kun je hiermee in de les?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46E50A-81A3-73A9-05C9-1891600D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7" y="3024232"/>
            <a:ext cx="8817086" cy="3625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1ECC5-E7C2-7CEE-DE13-AFF64E9EE6EC}"/>
              </a:ext>
            </a:extLst>
          </p:cNvPr>
          <p:cNvSpPr txBox="1"/>
          <p:nvPr/>
        </p:nvSpPr>
        <p:spPr>
          <a:xfrm>
            <a:off x="9362071" y="5163552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E29EE-F92D-FAFA-C470-1E6526B1AAF3}"/>
              </a:ext>
            </a:extLst>
          </p:cNvPr>
          <p:cNvSpPr txBox="1"/>
          <p:nvPr/>
        </p:nvSpPr>
        <p:spPr>
          <a:xfrm>
            <a:off x="8785558" y="4587039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5E544-63B2-4B9C-E03D-560B3157CB7C}"/>
              </a:ext>
            </a:extLst>
          </p:cNvPr>
          <p:cNvSpPr txBox="1"/>
          <p:nvPr/>
        </p:nvSpPr>
        <p:spPr>
          <a:xfrm>
            <a:off x="9366158" y="5797888"/>
            <a:ext cx="23625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Bron: </a:t>
            </a:r>
            <a:r>
              <a:rPr lang="en-US" err="1"/>
              <a:t>Chemie</a:t>
            </a:r>
            <a:r>
              <a:rPr lang="en-US"/>
              <a:t> </a:t>
            </a:r>
            <a:r>
              <a:rPr lang="en-US" err="1"/>
              <a:t>Overal</a:t>
            </a:r>
            <a:r>
              <a:rPr lang="en-US"/>
              <a:t> 6VWO</a:t>
            </a:r>
          </a:p>
        </p:txBody>
      </p:sp>
    </p:spTree>
    <p:extLst>
      <p:ext uri="{BB962C8B-B14F-4D97-AF65-F5344CB8AC3E}">
        <p14:creationId xmlns:p14="http://schemas.microsoft.com/office/powerpoint/2010/main" val="336479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1A65-4CDF-3460-6D0E-75ED30E9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Voorbeeld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</a:t>
            </a:r>
            <a:r>
              <a:rPr lang="en-US" err="1"/>
              <a:t>lesboek</a:t>
            </a:r>
            <a:r>
              <a:rPr lang="en-US"/>
              <a:t> 2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3BD4D6-4A43-92C5-E30B-3A98BD77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48" y="2295791"/>
            <a:ext cx="6459254" cy="445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3D303-5E1C-5442-D9D7-B9B86DEF0B8C}"/>
              </a:ext>
            </a:extLst>
          </p:cNvPr>
          <p:cNvSpPr txBox="1"/>
          <p:nvPr/>
        </p:nvSpPr>
        <p:spPr>
          <a:xfrm>
            <a:off x="8698103" y="5505614"/>
            <a:ext cx="23625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Bron: </a:t>
            </a:r>
            <a:r>
              <a:rPr lang="en-US" err="1"/>
              <a:t>Chemie</a:t>
            </a:r>
            <a:r>
              <a:rPr lang="en-US"/>
              <a:t> </a:t>
            </a:r>
            <a:r>
              <a:rPr lang="en-US" err="1"/>
              <a:t>Overal</a:t>
            </a:r>
            <a:r>
              <a:rPr lang="en-US"/>
              <a:t> 4VWO</a:t>
            </a:r>
          </a:p>
        </p:txBody>
      </p:sp>
    </p:spTree>
    <p:extLst>
      <p:ext uri="{BB962C8B-B14F-4D97-AF65-F5344CB8AC3E}">
        <p14:creationId xmlns:p14="http://schemas.microsoft.com/office/powerpoint/2010/main" val="3270734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7FBD-CD8B-9A42-3E32-4E715978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Voorbeeld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</a:t>
            </a:r>
            <a:r>
              <a:rPr lang="en-US" err="1"/>
              <a:t>lesboek</a:t>
            </a:r>
            <a:r>
              <a:rPr lang="en-US"/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7EDE-49BB-A294-BAB8-52358D481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Practicumvoorbeeld</a:t>
            </a:r>
            <a:r>
              <a:rPr lang="en-US"/>
              <a:t> </a:t>
            </a:r>
            <a:r>
              <a:rPr lang="en-US" err="1"/>
              <a:t>NoS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EB17AF4-1A26-805B-F14B-180D33A9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" b="3261"/>
          <a:stretch/>
        </p:blipFill>
        <p:spPr>
          <a:xfrm>
            <a:off x="-570" y="1817434"/>
            <a:ext cx="8272858" cy="4583814"/>
          </a:xfrm>
          <a:prstGeom prst="rect">
            <a:avLst/>
          </a:prstGeom>
        </p:spPr>
      </p:pic>
      <p:pic>
        <p:nvPicPr>
          <p:cNvPr id="5" name="Picture 5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9205BB46-93E1-2473-E635-AABC26809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10" y="2786708"/>
            <a:ext cx="4347002" cy="3632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74283D-9FEE-7876-1A5F-5E602FF85B51}"/>
              </a:ext>
            </a:extLst>
          </p:cNvPr>
          <p:cNvSpPr txBox="1"/>
          <p:nvPr/>
        </p:nvSpPr>
        <p:spPr>
          <a:xfrm>
            <a:off x="233725" y="6377486"/>
            <a:ext cx="23625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Bron</a:t>
            </a:r>
            <a:r>
              <a:rPr lang="en-US" sz="1400" dirty="0"/>
              <a:t>: Nova, 3hv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F68FF2-4169-EDBA-07BC-7FB6012F90D2}"/>
              </a:ext>
            </a:extLst>
          </p:cNvPr>
          <p:cNvSpPr/>
          <p:nvPr/>
        </p:nvSpPr>
        <p:spPr>
          <a:xfrm>
            <a:off x="7583713" y="4877374"/>
            <a:ext cx="4893325" cy="106496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Picture 4" descr="A stack of books&#10;&#10;Description automatically generated">
            <a:extLst>
              <a:ext uri="{FF2B5EF4-FFF2-40B4-BE49-F238E27FC236}">
                <a16:creationId xmlns:a16="http://schemas.microsoft.com/office/drawing/2014/main" id="{38168007-2606-325E-8801-167C87253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t="11165" r="-1" b="473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5BA1B1-0083-6CB2-A9DD-A4FE50D3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Zelf zoeken in meegebracht lesboek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6400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7255-DA0A-F52C-F49D-4397E7DF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Nature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EFB9-B726-36FA-F30F-253C2630D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24100"/>
            <a:ext cx="10175225" cy="41952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The phrase “nature of science” typically refers to the epistemology of science, science as a way of knowing, or the values and beliefs inherent to the development of scientific knowledge (Lederman, 1992, 2007).</a:t>
            </a:r>
            <a:endParaRPr lang="en-US" i="1" dirty="0"/>
          </a:p>
          <a:p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veranderen</a:t>
            </a:r>
            <a:r>
              <a:rPr lang="en-US" dirty="0"/>
              <a:t> (</a:t>
            </a:r>
            <a:r>
              <a:rPr lang="en-US" dirty="0" err="1"/>
              <a:t>voorlopig</a:t>
            </a:r>
            <a:r>
              <a:rPr lang="en-US" dirty="0"/>
              <a:t> </a:t>
            </a:r>
            <a:r>
              <a:rPr lang="en-US" dirty="0" err="1"/>
              <a:t>karakter</a:t>
            </a:r>
            <a:r>
              <a:rPr lang="en-US" dirty="0"/>
              <a:t>)</a:t>
            </a:r>
          </a:p>
          <a:p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fenomenen</a:t>
            </a:r>
            <a:r>
              <a:rPr lang="en-US" dirty="0"/>
              <a:t> </a:t>
            </a:r>
            <a:r>
              <a:rPr lang="en-US" dirty="0" err="1"/>
              <a:t>doorgronden</a:t>
            </a:r>
            <a:r>
              <a:rPr lang="en-US" dirty="0"/>
              <a:t> (</a:t>
            </a:r>
            <a:r>
              <a:rPr lang="en-US" dirty="0" err="1"/>
              <a:t>hypothesen</a:t>
            </a:r>
            <a:r>
              <a:rPr lang="en-US" dirty="0"/>
              <a:t>, </a:t>
            </a:r>
            <a:r>
              <a:rPr lang="en-US" dirty="0" err="1"/>
              <a:t>modellen</a:t>
            </a:r>
            <a:r>
              <a:rPr lang="en-US" dirty="0"/>
              <a:t>, </a:t>
            </a:r>
            <a:r>
              <a:rPr lang="en-US" dirty="0" err="1"/>
              <a:t>patronen</a:t>
            </a:r>
            <a:r>
              <a:rPr lang="en-US" dirty="0"/>
              <a:t>, </a:t>
            </a:r>
            <a:r>
              <a:rPr lang="en-US" dirty="0" err="1"/>
              <a:t>verklaringen</a:t>
            </a:r>
            <a:r>
              <a:rPr lang="en-US" dirty="0"/>
              <a:t>)</a:t>
            </a:r>
          </a:p>
          <a:p>
            <a:r>
              <a:rPr lang="en-US" dirty="0"/>
              <a:t>Er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universeel</a:t>
            </a:r>
            <a:r>
              <a:rPr lang="en-US" dirty="0"/>
              <a:t> </a:t>
            </a:r>
            <a:r>
              <a:rPr lang="en-US" dirty="0" err="1"/>
              <a:t>stappenplan</a:t>
            </a:r>
            <a:r>
              <a:rPr lang="en-US" dirty="0"/>
              <a:t> om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wetenschap</a:t>
            </a:r>
            <a:r>
              <a:rPr lang="en-US" dirty="0"/>
              <a:t> te </a:t>
            </a:r>
            <a:r>
              <a:rPr lang="en-US" dirty="0" err="1"/>
              <a:t>doen</a:t>
            </a:r>
            <a:endParaRPr lang="en-US" dirty="0"/>
          </a:p>
          <a:p>
            <a:r>
              <a:rPr lang="en-US" dirty="0" err="1"/>
              <a:t>Observatie</a:t>
            </a:r>
            <a:r>
              <a:rPr lang="en-US" dirty="0"/>
              <a:t> vs </a:t>
            </a:r>
            <a:r>
              <a:rPr lang="en-US" dirty="0" err="1"/>
              <a:t>interpretatie</a:t>
            </a:r>
            <a:endParaRPr lang="en-US" dirty="0"/>
          </a:p>
          <a:p>
            <a:r>
              <a:rPr lang="en-US" dirty="0" err="1"/>
              <a:t>Creativiteit</a:t>
            </a:r>
            <a:r>
              <a:rPr lang="en-US" dirty="0"/>
              <a:t> en </a:t>
            </a:r>
            <a:r>
              <a:rPr lang="en-US" dirty="0" err="1"/>
              <a:t>verbeeldingskracht</a:t>
            </a:r>
            <a:r>
              <a:rPr lang="en-US" dirty="0"/>
              <a:t> </a:t>
            </a:r>
            <a:r>
              <a:rPr lang="en-US" dirty="0" err="1"/>
              <a:t>spelen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cruciale</a:t>
            </a:r>
            <a:r>
              <a:rPr lang="en-US" dirty="0"/>
              <a:t> </a:t>
            </a:r>
            <a:r>
              <a:rPr lang="en-US" dirty="0" err="1"/>
              <a:t>rol</a:t>
            </a:r>
            <a:endParaRPr lang="en-US" dirty="0"/>
          </a:p>
          <a:p>
            <a:r>
              <a:rPr lang="en-US" dirty="0" err="1"/>
              <a:t>Wetenschap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puur</a:t>
            </a:r>
            <a:r>
              <a:rPr lang="en-US" dirty="0"/>
              <a:t> </a:t>
            </a:r>
            <a:r>
              <a:rPr lang="en-US" dirty="0" err="1"/>
              <a:t>objectief</a:t>
            </a:r>
            <a:r>
              <a:rPr lang="en-US" dirty="0"/>
              <a:t> (</a:t>
            </a:r>
            <a:r>
              <a:rPr lang="en-US" dirty="0" err="1"/>
              <a:t>toeval</a:t>
            </a:r>
            <a:r>
              <a:rPr lang="en-US" dirty="0"/>
              <a:t>, </a:t>
            </a:r>
            <a:r>
              <a:rPr lang="en-US" dirty="0" err="1"/>
              <a:t>subjectieve</a:t>
            </a:r>
            <a:r>
              <a:rPr lang="en-US" dirty="0"/>
              <a:t> </a:t>
            </a:r>
            <a:r>
              <a:rPr lang="en-US" dirty="0" err="1"/>
              <a:t>voorkeuren</a:t>
            </a:r>
            <a:r>
              <a:rPr lang="en-US" dirty="0"/>
              <a:t>) </a:t>
            </a:r>
            <a:r>
              <a:rPr lang="en-US" sz="1100" i="1" dirty="0"/>
              <a:t>"Science is a human endeavor"</a:t>
            </a:r>
          </a:p>
          <a:p>
            <a:r>
              <a:rPr lang="en-US" dirty="0" err="1"/>
              <a:t>Historische</a:t>
            </a:r>
            <a:r>
              <a:rPr lang="en-US" dirty="0"/>
              <a:t> en </a:t>
            </a:r>
            <a:r>
              <a:rPr lang="en-US" dirty="0" err="1"/>
              <a:t>culturele</a:t>
            </a:r>
            <a:r>
              <a:rPr lang="en-US" dirty="0"/>
              <a:t> context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invloed</a:t>
            </a:r>
            <a:endParaRPr lang="en-US" dirty="0"/>
          </a:p>
          <a:p>
            <a:r>
              <a:rPr lang="en-US" dirty="0" err="1"/>
              <a:t>Samenwerking</a:t>
            </a:r>
            <a:r>
              <a:rPr lang="en-US" dirty="0"/>
              <a:t> (</a:t>
            </a:r>
            <a:r>
              <a:rPr lang="en-US" dirty="0" err="1"/>
              <a:t>leergemeenschappen</a:t>
            </a:r>
            <a:r>
              <a:rPr lang="en-US" dirty="0"/>
              <a:t>, </a:t>
            </a:r>
            <a:r>
              <a:rPr lang="en-US" dirty="0" err="1"/>
              <a:t>peerreview</a:t>
            </a:r>
            <a:r>
              <a:rPr lang="en-US" dirty="0"/>
              <a:t>, </a:t>
            </a:r>
            <a:r>
              <a:rPr lang="en-US" dirty="0" err="1"/>
              <a:t>collegiale</a:t>
            </a:r>
            <a:r>
              <a:rPr lang="en-US" dirty="0"/>
              <a:t> </a:t>
            </a:r>
            <a:r>
              <a:rPr lang="en-US" dirty="0" err="1"/>
              <a:t>toetsing</a:t>
            </a:r>
            <a:r>
              <a:rPr lang="en-US" dirty="0"/>
              <a:t>)</a:t>
            </a:r>
          </a:p>
          <a:p>
            <a:r>
              <a:rPr lang="en-US" dirty="0" err="1"/>
              <a:t>Voortdurend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stellen</a:t>
            </a:r>
            <a:r>
              <a:rPr lang="en-US" dirty="0"/>
              <a:t> is </a:t>
            </a:r>
            <a:r>
              <a:rPr lang="en-US" dirty="0" err="1"/>
              <a:t>noodzakelijk</a:t>
            </a:r>
            <a:r>
              <a:rPr lang="en-US" dirty="0"/>
              <a:t> voor het </a:t>
            </a:r>
            <a:r>
              <a:rPr lang="en-US" dirty="0" err="1"/>
              <a:t>ontwikkelen</a:t>
            </a:r>
            <a:r>
              <a:rPr lang="en-US" dirty="0"/>
              <a:t> van </a:t>
            </a:r>
            <a:r>
              <a:rPr lang="en-US" dirty="0" err="1"/>
              <a:t>kennis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D6DAE-8951-2163-F9C5-C70243BAC57C}"/>
              </a:ext>
            </a:extLst>
          </p:cNvPr>
          <p:cNvSpPr txBox="1"/>
          <p:nvPr/>
        </p:nvSpPr>
        <p:spPr>
          <a:xfrm>
            <a:off x="172357" y="6465025"/>
            <a:ext cx="91072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Bron</a:t>
            </a:r>
            <a:r>
              <a:rPr lang="en-US" sz="1200" dirty="0"/>
              <a:t>: </a:t>
            </a:r>
            <a:r>
              <a:rPr lang="en-US" sz="1200" dirty="0" err="1"/>
              <a:t>Handboek</a:t>
            </a:r>
            <a:r>
              <a:rPr lang="en-US" sz="1200" dirty="0"/>
              <a:t> </a:t>
            </a:r>
            <a:r>
              <a:rPr lang="en-US" sz="1200" dirty="0" err="1"/>
              <a:t>natuurkundedidactiek</a:t>
            </a:r>
            <a:r>
              <a:rPr lang="en-US" sz="1200" dirty="0"/>
              <a:t> (2017) en Lederman (1998, 2001)</a:t>
            </a:r>
          </a:p>
        </p:txBody>
      </p:sp>
    </p:spTree>
    <p:extLst>
      <p:ext uri="{BB962C8B-B14F-4D97-AF65-F5344CB8AC3E}">
        <p14:creationId xmlns:p14="http://schemas.microsoft.com/office/powerpoint/2010/main" val="1621209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7D41E56-DB36-48D9-B935-F8A0C440A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A8EE7-456D-4F3F-BF9A-0E602114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09B963-70F1-4F1E-AC04-DF440DFC0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BFE0C99-6C86-4008-A7DA-1FDAF68D0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C2A4F5-4A37-4392-B5A8-2F6643A07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5B1938E-3348-4D35-96E2-F3D1BD5CF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3F1C98-1583-404B-B3E9-DBFD9856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88F8DEC-FF41-4837-9203-E21296722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07E2A0-FB8D-DB02-76C7-F9A73776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r>
              <a:rPr lang="nl-NL"/>
              <a:t>Bestaande werkvormen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B3A5A-3BC0-C439-0512-18175902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283359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Inquiry</a:t>
            </a:r>
            <a:r>
              <a:rPr lang="nl-NL" dirty="0">
                <a:solidFill>
                  <a:schemeClr val="tx2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dirty="0" err="1">
                <a:solidFill>
                  <a:schemeClr val="tx2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cubes</a:t>
            </a:r>
            <a:endParaRPr lang="nl-NL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  <a:ea typeface="+mn-lt"/>
                <a:cs typeface="+mn-lt"/>
              </a:rPr>
              <a:t>Mystery</a:t>
            </a:r>
            <a:r>
              <a:rPr lang="nl-NL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nl-NL" dirty="0" err="1">
                <a:solidFill>
                  <a:schemeClr val="bg1"/>
                </a:solidFill>
                <a:ea typeface="+mn-lt"/>
                <a:cs typeface="+mn-lt"/>
              </a:rPr>
              <a:t>footsteps</a:t>
            </a: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nl-NL" dirty="0">
                <a:solidFill>
                  <a:schemeClr val="bg1"/>
                </a:solidFill>
              </a:rPr>
              <a:t>Puzzelstukjes</a:t>
            </a:r>
          </a:p>
          <a:p>
            <a:r>
              <a:rPr lang="nl-NL" dirty="0">
                <a:solidFill>
                  <a:schemeClr val="tx2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Missing piece (periodiek systeem)</a:t>
            </a:r>
          </a:p>
          <a:p>
            <a:r>
              <a:rPr lang="nl-NL" dirty="0">
                <a:solidFill>
                  <a:schemeClr val="tx2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 box</a:t>
            </a:r>
            <a:endParaRPr lang="nl-NL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BA4733-EEF3-4905-AABB-CA940535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BC19CE3-C482-7443-03A3-DFEC9779B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241" y="4329170"/>
            <a:ext cx="2337171" cy="1752878"/>
          </a:xfrm>
          <a:prstGeom prst="rect">
            <a:avLst/>
          </a:prstGeom>
        </p:spPr>
      </p:pic>
      <p:pic>
        <p:nvPicPr>
          <p:cNvPr id="9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6E37AE0-0BD2-8F61-DF92-969E0E65C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415" y="4343134"/>
            <a:ext cx="2337171" cy="1747035"/>
          </a:xfrm>
          <a:prstGeom prst="rect">
            <a:avLst/>
          </a:prstGeom>
        </p:spPr>
      </p:pic>
      <p:pic>
        <p:nvPicPr>
          <p:cNvPr id="12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3F43AD0D-267D-EA27-C394-D6B720F87D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693" r="856" b="-490"/>
          <a:stretch/>
        </p:blipFill>
        <p:spPr>
          <a:xfrm>
            <a:off x="6391965" y="2417115"/>
            <a:ext cx="5106563" cy="1620053"/>
          </a:xfrm>
          <a:prstGeom prst="rect">
            <a:avLst/>
          </a:prstGeom>
        </p:spPr>
      </p:pic>
      <p:pic>
        <p:nvPicPr>
          <p:cNvPr id="13" name="Picture 13" descr="A picture containing cup, indoor, vessel, dark&#10;&#10;Description automatically generated">
            <a:extLst>
              <a:ext uri="{FF2B5EF4-FFF2-40B4-BE49-F238E27FC236}">
                <a16:creationId xmlns:a16="http://schemas.microsoft.com/office/drawing/2014/main" id="{DD0E7433-F530-C2E6-3140-6CF86E931F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80000">
            <a:off x="6391965" y="40909"/>
            <a:ext cx="2179983" cy="3087658"/>
          </a:xfrm>
          <a:prstGeom prst="rect">
            <a:avLst/>
          </a:prstGeom>
        </p:spPr>
      </p:pic>
      <p:pic>
        <p:nvPicPr>
          <p:cNvPr id="1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C475B41-1B49-2491-6479-DFFFBB9ACF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575" b="53644"/>
          <a:stretch/>
        </p:blipFill>
        <p:spPr>
          <a:xfrm>
            <a:off x="8832417" y="377907"/>
            <a:ext cx="2870823" cy="19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3A268B2-DE26-4232-92C5-782D7513B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6FBED4-5995-42FB-8276-D25C28F2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FAFD69A-52CA-2EA8-FE0C-983A68F29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1" b="6291"/>
          <a:stretch/>
        </p:blipFill>
        <p:spPr>
          <a:xfrm>
            <a:off x="1167" y="-2628"/>
            <a:ext cx="12977941" cy="685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4F978-903A-4460-A226-1C68FD68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8" y="5231525"/>
            <a:ext cx="8620967" cy="855132"/>
          </a:xfrm>
        </p:spPr>
        <p:txBody>
          <a:bodyPr>
            <a:normAutofit/>
          </a:bodyPr>
          <a:lstStyle/>
          <a:p>
            <a:r>
              <a:rPr lang="en-US" dirty="0"/>
              <a:t>Entree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88C90-0CF3-4FAB-E023-288970F6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9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162AEA3-4B8C-01DE-235D-9A6F0DDF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92" y="2686510"/>
            <a:ext cx="2624663" cy="2624663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B96E91-398C-0E5D-7DAB-CB6A340F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59" y="247758"/>
            <a:ext cx="2517712" cy="3270301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55264FA-24F3-DB4A-F9B9-BDC3385A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1" y="245901"/>
            <a:ext cx="2518434" cy="3276227"/>
          </a:xfrm>
          <a:prstGeom prst="rect">
            <a:avLst/>
          </a:prstGeom>
        </p:spPr>
      </p:pic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472D86-EF6A-1226-70E9-810DFD795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89" y="250801"/>
            <a:ext cx="3278292" cy="232331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F41975-1FBC-303B-0B0C-A67A5970B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594" y="243689"/>
            <a:ext cx="2522279" cy="32845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AD3673A-977C-73C6-2BED-9DBECE15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913" y="4969927"/>
            <a:ext cx="6296701" cy="566738"/>
          </a:xfrm>
        </p:spPr>
        <p:txBody>
          <a:bodyPr>
            <a:noAutofit/>
          </a:bodyPr>
          <a:lstStyle/>
          <a:p>
            <a:r>
              <a:rPr lang="en-US" sz="3600" err="1"/>
              <a:t>Inspiratie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1B5D0C-5EAA-0A93-A939-895B954E6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001B2-FCE2-0526-E767-E8EDB70A29B8}"/>
              </a:ext>
            </a:extLst>
          </p:cNvPr>
          <p:cNvSpPr txBox="1"/>
          <p:nvPr/>
        </p:nvSpPr>
        <p:spPr>
          <a:xfrm>
            <a:off x="6745356" y="3632199"/>
            <a:ext cx="4764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8"/>
              </a:rPr>
              <a:t>Perimeter Institute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7AF72E28-814D-2A36-A199-705FA56D53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8356" y="3998841"/>
            <a:ext cx="1755273" cy="24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51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4D82-EF1D-3AAE-4D10-0265359E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Literatuursuggesties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9C580-F833-5384-0E6C-0B162CFC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36816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Handboek natuurkundedidactiek (2017)</a:t>
            </a:r>
            <a:endParaRPr lang="en-US">
              <a:ea typeface="+mn-lt"/>
              <a:cs typeface="+mn-lt"/>
            </a:endParaRPr>
          </a:p>
          <a:p>
            <a:r>
              <a:rPr lang="nl-NL" dirty="0" err="1">
                <a:ea typeface="+mn-lt"/>
                <a:cs typeface="+mn-lt"/>
              </a:rPr>
              <a:t>Souque</a:t>
            </a:r>
            <a:r>
              <a:rPr lang="nl-NL" dirty="0">
                <a:ea typeface="+mn-lt"/>
                <a:cs typeface="+mn-lt"/>
              </a:rPr>
              <a:t> (1987) </a:t>
            </a:r>
            <a:r>
              <a:rPr lang="nl-NL" dirty="0" err="1">
                <a:ea typeface="+mn-lt"/>
                <a:cs typeface="+mn-lt"/>
              </a:rPr>
              <a:t>Science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education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and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textbook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science</a:t>
            </a:r>
            <a:endParaRPr lang="nl-NL" dirty="0">
              <a:ea typeface="+mn-lt"/>
              <a:cs typeface="+mn-lt"/>
            </a:endParaRPr>
          </a:p>
          <a:p>
            <a:r>
              <a:rPr lang="nl-NL" dirty="0" err="1">
                <a:ea typeface="+mn-lt"/>
                <a:cs typeface="+mn-lt"/>
              </a:rPr>
              <a:t>Gaskell</a:t>
            </a:r>
            <a:r>
              <a:rPr lang="nl-NL" dirty="0">
                <a:ea typeface="+mn-lt"/>
                <a:cs typeface="+mn-lt"/>
              </a:rPr>
              <a:t> (1992) </a:t>
            </a:r>
            <a:r>
              <a:rPr lang="nl-NL" dirty="0" err="1">
                <a:ea typeface="+mn-lt"/>
                <a:cs typeface="+mn-lt"/>
              </a:rPr>
              <a:t>Authentic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science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and</a:t>
            </a:r>
            <a:r>
              <a:rPr lang="nl-NL" dirty="0">
                <a:ea typeface="+mn-lt"/>
                <a:cs typeface="+mn-lt"/>
              </a:rPr>
              <a:t> school </a:t>
            </a:r>
            <a:r>
              <a:rPr lang="nl-NL" dirty="0" err="1">
                <a:ea typeface="+mn-lt"/>
                <a:cs typeface="+mn-lt"/>
              </a:rPr>
              <a:t>science</a:t>
            </a:r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Bauer (1992) </a:t>
            </a:r>
            <a:r>
              <a:rPr lang="nl-NL" dirty="0" err="1">
                <a:ea typeface="+mn-lt"/>
                <a:cs typeface="+mn-lt"/>
              </a:rPr>
              <a:t>Scientific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literacy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and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the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myth</a:t>
            </a:r>
            <a:r>
              <a:rPr lang="nl-NL" dirty="0">
                <a:ea typeface="+mn-lt"/>
                <a:cs typeface="+mn-lt"/>
              </a:rPr>
              <a:t> of </a:t>
            </a:r>
            <a:r>
              <a:rPr lang="nl-NL" dirty="0" err="1">
                <a:ea typeface="+mn-lt"/>
                <a:cs typeface="+mn-lt"/>
              </a:rPr>
              <a:t>the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scientific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method</a:t>
            </a:r>
          </a:p>
          <a:p>
            <a:r>
              <a:rPr lang="nl-NL" dirty="0" err="1">
                <a:ea typeface="+mn-lt"/>
                <a:cs typeface="+mn-lt"/>
              </a:rPr>
              <a:t>Seok</a:t>
            </a:r>
            <a:r>
              <a:rPr lang="nl-NL" dirty="0">
                <a:ea typeface="+mn-lt"/>
                <a:cs typeface="+mn-lt"/>
              </a:rPr>
              <a:t> (2011) </a:t>
            </a:r>
            <a:r>
              <a:rPr lang="nl-NL" dirty="0" err="1">
                <a:ea typeface="+mn-lt"/>
                <a:cs typeface="+mn-lt"/>
              </a:rPr>
              <a:t>What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teachers</a:t>
            </a:r>
            <a:r>
              <a:rPr lang="nl-NL" dirty="0">
                <a:ea typeface="+mn-lt"/>
                <a:cs typeface="+mn-lt"/>
              </a:rPr>
              <a:t> of </a:t>
            </a:r>
            <a:r>
              <a:rPr lang="nl-NL" dirty="0" err="1">
                <a:ea typeface="+mn-lt"/>
                <a:cs typeface="+mn-lt"/>
              </a:rPr>
              <a:t>science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need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to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know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about</a:t>
            </a:r>
            <a:r>
              <a:rPr lang="nl-NL" dirty="0">
                <a:ea typeface="+mn-lt"/>
                <a:cs typeface="+mn-lt"/>
              </a:rPr>
              <a:t> </a:t>
            </a:r>
            <a:r>
              <a:rPr lang="nl-NL" dirty="0" err="1">
                <a:ea typeface="+mn-lt"/>
                <a:cs typeface="+mn-lt"/>
              </a:rPr>
              <a:t>models</a:t>
            </a:r>
            <a:r>
              <a:rPr lang="nl-NL" dirty="0">
                <a:ea typeface="+mn-lt"/>
                <a:cs typeface="+mn-lt"/>
              </a:rPr>
              <a:t> – An </a:t>
            </a:r>
            <a:r>
              <a:rPr lang="nl-NL" dirty="0" err="1">
                <a:ea typeface="+mn-lt"/>
                <a:cs typeface="+mn-lt"/>
              </a:rPr>
              <a:t>overview</a:t>
            </a:r>
            <a:endParaRPr lang="en-US" dirty="0" err="1"/>
          </a:p>
          <a:p>
            <a:r>
              <a:rPr lang="nl-NL" dirty="0" err="1">
                <a:ea typeface="+mn-lt"/>
                <a:cs typeface="+mn-lt"/>
              </a:rPr>
              <a:t>Treagust</a:t>
            </a:r>
            <a:r>
              <a:rPr lang="nl-NL" dirty="0">
                <a:ea typeface="+mn-lt"/>
                <a:cs typeface="+mn-lt"/>
              </a:rPr>
              <a:t> (2010) </a:t>
            </a:r>
            <a:r>
              <a:rPr lang="nl-NL" dirty="0" err="1">
                <a:ea typeface="+mn-lt"/>
                <a:cs typeface="+mn-lt"/>
              </a:rPr>
              <a:t>Students</a:t>
            </a:r>
            <a:r>
              <a:rPr lang="nl-NL" dirty="0">
                <a:ea typeface="+mn-lt"/>
                <a:cs typeface="+mn-lt"/>
              </a:rPr>
              <a:t>' </a:t>
            </a:r>
            <a:r>
              <a:rPr lang="nl-NL" dirty="0" err="1">
                <a:ea typeface="+mn-lt"/>
                <a:cs typeface="+mn-lt"/>
              </a:rPr>
              <a:t>understanding</a:t>
            </a:r>
            <a:r>
              <a:rPr lang="nl-NL" dirty="0">
                <a:ea typeface="+mn-lt"/>
                <a:cs typeface="+mn-lt"/>
              </a:rPr>
              <a:t> of </a:t>
            </a:r>
            <a:r>
              <a:rPr lang="nl-NL" dirty="0" err="1">
                <a:ea typeface="+mn-lt"/>
                <a:cs typeface="+mn-lt"/>
              </a:rPr>
              <a:t>the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role</a:t>
            </a:r>
            <a:r>
              <a:rPr lang="nl-NL" dirty="0">
                <a:ea typeface="+mn-lt"/>
                <a:cs typeface="+mn-lt"/>
              </a:rPr>
              <a:t> of </a:t>
            </a:r>
            <a:r>
              <a:rPr lang="nl-NL" dirty="0" err="1">
                <a:ea typeface="+mn-lt"/>
                <a:cs typeface="+mn-lt"/>
              </a:rPr>
              <a:t>scientific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models</a:t>
            </a:r>
            <a:r>
              <a:rPr lang="nl-NL" dirty="0">
                <a:ea typeface="+mn-lt"/>
                <a:cs typeface="+mn-lt"/>
              </a:rPr>
              <a:t> in </a:t>
            </a:r>
            <a:r>
              <a:rPr lang="nl-NL" dirty="0" err="1">
                <a:ea typeface="+mn-lt"/>
                <a:cs typeface="+mn-lt"/>
              </a:rPr>
              <a:t>learning</a:t>
            </a:r>
            <a:r>
              <a:rPr lang="nl-NL" dirty="0">
                <a:ea typeface="+mn-lt"/>
                <a:cs typeface="+mn-lt"/>
              </a:rPr>
              <a:t> </a:t>
            </a:r>
            <a:r>
              <a:rPr lang="nl-NL" dirty="0" err="1">
                <a:ea typeface="+mn-lt"/>
                <a:cs typeface="+mn-lt"/>
              </a:rPr>
              <a:t>science</a:t>
            </a:r>
          </a:p>
          <a:p>
            <a:r>
              <a:rPr lang="nl-NL" dirty="0"/>
              <a:t>Park (2019) </a:t>
            </a:r>
            <a:r>
              <a:rPr lang="nl-NL" dirty="0" err="1"/>
              <a:t>When</a:t>
            </a:r>
            <a:r>
              <a:rPr lang="nl-NL" dirty="0"/>
              <a:t> modern </a:t>
            </a:r>
            <a:r>
              <a:rPr lang="nl-NL" dirty="0" err="1"/>
              <a:t>physics</a:t>
            </a:r>
            <a:r>
              <a:rPr lang="nl-NL" dirty="0"/>
              <a:t> </a:t>
            </a:r>
            <a:r>
              <a:rPr lang="nl-NL" dirty="0" err="1"/>
              <a:t>meets</a:t>
            </a:r>
            <a:r>
              <a:rPr lang="nl-NL" dirty="0"/>
              <a:t> Nature of </a:t>
            </a:r>
            <a:r>
              <a:rPr lang="nl-NL" dirty="0" err="1"/>
              <a:t>Science</a:t>
            </a:r>
            <a:r>
              <a:rPr lang="nl-NL" dirty="0"/>
              <a:t> – The </a:t>
            </a:r>
            <a:r>
              <a:rPr lang="nl-NL" dirty="0" err="1"/>
              <a:t>representation</a:t>
            </a:r>
            <a:r>
              <a:rPr lang="nl-NL" dirty="0"/>
              <a:t> of Nature of </a:t>
            </a:r>
            <a:r>
              <a:rPr lang="nl-NL" dirty="0" err="1"/>
              <a:t>Science</a:t>
            </a:r>
            <a:r>
              <a:rPr lang="nl-NL" dirty="0"/>
              <a:t> in </a:t>
            </a:r>
            <a:r>
              <a:rPr lang="nl-NL" dirty="0" err="1"/>
              <a:t>general</a:t>
            </a:r>
            <a:r>
              <a:rPr lang="nl-NL" dirty="0"/>
              <a:t> </a:t>
            </a:r>
            <a:r>
              <a:rPr lang="nl-NL" dirty="0" err="1"/>
              <a:t>relativity</a:t>
            </a:r>
            <a:r>
              <a:rPr lang="nl-NL" dirty="0"/>
              <a:t> in new </a:t>
            </a:r>
            <a:r>
              <a:rPr lang="nl-NL" dirty="0" err="1"/>
              <a:t>Korean</a:t>
            </a:r>
            <a:r>
              <a:rPr lang="nl-NL" dirty="0"/>
              <a:t> </a:t>
            </a:r>
            <a:r>
              <a:rPr lang="nl-NL" dirty="0" err="1"/>
              <a:t>physics</a:t>
            </a:r>
            <a:r>
              <a:rPr lang="nl-NL" dirty="0"/>
              <a:t> </a:t>
            </a:r>
            <a:r>
              <a:rPr lang="nl-NL" dirty="0" err="1"/>
              <a:t>textbooks</a:t>
            </a:r>
          </a:p>
          <a:p>
            <a:endParaRPr lang="nl-NL" dirty="0"/>
          </a:p>
          <a:p>
            <a:endParaRPr lang="nl-NL" dirty="0" err="1"/>
          </a:p>
        </p:txBody>
      </p:sp>
    </p:spTree>
    <p:extLst>
      <p:ext uri="{BB962C8B-B14F-4D97-AF65-F5344CB8AC3E}">
        <p14:creationId xmlns:p14="http://schemas.microsoft.com/office/powerpoint/2010/main" val="20868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8F3B-BBE0-55B2-8331-32845035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Andere jaren..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935F7-7C50-B1D5-9BB3-F48B7ACF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43" y="2346602"/>
            <a:ext cx="3472804" cy="1904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AF871-9F45-1F5D-8826-0AF16FCF8BE2}"/>
              </a:ext>
            </a:extLst>
          </p:cNvPr>
          <p:cNvSpPr txBox="1"/>
          <p:nvPr/>
        </p:nvSpPr>
        <p:spPr>
          <a:xfrm>
            <a:off x="1826693" y="42507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A4A95-732F-AD35-F46D-1344155D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25" y="2849735"/>
            <a:ext cx="3554237" cy="1983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71A8A-2B77-D777-5116-21E5D42FE464}"/>
              </a:ext>
            </a:extLst>
          </p:cNvPr>
          <p:cNvSpPr txBox="1"/>
          <p:nvPr/>
        </p:nvSpPr>
        <p:spPr>
          <a:xfrm>
            <a:off x="5815433" y="48888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8E6E9-8092-DAB1-7D34-02F565ED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19" y="3935843"/>
            <a:ext cx="3554238" cy="195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7D6996-3474-9600-559E-C9BEE42E79A5}"/>
              </a:ext>
            </a:extLst>
          </p:cNvPr>
          <p:cNvSpPr txBox="1"/>
          <p:nvPr/>
        </p:nvSpPr>
        <p:spPr>
          <a:xfrm>
            <a:off x="9558758" y="59747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20488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Bedankt!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710" y="5248970"/>
            <a:ext cx="8825659" cy="921010"/>
          </a:xfrm>
        </p:spPr>
        <p:txBody>
          <a:bodyPr>
            <a:normAutofit/>
          </a:bodyPr>
          <a:lstStyle/>
          <a:p>
            <a:r>
              <a:rPr lang="nl-NL">
                <a:hlinkClick r:id="rId2"/>
              </a:rPr>
              <a:t>marijn.vannijhuis@hu.nl</a:t>
            </a:r>
          </a:p>
          <a:p>
            <a:r>
              <a:rPr lang="nl-NL">
                <a:hlinkClick r:id="rId2"/>
              </a:rPr>
              <a:t>remco.vasterink@hu.nl</a:t>
            </a:r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C7402-10E0-218A-D8F1-BC95C38B7E83}"/>
              </a:ext>
            </a:extLst>
          </p:cNvPr>
          <p:cNvSpPr txBox="1"/>
          <p:nvPr/>
        </p:nvSpPr>
        <p:spPr>
          <a:xfrm>
            <a:off x="955710" y="2885922"/>
            <a:ext cx="992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Weet je een leuk onderwerp voor volgend jaar dat met </a:t>
            </a:r>
          </a:p>
          <a:p>
            <a:r>
              <a:rPr lang="nl-NL" dirty="0"/>
              <a:t>de beschouwende kant van het natuurkundeonderwijs te maken heeft, laat het weten!</a:t>
            </a:r>
          </a:p>
        </p:txBody>
      </p:sp>
    </p:spTree>
    <p:extLst>
      <p:ext uri="{BB962C8B-B14F-4D97-AF65-F5344CB8AC3E}">
        <p14:creationId xmlns:p14="http://schemas.microsoft.com/office/powerpoint/2010/main" val="344633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88C90-0CF3-4FAB-E023-288970F6E2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20900"/>
            <a:ext cx="3133725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2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D8A6074C-807B-4753-B178-17265102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2683"/>
            <a:ext cx="12198160" cy="815268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ED1DF8-23C1-8A63-7427-67A6531E814F}"/>
              </a:ext>
            </a:extLst>
          </p:cNvPr>
          <p:cNvSpPr txBox="1">
            <a:spLocks/>
          </p:cNvSpPr>
          <p:nvPr/>
        </p:nvSpPr>
        <p:spPr bwMode="gray">
          <a:xfrm>
            <a:off x="231228" y="5231525"/>
            <a:ext cx="8620967" cy="855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Exit card</a:t>
            </a:r>
          </a:p>
        </p:txBody>
      </p:sp>
    </p:spTree>
    <p:extLst>
      <p:ext uri="{BB962C8B-B14F-4D97-AF65-F5344CB8AC3E}">
        <p14:creationId xmlns:p14="http://schemas.microsoft.com/office/powerpoint/2010/main" val="129888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725" y="2363604"/>
            <a:ext cx="922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Big </a:t>
            </a:r>
            <a:r>
              <a:rPr lang="nl-NL" err="1"/>
              <a:t>History</a:t>
            </a:r>
            <a:r>
              <a:rPr lang="nl-NL"/>
              <a:t> (verbreding, </a:t>
            </a:r>
            <a:r>
              <a:rPr lang="nl-NL" err="1"/>
              <a:t>vakintegratie</a:t>
            </a:r>
            <a:r>
              <a:rPr lang="nl-NL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Wetenschapsfilosofie (Wetenschappelijke methode en hoe weten we wat we weten?)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Historische ontwikkelingen natuurkunde en scheikunde (Hoe heeft dat geleid tot de kennis die we nu hebben?)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Heden, toekomst en ethiek (Wat kunnen we verwachten en hoe gaan we hier mee om? Wat zijn de morele dilemma’s van dit moment?)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267E5B-3498-D5C6-ECA9-48C39E5A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498250" cy="706964"/>
          </a:xfrm>
        </p:spPr>
        <p:txBody>
          <a:bodyPr/>
          <a:lstStyle/>
          <a:p>
            <a:r>
              <a:rPr lang="nl-NL"/>
              <a:t>Cursus Horizonverbreding (5EC, 140sbu)</a:t>
            </a:r>
          </a:p>
        </p:txBody>
      </p:sp>
    </p:spTree>
    <p:extLst>
      <p:ext uri="{BB962C8B-B14F-4D97-AF65-F5344CB8AC3E}">
        <p14:creationId xmlns:p14="http://schemas.microsoft.com/office/powerpoint/2010/main" val="193831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E3EA638-908B-FCB6-D629-86B9DD8919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3772" r="4690"/>
          <a:stretch/>
        </p:blipFill>
        <p:spPr>
          <a:xfrm>
            <a:off x="1109763" y="1730888"/>
            <a:ext cx="6443180" cy="3396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3EA59-6D51-D85B-02EA-D06C848A5C2D}"/>
              </a:ext>
            </a:extLst>
          </p:cNvPr>
          <p:cNvSpPr txBox="1"/>
          <p:nvPr/>
        </p:nvSpPr>
        <p:spPr>
          <a:xfrm>
            <a:off x="8497677" y="3241713"/>
            <a:ext cx="3449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Inquiry cubes</a:t>
            </a:r>
          </a:p>
        </p:txBody>
      </p:sp>
    </p:spTree>
    <p:extLst>
      <p:ext uri="{BB962C8B-B14F-4D97-AF65-F5344CB8AC3E}">
        <p14:creationId xmlns:p14="http://schemas.microsoft.com/office/powerpoint/2010/main" val="125608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6AC64B6-5299-4EDC-A5BA-C486DE605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11BA08-D406-4EBC-80F9-8C9B13860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D848F9-F2DE-446B-8417-F43DDB436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50ADE9-C1AB-43FC-837A-4805DF5D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A32DB1-B927-4CC4-86F7-62404124F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096476B-32CF-4EEC-A4D2-18B931E58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B300B9C-C1F6-47BC-A43F-3B172CD7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8" name="Rectangle 17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5BB2D4-33CD-F9CC-B149-0DA0977F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Wat is de "aard van natuurwetenschappen"?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8587C-0A5E-2FEF-8B0E-61B278ABF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2000" cap="all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05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AB71-1745-8F0B-91A3-83CEBF4D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9670285" cy="706964"/>
          </a:xfrm>
        </p:spPr>
        <p:txBody>
          <a:bodyPr/>
          <a:lstStyle/>
          <a:p>
            <a:r>
              <a:rPr lang="en-US"/>
              <a:t>Wat </a:t>
            </a:r>
            <a:r>
              <a:rPr lang="en-US" err="1"/>
              <a:t>heeft</a:t>
            </a:r>
            <a:r>
              <a:rPr lang="en-US"/>
              <a:t> </a:t>
            </a:r>
            <a:r>
              <a:rPr lang="en-US" err="1"/>
              <a:t>dit</a:t>
            </a:r>
            <a:r>
              <a:rPr lang="en-US"/>
              <a:t> met </a:t>
            </a:r>
            <a:r>
              <a:rPr lang="en-US" err="1"/>
              <a:t>wetenschap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27C6-5D83-3A3C-6321-7E566A5B1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43182" cy="42024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We </a:t>
            </a:r>
            <a:r>
              <a:rPr lang="en-US" dirty="0" err="1">
                <a:ea typeface="+mn-lt"/>
                <a:cs typeface="+mn-lt"/>
              </a:rPr>
              <a:t>nemen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 het </a:t>
            </a:r>
            <a:r>
              <a:rPr lang="en-US" dirty="0" err="1">
                <a:ea typeface="+mn-lt"/>
                <a:cs typeface="+mn-lt"/>
              </a:rPr>
              <a:t>andere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vlakje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bij</a:t>
            </a:r>
            <a:r>
              <a:rPr lang="en-US" dirty="0">
                <a:ea typeface="+mn-lt"/>
                <a:cs typeface="+mn-lt"/>
              </a:rPr>
              <a:t> het patroon past - de </a:t>
            </a:r>
            <a:r>
              <a:rPr lang="en-US" dirty="0" err="1">
                <a:ea typeface="+mn-lt"/>
                <a:cs typeface="+mn-lt"/>
              </a:rPr>
              <a:t>natuur</a:t>
            </a:r>
            <a:r>
              <a:rPr lang="en-US" dirty="0">
                <a:ea typeface="+mn-lt"/>
                <a:cs typeface="+mn-lt"/>
              </a:rPr>
              <a:t> is </a:t>
            </a:r>
            <a:r>
              <a:rPr lang="en-US" dirty="0" err="1">
                <a:ea typeface="+mn-lt"/>
                <a:cs typeface="+mn-lt"/>
              </a:rPr>
              <a:t>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puzzel</a:t>
            </a:r>
            <a:r>
              <a:rPr lang="en-US" dirty="0">
                <a:ea typeface="+mn-lt"/>
                <a:cs typeface="+mn-lt"/>
              </a:rPr>
              <a:t> die we </a:t>
            </a:r>
            <a:r>
              <a:rPr lang="en-US" dirty="0" err="1">
                <a:ea typeface="+mn-lt"/>
                <a:cs typeface="+mn-lt"/>
              </a:rPr>
              <a:t>nog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niet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hebben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opgelost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>
                <a:ea typeface="+mn-lt"/>
                <a:cs typeface="+mn-lt"/>
              </a:rPr>
              <a:t>‘Trial and error’ is </a:t>
            </a:r>
            <a:r>
              <a:rPr lang="en-US" dirty="0" err="1">
                <a:ea typeface="+mn-lt"/>
                <a:cs typeface="+mn-lt"/>
              </a:rPr>
              <a:t>essentieel</a:t>
            </a:r>
            <a:r>
              <a:rPr lang="en-US" dirty="0">
                <a:ea typeface="+mn-lt"/>
                <a:cs typeface="+mn-lt"/>
              </a:rPr>
              <a:t> voor de </a:t>
            </a:r>
            <a:r>
              <a:rPr lang="en-US" dirty="0" err="1">
                <a:ea typeface="+mn-lt"/>
                <a:cs typeface="+mn-lt"/>
              </a:rPr>
              <a:t>wetenschap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>
                <a:ea typeface="+mn-lt"/>
                <a:cs typeface="+mn-lt"/>
              </a:rPr>
              <a:t>Voor </a:t>
            </a:r>
            <a:r>
              <a:rPr lang="en-US" dirty="0" err="1">
                <a:ea typeface="+mn-lt"/>
                <a:cs typeface="+mn-lt"/>
              </a:rPr>
              <a:t>nieuwe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informatie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kan</a:t>
            </a:r>
            <a:r>
              <a:rPr lang="en-US" dirty="0">
                <a:ea typeface="+mn-lt"/>
                <a:cs typeface="+mn-lt"/>
              </a:rPr>
              <a:t> het </a:t>
            </a:r>
            <a:r>
              <a:rPr lang="en-US" dirty="0" err="1">
                <a:ea typeface="+mn-lt"/>
                <a:cs typeface="+mn-lt"/>
              </a:rPr>
              <a:t>nodig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oude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theorie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wordt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gewijzigd</a:t>
            </a:r>
            <a:r>
              <a:rPr lang="en-US" dirty="0">
                <a:ea typeface="+mn-lt"/>
                <a:cs typeface="+mn-lt"/>
              </a:rPr>
              <a:t> of </a:t>
            </a:r>
            <a:r>
              <a:rPr lang="en-US" dirty="0" err="1">
                <a:ea typeface="+mn-lt"/>
                <a:cs typeface="+mn-lt"/>
              </a:rPr>
              <a:t>dat</a:t>
            </a:r>
            <a:r>
              <a:rPr lang="en-US" dirty="0">
                <a:ea typeface="+mn-lt"/>
                <a:cs typeface="+mn-lt"/>
              </a:rPr>
              <a:t> er </a:t>
            </a:r>
            <a:r>
              <a:rPr lang="en-US" dirty="0" err="1">
                <a:ea typeface="+mn-lt"/>
                <a:cs typeface="+mn-lt"/>
              </a:rPr>
              <a:t>afstand</a:t>
            </a:r>
            <a:r>
              <a:rPr lang="en-US" dirty="0">
                <a:ea typeface="+mn-lt"/>
                <a:cs typeface="+mn-lt"/>
              </a:rPr>
              <a:t> van </a:t>
            </a:r>
            <a:r>
              <a:rPr lang="en-US" dirty="0" err="1">
                <a:ea typeface="+mn-lt"/>
                <a:cs typeface="+mn-lt"/>
              </a:rPr>
              <a:t>gedaan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wordt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 err="1">
                <a:ea typeface="+mn-lt"/>
                <a:cs typeface="+mn-lt"/>
              </a:rPr>
              <a:t>Onze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huidige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informatie</a:t>
            </a:r>
            <a:r>
              <a:rPr lang="en-US" dirty="0">
                <a:ea typeface="+mn-lt"/>
                <a:cs typeface="+mn-lt"/>
              </a:rPr>
              <a:t> is </a:t>
            </a:r>
            <a:r>
              <a:rPr lang="en-US" dirty="0" err="1">
                <a:ea typeface="+mn-lt"/>
                <a:cs typeface="+mn-lt"/>
              </a:rPr>
              <a:t>mogelijk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onvolledig</a:t>
            </a:r>
            <a:r>
              <a:rPr lang="en-US" dirty="0">
                <a:ea typeface="+mn-lt"/>
                <a:cs typeface="+mn-lt"/>
              </a:rPr>
              <a:t> en </a:t>
            </a:r>
            <a:r>
              <a:rPr lang="en-US" dirty="0" err="1">
                <a:ea typeface="+mn-lt"/>
                <a:cs typeface="+mn-lt"/>
              </a:rPr>
              <a:t>daarom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onze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theorieën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onjuist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 err="1">
                <a:ea typeface="+mn-lt"/>
                <a:cs typeface="+mn-lt"/>
              </a:rPr>
              <a:t>Soms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hebben</a:t>
            </a:r>
            <a:r>
              <a:rPr lang="en-US" dirty="0">
                <a:ea typeface="+mn-lt"/>
                <a:cs typeface="+mn-lt"/>
              </a:rPr>
              <a:t> we </a:t>
            </a:r>
            <a:r>
              <a:rPr lang="en-US" dirty="0" err="1">
                <a:ea typeface="+mn-lt"/>
                <a:cs typeface="+mn-lt"/>
              </a:rPr>
              <a:t>geluk</a:t>
            </a:r>
            <a:r>
              <a:rPr lang="en-US" dirty="0">
                <a:ea typeface="+mn-lt"/>
                <a:cs typeface="+mn-lt"/>
              </a:rPr>
              <a:t> en </a:t>
            </a:r>
            <a:r>
              <a:rPr lang="en-US" dirty="0" err="1">
                <a:ea typeface="+mn-lt"/>
                <a:cs typeface="+mn-lt"/>
              </a:rPr>
              <a:t>vinden</a:t>
            </a:r>
            <a:r>
              <a:rPr lang="en-US" dirty="0">
                <a:ea typeface="+mn-lt"/>
                <a:cs typeface="+mn-lt"/>
              </a:rPr>
              <a:t> we het </a:t>
            </a:r>
            <a:r>
              <a:rPr lang="en-US" dirty="0" err="1">
                <a:ea typeface="+mn-lt"/>
                <a:cs typeface="+mn-lt"/>
              </a:rPr>
              <a:t>juiste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antwoord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 err="1">
                <a:ea typeface="+mn-lt"/>
                <a:cs typeface="+mn-lt"/>
              </a:rPr>
              <a:t>Samenwerking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nuttig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;</a:t>
            </a:r>
          </a:p>
          <a:p>
            <a:r>
              <a:rPr lang="en-US" dirty="0" err="1">
                <a:ea typeface="+mn-lt"/>
                <a:cs typeface="+mn-lt"/>
              </a:rPr>
              <a:t>Zodra</a:t>
            </a:r>
            <a:r>
              <a:rPr lang="en-US" dirty="0">
                <a:ea typeface="+mn-lt"/>
                <a:cs typeface="+mn-lt"/>
              </a:rPr>
              <a:t> we </a:t>
            </a:r>
            <a:r>
              <a:rPr lang="en-US" dirty="0" err="1">
                <a:ea typeface="+mn-lt"/>
                <a:cs typeface="+mn-lt"/>
              </a:rPr>
              <a:t>bij</a:t>
            </a:r>
            <a:r>
              <a:rPr lang="en-US" dirty="0">
                <a:ea typeface="+mn-lt"/>
                <a:cs typeface="+mn-lt"/>
              </a:rPr>
              <a:t> het </a:t>
            </a:r>
            <a:r>
              <a:rPr lang="en-US" dirty="0" err="1">
                <a:ea typeface="+mn-lt"/>
                <a:cs typeface="+mn-lt"/>
              </a:rPr>
              <a:t>antwoord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zijn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aangekomen</a:t>
            </a:r>
            <a:r>
              <a:rPr lang="en-US" dirty="0">
                <a:ea typeface="+mn-lt"/>
                <a:cs typeface="+mn-lt"/>
              </a:rPr>
              <a:t>, is het </a:t>
            </a:r>
            <a:r>
              <a:rPr lang="en-US" dirty="0" err="1">
                <a:ea typeface="+mn-lt"/>
                <a:cs typeface="+mn-lt"/>
              </a:rPr>
              <a:t>volkomen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logisch</a:t>
            </a:r>
            <a:r>
              <a:rPr lang="en-US" dirty="0">
                <a:ea typeface="+mn-lt"/>
                <a:cs typeface="+mn-lt"/>
              </a:rPr>
              <a:t> en elegant.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8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7255-DA0A-F52C-F49D-4397E7DF9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Nature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EFB9-B726-36FA-F30F-253C2630D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24100"/>
            <a:ext cx="10175225" cy="41952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i="1">
                <a:ea typeface="+mn-lt"/>
                <a:cs typeface="+mn-lt"/>
              </a:rPr>
              <a:t>The phrase “nature of science” typically refers to the epistemology of science, science as a way of knowing, or the values and beliefs inherent to the development of scientific knowledge (Lederman, 1992, 2007).</a:t>
            </a:r>
            <a:endParaRPr lang="en-US" i="1"/>
          </a:p>
          <a:p>
            <a:r>
              <a:rPr lang="en-US" err="1"/>
              <a:t>Wetenschappelijke</a:t>
            </a:r>
            <a:r>
              <a:rPr lang="en-US"/>
              <a:t> </a:t>
            </a:r>
            <a:r>
              <a:rPr lang="en-US" err="1"/>
              <a:t>kennis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veranderen</a:t>
            </a:r>
            <a:r>
              <a:rPr lang="en-US"/>
              <a:t> (</a:t>
            </a:r>
            <a:r>
              <a:rPr lang="en-US" err="1"/>
              <a:t>voorlopig</a:t>
            </a:r>
            <a:r>
              <a:rPr lang="en-US"/>
              <a:t> </a:t>
            </a:r>
            <a:r>
              <a:rPr lang="en-US" err="1"/>
              <a:t>karakter</a:t>
            </a:r>
            <a:r>
              <a:rPr lang="en-US"/>
              <a:t>)</a:t>
            </a:r>
          </a:p>
          <a:p>
            <a:r>
              <a:rPr lang="en-US" err="1"/>
              <a:t>Natuurlijke</a:t>
            </a:r>
            <a:r>
              <a:rPr lang="en-US"/>
              <a:t> </a:t>
            </a:r>
            <a:r>
              <a:rPr lang="en-US" err="1"/>
              <a:t>fenomenen</a:t>
            </a:r>
            <a:r>
              <a:rPr lang="en-US"/>
              <a:t> </a:t>
            </a:r>
            <a:r>
              <a:rPr lang="en-US" err="1"/>
              <a:t>doorgronden</a:t>
            </a:r>
            <a:r>
              <a:rPr lang="en-US"/>
              <a:t> (</a:t>
            </a:r>
            <a:r>
              <a:rPr lang="en-US" err="1"/>
              <a:t>hypothesen</a:t>
            </a:r>
            <a:r>
              <a:rPr lang="en-US"/>
              <a:t>, </a:t>
            </a:r>
            <a:r>
              <a:rPr lang="en-US" err="1"/>
              <a:t>modellen</a:t>
            </a:r>
            <a:r>
              <a:rPr lang="en-US"/>
              <a:t>, </a:t>
            </a:r>
            <a:r>
              <a:rPr lang="en-US" err="1"/>
              <a:t>patronen</a:t>
            </a:r>
            <a:r>
              <a:rPr lang="en-US"/>
              <a:t>, </a:t>
            </a:r>
            <a:r>
              <a:rPr lang="en-US" err="1"/>
              <a:t>verklaringen</a:t>
            </a:r>
            <a:r>
              <a:rPr lang="en-US"/>
              <a:t>)</a:t>
            </a:r>
          </a:p>
          <a:p>
            <a:r>
              <a:rPr lang="en-US"/>
              <a:t>Er </a:t>
            </a:r>
            <a:r>
              <a:rPr lang="en-US" err="1"/>
              <a:t>bestaat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universeel</a:t>
            </a:r>
            <a:r>
              <a:rPr lang="en-US"/>
              <a:t> </a:t>
            </a:r>
            <a:r>
              <a:rPr lang="en-US" err="1"/>
              <a:t>stappenplan</a:t>
            </a:r>
            <a:r>
              <a:rPr lang="en-US"/>
              <a:t> om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wetenschap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doen</a:t>
            </a:r>
            <a:endParaRPr lang="en-US"/>
          </a:p>
          <a:p>
            <a:r>
              <a:rPr lang="en-US" err="1"/>
              <a:t>Observatie</a:t>
            </a:r>
            <a:r>
              <a:rPr lang="en-US"/>
              <a:t> vs </a:t>
            </a:r>
            <a:r>
              <a:rPr lang="en-US" err="1"/>
              <a:t>interpretatie</a:t>
            </a:r>
            <a:endParaRPr lang="en-US"/>
          </a:p>
          <a:p>
            <a:r>
              <a:rPr lang="en-US" err="1"/>
              <a:t>Creativiteit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verbeeldingskracht</a:t>
            </a:r>
            <a:r>
              <a:rPr lang="en-US"/>
              <a:t> </a:t>
            </a:r>
            <a:r>
              <a:rPr lang="en-US" err="1"/>
              <a:t>spelen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cruciale</a:t>
            </a:r>
            <a:r>
              <a:rPr lang="en-US"/>
              <a:t> </a:t>
            </a:r>
            <a:r>
              <a:rPr lang="en-US" err="1"/>
              <a:t>rol</a:t>
            </a:r>
            <a:endParaRPr lang="en-US"/>
          </a:p>
          <a:p>
            <a:r>
              <a:rPr lang="en-US" err="1"/>
              <a:t>Wetenschap</a:t>
            </a:r>
            <a:r>
              <a:rPr lang="en-US"/>
              <a:t> is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puur</a:t>
            </a:r>
            <a:r>
              <a:rPr lang="en-US"/>
              <a:t> </a:t>
            </a:r>
            <a:r>
              <a:rPr lang="en-US" err="1"/>
              <a:t>objectief</a:t>
            </a:r>
            <a:r>
              <a:rPr lang="en-US"/>
              <a:t> (</a:t>
            </a:r>
            <a:r>
              <a:rPr lang="en-US" err="1"/>
              <a:t>toeval</a:t>
            </a:r>
            <a:r>
              <a:rPr lang="en-US"/>
              <a:t>, </a:t>
            </a:r>
            <a:r>
              <a:rPr lang="en-US" err="1"/>
              <a:t>subjectieve</a:t>
            </a:r>
            <a:r>
              <a:rPr lang="en-US"/>
              <a:t> </a:t>
            </a:r>
            <a:r>
              <a:rPr lang="en-US" err="1"/>
              <a:t>voorkeuren</a:t>
            </a:r>
            <a:r>
              <a:rPr lang="en-US"/>
              <a:t>) </a:t>
            </a:r>
            <a:r>
              <a:rPr lang="en-US" sz="1100" i="1"/>
              <a:t>"Science is a human endeavor"</a:t>
            </a:r>
          </a:p>
          <a:p>
            <a:r>
              <a:rPr lang="en-US" err="1"/>
              <a:t>Historische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culturele</a:t>
            </a:r>
            <a:r>
              <a:rPr lang="en-US"/>
              <a:t> context </a:t>
            </a:r>
            <a:r>
              <a:rPr lang="en-US" err="1"/>
              <a:t>hebben</a:t>
            </a:r>
            <a:r>
              <a:rPr lang="en-US"/>
              <a:t> </a:t>
            </a:r>
            <a:r>
              <a:rPr lang="en-US" err="1"/>
              <a:t>invloed</a:t>
            </a:r>
            <a:endParaRPr lang="en-US"/>
          </a:p>
          <a:p>
            <a:r>
              <a:rPr lang="en-US" err="1"/>
              <a:t>Samenwerking</a:t>
            </a:r>
            <a:r>
              <a:rPr lang="en-US"/>
              <a:t> (</a:t>
            </a:r>
            <a:r>
              <a:rPr lang="en-US" err="1"/>
              <a:t>leergemeenschappen</a:t>
            </a:r>
            <a:r>
              <a:rPr lang="en-US"/>
              <a:t>, </a:t>
            </a:r>
            <a:r>
              <a:rPr lang="en-US" err="1"/>
              <a:t>peerreview</a:t>
            </a:r>
            <a:r>
              <a:rPr lang="en-US"/>
              <a:t>, </a:t>
            </a:r>
            <a:r>
              <a:rPr lang="en-US" err="1"/>
              <a:t>collegiale</a:t>
            </a:r>
            <a:r>
              <a:rPr lang="en-US"/>
              <a:t> </a:t>
            </a:r>
            <a:r>
              <a:rPr lang="en-US" err="1"/>
              <a:t>toetsing</a:t>
            </a:r>
            <a:r>
              <a:rPr lang="en-US"/>
              <a:t>)</a:t>
            </a:r>
          </a:p>
          <a:p>
            <a:r>
              <a:rPr lang="en-US" err="1"/>
              <a:t>Voortdurend</a:t>
            </a:r>
            <a:r>
              <a:rPr lang="en-US"/>
              <a:t> </a:t>
            </a:r>
            <a:r>
              <a:rPr lang="en-US" err="1"/>
              <a:t>vragen</a:t>
            </a:r>
            <a:r>
              <a:rPr lang="en-US"/>
              <a:t> </a:t>
            </a:r>
            <a:r>
              <a:rPr lang="en-US" err="1"/>
              <a:t>stellen</a:t>
            </a:r>
            <a:r>
              <a:rPr lang="en-US"/>
              <a:t> is </a:t>
            </a:r>
            <a:r>
              <a:rPr lang="en-US" err="1"/>
              <a:t>noodzakelijk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het </a:t>
            </a:r>
            <a:r>
              <a:rPr lang="en-US" err="1"/>
              <a:t>ontwikkelen</a:t>
            </a:r>
            <a:r>
              <a:rPr lang="en-US"/>
              <a:t> van </a:t>
            </a:r>
            <a:r>
              <a:rPr lang="en-US" err="1"/>
              <a:t>kennis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D6DAE-8951-2163-F9C5-C70243BAC57C}"/>
              </a:ext>
            </a:extLst>
          </p:cNvPr>
          <p:cNvSpPr txBox="1"/>
          <p:nvPr/>
        </p:nvSpPr>
        <p:spPr>
          <a:xfrm>
            <a:off x="172357" y="6465025"/>
            <a:ext cx="91072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Bron</a:t>
            </a:r>
            <a:r>
              <a:rPr lang="en-US" sz="1200" dirty="0"/>
              <a:t>: </a:t>
            </a:r>
            <a:r>
              <a:rPr lang="en-US" sz="1200" dirty="0" err="1"/>
              <a:t>Handboek</a:t>
            </a:r>
            <a:r>
              <a:rPr lang="en-US" sz="1200" dirty="0"/>
              <a:t> </a:t>
            </a:r>
            <a:r>
              <a:rPr lang="en-US" sz="1200" dirty="0" err="1"/>
              <a:t>natuurkundedidactiek</a:t>
            </a:r>
            <a:r>
              <a:rPr lang="en-US" sz="1200" dirty="0"/>
              <a:t> (2017) en Lederman (1998, 2001)</a:t>
            </a:r>
          </a:p>
        </p:txBody>
      </p:sp>
    </p:spTree>
    <p:extLst>
      <p:ext uri="{BB962C8B-B14F-4D97-AF65-F5344CB8AC3E}">
        <p14:creationId xmlns:p14="http://schemas.microsoft.com/office/powerpoint/2010/main" val="156254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B375-4677-4FDF-BF00-DE44D92A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Dutch Black Hole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8B791-0098-1EC6-EB39-A41132BD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NWA</a:t>
            </a:r>
          </a:p>
          <a:p>
            <a:r>
              <a:rPr lang="nl-NL"/>
              <a:t>Onderzoeksstage</a:t>
            </a:r>
          </a:p>
          <a:p>
            <a:r>
              <a:rPr lang="nl-NL"/>
              <a:t>Moderne natuurkunde</a:t>
            </a:r>
          </a:p>
          <a:p>
            <a:r>
              <a:rPr lang="nl-NL"/>
              <a:t>Leren over natuurwetenschap</a:t>
            </a:r>
          </a:p>
        </p:txBody>
      </p:sp>
      <p:pic>
        <p:nvPicPr>
          <p:cNvPr id="5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FB6A85C-408B-20C4-36B1-59CA6EAD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09" y="2390410"/>
            <a:ext cx="5234819" cy="4014167"/>
          </a:xfrm>
          <a:prstGeom prst="rect">
            <a:avLst/>
          </a:prstGeom>
        </p:spPr>
      </p:pic>
      <p:pic>
        <p:nvPicPr>
          <p:cNvPr id="4" name="Picture 5" descr="A picture containing blue, fabric&#10;&#10;Description automatically generated">
            <a:extLst>
              <a:ext uri="{FF2B5EF4-FFF2-40B4-BE49-F238E27FC236}">
                <a16:creationId xmlns:a16="http://schemas.microsoft.com/office/drawing/2014/main" id="{995C221C-0714-F328-7B94-936A43FB6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72" y="4593896"/>
            <a:ext cx="3110428" cy="18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484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005807626A44DA5987ED5C28110B3" ma:contentTypeVersion="17" ma:contentTypeDescription="Een nieuw document maken." ma:contentTypeScope="" ma:versionID="87c28ae598c01a69d9757b8eb1953e21">
  <xsd:schema xmlns:xsd="http://www.w3.org/2001/XMLSchema" xmlns:xs="http://www.w3.org/2001/XMLSchema" xmlns:p="http://schemas.microsoft.com/office/2006/metadata/properties" xmlns:ns2="be598383-69cb-4681-ae65-3e762fcabad0" xmlns:ns3="732f0df4-9e0e-4734-a22b-1507729bb2d9" targetNamespace="http://schemas.microsoft.com/office/2006/metadata/properties" ma:root="true" ma:fieldsID="971d02c3e60ae01983d285cc29e7ac9c" ns2:_="" ns3:_="">
    <xsd:import namespace="be598383-69cb-4681-ae65-3e762fcabad0"/>
    <xsd:import namespace="732f0df4-9e0e-4734-a22b-1507729bb2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98383-69cb-4681-ae65-3e762fcab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Afmeldingsstatus" ma:internalName="Afmeldings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9115ee84-c194-4add-8ddb-ad54b768e1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f0df4-9e0e-4734-a22b-1507729bb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880a61d-a2b1-4382-a392-77502b4e3077}" ma:internalName="TaxCatchAll" ma:showField="CatchAllData" ma:web="732f0df4-9e0e-4734-a22b-1507729bb2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2f0df4-9e0e-4734-a22b-1507729bb2d9" xsi:nil="true"/>
    <_Flow_SignoffStatus xmlns="be598383-69cb-4681-ae65-3e762fcabad0" xsi:nil="true"/>
    <lcf76f155ced4ddcb4097134ff3c332f xmlns="be598383-69cb-4681-ae65-3e762fcabad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6EBD1F-078E-46B0-92DC-3949FD438D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598383-69cb-4681-ae65-3e762fcabad0"/>
    <ds:schemaRef ds:uri="732f0df4-9e0e-4734-a22b-1507729bb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BB806-8F0E-4DA1-8903-F4348A931C4B}">
  <ds:schemaRefs>
    <ds:schemaRef ds:uri="732f0df4-9e0e-4734-a22b-1507729bb2d9"/>
    <ds:schemaRef ds:uri="be598383-69cb-4681-ae65-3e762fcabad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F9030BB-A538-40CA-8283-31E2E23C64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1580</TotalTime>
  <Words>1597</Words>
  <Application>Microsoft Office PowerPoint</Application>
  <PresentationFormat>Widescreen</PresentationFormat>
  <Paragraphs>179</Paragraphs>
  <Slides>34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 3</vt:lpstr>
      <vt:lpstr>Ion Boardroom</vt:lpstr>
      <vt:lpstr>De aard van natuurwetenschappen WND conferentie 2022</vt:lpstr>
      <vt:lpstr>Even voorstellen</vt:lpstr>
      <vt:lpstr>Entree card</vt:lpstr>
      <vt:lpstr>Cursus Horizonverbreding (5EC, 140sbu)</vt:lpstr>
      <vt:lpstr>PowerPoint Presentation</vt:lpstr>
      <vt:lpstr>Wat is de "aard van natuurwetenschappen"?</vt:lpstr>
      <vt:lpstr>Wat heeft dit met wetenschap te maken?</vt:lpstr>
      <vt:lpstr>Nature of Science</vt:lpstr>
      <vt:lpstr>Dutch Black Hole Consortium</vt:lpstr>
      <vt:lpstr>PowerPoint Presentation</vt:lpstr>
      <vt:lpstr>Wetenschappelijke  revolutie</vt:lpstr>
      <vt:lpstr>Verlichting</vt:lpstr>
      <vt:lpstr>Wetenschapsfilosofie</vt:lpstr>
      <vt:lpstr>Filosofie/Wetenschapsoriëntatie op school</vt:lpstr>
      <vt:lpstr>Postmodernisten</vt:lpstr>
      <vt:lpstr>Het is niet enkel academisch geneuzel...</vt:lpstr>
      <vt:lpstr>Voorbeelden</vt:lpstr>
      <vt:lpstr>Nature of Science</vt:lpstr>
      <vt:lpstr>Modellen en modelgebruik</vt:lpstr>
      <vt:lpstr>PowerPoint Presentation</vt:lpstr>
      <vt:lpstr>PowerPoint Presentation</vt:lpstr>
      <vt:lpstr>PowerPoint Presentation</vt:lpstr>
      <vt:lpstr>Syllabus</vt:lpstr>
      <vt:lpstr>Voorbeeld uit lesboek 1</vt:lpstr>
      <vt:lpstr>Voorbeeld uit lesboek 2</vt:lpstr>
      <vt:lpstr>Voorbeeld uit lesboek 3</vt:lpstr>
      <vt:lpstr>Zelf zoeken in meegebracht lesboek</vt:lpstr>
      <vt:lpstr>Nature of Science</vt:lpstr>
      <vt:lpstr>Bestaande werkvormen</vt:lpstr>
      <vt:lpstr>Inspiratie</vt:lpstr>
      <vt:lpstr>Literatuursuggesties</vt:lpstr>
      <vt:lpstr>Andere jaren..</vt:lpstr>
      <vt:lpstr>Bedankt!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 en Ethiek door de tijden heen: goed of fout?</dc:title>
  <dc:creator>Remco Vasterink</dc:creator>
  <cp:lastModifiedBy>Marijn van Nijhuis</cp:lastModifiedBy>
  <cp:revision>57</cp:revision>
  <dcterms:created xsi:type="dcterms:W3CDTF">2018-09-30T11:46:19Z</dcterms:created>
  <dcterms:modified xsi:type="dcterms:W3CDTF">2022-12-22T11:31:45Z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0x01010097D005807626A44DA5987ED5C28110B3</vt:lpwstr>
  </property>
  <property fmtid="{D5CDD505-2E9C-101B-9397-08002B2CF9AE}" pid="3" name="MediaServiceImageTags">
    <vt:lpwstr/>
  </property>
</Properties>
</file>