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6" r:id="rId5"/>
    <p:sldId id="278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 Olivier" userId="3b86800b-8840-49d1-92d4-b1f31687fb09" providerId="ADAL" clId="{20A98FD4-4003-4456-BC17-89D52EC566DE}"/>
    <pc:docChg chg="delSld">
      <pc:chgData name="Andre Olivier" userId="3b86800b-8840-49d1-92d4-b1f31687fb09" providerId="ADAL" clId="{20A98FD4-4003-4456-BC17-89D52EC566DE}" dt="2023-01-19T13:44:00.134" v="0" actId="2696"/>
      <pc:docMkLst>
        <pc:docMk/>
      </pc:docMkLst>
      <pc:sldChg chg="del">
        <pc:chgData name="Andre Olivier" userId="3b86800b-8840-49d1-92d4-b1f31687fb09" providerId="ADAL" clId="{20A98FD4-4003-4456-BC17-89D52EC566DE}" dt="2023-01-19T13:44:00.134" v="0" actId="2696"/>
        <pc:sldMkLst>
          <pc:docMk/>
          <pc:sldMk cId="562321031" sldId="29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35C818-2614-470F-B2E6-BC4CC8306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C8D3619-66D0-487C-B26D-6DAA54A59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6FB67C-46E4-48CF-A927-741A344E5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3097C-74B1-42D7-8B83-A26400515812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8F8E95-6B4F-41E2-81C0-CC1627E8E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F5E325-0184-43A5-945C-B4789DAE5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5BB1-909E-4116-ABD5-29ED70362D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24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39A747-84C9-4497-809D-0B1BF9655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06C2E2C-3F26-4CC7-BEA9-B581C7495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36580A-13F2-4D09-94DA-F563277F8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3097C-74B1-42D7-8B83-A26400515812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21907F-9CD1-4960-A147-6C57C8C08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0279ED-9965-46C3-8C6D-0C74BC12F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5BB1-909E-4116-ABD5-29ED70362D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784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A2DDD1A-49FD-43C3-91EC-A4EF0A9AC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2F114A1-E9BB-43DE-A330-206072AC4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79E561-51BA-425C-B8C2-4E02906F8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3097C-74B1-42D7-8B83-A26400515812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902292-49C1-4A6C-946D-AF0C571E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94B8E8-AC47-4CA5-900B-190C2B1EA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5BB1-909E-4116-ABD5-29ED70362D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5524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90853E-9BFE-4F1D-8BDA-8D233C345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2F9559-661B-49F6-B47D-1B8A72ADA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30192D-DC4F-4702-A6B1-A6544445B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3097C-74B1-42D7-8B83-A26400515812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8C6EFA-33BE-4CB9-BCFA-0E5CEFBB6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2E0213-6B32-4347-9DD6-CEBCACD46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5BB1-909E-4116-ABD5-29ED70362D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2902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F6703F-A09A-4BE9-8491-7B1414A2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2DB708-03D8-45DD-8D47-FC023459E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DEFF44-CF09-46AF-B104-97FF55169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3097C-74B1-42D7-8B83-A26400515812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64A0C9-9189-428E-AB94-5F24A466E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8C2F5A-C52B-4C95-A85E-9B70B777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5BB1-909E-4116-ABD5-29ED70362D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068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1832D-1772-47B0-AA48-2F01B27C3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438B02-6EB4-4D76-9A43-56F3D510D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CC2C1C1-1C02-4D08-B614-AECDA166E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9C27EA3-F719-4911-8E49-9A2F4E52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3097C-74B1-42D7-8B83-A26400515812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5CB128C-E9F7-483B-B29F-2663ADAB2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A61ED88-F0A3-4E7F-AAD4-747D9D46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5BB1-909E-4116-ABD5-29ED70362D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946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095AF8-2E83-4F4A-A495-54F521035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C25835-EFA6-486C-9FDA-D9D97E49F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7DAEFF-8765-4663-85A9-11DAFC041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23892F9-5B6E-498A-972E-D7325012E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6AA9592-5C36-435E-ACD7-D6A39D5460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310E6F5-39F5-4FB7-94F8-100DE29C7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3097C-74B1-42D7-8B83-A26400515812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2EBC0C7-87BA-4B72-A7C9-74284A49A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D40EF60-BE32-454D-A58B-4DBD41600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5BB1-909E-4116-ABD5-29ED70362D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8434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43BC3D-0D53-4015-A777-69EDE125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14BF4BC-B252-4EA0-962D-232A82A99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3097C-74B1-42D7-8B83-A26400515812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F4C6E59-677B-4B01-9FCF-199C2C47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D820FB-7517-4687-8A84-AE938E004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5BB1-909E-4116-ABD5-29ED70362D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5183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5F05B06-FEF8-457E-80F8-D31635C2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3097C-74B1-42D7-8B83-A26400515812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A798958-5C20-421B-BA5D-65D31B0E4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828101-F6D5-4AE0-B059-5EEC1C00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5BB1-909E-4116-ABD5-29ED70362D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84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582F78-56CE-45FE-B7C8-489422DC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49A320-D933-4362-A21A-E43FB1945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2F2CCE9-FBAD-4D40-987F-BD85721EE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AA3DD4A-1487-4EE6-8B29-2E6ADB946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3097C-74B1-42D7-8B83-A26400515812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9299D02-DA70-4F21-B04B-401851B14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8E83B5-A4EE-4B7C-A618-2F2BD644F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5BB1-909E-4116-ABD5-29ED70362D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8088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214479-2D93-4AE3-A547-94EFED144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C8253B1-BDAC-4A88-A122-B0C7A379C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EAFA208-2D16-4661-9B66-44C90D317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8932266-9BD0-4D2B-BBFB-33364967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3097C-74B1-42D7-8B83-A26400515812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D35E8E6-A557-4DEE-8FD6-21BF263D4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860A379-AAFE-4B85-A3F6-2E25736F5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5BB1-909E-4116-ABD5-29ED70362D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3084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4F08920-0E50-4E47-BAC3-23546B387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7C835E-2D2C-4BED-B947-A3D7B6B4E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C4694A-1F5E-4622-ADE6-43950E0D9F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3097C-74B1-42D7-8B83-A26400515812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94902A-9965-4DE5-B68E-E9F3684CA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F7C261-42FE-4478-A680-A5094DFD1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B5BB1-909E-4116-ABD5-29ED70362D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931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9pSwVjvKi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72BE483-D01D-47B8-8F1B-2B6681CAF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448" y="176400"/>
            <a:ext cx="7795104" cy="6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97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72BE483-D01D-47B8-8F1B-2B6681CAF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448" y="176400"/>
            <a:ext cx="7795104" cy="6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45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480B24B-F492-47BA-842C-A675DEE97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371301" y="2795998"/>
            <a:ext cx="6173771" cy="122059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B30DB3D-7D49-438A-929B-02AA505FC7B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chemeClr val="bg1"/>
                </a:solidFill>
                <a:latin typeface="+mn-lt"/>
              </a:rPr>
              <a:t>Uitgangspunten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E35871B-82C8-4BE9-8D04-3384B95F8F11}"/>
              </a:ext>
            </a:extLst>
          </p:cNvPr>
          <p:cNvSpPr txBox="1">
            <a:spLocks/>
          </p:cNvSpPr>
          <p:nvPr/>
        </p:nvSpPr>
        <p:spPr>
          <a:xfrm>
            <a:off x="1618488" y="517525"/>
            <a:ext cx="988771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rgbClr val="002060"/>
                </a:solidFill>
                <a:latin typeface="+mn-lt"/>
              </a:rPr>
              <a:t>Discussie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ED40015E-796C-4EFE-8896-EBB3915FE95C}"/>
              </a:ext>
            </a:extLst>
          </p:cNvPr>
          <p:cNvSpPr txBox="1">
            <a:spLocks/>
          </p:cNvSpPr>
          <p:nvPr/>
        </p:nvSpPr>
        <p:spPr>
          <a:xfrm>
            <a:off x="1848051" y="1995488"/>
            <a:ext cx="5611528" cy="4432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265113" algn="l" defTabSz="898525">
              <a:lnSpc>
                <a:spcPts val="4500"/>
              </a:lnSpc>
              <a:buFont typeface="Arial" panose="020B0604020202020204" pitchFamily="34" charset="0"/>
              <a:buChar char="•"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Aan welke eisen voldoet een goede methode?</a:t>
            </a:r>
          </a:p>
          <a:p>
            <a:pPr marL="357188" indent="-265113" algn="l" defTabSz="898525">
              <a:lnSpc>
                <a:spcPts val="4500"/>
              </a:lnSpc>
              <a:buFont typeface="Arial" panose="020B0604020202020204" pitchFamily="34" charset="0"/>
              <a:buChar char="•"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Wat maakt een methode de ideale methode? </a:t>
            </a:r>
          </a:p>
          <a:p>
            <a:pPr marL="357188" indent="-265113" algn="l" defTabSz="898525">
              <a:lnSpc>
                <a:spcPts val="4500"/>
              </a:lnSpc>
              <a:buFont typeface="Arial" panose="020B0604020202020204" pitchFamily="34" charset="0"/>
              <a:buChar char="•"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Voldoen de huidige methoden aan de wensen?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CA14096-EB20-4786-B139-7DF593E08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776" y="2285999"/>
            <a:ext cx="3773424" cy="339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50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480B24B-F492-47BA-842C-A675DEE97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275721" y="2823253"/>
            <a:ext cx="6127751" cy="121149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B30DB3D-7D49-438A-929B-02AA505FC7B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chemeClr val="bg1"/>
                </a:solidFill>
                <a:latin typeface="+mn-lt"/>
              </a:rPr>
              <a:t>Uitgangspunten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E35871B-82C8-4BE9-8D04-3384B95F8F11}"/>
              </a:ext>
            </a:extLst>
          </p:cNvPr>
          <p:cNvSpPr txBox="1">
            <a:spLocks/>
          </p:cNvSpPr>
          <p:nvPr/>
        </p:nvSpPr>
        <p:spPr>
          <a:xfrm>
            <a:off x="1618488" y="517525"/>
            <a:ext cx="988771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rgbClr val="002060"/>
                </a:solidFill>
                <a:latin typeface="+mn-lt"/>
              </a:rPr>
              <a:t>Uitgangspunten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ED40015E-796C-4EFE-8896-EBB3915FE95C}"/>
              </a:ext>
            </a:extLst>
          </p:cNvPr>
          <p:cNvSpPr txBox="1">
            <a:spLocks/>
          </p:cNvSpPr>
          <p:nvPr/>
        </p:nvSpPr>
        <p:spPr>
          <a:xfrm>
            <a:off x="2130552" y="1995488"/>
            <a:ext cx="9223248" cy="4432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477838" algn="l" defTabSz="898525">
              <a:lnSpc>
                <a:spcPts val="6000"/>
              </a:lnSpc>
              <a:buFont typeface="+mj-lt"/>
              <a:buAutoNum type="arabicPeriod"/>
              <a:tabLst>
                <a:tab pos="539750" algn="l"/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‘Eigen’, flexibel en aanpasbaar</a:t>
            </a:r>
          </a:p>
          <a:p>
            <a:pPr marL="742950" indent="-477838" algn="l" defTabSz="898525">
              <a:lnSpc>
                <a:spcPts val="6000"/>
              </a:lnSpc>
              <a:buFont typeface="+mj-lt"/>
              <a:buAutoNum type="arabicPeriod"/>
              <a:tabLst>
                <a:tab pos="539750" algn="l"/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Een volwaardige en volledige methode </a:t>
            </a:r>
          </a:p>
          <a:p>
            <a:pPr marL="742950" indent="-477838" algn="l" defTabSz="898525">
              <a:lnSpc>
                <a:spcPts val="6000"/>
              </a:lnSpc>
              <a:buFont typeface="+mj-lt"/>
              <a:buAutoNum type="arabicPeriod"/>
              <a:tabLst>
                <a:tab pos="539750" algn="l"/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Toegankelijke en nuttige ICT</a:t>
            </a:r>
          </a:p>
          <a:p>
            <a:pPr marL="742950" indent="-477838" algn="l" defTabSz="898525">
              <a:lnSpc>
                <a:spcPts val="6000"/>
              </a:lnSpc>
              <a:buFont typeface="+mj-lt"/>
              <a:buAutoNum type="arabicPeriod"/>
              <a:tabLst>
                <a:tab pos="539750" algn="l"/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Goed</a:t>
            </a:r>
            <a:r>
              <a:rPr lang="nl-NL" sz="3600" u="sng" dirty="0">
                <a:solidFill>
                  <a:srgbClr val="002060"/>
                </a:solidFill>
              </a:rPr>
              <a:t>koop</a:t>
            </a:r>
          </a:p>
        </p:txBody>
      </p:sp>
    </p:spTree>
    <p:extLst>
      <p:ext uri="{BB962C8B-B14F-4D97-AF65-F5344CB8AC3E}">
        <p14:creationId xmlns:p14="http://schemas.microsoft.com/office/powerpoint/2010/main" val="3657598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480B24B-F492-47BA-842C-A675DEE97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275721" y="2823253"/>
            <a:ext cx="6127751" cy="121149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B30DB3D-7D49-438A-929B-02AA505FC7B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chemeClr val="bg1"/>
                </a:solidFill>
                <a:latin typeface="+mn-lt"/>
              </a:rPr>
              <a:t>Uitgangspunten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8AA4356-C2F3-4FAD-895D-83B7B271A269}"/>
              </a:ext>
            </a:extLst>
          </p:cNvPr>
          <p:cNvSpPr txBox="1">
            <a:spLocks/>
          </p:cNvSpPr>
          <p:nvPr/>
        </p:nvSpPr>
        <p:spPr>
          <a:xfrm>
            <a:off x="1618488" y="517525"/>
            <a:ext cx="988771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rgbClr val="002060"/>
                </a:solidFill>
                <a:latin typeface="+mn-lt"/>
              </a:rPr>
              <a:t>‘Eigen’, flexibel en aanpasbaar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D04809E-F832-4729-9E15-FAD2C324B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25" y="1849415"/>
            <a:ext cx="4486275" cy="4724400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F0604B58-22AE-429C-91EE-5676919D6DCB}"/>
              </a:ext>
            </a:extLst>
          </p:cNvPr>
          <p:cNvSpPr txBox="1">
            <a:spLocks/>
          </p:cNvSpPr>
          <p:nvPr/>
        </p:nvSpPr>
        <p:spPr>
          <a:xfrm>
            <a:off x="2130552" y="1995488"/>
            <a:ext cx="5193792" cy="4432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265113" algn="l" defTabSz="898525">
              <a:lnSpc>
                <a:spcPts val="6000"/>
              </a:lnSpc>
              <a:buFont typeface="Arial" panose="020B0604020202020204" pitchFamily="34" charset="0"/>
              <a:buChar char="•"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Eigen teksten</a:t>
            </a:r>
          </a:p>
          <a:p>
            <a:pPr marL="357188" indent="-265113" algn="l" defTabSz="898525">
              <a:lnSpc>
                <a:spcPts val="6000"/>
              </a:lnSpc>
              <a:buFont typeface="Arial" panose="020B0604020202020204" pitchFamily="34" charset="0"/>
              <a:buChar char="•"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In </a:t>
            </a:r>
            <a:r>
              <a:rPr lang="nl-NL" sz="3600" i="1" dirty="0">
                <a:solidFill>
                  <a:srgbClr val="002060"/>
                </a:solidFill>
              </a:rPr>
              <a:t>Word</a:t>
            </a:r>
            <a:r>
              <a:rPr lang="nl-NL" sz="3600" dirty="0">
                <a:solidFill>
                  <a:srgbClr val="002060"/>
                </a:solidFill>
              </a:rPr>
              <a:t> aangeleverd</a:t>
            </a:r>
          </a:p>
          <a:p>
            <a:pPr marL="357188" indent="-265113" algn="l" defTabSz="898525">
              <a:lnSpc>
                <a:spcPts val="6000"/>
              </a:lnSpc>
              <a:buFont typeface="Arial" panose="020B0604020202020204" pitchFamily="34" charset="0"/>
              <a:buChar char="•"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Eigen tekeningen</a:t>
            </a:r>
          </a:p>
          <a:p>
            <a:pPr marL="357188" indent="-265113" algn="l" defTabSz="898525">
              <a:lnSpc>
                <a:spcPts val="6000"/>
              </a:lnSpc>
              <a:buFont typeface="Arial" panose="020B0604020202020204" pitchFamily="34" charset="0"/>
              <a:buChar char="•"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Eigen foto’s</a:t>
            </a:r>
          </a:p>
          <a:p>
            <a:pPr marL="357188" indent="-265113" algn="l" defTabSz="898525">
              <a:lnSpc>
                <a:spcPts val="6000"/>
              </a:lnSpc>
              <a:buFont typeface="Arial" panose="020B0604020202020204" pitchFamily="34" charset="0"/>
              <a:buChar char="•"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Eigen website</a:t>
            </a:r>
          </a:p>
        </p:txBody>
      </p:sp>
    </p:spTree>
    <p:extLst>
      <p:ext uri="{BB962C8B-B14F-4D97-AF65-F5344CB8AC3E}">
        <p14:creationId xmlns:p14="http://schemas.microsoft.com/office/powerpoint/2010/main" val="2479634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480B24B-F492-47BA-842C-A675DEE97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275721" y="2823253"/>
            <a:ext cx="6127751" cy="121149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E35871B-82C8-4BE9-8D04-3384B95F8F11}"/>
              </a:ext>
            </a:extLst>
          </p:cNvPr>
          <p:cNvSpPr txBox="1">
            <a:spLocks/>
          </p:cNvSpPr>
          <p:nvPr/>
        </p:nvSpPr>
        <p:spPr>
          <a:xfrm>
            <a:off x="1618488" y="517525"/>
            <a:ext cx="988771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rgbClr val="002060"/>
                </a:solidFill>
                <a:latin typeface="+mn-lt"/>
              </a:rPr>
              <a:t>Volwaardig</a:t>
            </a:r>
            <a:r>
              <a:rPr lang="nl-NL" sz="5600" b="1" dirty="0">
                <a:solidFill>
                  <a:srgbClr val="002060"/>
                </a:solidFill>
                <a:latin typeface="+mn-lt"/>
              </a:rPr>
              <a:t> en volledig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D98FF134-7EEE-42C1-8696-55F8ED2475BB}"/>
              </a:ext>
            </a:extLst>
          </p:cNvPr>
          <p:cNvSpPr txBox="1">
            <a:spLocks/>
          </p:cNvSpPr>
          <p:nvPr/>
        </p:nvSpPr>
        <p:spPr>
          <a:xfrm>
            <a:off x="1618488" y="2085974"/>
            <a:ext cx="9916287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5" indent="-265113" algn="l" defTabSz="898525">
              <a:lnSpc>
                <a:spcPts val="6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Volledig curriculum (voorbereiding bovenbouw)</a:t>
            </a:r>
          </a:p>
          <a:p>
            <a:pPr marL="357188" lvl="5" indent="-265113" algn="l" defTabSz="898525">
              <a:lnSpc>
                <a:spcPts val="6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Voorkennis activeren, experimenten, vragen,    antwoorden, alles digitaal toegankelijk</a:t>
            </a:r>
          </a:p>
          <a:p>
            <a:pPr marL="357188" lvl="5" indent="-265113" algn="l" defTabSz="898525">
              <a:lnSpc>
                <a:spcPts val="6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In Engels vertaald (TTO)</a:t>
            </a:r>
          </a:p>
        </p:txBody>
      </p:sp>
    </p:spTree>
    <p:extLst>
      <p:ext uri="{BB962C8B-B14F-4D97-AF65-F5344CB8AC3E}">
        <p14:creationId xmlns:p14="http://schemas.microsoft.com/office/powerpoint/2010/main" val="1951350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480B24B-F492-47BA-842C-A675DEE97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275721" y="2823253"/>
            <a:ext cx="6127751" cy="121149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B30DB3D-7D49-438A-929B-02AA505FC7B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chemeClr val="bg1"/>
                </a:solidFill>
                <a:latin typeface="+mn-lt"/>
              </a:rPr>
              <a:t>Uitgangspunten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8AA4356-C2F3-4FAD-895D-83B7B271A269}"/>
              </a:ext>
            </a:extLst>
          </p:cNvPr>
          <p:cNvSpPr txBox="1">
            <a:spLocks/>
          </p:cNvSpPr>
          <p:nvPr/>
        </p:nvSpPr>
        <p:spPr>
          <a:xfrm>
            <a:off x="1618488" y="517525"/>
            <a:ext cx="988771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rgbClr val="002060"/>
                </a:solidFill>
                <a:latin typeface="+mn-lt"/>
              </a:rPr>
              <a:t>Toegankelijke en nuttige ICT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F0604B58-22AE-429C-91EE-5676919D6DCB}"/>
              </a:ext>
            </a:extLst>
          </p:cNvPr>
          <p:cNvSpPr txBox="1">
            <a:spLocks/>
          </p:cNvSpPr>
          <p:nvPr/>
        </p:nvSpPr>
        <p:spPr>
          <a:xfrm>
            <a:off x="2130552" y="1995489"/>
            <a:ext cx="5060823" cy="4138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 algn="l" defTabSz="898525">
              <a:lnSpc>
                <a:spcPts val="6000"/>
              </a:lnSpc>
              <a:buFont typeface="Arial" panose="020B0604020202020204" pitchFamily="34" charset="0"/>
              <a:buChar char="•"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Filmpjes/animaties</a:t>
            </a:r>
          </a:p>
          <a:p>
            <a:pPr marL="0" lvl="5" indent="0" algn="l" defTabSz="898525">
              <a:lnSpc>
                <a:spcPts val="4000"/>
              </a:lnSpc>
              <a:spcBef>
                <a:spcPts val="600"/>
              </a:spcBef>
              <a:buNone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    via QR-code </a:t>
            </a:r>
            <a:r>
              <a:rPr lang="nl-NL" sz="2800" dirty="0">
                <a:solidFill>
                  <a:srgbClr val="002060"/>
                </a:solidFill>
              </a:rPr>
              <a:t>(YouTube)</a:t>
            </a:r>
          </a:p>
          <a:p>
            <a:pPr marL="0" lvl="5" indent="0" algn="l" defTabSz="898525">
              <a:lnSpc>
                <a:spcPts val="1600"/>
              </a:lnSpc>
              <a:spcBef>
                <a:spcPts val="0"/>
              </a:spcBef>
              <a:buNone/>
              <a:tabLst>
                <a:tab pos="2419350" algn="l"/>
              </a:tabLst>
            </a:pPr>
            <a:endParaRPr lang="nl-NL" sz="1200" dirty="0">
              <a:solidFill>
                <a:srgbClr val="002060"/>
              </a:solidFill>
            </a:endParaRPr>
          </a:p>
          <a:p>
            <a:pPr marL="361950" lvl="5" indent="-361950" algn="l" defTabSz="898525">
              <a:lnSpc>
                <a:spcPts val="4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MaakhetEigen.nl:</a:t>
            </a:r>
          </a:p>
          <a:p>
            <a:pPr marL="0" lvl="5" indent="0" algn="l" defTabSz="898525">
              <a:lnSpc>
                <a:spcPts val="4000"/>
              </a:lnSpc>
              <a:spcBef>
                <a:spcPts val="600"/>
              </a:spcBef>
              <a:buNone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    - online methode</a:t>
            </a:r>
          </a:p>
          <a:p>
            <a:pPr marL="0" lvl="5" indent="0" algn="l" defTabSz="898525">
              <a:lnSpc>
                <a:spcPts val="4000"/>
              </a:lnSpc>
              <a:spcBef>
                <a:spcPts val="600"/>
              </a:spcBef>
              <a:buNone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    - filmpjes  </a:t>
            </a:r>
          </a:p>
          <a:p>
            <a:pPr marL="0" lvl="5" indent="0" algn="l" defTabSz="898525">
              <a:lnSpc>
                <a:spcPts val="4000"/>
              </a:lnSpc>
              <a:spcBef>
                <a:spcPts val="600"/>
              </a:spcBef>
              <a:buNone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    - digitale toetsen</a:t>
            </a:r>
          </a:p>
          <a:p>
            <a:pPr marL="357188" indent="-265113" algn="l" defTabSz="898525">
              <a:lnSpc>
                <a:spcPts val="6000"/>
              </a:lnSpc>
              <a:buFont typeface="Arial" panose="020B0604020202020204" pitchFamily="34" charset="0"/>
              <a:buChar char="•"/>
              <a:tabLst>
                <a:tab pos="2419350" algn="l"/>
              </a:tabLst>
            </a:pPr>
            <a:endParaRPr lang="nl-NL" sz="3600" dirty="0">
              <a:solidFill>
                <a:srgbClr val="002060"/>
              </a:solidFill>
            </a:endParaRPr>
          </a:p>
        </p:txBody>
      </p:sp>
      <p:pic>
        <p:nvPicPr>
          <p:cNvPr id="9" name="Afbeelding 8">
            <a:hlinkClick r:id="rId3"/>
            <a:extLst>
              <a:ext uri="{FF2B5EF4-FFF2-40B4-BE49-F238E27FC236}">
                <a16:creationId xmlns:a16="http://schemas.microsoft.com/office/drawing/2014/main" id="{D39E9968-B275-4CFA-B278-2576529086E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44" y="2166303"/>
            <a:ext cx="4305299" cy="303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0867222-39D4-44F0-8F64-36A5707DCA3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969" y="2166303"/>
            <a:ext cx="1209674" cy="1205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795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480B24B-F492-47BA-842C-A675DEE97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275721" y="2823253"/>
            <a:ext cx="6127751" cy="121149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B30DB3D-7D49-438A-929B-02AA505FC7B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chemeClr val="bg1"/>
                </a:solidFill>
                <a:latin typeface="+mn-lt"/>
              </a:rPr>
              <a:t>Uitgangspunten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8AA4356-C2F3-4FAD-895D-83B7B271A269}"/>
              </a:ext>
            </a:extLst>
          </p:cNvPr>
          <p:cNvSpPr txBox="1">
            <a:spLocks/>
          </p:cNvSpPr>
          <p:nvPr/>
        </p:nvSpPr>
        <p:spPr>
          <a:xfrm>
            <a:off x="1618488" y="517525"/>
            <a:ext cx="988771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rgbClr val="002060"/>
                </a:solidFill>
                <a:latin typeface="+mn-lt"/>
              </a:rPr>
              <a:t>Website MaakhetEigen.nl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F0604B58-22AE-429C-91EE-5676919D6DCB}"/>
              </a:ext>
            </a:extLst>
          </p:cNvPr>
          <p:cNvSpPr txBox="1">
            <a:spLocks/>
          </p:cNvSpPr>
          <p:nvPr/>
        </p:nvSpPr>
        <p:spPr>
          <a:xfrm>
            <a:off x="2130552" y="1995489"/>
            <a:ext cx="5298948" cy="4138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5" algn="l" defTabSz="898525">
              <a:lnSpc>
                <a:spcPts val="4000"/>
              </a:lnSpc>
              <a:spcBef>
                <a:spcPts val="600"/>
              </a:spcBef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Per hoofdstuk 2 soorten digitale (formatieve) toetsen:</a:t>
            </a:r>
          </a:p>
          <a:p>
            <a:pPr marL="0" lvl="5" indent="0" algn="l" defTabSz="898525">
              <a:lnSpc>
                <a:spcPts val="4000"/>
              </a:lnSpc>
              <a:spcBef>
                <a:spcPts val="600"/>
              </a:spcBef>
              <a:buNone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- voorkennistoets</a:t>
            </a:r>
          </a:p>
          <a:p>
            <a:pPr marL="0" lvl="5" indent="0" algn="l" defTabSz="898525">
              <a:lnSpc>
                <a:spcPts val="4000"/>
              </a:lnSpc>
              <a:spcBef>
                <a:spcPts val="600"/>
              </a:spcBef>
              <a:buNone/>
              <a:tabLst>
                <a:tab pos="2419350" algn="l"/>
              </a:tabLst>
            </a:pPr>
            <a:r>
              <a:rPr lang="nl-NL" sz="3600" dirty="0">
                <a:solidFill>
                  <a:srgbClr val="002060"/>
                </a:solidFill>
              </a:rPr>
              <a:t>- diagnostische toets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DE3F6F1-947F-4F0C-9785-A8D947123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911" y="1995488"/>
            <a:ext cx="4241289" cy="399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64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480B24B-F492-47BA-842C-A675DEE97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275721" y="2823253"/>
            <a:ext cx="6127751" cy="121149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E35871B-82C8-4BE9-8D04-3384B95F8F11}"/>
              </a:ext>
            </a:extLst>
          </p:cNvPr>
          <p:cNvSpPr txBox="1">
            <a:spLocks/>
          </p:cNvSpPr>
          <p:nvPr/>
        </p:nvSpPr>
        <p:spPr>
          <a:xfrm>
            <a:off x="1618488" y="517525"/>
            <a:ext cx="988771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rgbClr val="002060"/>
                </a:solidFill>
                <a:latin typeface="+mn-lt"/>
              </a:rPr>
              <a:t>Goed</a:t>
            </a:r>
            <a:r>
              <a:rPr lang="nl-NL" b="1" u="sng" dirty="0">
                <a:solidFill>
                  <a:srgbClr val="002060"/>
                </a:solidFill>
                <a:latin typeface="+mn-lt"/>
              </a:rPr>
              <a:t>koop</a:t>
            </a:r>
            <a:endParaRPr lang="nl-NL" sz="5600" b="1" u="sng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D98FF134-7EEE-42C1-8696-55F8ED2475BB}"/>
              </a:ext>
            </a:extLst>
          </p:cNvPr>
          <p:cNvSpPr txBox="1">
            <a:spLocks/>
          </p:cNvSpPr>
          <p:nvPr/>
        </p:nvSpPr>
        <p:spPr>
          <a:xfrm>
            <a:off x="1618488" y="2085974"/>
            <a:ext cx="10106787" cy="4530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5" indent="-266700" algn="l" defTabSz="898525">
              <a:lnSpc>
                <a:spcPts val="6000"/>
              </a:lnSpc>
              <a:buFont typeface="Arial" panose="020B0604020202020204" pitchFamily="34" charset="0"/>
              <a:buChar char="•"/>
              <a:tabLst>
                <a:tab pos="2419350" algn="l"/>
              </a:tabLst>
            </a:pPr>
            <a:r>
              <a:rPr lang="nl-NL" sz="4200" dirty="0">
                <a:solidFill>
                  <a:srgbClr val="002060"/>
                </a:solidFill>
              </a:rPr>
              <a:t>Gemiddeld 33 € per ll. per jaar per methode</a:t>
            </a:r>
          </a:p>
          <a:p>
            <a:pPr marL="266700" lvl="5" indent="-266700" algn="l" defTabSz="898525">
              <a:lnSpc>
                <a:spcPts val="6000"/>
              </a:lnSpc>
              <a:buFont typeface="Arial" panose="020B0604020202020204" pitchFamily="34" charset="0"/>
              <a:buChar char="•"/>
              <a:tabLst>
                <a:tab pos="2419350" algn="l"/>
              </a:tabLst>
            </a:pPr>
            <a:r>
              <a:rPr lang="nl-NL" sz="4200" dirty="0">
                <a:solidFill>
                  <a:srgbClr val="002060"/>
                </a:solidFill>
              </a:rPr>
              <a:t>Gemiddeld 175 ll. 2e en 3e klas havo/vwo</a:t>
            </a:r>
          </a:p>
          <a:p>
            <a:pPr marL="266700" lvl="5" indent="-266700" algn="l" defTabSz="898525">
              <a:lnSpc>
                <a:spcPts val="6000"/>
              </a:lnSpc>
              <a:buFont typeface="Arial" panose="020B0604020202020204" pitchFamily="34" charset="0"/>
              <a:buChar char="•"/>
              <a:tabLst>
                <a:tab pos="2419350" algn="l"/>
              </a:tabLst>
            </a:pPr>
            <a:r>
              <a:rPr lang="nl-NL" sz="4200" dirty="0">
                <a:solidFill>
                  <a:srgbClr val="002060"/>
                </a:solidFill>
              </a:rPr>
              <a:t>3 Methoden: 2e klas NaSk, 3e klas Na en 3e klas </a:t>
            </a:r>
            <a:r>
              <a:rPr lang="nl-NL" sz="4200" dirty="0" err="1">
                <a:solidFill>
                  <a:srgbClr val="002060"/>
                </a:solidFill>
              </a:rPr>
              <a:t>Sk</a:t>
            </a:r>
            <a:endParaRPr lang="nl-NL" sz="4200" dirty="0">
              <a:solidFill>
                <a:srgbClr val="002060"/>
              </a:solidFill>
            </a:endParaRPr>
          </a:p>
          <a:p>
            <a:pPr marL="266700" lvl="5" indent="-266700" algn="l" defTabSz="898525">
              <a:lnSpc>
                <a:spcPts val="6000"/>
              </a:lnSpc>
              <a:buFont typeface="Arial" panose="020B0604020202020204" pitchFamily="34" charset="0"/>
              <a:buChar char="•"/>
              <a:tabLst>
                <a:tab pos="2419350" algn="l"/>
              </a:tabLst>
            </a:pPr>
            <a:r>
              <a:rPr lang="nl-NL" sz="4200" dirty="0">
                <a:solidFill>
                  <a:srgbClr val="002060"/>
                </a:solidFill>
              </a:rPr>
              <a:t>Gebruik methode: 5 jaar</a:t>
            </a:r>
          </a:p>
          <a:p>
            <a:pPr marL="0" lvl="5" indent="0" defTabSz="898525">
              <a:lnSpc>
                <a:spcPts val="2500"/>
              </a:lnSpc>
              <a:spcBef>
                <a:spcPts val="0"/>
              </a:spcBef>
              <a:buNone/>
              <a:tabLst>
                <a:tab pos="180975" algn="l"/>
              </a:tabLst>
            </a:pPr>
            <a:r>
              <a:rPr lang="nl-NL" sz="4000" b="1" dirty="0">
                <a:solidFill>
                  <a:srgbClr val="002060"/>
                </a:solidFill>
              </a:rPr>
              <a:t>	</a:t>
            </a:r>
            <a:endParaRPr lang="nl-NL" sz="1800" b="1" dirty="0">
              <a:solidFill>
                <a:srgbClr val="002060"/>
              </a:solidFill>
            </a:endParaRPr>
          </a:p>
          <a:p>
            <a:pPr marL="0" lvl="5" indent="0" algn="l" defTabSz="898525">
              <a:lnSpc>
                <a:spcPts val="4000"/>
              </a:lnSpc>
              <a:buNone/>
            </a:pPr>
            <a:r>
              <a:rPr lang="nl-NL" sz="4200">
                <a:solidFill>
                  <a:srgbClr val="002060"/>
                </a:solidFill>
              </a:rPr>
              <a:t>   33</a:t>
            </a:r>
            <a:r>
              <a:rPr lang="nl-NL" sz="4200" dirty="0">
                <a:solidFill>
                  <a:srgbClr val="002060"/>
                </a:solidFill>
              </a:rPr>
              <a:t>€ x 5jr. x 175 ll. x 3 methoden = </a:t>
            </a:r>
            <a:r>
              <a:rPr lang="nl-NL" sz="4200" b="1" dirty="0">
                <a:solidFill>
                  <a:srgbClr val="002060"/>
                </a:solidFill>
              </a:rPr>
              <a:t>86.625 €</a:t>
            </a:r>
          </a:p>
          <a:p>
            <a:pPr marL="357188" lvl="5" indent="-265113" algn="l" defTabSz="898525">
              <a:lnSpc>
                <a:spcPts val="6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419350" algn="l"/>
              </a:tabLst>
            </a:pPr>
            <a:endParaRPr lang="nl-NL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14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480B24B-F492-47BA-842C-A675DEE97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275721" y="2823253"/>
            <a:ext cx="6127751" cy="121149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E35871B-82C8-4BE9-8D04-3384B95F8F11}"/>
              </a:ext>
            </a:extLst>
          </p:cNvPr>
          <p:cNvSpPr txBox="1">
            <a:spLocks/>
          </p:cNvSpPr>
          <p:nvPr/>
        </p:nvSpPr>
        <p:spPr>
          <a:xfrm>
            <a:off x="1618488" y="365123"/>
            <a:ext cx="988771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rgbClr val="002060"/>
                </a:solidFill>
                <a:latin typeface="+mn-lt"/>
              </a:rPr>
              <a:t>Vragen?</a:t>
            </a:r>
            <a:r>
              <a:rPr lang="nl-NL" sz="6000" b="1" dirty="0">
                <a:solidFill>
                  <a:srgbClr val="002060"/>
                </a:solidFill>
              </a:rPr>
              <a:t> </a:t>
            </a:r>
            <a:r>
              <a:rPr lang="nl-NL" sz="3000" b="1" dirty="0">
                <a:solidFill>
                  <a:srgbClr val="002060"/>
                </a:solidFill>
              </a:rPr>
              <a:t>e.v.t. via MaakhetEigen@gmail.com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D98FF134-7EEE-42C1-8696-55F8ED2475BB}"/>
              </a:ext>
            </a:extLst>
          </p:cNvPr>
          <p:cNvSpPr txBox="1">
            <a:spLocks/>
          </p:cNvSpPr>
          <p:nvPr/>
        </p:nvSpPr>
        <p:spPr>
          <a:xfrm>
            <a:off x="1904238" y="1962149"/>
            <a:ext cx="9601962" cy="4530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898525">
              <a:buNone/>
              <a:tabLst>
                <a:tab pos="2419350" algn="l"/>
              </a:tabLst>
            </a:pPr>
            <a:r>
              <a:rPr lang="nl-NL" sz="4000" b="1" dirty="0">
                <a:solidFill>
                  <a:srgbClr val="002060"/>
                </a:solidFill>
              </a:rPr>
              <a:t>Heb je dat allemaal alleen gedaan? </a:t>
            </a:r>
          </a:p>
          <a:p>
            <a:pPr marL="0" indent="0" algn="l" defTabSz="898525">
              <a:buNone/>
              <a:tabLst>
                <a:tab pos="2419350" algn="l"/>
              </a:tabLst>
            </a:pPr>
            <a:r>
              <a:rPr lang="nl-NL" sz="4000" b="1" dirty="0">
                <a:solidFill>
                  <a:srgbClr val="002060"/>
                </a:solidFill>
              </a:rPr>
              <a:t>Hoe gaat het verder als wij aangeven deze methode te willen?</a:t>
            </a:r>
          </a:p>
          <a:p>
            <a:pPr marL="0" indent="0" algn="l" defTabSz="898525">
              <a:buNone/>
              <a:tabLst>
                <a:tab pos="2419350" algn="l"/>
              </a:tabLst>
            </a:pPr>
            <a:r>
              <a:rPr lang="nl-NL" sz="4000" b="1" dirty="0">
                <a:solidFill>
                  <a:srgbClr val="002060"/>
                </a:solidFill>
              </a:rPr>
              <a:t>Hoe wordt de methode aangeleverd? Wat zou dat ons kosten? </a:t>
            </a:r>
          </a:p>
          <a:p>
            <a:pPr marL="0" indent="0" algn="l" defTabSz="898525">
              <a:buNone/>
              <a:tabLst>
                <a:tab pos="2419350" algn="l"/>
              </a:tabLst>
            </a:pPr>
            <a:r>
              <a:rPr lang="nl-NL" sz="4000" b="1" dirty="0">
                <a:solidFill>
                  <a:srgbClr val="002060"/>
                </a:solidFill>
              </a:rPr>
              <a:t>Kunnen we de volledige methode aanpassen naar eigen wens?</a:t>
            </a:r>
          </a:p>
          <a:p>
            <a:pPr marL="0" indent="0" algn="l" defTabSz="898525">
              <a:buNone/>
              <a:tabLst>
                <a:tab pos="2419350" algn="l"/>
              </a:tabLst>
            </a:pPr>
            <a:r>
              <a:rPr lang="nl-NL" sz="4000" b="1" dirty="0">
                <a:solidFill>
                  <a:srgbClr val="002060"/>
                </a:solidFill>
              </a:rPr>
              <a:t>Als we alleen scheikunde voor de 3</a:t>
            </a:r>
            <a:r>
              <a:rPr lang="nl-NL" sz="4000" b="1" baseline="30000" dirty="0">
                <a:solidFill>
                  <a:srgbClr val="002060"/>
                </a:solidFill>
              </a:rPr>
              <a:t>e</a:t>
            </a:r>
            <a:r>
              <a:rPr lang="nl-NL" sz="4000" b="1" dirty="0">
                <a:solidFill>
                  <a:srgbClr val="002060"/>
                </a:solidFill>
              </a:rPr>
              <a:t> klas willen, kan dat dan?</a:t>
            </a:r>
          </a:p>
          <a:p>
            <a:pPr marL="0" indent="0" algn="l" defTabSz="898525">
              <a:buNone/>
              <a:tabLst>
                <a:tab pos="2419350" algn="l"/>
              </a:tabLst>
            </a:pPr>
            <a:r>
              <a:rPr lang="nl-NL" sz="4000" b="1" dirty="0">
                <a:solidFill>
                  <a:srgbClr val="002060"/>
                </a:solidFill>
              </a:rPr>
              <a:t>Waarom denk jij dat je het beter kan dan traditionele uitgevers? </a:t>
            </a:r>
          </a:p>
          <a:p>
            <a:pPr marL="0" indent="0" algn="l" defTabSz="898525">
              <a:buNone/>
              <a:tabLst>
                <a:tab pos="2419350" algn="l"/>
              </a:tabLst>
            </a:pPr>
            <a:r>
              <a:rPr lang="nl-NL" sz="4000" b="1" dirty="0">
                <a:solidFill>
                  <a:srgbClr val="002060"/>
                </a:solidFill>
              </a:rPr>
              <a:t>Zitten er ook </a:t>
            </a:r>
            <a:r>
              <a:rPr lang="nl-NL" sz="4000" b="1" dirty="0" err="1">
                <a:solidFill>
                  <a:srgbClr val="002060"/>
                </a:solidFill>
              </a:rPr>
              <a:t>summatieve</a:t>
            </a:r>
            <a:r>
              <a:rPr lang="nl-NL" sz="4000" b="1" dirty="0">
                <a:solidFill>
                  <a:srgbClr val="002060"/>
                </a:solidFill>
              </a:rPr>
              <a:t> toetsen bij de methode? </a:t>
            </a:r>
          </a:p>
          <a:p>
            <a:pPr marL="0" indent="0" algn="l" defTabSz="898525">
              <a:buNone/>
              <a:tabLst>
                <a:tab pos="2419350" algn="l"/>
              </a:tabLst>
            </a:pPr>
            <a:r>
              <a:rPr lang="nl-NL" sz="4000" b="1" dirty="0">
                <a:solidFill>
                  <a:srgbClr val="002060"/>
                </a:solidFill>
              </a:rPr>
              <a:t>Is er een aparte site voor tweetalig onderwijs? </a:t>
            </a:r>
          </a:p>
          <a:p>
            <a:pPr marL="0" indent="0" algn="l" defTabSz="898525">
              <a:buNone/>
              <a:tabLst>
                <a:tab pos="2419350" algn="l"/>
              </a:tabLst>
            </a:pPr>
            <a:r>
              <a:rPr lang="nl-NL" sz="4000" b="1" dirty="0">
                <a:solidFill>
                  <a:srgbClr val="002060"/>
                </a:solidFill>
              </a:rPr>
              <a:t>Hoeveel filmpjes zijn er per hoofdstuk? </a:t>
            </a:r>
          </a:p>
          <a:p>
            <a:pPr marL="0" indent="0" algn="l" defTabSz="898525">
              <a:buNone/>
              <a:tabLst>
                <a:tab pos="2419350" algn="l"/>
              </a:tabLst>
            </a:pPr>
            <a:r>
              <a:rPr lang="nl-NL" sz="4000" b="1" dirty="0">
                <a:solidFill>
                  <a:srgbClr val="002060"/>
                </a:solidFill>
              </a:rPr>
              <a:t>Hoe zorg je dat de AVG normen voor onze leerlingen gewaarborgd zijn?</a:t>
            </a:r>
          </a:p>
          <a:p>
            <a:pPr marL="0" indent="0" algn="l" defTabSz="898525">
              <a:buNone/>
              <a:tabLst>
                <a:tab pos="2419350" algn="l"/>
              </a:tabLst>
            </a:pPr>
            <a:r>
              <a:rPr lang="nl-NL" sz="4000" b="1" dirty="0">
                <a:solidFill>
                  <a:srgbClr val="002060"/>
                </a:solidFill>
              </a:rPr>
              <a:t>Wat als jij er niet meer bent? Bestaat de methode dan nog?	</a:t>
            </a:r>
          </a:p>
        </p:txBody>
      </p:sp>
    </p:spTree>
    <p:extLst>
      <p:ext uri="{BB962C8B-B14F-4D97-AF65-F5344CB8AC3E}">
        <p14:creationId xmlns:p14="http://schemas.microsoft.com/office/powerpoint/2010/main" val="266785177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57D70E0400DC4AA31A61CE277528D9" ma:contentTypeVersion="11" ma:contentTypeDescription="Een nieuw document maken." ma:contentTypeScope="" ma:versionID="d001abfa6359b2c2f1e8e78604eb9f89">
  <xsd:schema xmlns:xsd="http://www.w3.org/2001/XMLSchema" xmlns:xs="http://www.w3.org/2001/XMLSchema" xmlns:p="http://schemas.microsoft.com/office/2006/metadata/properties" xmlns:ns3="35764222-0947-44e1-8b8f-fbfd612bbe69" xmlns:ns4="6f4a2ac3-4857-4cee-9242-0145aab9f709" targetNamespace="http://schemas.microsoft.com/office/2006/metadata/properties" ma:root="true" ma:fieldsID="28976194db900fc78c8c5ac0b9dd5542" ns3:_="" ns4:_="">
    <xsd:import namespace="35764222-0947-44e1-8b8f-fbfd612bbe69"/>
    <xsd:import namespace="6f4a2ac3-4857-4cee-9242-0145aab9f709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edWithUser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764222-0947-44e1-8b8f-fbfd612bbe69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4a2ac3-4857-4cee-9242-0145aab9f7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4A548BE-26D5-44FC-9519-00904A9F07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764222-0947-44e1-8b8f-fbfd612bbe69"/>
    <ds:schemaRef ds:uri="6f4a2ac3-4857-4cee-9242-0145aab9f7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ADA2E2-0DE1-48AB-9FEC-52A3D29D9C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6BFAE3-F259-40F5-A31C-0FCAF4D48C1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</Words>
  <Application>Microsoft Office PowerPoint</Application>
  <PresentationFormat>Breedbeeld</PresentationFormat>
  <Paragraphs>55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Familie Olivier</dc:creator>
  <cp:lastModifiedBy>Andre Olivier</cp:lastModifiedBy>
  <cp:revision>11</cp:revision>
  <dcterms:created xsi:type="dcterms:W3CDTF">2019-12-29T22:50:04Z</dcterms:created>
  <dcterms:modified xsi:type="dcterms:W3CDTF">2023-01-19T13:44:02Z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0x010100CD57D70E0400DC4AA31A61CE277528D9</vt:lpwstr>
  </property>
</Properties>
</file>