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1"/>
  </p:sldMasterIdLst>
  <p:notesMasterIdLst>
    <p:notesMasterId r:id="rId21"/>
  </p:notesMasterIdLst>
  <p:handoutMasterIdLst>
    <p:handoutMasterId r:id="rId22"/>
  </p:handoutMasterIdLst>
  <p:sldIdLst>
    <p:sldId id="275" r:id="rId2"/>
    <p:sldId id="290" r:id="rId3"/>
    <p:sldId id="348" r:id="rId4"/>
    <p:sldId id="305" r:id="rId5"/>
    <p:sldId id="324" r:id="rId6"/>
    <p:sldId id="330" r:id="rId7"/>
    <p:sldId id="331" r:id="rId8"/>
    <p:sldId id="344" r:id="rId9"/>
    <p:sldId id="342" r:id="rId10"/>
    <p:sldId id="337" r:id="rId11"/>
    <p:sldId id="345" r:id="rId12"/>
    <p:sldId id="347" r:id="rId13"/>
    <p:sldId id="346" r:id="rId14"/>
    <p:sldId id="349" r:id="rId15"/>
    <p:sldId id="350" r:id="rId16"/>
    <p:sldId id="327" r:id="rId17"/>
    <p:sldId id="333" r:id="rId18"/>
    <p:sldId id="335" r:id="rId19"/>
    <p:sldId id="351" r:id="rId20"/>
  </p:sldIdLst>
  <p:sldSz cx="12195175" cy="6858000"/>
  <p:notesSz cx="6858000" cy="9144000"/>
  <p:embeddedFontLst>
    <p:embeddedFont>
      <p:font typeface="Arial" panose="020B06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erriweather Light" panose="00000400000000000000" pitchFamily="2" charset="0"/>
      <p:regular r:id="rId31"/>
      <p:italic r:id="rId32"/>
    </p:embeddedFont>
    <p:embeddedFont>
      <p:font typeface="Merriweather Regular" panose="020B060402020202020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Light" panose="020B0306030504020204" pitchFamily="34" charset="0"/>
      <p:regular r:id="rId41"/>
      <p: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A35"/>
    <a:srgbClr val="633F2B"/>
    <a:srgbClr val="522980"/>
    <a:srgbClr val="6687C3"/>
    <a:srgbClr val="171D42"/>
    <a:srgbClr val="63A593"/>
    <a:srgbClr val="921E56"/>
    <a:srgbClr val="DD9562"/>
    <a:srgbClr val="D49562"/>
    <a:srgbClr val="D49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47"/>
  </p:normalViewPr>
  <p:slideViewPr>
    <p:cSldViewPr snapToGrid="0">
      <p:cViewPr varScale="1">
        <p:scale>
          <a:sx n="86" d="100"/>
          <a:sy n="86" d="100"/>
        </p:scale>
        <p:origin x="590" y="58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15/01/2023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‹#›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15/01/2023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developed an online applet that allows students to create simulations of thought experiments and to view them from different frames of reference.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called Relativity Lab. Let’s have a look!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Demo –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2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designed a task design in which student perform 3 steps with Relativity Lab.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students are given a written description of a thought experiment, such as the one that we have just seen.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they are asked to give a prediction.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Second, are asked to construct a simulation of the thought experiment.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finally, they observe the outcome and they will compare the observation to the prediction.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performed a small-scale study to investigate weather this process is feasible.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main conclusion is that – yes- RL can be used successfully to perform these tasks and almost all students immediately recognized a discrepancy between their prediction and the outcome of the simulation.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what’s next?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really see how students use Relativity Lab and what they gain from it, we have to implement it in the classroom.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that is the aim of our current study.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9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performed an evaluative study where 16 students worked in pairs on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given two thought experiments, one of them was the one that I have just shown you.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first phase, most students, 12 to be exact, formulated an incorrect prediction to the thought experiment, stating the events will be simultaneous regardless of the frame of reference.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Clearly these students used a classical notion of light propagation in their reasoning.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second phase, most students were successful in constructing the simulation correctly, so that it matched the thought experiment.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pairs of students constructed the simulation incorrectly; they forgot assign velocities to the observers.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could mean that they misunderstood the thought experiment, or they simply forgot it.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 asked them if their simulation matched the thought experiment, they responded positively.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final phase, almost all students, all but one, could identify discrepancies between the prediction and the simulation outcome.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39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task I asked them some evaluative questions.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are some interesting quotes.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student said: … Another student said: …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what does this indicate?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21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have a look at the planning.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89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first design session is planned for next week, so we haven’t formulated our research questions yet. </a:t>
            </a:r>
          </a:p>
          <a:p>
            <a:r>
              <a:rPr lang="en-GB" dirty="0"/>
              <a:t>But these are concept RQ’s that indicate the direction that we would like to go. </a:t>
            </a:r>
          </a:p>
          <a:p>
            <a:endParaRPr lang="en-GB" dirty="0"/>
          </a:p>
          <a:p>
            <a:r>
              <a:rPr lang="en-GB" dirty="0"/>
              <a:t>What do you think of these questions? </a:t>
            </a:r>
          </a:p>
          <a:p>
            <a:endParaRPr lang="en-GB" dirty="0"/>
          </a:p>
          <a:p>
            <a:r>
              <a:rPr lang="en-GB" dirty="0"/>
              <a:t>Which words of advice you can give to us? </a:t>
            </a:r>
          </a:p>
          <a:p>
            <a:endParaRPr lang="en-GB" dirty="0"/>
          </a:p>
          <a:p>
            <a:r>
              <a:rPr lang="en-GB" dirty="0"/>
              <a:t>We are very eager to hear any thought you might have on this set-up!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48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first design session is planned for next week, so we haven’t formulated our research questions yet. </a:t>
            </a:r>
          </a:p>
          <a:p>
            <a:r>
              <a:rPr lang="en-GB" dirty="0"/>
              <a:t>But these are concept RQ’s that indicate the direction that we would like to go. </a:t>
            </a:r>
          </a:p>
          <a:p>
            <a:endParaRPr lang="en-GB" dirty="0"/>
          </a:p>
          <a:p>
            <a:r>
              <a:rPr lang="en-GB" dirty="0"/>
              <a:t>What do you think of these questions? </a:t>
            </a:r>
          </a:p>
          <a:p>
            <a:endParaRPr lang="en-GB" dirty="0"/>
          </a:p>
          <a:p>
            <a:r>
              <a:rPr lang="en-GB" dirty="0"/>
              <a:t>Which words of advice you can give to us? </a:t>
            </a:r>
          </a:p>
          <a:p>
            <a:endParaRPr lang="en-GB" dirty="0"/>
          </a:p>
          <a:p>
            <a:r>
              <a:rPr lang="en-GB" dirty="0"/>
              <a:t>We are very eager to hear any thought you might have on this set-up!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first design session is planned for next week, so we haven’t formulated our research questions yet. </a:t>
            </a:r>
          </a:p>
          <a:p>
            <a:r>
              <a:rPr lang="en-GB" dirty="0"/>
              <a:t>But these are concept RQ’s that indicate the direction that we would like to go. </a:t>
            </a:r>
          </a:p>
          <a:p>
            <a:endParaRPr lang="en-GB" dirty="0"/>
          </a:p>
          <a:p>
            <a:r>
              <a:rPr lang="en-GB" dirty="0"/>
              <a:t>What do you think of these questions? </a:t>
            </a:r>
          </a:p>
          <a:p>
            <a:endParaRPr lang="en-GB" dirty="0"/>
          </a:p>
          <a:p>
            <a:r>
              <a:rPr lang="en-GB" dirty="0"/>
              <a:t>Which words of advice you can give to us? </a:t>
            </a:r>
          </a:p>
          <a:p>
            <a:endParaRPr lang="en-GB" dirty="0"/>
          </a:p>
          <a:p>
            <a:r>
              <a:rPr lang="en-GB" dirty="0"/>
              <a:t>We are very eager to hear any thought you might have on this set-up!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19248C-42BE-9F43-9F46-40D50B305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26845" cy="1268759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88EA3E1-C57B-354F-A509-7847EF0D89CA}" type="datetime1">
              <a:rPr lang="nl-NL" smtClean="0"/>
              <a:t>15-1-2023</a:t>
            </a:fld>
            <a:endParaRPr lang="en-GB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177" y="5800328"/>
            <a:ext cx="5044821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177" y="6017497"/>
            <a:ext cx="5044821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3425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72637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915171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140291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611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997445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6214614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0"/>
            <a:ext cx="5581650" cy="6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969310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6186479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48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0C5D57-6775-6546-A52D-BBB107FFA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88" y="2439285"/>
            <a:ext cx="6935798" cy="19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claimer + partner logos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7F847E1-C859-2E44-9D27-7F834608F4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82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20C5A405-B822-4547-9A91-BBD9695DE0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360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73BB1706-1B20-CC45-ABAF-098B56020CE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0455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2" name="Tijdelijke aanduiding voor tekst 34">
            <a:extLst>
              <a:ext uri="{FF2B5EF4-FFF2-40B4-BE49-F238E27FC236}">
                <a16:creationId xmlns:a16="http://schemas.microsoft.com/office/drawing/2014/main" id="{D0592751-CA00-FF4A-BFDE-7B39EE4E4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7519" y="3740461"/>
            <a:ext cx="7560136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C53C93C-EB79-8241-B6CC-89740473FA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48607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FA509071-8069-1A4F-B6A4-3D31CB71AB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77360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84175359-8EA8-794D-BC12-68AFC36BDE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06113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E9763FA-FD82-094F-A92E-D2E2327457A8}"/>
              </a:ext>
            </a:extLst>
          </p:cNvPr>
          <p:cNvCxnSpPr>
            <a:cxnSpLocks/>
          </p:cNvCxnSpPr>
          <p:nvPr userDrawn="1"/>
        </p:nvCxnSpPr>
        <p:spPr>
          <a:xfrm>
            <a:off x="2317519" y="4011053"/>
            <a:ext cx="75601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7EEA9D3-34D3-B94D-A851-38ECCEEF7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837" y="1816100"/>
            <a:ext cx="5651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BADFF9-E568-BA49-BE4F-7AB96E5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921EB27-6C1B-D840-956D-529C87AC8247}" type="datetime1">
              <a:rPr lang="nl-NL" smtClean="0"/>
              <a:t>15-1-2023</a:t>
            </a:fld>
            <a:endParaRPr lang="en-GB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14" y="5800328"/>
            <a:ext cx="5038747" cy="19972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2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D3462A6-C9E6-4047-B6F4-021B57F6E9D9}" type="datetime1">
              <a:rPr lang="nl-NL" smtClean="0"/>
              <a:t>15-1-2023</a:t>
            </a:fld>
            <a:endParaRPr lang="en-GB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8F8814-A3C8-3D4D-800C-835B328FB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white + image + partner logo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F89F68A-B152-1F4A-BAE9-DB6F3497DE2E}" type="datetime1">
              <a:rPr lang="nl-NL" smtClean="0"/>
              <a:t>15-1-2023</a:t>
            </a:fld>
            <a:endParaRPr lang="en-GB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49"/>
            <a:ext cx="6986614" cy="22322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1" y="6084055"/>
            <a:ext cx="7012883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7010064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45613" y="1196751"/>
            <a:ext cx="419396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96590D88-6BBF-A34E-AAB8-6A3B3F4F8E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25" name="Tijdelijke aanduiding voor afbeelding 2">
            <a:extLst>
              <a:ext uri="{FF2B5EF4-FFF2-40B4-BE49-F238E27FC236}">
                <a16:creationId xmlns:a16="http://schemas.microsoft.com/office/drawing/2014/main" id="{9781CBC6-4D2D-9B44-8C61-BA988AC5EA8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5084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26" name="Tijdelijke aanduiding voor afbeelding 2">
            <a:extLst>
              <a:ext uri="{FF2B5EF4-FFF2-40B4-BE49-F238E27FC236}">
                <a16:creationId xmlns:a16="http://schemas.microsoft.com/office/drawing/2014/main" id="{F3CB498F-9E16-7340-824A-5B69DEB636A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938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27" name="Tijdelijke aanduiding voor tekst 34">
            <a:extLst>
              <a:ext uri="{FF2B5EF4-FFF2-40B4-BE49-F238E27FC236}">
                <a16:creationId xmlns:a16="http://schemas.microsoft.com/office/drawing/2014/main" id="{D85BB5FF-F717-044D-8E9C-DCEFD8761E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137" y="3602573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9E39B1AE-9C41-2A43-8322-F2385CDD76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787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906E6FE3-27E3-F44A-BCCB-0BFB91A705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5084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D4208AEC-A18D-7948-B0D2-36515B5214D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0943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logo </a:t>
            </a:r>
            <a:r>
              <a:rPr lang="nl-NL" dirty="0" err="1"/>
              <a:t>here</a:t>
            </a:r>
            <a:endParaRPr lang="nl-NL" dirty="0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E4A6470-CC6A-4740-8821-4CBA8B5017EA}"/>
              </a:ext>
            </a:extLst>
          </p:cNvPr>
          <p:cNvCxnSpPr>
            <a:cxnSpLocks/>
          </p:cNvCxnSpPr>
          <p:nvPr userDrawn="1"/>
        </p:nvCxnSpPr>
        <p:spPr>
          <a:xfrm>
            <a:off x="360000" y="3873165"/>
            <a:ext cx="69866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DFEBCF-DE1F-8241-84A8-78A5B8837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9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61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8"/>
            <a:ext cx="3636000" cy="486320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61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885710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42902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20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19" r:id="rId14"/>
    <p:sldLayoutId id="2147483703" r:id="rId1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PhysEducRes.17.02310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0FE16A-3EC4-1A49-BFF7-C234B97B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93764" y="512910"/>
            <a:ext cx="1853435" cy="216025"/>
          </a:xfrm>
        </p:spPr>
        <p:txBody>
          <a:bodyPr/>
          <a:lstStyle/>
          <a:p>
            <a:r>
              <a:rPr lang="nl-NL" dirty="0"/>
              <a:t>17-12-2022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C2DE01-7D0F-7B47-8160-8B9C9A0E9B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WND conferentie 2022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DB64B3-E50D-4E48-8A2B-AEF0530538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Paul Alstein</a:t>
            </a:r>
          </a:p>
          <a:p>
            <a:r>
              <a:rPr lang="nl-NL" dirty="0"/>
              <a:t>Kim Krijtenburg-</a:t>
            </a:r>
            <a:r>
              <a:rPr lang="nl-NL" dirty="0" err="1"/>
              <a:t>Lewerissa</a:t>
            </a:r>
            <a:endParaRPr lang="nl-NL" dirty="0"/>
          </a:p>
          <a:p>
            <a:r>
              <a:rPr lang="nl-NL" dirty="0"/>
              <a:t>Wouter van </a:t>
            </a:r>
            <a:r>
              <a:rPr lang="nl-NL" dirty="0" err="1"/>
              <a:t>Joolingen</a:t>
            </a:r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DC10616-FA6C-AB4C-8F84-7696C7142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/>
              <a:t>Onderzoekend leren met computersimulaties bij speciale relativiteitstheorie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36834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Evaluatie (</a:t>
            </a:r>
            <a:r>
              <a:rPr lang="nl-NL" sz="3200" dirty="0"/>
              <a:t>N</a:t>
            </a:r>
            <a:r>
              <a:rPr lang="nl-NL" sz="3200" i="0" dirty="0"/>
              <a:t> = 16)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71EECF6-ECEB-BD7E-85B3-E78E6FABC141}"/>
              </a:ext>
            </a:extLst>
          </p:cNvPr>
          <p:cNvSpPr txBox="1">
            <a:spLocks/>
          </p:cNvSpPr>
          <p:nvPr/>
        </p:nvSpPr>
        <p:spPr>
          <a:xfrm>
            <a:off x="5915590" y="1018233"/>
            <a:ext cx="446273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De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meeste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voorspellingen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waren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gebaseerd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op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klassieke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lichtvoortplanting</a:t>
            </a:r>
            <a:endParaRPr lang="en-US" sz="2000" dirty="0">
              <a:solidFill>
                <a:srgbClr val="00B050"/>
              </a:solidFill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Sommige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studenten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contrueerden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simulatie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verkeerd</a:t>
            </a:r>
            <a:endParaRPr lang="en-US" sz="2000" dirty="0">
              <a:solidFill>
                <a:srgbClr val="0070C0"/>
              </a:solidFill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Bijna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alle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studenten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konden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verschillen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duiden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tussen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voorspelling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simulatie</a:t>
            </a:r>
            <a:endParaRPr lang="en-US" sz="2000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BB837C7-04B4-0E16-22AC-58363AD80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6" y="1830529"/>
            <a:ext cx="4592388" cy="29998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A09328-6E6E-498E-5E1E-DBC5EC5B8A06}"/>
              </a:ext>
            </a:extLst>
          </p:cNvPr>
          <p:cNvSpPr/>
          <p:nvPr/>
        </p:nvSpPr>
        <p:spPr>
          <a:xfrm>
            <a:off x="2449320" y="2123420"/>
            <a:ext cx="1082179" cy="5352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C8E76-01CE-5C2D-A7F3-DEE9563DC919}"/>
              </a:ext>
            </a:extLst>
          </p:cNvPr>
          <p:cNvSpPr txBox="1"/>
          <p:nvPr/>
        </p:nvSpPr>
        <p:spPr>
          <a:xfrm>
            <a:off x="2696708" y="2252542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Stap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C748D6-C352-86DB-BED1-54CD8FD02214}"/>
              </a:ext>
            </a:extLst>
          </p:cNvPr>
          <p:cNvSpPr/>
          <p:nvPr/>
        </p:nvSpPr>
        <p:spPr>
          <a:xfrm>
            <a:off x="1792281" y="3329242"/>
            <a:ext cx="1082179" cy="53524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7E768-66AB-21F9-FD60-28792518E4FF}"/>
              </a:ext>
            </a:extLst>
          </p:cNvPr>
          <p:cNvSpPr txBox="1"/>
          <p:nvPr/>
        </p:nvSpPr>
        <p:spPr>
          <a:xfrm>
            <a:off x="2039669" y="3458364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Stap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F240A0-9565-509C-6398-CEC96C27E678}"/>
              </a:ext>
            </a:extLst>
          </p:cNvPr>
          <p:cNvSpPr/>
          <p:nvPr/>
        </p:nvSpPr>
        <p:spPr>
          <a:xfrm>
            <a:off x="3885927" y="4006198"/>
            <a:ext cx="1082179" cy="535241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F578-4FCB-E1E0-AEAA-76B277A6E1BD}"/>
              </a:ext>
            </a:extLst>
          </p:cNvPr>
          <p:cNvSpPr txBox="1"/>
          <p:nvPr/>
        </p:nvSpPr>
        <p:spPr>
          <a:xfrm>
            <a:off x="4133315" y="4135320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Stap 3</a:t>
            </a:r>
          </a:p>
        </p:txBody>
      </p:sp>
    </p:spTree>
    <p:extLst>
      <p:ext uri="{BB962C8B-B14F-4D97-AF65-F5344CB8AC3E}">
        <p14:creationId xmlns:p14="http://schemas.microsoft.com/office/powerpoint/2010/main" val="223331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Evaluatie (</a:t>
            </a:r>
            <a:r>
              <a:rPr lang="nl-NL" sz="3200" dirty="0"/>
              <a:t>N</a:t>
            </a:r>
            <a:r>
              <a:rPr lang="nl-NL" sz="3200" i="0" dirty="0"/>
              <a:t> = 16)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AD58DC-89B7-341A-8387-A5ABE8867901}"/>
              </a:ext>
            </a:extLst>
          </p:cNvPr>
          <p:cNvSpPr txBox="1">
            <a:spLocks/>
          </p:cNvSpPr>
          <p:nvPr/>
        </p:nvSpPr>
        <p:spPr>
          <a:xfrm>
            <a:off x="5863103" y="1085550"/>
            <a:ext cx="5352978" cy="4879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“</a:t>
            </a:r>
            <a:r>
              <a:rPr lang="en-US" sz="2000" i="1" dirty="0">
                <a:ea typeface="+mn-lt"/>
                <a:cs typeface="+mn-lt"/>
              </a:rPr>
              <a:t>[Het is] </a:t>
            </a:r>
            <a:r>
              <a:rPr lang="en-US" sz="2000" i="1" dirty="0" err="1">
                <a:ea typeface="+mn-lt"/>
                <a:cs typeface="+mn-lt"/>
              </a:rPr>
              <a:t>fijn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dat</a:t>
            </a:r>
            <a:r>
              <a:rPr lang="en-US" sz="2000" i="1" dirty="0">
                <a:ea typeface="+mn-lt"/>
                <a:cs typeface="+mn-lt"/>
              </a:rPr>
              <a:t> het net </a:t>
            </a:r>
            <a:r>
              <a:rPr lang="en-US" sz="2000" i="1" dirty="0" err="1">
                <a:ea typeface="+mn-lt"/>
                <a:cs typeface="+mn-lt"/>
              </a:rPr>
              <a:t>zoals</a:t>
            </a:r>
            <a:r>
              <a:rPr lang="en-US" sz="2000" i="1" dirty="0">
                <a:ea typeface="+mn-lt"/>
                <a:cs typeface="+mn-lt"/>
              </a:rPr>
              <a:t> de </a:t>
            </a:r>
            <a:r>
              <a:rPr lang="en-US" sz="2000" i="1" dirty="0" err="1">
                <a:ea typeface="+mn-lt"/>
                <a:cs typeface="+mn-lt"/>
              </a:rPr>
              <a:t>echte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wereld</a:t>
            </a:r>
            <a:r>
              <a:rPr lang="en-US" sz="2000" i="1" dirty="0">
                <a:ea typeface="+mn-lt"/>
                <a:cs typeface="+mn-lt"/>
              </a:rPr>
              <a:t> is. </a:t>
            </a:r>
            <a:r>
              <a:rPr lang="en-US" sz="2000" i="1" dirty="0" err="1">
                <a:ea typeface="+mn-lt"/>
                <a:cs typeface="+mn-lt"/>
              </a:rPr>
              <a:t>Niet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zoals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wiskunde</a:t>
            </a:r>
            <a:r>
              <a:rPr lang="en-US" sz="2000" i="1" dirty="0">
                <a:ea typeface="+mn-lt"/>
                <a:cs typeface="+mn-lt"/>
              </a:rPr>
              <a:t> (...) </a:t>
            </a:r>
            <a:r>
              <a:rPr lang="en-US" sz="2000" i="1" dirty="0" err="1">
                <a:ea typeface="+mn-lt"/>
                <a:cs typeface="+mn-lt"/>
              </a:rPr>
              <a:t>Dit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zou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echt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kunnen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gebeuren</a:t>
            </a:r>
            <a:r>
              <a:rPr lang="en-US" sz="2000" i="1" dirty="0">
                <a:ea typeface="+mn-lt"/>
                <a:cs typeface="+mn-lt"/>
              </a:rPr>
              <a:t>.</a:t>
            </a:r>
            <a:r>
              <a:rPr lang="en-US" sz="2000" dirty="0">
                <a:ea typeface="+mn-lt"/>
                <a:cs typeface="+mn-lt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“</a:t>
            </a:r>
            <a:r>
              <a:rPr lang="en-US" sz="2000" i="1" dirty="0">
                <a:ea typeface="+mn-lt"/>
                <a:cs typeface="+mn-lt"/>
              </a:rPr>
              <a:t>Je </a:t>
            </a:r>
            <a:r>
              <a:rPr lang="en-US" sz="2000" i="1" dirty="0" err="1">
                <a:ea typeface="+mn-lt"/>
                <a:cs typeface="+mn-lt"/>
              </a:rPr>
              <a:t>hebt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gewoon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een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veel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beter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beeld</a:t>
            </a:r>
            <a:r>
              <a:rPr lang="en-US" sz="2000" i="1" dirty="0">
                <a:ea typeface="+mn-lt"/>
                <a:cs typeface="+mn-lt"/>
              </a:rPr>
              <a:t> van wat er </a:t>
            </a:r>
            <a:r>
              <a:rPr lang="en-US" sz="2000" i="1" dirty="0" err="1">
                <a:ea typeface="+mn-lt"/>
                <a:cs typeface="+mn-lt"/>
              </a:rPr>
              <a:t>gebeurt</a:t>
            </a:r>
            <a:r>
              <a:rPr lang="en-US" sz="2000" i="1" dirty="0">
                <a:ea typeface="+mn-lt"/>
                <a:cs typeface="+mn-lt"/>
              </a:rPr>
              <a:t>, want in je </a:t>
            </a:r>
            <a:r>
              <a:rPr lang="en-US" sz="2000" i="1" dirty="0" err="1">
                <a:ea typeface="+mn-lt"/>
                <a:cs typeface="+mn-lt"/>
              </a:rPr>
              <a:t>hoofd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weet</a:t>
            </a:r>
            <a:r>
              <a:rPr lang="en-US" sz="2000" i="1" dirty="0">
                <a:ea typeface="+mn-lt"/>
                <a:cs typeface="+mn-lt"/>
              </a:rPr>
              <a:t> je het </a:t>
            </a:r>
            <a:r>
              <a:rPr lang="en-US" sz="2000" i="1" dirty="0" err="1">
                <a:ea typeface="+mn-lt"/>
                <a:cs typeface="+mn-lt"/>
              </a:rPr>
              <a:t>niet</a:t>
            </a:r>
            <a:r>
              <a:rPr lang="en-US" sz="2000" i="1" dirty="0">
                <a:ea typeface="+mn-lt"/>
                <a:cs typeface="+mn-lt"/>
              </a:rPr>
              <a:t>, maar met de </a:t>
            </a:r>
            <a:r>
              <a:rPr lang="en-US" sz="2000" i="1" dirty="0" err="1">
                <a:ea typeface="+mn-lt"/>
                <a:cs typeface="+mn-lt"/>
              </a:rPr>
              <a:t>simulatie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kun</a:t>
            </a:r>
            <a:r>
              <a:rPr lang="en-US" sz="2000" i="1" dirty="0">
                <a:ea typeface="+mn-lt"/>
                <a:cs typeface="+mn-lt"/>
              </a:rPr>
              <a:t> je het </a:t>
            </a:r>
            <a:r>
              <a:rPr lang="en-US" sz="2000" i="1" dirty="0" err="1">
                <a:ea typeface="+mn-lt"/>
                <a:cs typeface="+mn-lt"/>
              </a:rPr>
              <a:t>controleren</a:t>
            </a:r>
            <a:r>
              <a:rPr lang="en-US" sz="2000" i="1" dirty="0">
                <a:ea typeface="+mn-lt"/>
                <a:cs typeface="+mn-lt"/>
              </a:rPr>
              <a:t> (...) Het is </a:t>
            </a:r>
            <a:r>
              <a:rPr lang="en-US" sz="2000" i="1" dirty="0" err="1">
                <a:ea typeface="+mn-lt"/>
                <a:cs typeface="+mn-lt"/>
              </a:rPr>
              <a:t>een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soort</a:t>
            </a:r>
            <a:r>
              <a:rPr lang="en-US" sz="2000" i="1" dirty="0">
                <a:ea typeface="+mn-lt"/>
                <a:cs typeface="+mn-lt"/>
              </a:rPr>
              <a:t> check.</a:t>
            </a:r>
            <a:r>
              <a:rPr lang="en-US" sz="2000" dirty="0">
                <a:ea typeface="+mn-lt"/>
                <a:cs typeface="+mn-lt"/>
              </a:rPr>
              <a:t>”</a:t>
            </a:r>
          </a:p>
          <a:p>
            <a:pPr lvl="0"/>
            <a:endParaRPr lang="en-US" sz="2000" dirty="0">
              <a:ea typeface="+mn-lt"/>
              <a:cs typeface="+mn-lt"/>
            </a:endParaRPr>
          </a:p>
          <a:p>
            <a:pPr lvl="0"/>
            <a:endParaRPr lang="en-US" sz="2000" dirty="0">
              <a:ea typeface="+mn-lt"/>
              <a:cs typeface="+mn-lt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6D16B9A-D593-E227-B412-D50B851A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6" y="1830529"/>
            <a:ext cx="4592388" cy="29998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9B8093-6F43-F33B-EB8E-EB831E41D063}"/>
              </a:ext>
            </a:extLst>
          </p:cNvPr>
          <p:cNvSpPr/>
          <p:nvPr/>
        </p:nvSpPr>
        <p:spPr>
          <a:xfrm>
            <a:off x="2449320" y="2123420"/>
            <a:ext cx="1082179" cy="5352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888EA-9E94-B82D-B26A-E2B7288BE70A}"/>
              </a:ext>
            </a:extLst>
          </p:cNvPr>
          <p:cNvSpPr txBox="1"/>
          <p:nvPr/>
        </p:nvSpPr>
        <p:spPr>
          <a:xfrm>
            <a:off x="2696708" y="2252542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Stap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F605D5-CAF6-001B-8B5C-2F17918A259E}"/>
              </a:ext>
            </a:extLst>
          </p:cNvPr>
          <p:cNvSpPr/>
          <p:nvPr/>
        </p:nvSpPr>
        <p:spPr>
          <a:xfrm>
            <a:off x="1792281" y="3329242"/>
            <a:ext cx="1082179" cy="53524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8C9EE-8064-A008-2725-577E00CB9C17}"/>
              </a:ext>
            </a:extLst>
          </p:cNvPr>
          <p:cNvSpPr txBox="1"/>
          <p:nvPr/>
        </p:nvSpPr>
        <p:spPr>
          <a:xfrm>
            <a:off x="2039669" y="3458364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Stap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254F49-342E-A078-EF3A-13AF8637871B}"/>
              </a:ext>
            </a:extLst>
          </p:cNvPr>
          <p:cNvSpPr/>
          <p:nvPr/>
        </p:nvSpPr>
        <p:spPr>
          <a:xfrm>
            <a:off x="3885927" y="4006198"/>
            <a:ext cx="1082179" cy="535241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796D9-FF92-1435-800C-0CFB2540B09C}"/>
              </a:ext>
            </a:extLst>
          </p:cNvPr>
          <p:cNvSpPr txBox="1"/>
          <p:nvPr/>
        </p:nvSpPr>
        <p:spPr>
          <a:xfrm>
            <a:off x="4133315" y="4135320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Stap 3</a:t>
            </a:r>
          </a:p>
        </p:txBody>
      </p:sp>
    </p:spTree>
    <p:extLst>
      <p:ext uri="{BB962C8B-B14F-4D97-AF65-F5344CB8AC3E}">
        <p14:creationId xmlns:p14="http://schemas.microsoft.com/office/powerpoint/2010/main" val="74738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6567487" cy="1080000"/>
          </a:xfrm>
        </p:spPr>
        <p:txBody>
          <a:bodyPr/>
          <a:lstStyle/>
          <a:p>
            <a:r>
              <a:rPr lang="nl-NL" sz="3200" i="0" dirty="0"/>
              <a:t>Volgende stap: implementatie!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88C8160-F9D1-C06B-6E75-670AADDE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78" y="1161568"/>
            <a:ext cx="9081408" cy="541955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592BAD-C60C-FCBD-01B9-FEFEAE2C43AA}"/>
              </a:ext>
            </a:extLst>
          </p:cNvPr>
          <p:cNvSpPr txBox="1">
            <a:spLocks/>
          </p:cNvSpPr>
          <p:nvPr/>
        </p:nvSpPr>
        <p:spPr>
          <a:xfrm>
            <a:off x="338138" y="4707669"/>
            <a:ext cx="5976937" cy="19775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ea typeface="+mn-lt"/>
                <a:cs typeface="+mn-lt"/>
              </a:rPr>
              <a:t>Lesson Study team: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3 </a:t>
            </a:r>
            <a:r>
              <a:rPr lang="en-US" sz="1400" dirty="0" err="1">
                <a:ea typeface="+mn-lt"/>
                <a:cs typeface="+mn-lt"/>
              </a:rPr>
              <a:t>docenten</a:t>
            </a:r>
            <a:r>
              <a:rPr lang="en-US" sz="1400" dirty="0">
                <a:ea typeface="+mn-lt"/>
                <a:cs typeface="+mn-lt"/>
              </a:rPr>
              <a:t> van 2 VO </a:t>
            </a:r>
            <a:r>
              <a:rPr lang="en-US" sz="1400" dirty="0" err="1">
                <a:ea typeface="+mn-lt"/>
                <a:cs typeface="+mn-lt"/>
              </a:rPr>
              <a:t>scholen</a:t>
            </a:r>
            <a:endParaRPr lang="en-US" sz="1400" dirty="0">
              <a:ea typeface="+mn-lt"/>
              <a:cs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3 </a:t>
            </a:r>
            <a:r>
              <a:rPr lang="en-US" sz="1400" dirty="0" err="1">
                <a:ea typeface="+mn-lt"/>
                <a:cs typeface="+mn-lt"/>
              </a:rPr>
              <a:t>onderzoekers</a:t>
            </a:r>
            <a:endParaRPr lang="en-US" sz="1400" dirty="0">
              <a:ea typeface="+mn-lt"/>
              <a:cs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lvl="0"/>
            <a:r>
              <a:rPr lang="en-US" sz="1400" dirty="0">
                <a:ea typeface="+mn-lt"/>
                <a:cs typeface="+mn-lt"/>
              </a:rPr>
              <a:t>Twee Lesson Study </a:t>
            </a:r>
            <a:r>
              <a:rPr lang="en-US" sz="1400" dirty="0" err="1">
                <a:ea typeface="+mn-lt"/>
                <a:cs typeface="+mn-lt"/>
              </a:rPr>
              <a:t>cycli</a:t>
            </a:r>
            <a:r>
              <a:rPr lang="en-US" sz="1400" dirty="0">
                <a:ea typeface="+mn-lt"/>
                <a:cs typeface="+mn-lt"/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1 les (</a:t>
            </a:r>
            <a:r>
              <a:rPr lang="en-US" sz="1400" dirty="0" err="1">
                <a:ea typeface="+mn-lt"/>
                <a:cs typeface="+mn-lt"/>
              </a:rPr>
              <a:t>eind</a:t>
            </a:r>
            <a:r>
              <a:rPr lang="en-US" sz="1400" dirty="0">
                <a:ea typeface="+mn-lt"/>
                <a:cs typeface="+mn-lt"/>
              </a:rPr>
              <a:t> 2022)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2 - 3 lessen in </a:t>
            </a:r>
            <a:r>
              <a:rPr lang="en-US" sz="1400" dirty="0" err="1">
                <a:ea typeface="+mn-lt"/>
                <a:cs typeface="+mn-lt"/>
              </a:rPr>
              <a:t>een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lessenserie</a:t>
            </a:r>
            <a:r>
              <a:rPr lang="en-US" sz="1400" dirty="0">
                <a:ea typeface="+mn-lt"/>
                <a:cs typeface="+mn-lt"/>
              </a:rPr>
              <a:t> (</a:t>
            </a:r>
            <a:r>
              <a:rPr lang="en-US" sz="1400" dirty="0" err="1">
                <a:ea typeface="+mn-lt"/>
                <a:cs typeface="+mn-lt"/>
              </a:rPr>
              <a:t>najaar</a:t>
            </a:r>
            <a:r>
              <a:rPr lang="en-US" sz="1400" dirty="0">
                <a:ea typeface="+mn-lt"/>
                <a:cs typeface="+mn-lt"/>
              </a:rPr>
              <a:t> 2023 - winter 2024)</a:t>
            </a:r>
          </a:p>
          <a:p>
            <a:pPr lvl="0"/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51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 err="1"/>
              <a:t>Lesson</a:t>
            </a:r>
            <a:r>
              <a:rPr lang="nl-NL" sz="3200" i="0" dirty="0"/>
              <a:t> </a:t>
            </a:r>
            <a:r>
              <a:rPr lang="nl-NL" sz="3200" i="0" dirty="0" err="1"/>
              <a:t>Study</a:t>
            </a:r>
            <a:r>
              <a:rPr lang="nl-NL" sz="3200" i="0" dirty="0"/>
              <a:t> ontwerp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D150EB-2113-E2D2-D858-51360840E8DD}"/>
              </a:ext>
            </a:extLst>
          </p:cNvPr>
          <p:cNvSpPr txBox="1">
            <a:spLocks/>
          </p:cNvSpPr>
          <p:nvPr/>
        </p:nvSpPr>
        <p:spPr>
          <a:xfrm>
            <a:off x="825781" y="1451474"/>
            <a:ext cx="10543611" cy="5273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ea typeface="+mn-lt"/>
                <a:cs typeface="+mn-lt"/>
              </a:rPr>
              <a:t>Twee </a:t>
            </a:r>
            <a:r>
              <a:rPr lang="en-US" sz="2000" dirty="0" err="1">
                <a:ea typeface="+mn-lt"/>
                <a:cs typeface="+mn-lt"/>
              </a:rPr>
              <a:t>onderzoeksvragen</a:t>
            </a:r>
            <a:r>
              <a:rPr lang="en-US" sz="2000" dirty="0">
                <a:ea typeface="+mn-lt"/>
                <a:cs typeface="+mn-lt"/>
              </a:rPr>
              <a:t>:</a:t>
            </a:r>
          </a:p>
          <a:p>
            <a:pPr lvl="0"/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ea typeface="+mn-lt"/>
                <a:cs typeface="+mn-lt"/>
              </a:rPr>
              <a:t>Hoe </a:t>
            </a:r>
            <a:r>
              <a:rPr lang="en-US" sz="2000" dirty="0" err="1">
                <a:ea typeface="+mn-lt"/>
                <a:cs typeface="+mn-lt"/>
              </a:rPr>
              <a:t>kan</a:t>
            </a:r>
            <a:r>
              <a:rPr lang="en-US" sz="2000" dirty="0">
                <a:ea typeface="+mn-lt"/>
                <a:cs typeface="+mn-lt"/>
              </a:rPr>
              <a:t> RL </a:t>
            </a:r>
            <a:r>
              <a:rPr lang="en-US" sz="2000" dirty="0" err="1">
                <a:ea typeface="+mn-lt"/>
                <a:cs typeface="+mn-lt"/>
              </a:rPr>
              <a:t>leerlingen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ondersteunen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bij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denkstappen</a:t>
            </a:r>
            <a:r>
              <a:rPr lang="en-US" sz="2000" dirty="0">
                <a:ea typeface="+mn-lt"/>
                <a:cs typeface="+mn-lt"/>
              </a:rPr>
              <a:t> die </a:t>
            </a:r>
            <a:r>
              <a:rPr lang="en-US" sz="2000" dirty="0" err="1">
                <a:ea typeface="+mn-lt"/>
                <a:cs typeface="+mn-lt"/>
              </a:rPr>
              <a:t>nodig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zijn</a:t>
            </a:r>
            <a:r>
              <a:rPr lang="en-US" sz="2000" dirty="0">
                <a:ea typeface="+mn-lt"/>
                <a:cs typeface="+mn-lt"/>
              </a:rPr>
              <a:t> om </a:t>
            </a:r>
            <a:r>
              <a:rPr lang="en-US" sz="2000" b="1" dirty="0" err="1">
                <a:ea typeface="+mn-lt"/>
                <a:cs typeface="+mn-lt"/>
              </a:rPr>
              <a:t>tijdrek</a:t>
            </a:r>
            <a:r>
              <a:rPr lang="en-US" sz="2000" dirty="0">
                <a:ea typeface="+mn-lt"/>
                <a:cs typeface="+mn-lt"/>
              </a:rPr>
              <a:t> te </a:t>
            </a:r>
            <a:r>
              <a:rPr lang="en-US" sz="2000" dirty="0" err="1">
                <a:ea typeface="+mn-lt"/>
                <a:cs typeface="+mn-lt"/>
              </a:rPr>
              <a:t>begrijpen</a:t>
            </a:r>
            <a:r>
              <a:rPr lang="en-US" sz="2000" dirty="0">
                <a:ea typeface="+mn-lt"/>
                <a:cs typeface="+mn-lt"/>
              </a:rPr>
              <a:t>? </a:t>
            </a:r>
          </a:p>
          <a:p>
            <a:pPr marL="6129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Welke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vakinhoudelijke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voorkennis</a:t>
            </a:r>
            <a:r>
              <a:rPr lang="en-US" sz="2000" dirty="0">
                <a:ea typeface="+mn-lt"/>
                <a:cs typeface="+mn-lt"/>
              </a:rPr>
              <a:t> is </a:t>
            </a:r>
            <a:r>
              <a:rPr lang="en-US" sz="2000" dirty="0" err="1">
                <a:ea typeface="+mn-lt"/>
                <a:cs typeface="+mn-lt"/>
              </a:rPr>
              <a:t>vereist</a:t>
            </a:r>
            <a:r>
              <a:rPr lang="en-US" sz="2000" dirty="0">
                <a:ea typeface="+mn-lt"/>
                <a:cs typeface="+mn-lt"/>
              </a:rPr>
              <a:t>? </a:t>
            </a:r>
          </a:p>
          <a:p>
            <a:pPr marL="612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In </a:t>
            </a:r>
            <a:r>
              <a:rPr lang="en-US" sz="2000" dirty="0" err="1">
                <a:ea typeface="+mn-lt"/>
                <a:cs typeface="+mn-lt"/>
              </a:rPr>
              <a:t>hoeverre</a:t>
            </a:r>
            <a:r>
              <a:rPr lang="en-US" sz="2000" dirty="0">
                <a:ea typeface="+mn-lt"/>
                <a:cs typeface="+mn-lt"/>
              </a:rPr>
              <a:t> “</a:t>
            </a:r>
            <a:r>
              <a:rPr lang="en-US" sz="2000" dirty="0" err="1">
                <a:ea typeface="+mn-lt"/>
                <a:cs typeface="+mn-lt"/>
              </a:rPr>
              <a:t>geloven</a:t>
            </a:r>
            <a:r>
              <a:rPr lang="en-US" sz="2000" dirty="0">
                <a:ea typeface="+mn-lt"/>
                <a:cs typeface="+mn-lt"/>
              </a:rPr>
              <a:t>” de </a:t>
            </a:r>
            <a:r>
              <a:rPr lang="en-US" sz="2000" dirty="0" err="1">
                <a:ea typeface="+mn-lt"/>
                <a:cs typeface="+mn-lt"/>
              </a:rPr>
              <a:t>leerlingen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simulatie</a:t>
            </a:r>
            <a:r>
              <a:rPr lang="en-US" sz="2000" dirty="0">
                <a:ea typeface="+mn-lt"/>
                <a:cs typeface="+mn-lt"/>
              </a:rPr>
              <a:t>?</a:t>
            </a:r>
          </a:p>
          <a:p>
            <a:pPr marL="6129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Vindt</a:t>
            </a:r>
            <a:r>
              <a:rPr lang="en-US" sz="2000" dirty="0">
                <a:ea typeface="+mn-lt"/>
                <a:cs typeface="+mn-lt"/>
              </a:rPr>
              <a:t> er </a:t>
            </a:r>
            <a:r>
              <a:rPr lang="en-US" sz="2000" dirty="0" err="1">
                <a:ea typeface="+mn-lt"/>
                <a:cs typeface="+mn-lt"/>
              </a:rPr>
              <a:t>een</a:t>
            </a:r>
            <a:r>
              <a:rPr lang="en-US" sz="2000" dirty="0">
                <a:ea typeface="+mn-lt"/>
                <a:cs typeface="+mn-lt"/>
              </a:rPr>
              <a:t> transfer </a:t>
            </a:r>
            <a:r>
              <a:rPr lang="en-US" sz="2000" dirty="0" err="1">
                <a:ea typeface="+mn-lt"/>
                <a:cs typeface="+mn-lt"/>
              </a:rPr>
              <a:t>plaats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naar</a:t>
            </a:r>
            <a:r>
              <a:rPr lang="en-US" sz="2000" dirty="0">
                <a:ea typeface="+mn-lt"/>
                <a:cs typeface="+mn-lt"/>
              </a:rPr>
              <a:t> offline </a:t>
            </a:r>
            <a:r>
              <a:rPr lang="en-US" sz="2000" dirty="0" err="1">
                <a:ea typeface="+mn-lt"/>
                <a:cs typeface="+mn-lt"/>
              </a:rPr>
              <a:t>opdrachten</a:t>
            </a:r>
            <a:r>
              <a:rPr lang="en-US" sz="2000" dirty="0">
                <a:ea typeface="+mn-lt"/>
                <a:cs typeface="+mn-lt"/>
              </a:rPr>
              <a:t>?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AutoNum type="arabicPeriod" startAt="2"/>
            </a:pPr>
            <a:r>
              <a:rPr lang="en-US" sz="2000" dirty="0">
                <a:ea typeface="+mn-lt"/>
                <a:cs typeface="+mn-lt"/>
              </a:rPr>
              <a:t>Hoe </a:t>
            </a:r>
            <a:r>
              <a:rPr lang="en-US" sz="2000" dirty="0" err="1">
                <a:ea typeface="+mn-lt"/>
                <a:cs typeface="+mn-lt"/>
              </a:rPr>
              <a:t>gebruiken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leerlingen</a:t>
            </a:r>
            <a:r>
              <a:rPr lang="en-US" sz="2000" dirty="0">
                <a:ea typeface="+mn-lt"/>
                <a:cs typeface="+mn-lt"/>
              </a:rPr>
              <a:t> RL </a:t>
            </a:r>
            <a:r>
              <a:rPr lang="en-US" sz="2000" dirty="0" err="1">
                <a:ea typeface="+mn-lt"/>
                <a:cs typeface="+mn-lt"/>
              </a:rPr>
              <a:t>bij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onderzoekende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leeractiviteiten</a:t>
            </a:r>
            <a:r>
              <a:rPr lang="en-US" sz="2000" dirty="0">
                <a:ea typeface="+mn-lt"/>
                <a:cs typeface="+mn-lt"/>
              </a:rPr>
              <a:t> over </a:t>
            </a:r>
            <a:r>
              <a:rPr lang="en-US" sz="2000" dirty="0" err="1">
                <a:ea typeface="+mn-lt"/>
                <a:cs typeface="+mn-lt"/>
              </a:rPr>
              <a:t>tijdrek</a:t>
            </a:r>
            <a:r>
              <a:rPr lang="en-US" sz="2000" dirty="0">
                <a:ea typeface="+mn-lt"/>
                <a:cs typeface="+mn-lt"/>
              </a:rPr>
              <a:t>? </a:t>
            </a:r>
          </a:p>
          <a:p>
            <a:pPr marL="727200" lvl="2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Welke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rol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speelt</a:t>
            </a:r>
            <a:r>
              <a:rPr lang="en-US" sz="2000" dirty="0">
                <a:ea typeface="+mn-lt"/>
                <a:cs typeface="+mn-lt"/>
              </a:rPr>
              <a:t> de docent?</a:t>
            </a:r>
          </a:p>
          <a:p>
            <a:pPr marL="727200" lvl="2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Welke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instructies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hebben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leerlingen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nodig</a:t>
            </a:r>
            <a:r>
              <a:rPr lang="en-US" sz="2000" dirty="0">
                <a:ea typeface="+mn-lt"/>
                <a:cs typeface="+mn-lt"/>
              </a:rPr>
              <a:t> om met RL </a:t>
            </a:r>
            <a:r>
              <a:rPr lang="en-US" sz="2000" dirty="0" err="1">
                <a:ea typeface="+mn-lt"/>
                <a:cs typeface="+mn-lt"/>
              </a:rPr>
              <a:t>aan</a:t>
            </a:r>
            <a:r>
              <a:rPr lang="en-US" sz="2000" dirty="0">
                <a:ea typeface="+mn-lt"/>
                <a:cs typeface="+mn-lt"/>
              </a:rPr>
              <a:t> de slag te </a:t>
            </a:r>
            <a:r>
              <a:rPr lang="en-US" sz="2000" dirty="0" err="1">
                <a:ea typeface="+mn-lt"/>
                <a:cs typeface="+mn-lt"/>
              </a:rPr>
              <a:t>gaan</a:t>
            </a:r>
            <a:r>
              <a:rPr lang="en-US" sz="2000" dirty="0">
                <a:ea typeface="+mn-lt"/>
                <a:cs typeface="+mn-lt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AutoNum type="arabicPeriod" startAt="2"/>
            </a:pP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173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ntain Range Line Drawing&quot; by Sophia Mack | Redbubble">
            <a:extLst>
              <a:ext uri="{FF2B5EF4-FFF2-40B4-BE49-F238E27FC236}">
                <a16:creationId xmlns:a16="http://schemas.microsoft.com/office/drawing/2014/main" id="{E1BD9FAF-6197-E556-A0E8-692B3CD0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523" y="3216136"/>
            <a:ext cx="3508513" cy="3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 err="1"/>
              <a:t>Lesson</a:t>
            </a:r>
            <a:r>
              <a:rPr lang="nl-NL" sz="3200" i="0" dirty="0"/>
              <a:t> </a:t>
            </a:r>
            <a:r>
              <a:rPr lang="nl-NL" sz="3200" i="0" dirty="0" err="1"/>
              <a:t>Study</a:t>
            </a:r>
            <a:r>
              <a:rPr lang="nl-NL" sz="3200" i="0" dirty="0"/>
              <a:t> ontwerp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D150EB-2113-E2D2-D858-51360840E8DD}"/>
              </a:ext>
            </a:extLst>
          </p:cNvPr>
          <p:cNvSpPr txBox="1">
            <a:spLocks/>
          </p:cNvSpPr>
          <p:nvPr/>
        </p:nvSpPr>
        <p:spPr>
          <a:xfrm>
            <a:off x="825781" y="1451474"/>
            <a:ext cx="10543611" cy="5273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 err="1">
                <a:ea typeface="+mn-lt"/>
                <a:cs typeface="+mn-lt"/>
              </a:rPr>
              <a:t>Globale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opbouw</a:t>
            </a:r>
            <a:r>
              <a:rPr lang="en-US" sz="2000" dirty="0">
                <a:ea typeface="+mn-lt"/>
                <a:cs typeface="+mn-lt"/>
              </a:rPr>
              <a:t> van de les:</a:t>
            </a:r>
          </a:p>
          <a:p>
            <a:pPr lvl="0"/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ea typeface="+mn-lt"/>
                <a:cs typeface="+mn-lt"/>
              </a:rPr>
              <a:t>Introductie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relativiteit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aan</a:t>
            </a:r>
            <a:r>
              <a:rPr lang="en-US" sz="2000" dirty="0">
                <a:ea typeface="+mn-lt"/>
                <a:cs typeface="+mn-lt"/>
              </a:rPr>
              <a:t> de hand van het muon-experiment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ea typeface="+mn-lt"/>
                <a:cs typeface="+mn-lt"/>
              </a:rPr>
              <a:t>Werkblad</a:t>
            </a:r>
            <a:r>
              <a:rPr lang="en-US" sz="2000" dirty="0">
                <a:ea typeface="+mn-lt"/>
                <a:cs typeface="+mn-lt"/>
              </a:rPr>
              <a:t> 1: </a:t>
            </a:r>
            <a:r>
              <a:rPr lang="en-US" sz="2000" dirty="0" err="1">
                <a:ea typeface="+mn-lt"/>
                <a:cs typeface="+mn-lt"/>
              </a:rPr>
              <a:t>oefenen</a:t>
            </a:r>
            <a:r>
              <a:rPr lang="en-US" sz="2000" dirty="0">
                <a:ea typeface="+mn-lt"/>
                <a:cs typeface="+mn-lt"/>
              </a:rPr>
              <a:t> met Relativity Lab (</a:t>
            </a:r>
            <a:r>
              <a:rPr lang="en-US" sz="2000" dirty="0" err="1">
                <a:ea typeface="+mn-lt"/>
                <a:cs typeface="+mn-lt"/>
              </a:rPr>
              <a:t>niet-relativistisch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ea typeface="+mn-lt"/>
                <a:cs typeface="+mn-lt"/>
              </a:rPr>
              <a:t>Introductie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lichtpostulaat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aan</a:t>
            </a:r>
            <a:r>
              <a:rPr lang="en-US" sz="2000" dirty="0">
                <a:ea typeface="+mn-lt"/>
                <a:cs typeface="+mn-lt"/>
              </a:rPr>
              <a:t> de hand van het de Sitter experiment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ea typeface="+mn-lt"/>
                <a:cs typeface="+mn-lt"/>
              </a:rPr>
              <a:t>Werkblad</a:t>
            </a:r>
            <a:r>
              <a:rPr lang="en-US" sz="2000" dirty="0">
                <a:ea typeface="+mn-lt"/>
                <a:cs typeface="+mn-lt"/>
              </a:rPr>
              <a:t> 2: </a:t>
            </a:r>
            <a:r>
              <a:rPr lang="en-US" sz="2000" dirty="0" err="1">
                <a:ea typeface="+mn-lt"/>
                <a:cs typeface="+mn-lt"/>
              </a:rPr>
              <a:t>onderzoeken</a:t>
            </a:r>
            <a:r>
              <a:rPr lang="en-US" sz="2000" dirty="0">
                <a:ea typeface="+mn-lt"/>
                <a:cs typeface="+mn-lt"/>
              </a:rPr>
              <a:t> van </a:t>
            </a:r>
            <a:r>
              <a:rPr lang="en-US" sz="2000" dirty="0" err="1">
                <a:ea typeface="+mn-lt"/>
                <a:cs typeface="+mn-lt"/>
              </a:rPr>
              <a:t>tijdrek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aan</a:t>
            </a:r>
            <a:r>
              <a:rPr lang="en-US" sz="2000" dirty="0">
                <a:ea typeface="+mn-lt"/>
                <a:cs typeface="+mn-lt"/>
              </a:rPr>
              <a:t> de hand van </a:t>
            </a:r>
            <a:r>
              <a:rPr lang="en-US" sz="2000" dirty="0" err="1">
                <a:ea typeface="+mn-lt"/>
                <a:cs typeface="+mn-lt"/>
              </a:rPr>
              <a:t>lichtklokken</a:t>
            </a: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ea typeface="+mn-lt"/>
                <a:cs typeface="+mn-lt"/>
              </a:rPr>
              <a:t>Afsluiting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reflecteren</a:t>
            </a:r>
            <a:r>
              <a:rPr lang="en-US" sz="2000" dirty="0">
                <a:ea typeface="+mn-lt"/>
                <a:cs typeface="+mn-lt"/>
              </a:rPr>
              <a:t> op het muon-experiment) </a:t>
            </a:r>
            <a:r>
              <a:rPr lang="en-US" sz="2000" dirty="0" err="1">
                <a:ea typeface="+mn-lt"/>
                <a:cs typeface="+mn-lt"/>
              </a:rPr>
              <a:t>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evaluatie</a:t>
            </a: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AutoNum type="arabicPeriod" startAt="2"/>
            </a:pPr>
            <a:endParaRPr lang="en-US" sz="2000" dirty="0">
              <a:ea typeface="+mn-lt"/>
              <a:cs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728C5F-9C2A-CE65-8D26-A4C4BBA7F12F}"/>
              </a:ext>
            </a:extLst>
          </p:cNvPr>
          <p:cNvCxnSpPr/>
          <p:nvPr/>
        </p:nvCxnSpPr>
        <p:spPr>
          <a:xfrm>
            <a:off x="10082900" y="1838738"/>
            <a:ext cx="0" cy="3419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C5A09AC-6429-52B0-509B-0AAC04E4D786}"/>
              </a:ext>
            </a:extLst>
          </p:cNvPr>
          <p:cNvSpPr/>
          <p:nvPr/>
        </p:nvSpPr>
        <p:spPr>
          <a:xfrm>
            <a:off x="9988658" y="1456623"/>
            <a:ext cx="188483" cy="188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9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 err="1"/>
              <a:t>Lesson</a:t>
            </a:r>
            <a:r>
              <a:rPr lang="nl-NL" sz="3200" i="0" dirty="0"/>
              <a:t> </a:t>
            </a:r>
            <a:r>
              <a:rPr lang="nl-NL" sz="3200" i="0" dirty="0" err="1"/>
              <a:t>Study</a:t>
            </a:r>
            <a:r>
              <a:rPr lang="nl-NL" sz="3200" i="0" dirty="0"/>
              <a:t> ontwerp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49DE4C-6AAF-2ED7-2D33-4DE8B94F0854}"/>
              </a:ext>
            </a:extLst>
          </p:cNvPr>
          <p:cNvCxnSpPr/>
          <p:nvPr/>
        </p:nvCxnSpPr>
        <p:spPr>
          <a:xfrm>
            <a:off x="6099314" y="1728475"/>
            <a:ext cx="0" cy="377686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244BBD-37D1-7011-A8E7-D903F469519B}"/>
              </a:ext>
            </a:extLst>
          </p:cNvPr>
          <p:cNvCxnSpPr>
            <a:cxnSpLocks/>
          </p:cNvCxnSpPr>
          <p:nvPr/>
        </p:nvCxnSpPr>
        <p:spPr>
          <a:xfrm rot="5400000">
            <a:off x="6064596" y="1663790"/>
            <a:ext cx="0" cy="377686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E423911-8BFB-33B8-DB3B-3CCA316D1363}"/>
              </a:ext>
            </a:extLst>
          </p:cNvPr>
          <p:cNvSpPr txBox="1"/>
          <p:nvPr/>
        </p:nvSpPr>
        <p:spPr>
          <a:xfrm>
            <a:off x="5419068" y="1362957"/>
            <a:ext cx="1357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Cognitief</a:t>
            </a:r>
            <a:r>
              <a:rPr lang="en-GB" dirty="0"/>
              <a:t> </a:t>
            </a:r>
            <a:r>
              <a:rPr lang="en-GB" dirty="0" err="1"/>
              <a:t>sterk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6E061-4AF2-99C3-1976-CE4308EF29A7}"/>
              </a:ext>
            </a:extLst>
          </p:cNvPr>
          <p:cNvSpPr txBox="1"/>
          <p:nvPr/>
        </p:nvSpPr>
        <p:spPr>
          <a:xfrm>
            <a:off x="5209683" y="5593863"/>
            <a:ext cx="17758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Cognitief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sterk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0BAB93-07F3-D8A9-705A-E09DE3D1B1FF}"/>
              </a:ext>
            </a:extLst>
          </p:cNvPr>
          <p:cNvSpPr txBox="1"/>
          <p:nvPr/>
        </p:nvSpPr>
        <p:spPr>
          <a:xfrm>
            <a:off x="8108316" y="3429000"/>
            <a:ext cx="18779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zelfvertrouwen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788CC-669F-1900-292B-8F91E64D0A68}"/>
              </a:ext>
            </a:extLst>
          </p:cNvPr>
          <p:cNvSpPr txBox="1"/>
          <p:nvPr/>
        </p:nvSpPr>
        <p:spPr>
          <a:xfrm>
            <a:off x="1897859" y="3413724"/>
            <a:ext cx="21230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Weinig</a:t>
            </a:r>
            <a:r>
              <a:rPr lang="en-GB" dirty="0"/>
              <a:t> </a:t>
            </a:r>
            <a:r>
              <a:rPr lang="en-GB" dirty="0" err="1"/>
              <a:t>zelfvertrouwen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377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6950429" cy="1080000"/>
          </a:xfrm>
        </p:spPr>
        <p:txBody>
          <a:bodyPr/>
          <a:lstStyle/>
          <a:p>
            <a:r>
              <a:rPr lang="nl-NL" sz="3200" i="0" dirty="0"/>
              <a:t>Aan de slag met </a:t>
            </a:r>
            <a:r>
              <a:rPr lang="nl-NL" sz="3200" i="0" dirty="0" err="1"/>
              <a:t>Relativity</a:t>
            </a:r>
            <a:r>
              <a:rPr lang="nl-NL" sz="3200" i="0" dirty="0"/>
              <a:t> Lab!</a:t>
            </a: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4D5B8119-7FD6-3D94-2608-6A3CB289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08" y="1182871"/>
            <a:ext cx="5248198" cy="2922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FCC7C-4E6F-72D7-ED80-7056670CBD76}"/>
              </a:ext>
            </a:extLst>
          </p:cNvPr>
          <p:cNvSpPr txBox="1">
            <a:spLocks/>
          </p:cNvSpPr>
          <p:nvPr/>
        </p:nvSpPr>
        <p:spPr>
          <a:xfrm>
            <a:off x="6505676" y="1182871"/>
            <a:ext cx="4132262" cy="43277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Ga </a:t>
            </a:r>
            <a:r>
              <a:rPr lang="en-US" sz="2000" dirty="0" err="1">
                <a:ea typeface="+mn-lt"/>
                <a:cs typeface="+mn-lt"/>
              </a:rPr>
              <a:t>naar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nl-NL" sz="2200" i="1" dirty="0">
                <a:latin typeface="Times New Roman"/>
                <a:ea typeface="+mn-lt"/>
                <a:cs typeface="Times New Roman"/>
              </a:rPr>
              <a:t>– link op verzoek - </a:t>
            </a:r>
            <a:endParaRPr lang="en-US" sz="2200" i="1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Voer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werkbladen</a:t>
            </a:r>
            <a:r>
              <a:rPr lang="en-US" sz="2000" dirty="0">
                <a:ea typeface="+mn-lt"/>
                <a:cs typeface="+mn-lt"/>
              </a:rPr>
              <a:t> 1 </a:t>
            </a:r>
            <a:r>
              <a:rPr lang="en-US" sz="2000" dirty="0" err="1">
                <a:ea typeface="+mn-lt"/>
                <a:cs typeface="+mn-lt"/>
              </a:rPr>
              <a:t>en</a:t>
            </a:r>
            <a:r>
              <a:rPr lang="en-US" sz="2000" dirty="0">
                <a:ea typeface="+mn-lt"/>
                <a:cs typeface="+mn-lt"/>
              </a:rPr>
              <a:t> 2 </a:t>
            </a:r>
            <a:r>
              <a:rPr lang="en-US" sz="2000" dirty="0" err="1">
                <a:ea typeface="+mn-lt"/>
                <a:cs typeface="+mn-lt"/>
              </a:rPr>
              <a:t>uit</a:t>
            </a:r>
            <a:r>
              <a:rPr lang="en-US" sz="2000" dirty="0">
                <a:ea typeface="+mn-lt"/>
                <a:cs typeface="+mn-lt"/>
              </a:rPr>
              <a:t> in duo’s.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Noteer</a:t>
            </a:r>
            <a:r>
              <a:rPr lang="en-US" sz="2000" dirty="0">
                <a:ea typeface="+mn-lt"/>
                <a:cs typeface="+mn-lt"/>
              </a:rPr>
              <a:t> tips voor </a:t>
            </a:r>
            <a:r>
              <a:rPr lang="en-US" sz="2000" dirty="0" err="1">
                <a:ea typeface="+mn-lt"/>
                <a:cs typeface="+mn-lt"/>
              </a:rPr>
              <a:t>ons</a:t>
            </a:r>
            <a:r>
              <a:rPr lang="en-US" sz="2000" dirty="0">
                <a:ea typeface="+mn-lt"/>
                <a:cs typeface="+mn-lt"/>
              </a:rPr>
              <a:t> om de </a:t>
            </a:r>
            <a:r>
              <a:rPr lang="en-US" sz="2000" dirty="0" err="1">
                <a:ea typeface="+mn-lt"/>
                <a:cs typeface="+mn-lt"/>
              </a:rPr>
              <a:t>werkbladen</a:t>
            </a:r>
            <a:r>
              <a:rPr lang="en-US" sz="2000" dirty="0">
                <a:ea typeface="+mn-lt"/>
                <a:cs typeface="+mn-lt"/>
              </a:rPr>
              <a:t> te </a:t>
            </a:r>
            <a:r>
              <a:rPr lang="en-US" sz="2000" dirty="0" err="1">
                <a:ea typeface="+mn-lt"/>
                <a:cs typeface="+mn-lt"/>
              </a:rPr>
              <a:t>verbeteren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lvl="0"/>
            <a:endParaRPr lang="en-US" sz="1400" dirty="0">
              <a:ea typeface="+mn-lt"/>
              <a:cs typeface="+mn-lt"/>
            </a:endParaRPr>
          </a:p>
          <a:p>
            <a:pPr lvl="0"/>
            <a:endParaRPr lang="en-US" sz="1400" dirty="0">
              <a:ea typeface="+mn-lt"/>
              <a:cs typeface="+mn-lt"/>
            </a:endParaRPr>
          </a:p>
          <a:p>
            <a:pPr lvl="0"/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260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6165299" cy="1080000"/>
          </a:xfrm>
        </p:spPr>
        <p:txBody>
          <a:bodyPr/>
          <a:lstStyle/>
          <a:p>
            <a:r>
              <a:rPr lang="nl-NL" sz="3200" i="0" dirty="0"/>
              <a:t>Feedbackvragen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432556-17E9-BEDC-7838-43B7063A88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37313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Hoe </a:t>
            </a:r>
            <a:r>
              <a:rPr lang="en-GB" sz="2000" dirty="0" err="1"/>
              <a:t>zou</a:t>
            </a:r>
            <a:r>
              <a:rPr lang="en-GB" sz="2000" dirty="0"/>
              <a:t> je </a:t>
            </a:r>
            <a:r>
              <a:rPr lang="en-GB" sz="2000" dirty="0" err="1"/>
              <a:t>deze</a:t>
            </a:r>
            <a:r>
              <a:rPr lang="en-GB" sz="2000" dirty="0"/>
              <a:t> applet </a:t>
            </a:r>
            <a:r>
              <a:rPr lang="en-GB" sz="2000" dirty="0" err="1"/>
              <a:t>inzetten</a:t>
            </a:r>
            <a:r>
              <a:rPr lang="en-GB" sz="2000" dirty="0"/>
              <a:t> in de les? </a:t>
            </a:r>
          </a:p>
          <a:p>
            <a:pPr lvl="0"/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Voor </a:t>
            </a:r>
            <a:r>
              <a:rPr lang="en-GB" sz="2000" dirty="0" err="1"/>
              <a:t>welke</a:t>
            </a:r>
            <a:r>
              <a:rPr lang="en-GB" sz="2000" dirty="0"/>
              <a:t> </a:t>
            </a:r>
            <a:r>
              <a:rPr lang="en-GB" sz="2000" dirty="0" err="1"/>
              <a:t>doelgroep</a:t>
            </a:r>
            <a:r>
              <a:rPr lang="en-GB" sz="2000" dirty="0"/>
              <a:t> is de applet </a:t>
            </a:r>
            <a:r>
              <a:rPr lang="en-GB" sz="2000" dirty="0" err="1"/>
              <a:t>geschikt</a:t>
            </a:r>
            <a:r>
              <a:rPr lang="en-GB" sz="2000" dirty="0"/>
              <a:t> (VO, PO, </a:t>
            </a:r>
            <a:r>
              <a:rPr lang="en-GB" sz="2000" dirty="0" err="1"/>
              <a:t>lerarenopleiding</a:t>
            </a:r>
            <a:r>
              <a:rPr lang="en-GB" sz="2000" dirty="0"/>
              <a:t>, …)?</a:t>
            </a:r>
          </a:p>
          <a:p>
            <a:pPr lvl="0"/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Hoe </a:t>
            </a:r>
            <a:r>
              <a:rPr lang="en-GB" sz="2000" dirty="0" err="1"/>
              <a:t>kun</a:t>
            </a:r>
            <a:r>
              <a:rPr lang="en-GB" sz="2000" dirty="0"/>
              <a:t> je met </a:t>
            </a:r>
            <a:r>
              <a:rPr lang="en-GB" sz="2000" dirty="0" err="1"/>
              <a:t>gedachte-experimenten</a:t>
            </a:r>
            <a:r>
              <a:rPr lang="en-GB" sz="2000" dirty="0"/>
              <a:t> </a:t>
            </a:r>
            <a:r>
              <a:rPr lang="en-GB" sz="2000" dirty="0" err="1"/>
              <a:t>aan</a:t>
            </a:r>
            <a:r>
              <a:rPr lang="en-GB" sz="2000" dirty="0"/>
              <a:t> de slag </a:t>
            </a:r>
            <a:r>
              <a:rPr lang="en-GB" sz="2000" dirty="0" err="1"/>
              <a:t>zonder</a:t>
            </a:r>
            <a:r>
              <a:rPr lang="en-GB" sz="2000" dirty="0"/>
              <a:t> de applet?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Wat is voor </a:t>
            </a:r>
            <a:r>
              <a:rPr lang="en-GB" sz="2000" dirty="0" err="1"/>
              <a:t>jou</a:t>
            </a:r>
            <a:r>
              <a:rPr lang="en-GB" sz="2000" dirty="0"/>
              <a:t> de take-away van </a:t>
            </a:r>
            <a:r>
              <a:rPr lang="en-GB" sz="2000" dirty="0" err="1"/>
              <a:t>deze</a:t>
            </a:r>
            <a:r>
              <a:rPr lang="en-GB" sz="2000" dirty="0"/>
              <a:t> </a:t>
            </a:r>
            <a:r>
              <a:rPr lang="en-GB" sz="2000" dirty="0" err="1"/>
              <a:t>bijeenkomst</a:t>
            </a:r>
            <a:r>
              <a:rPr lang="en-GB" sz="2000" dirty="0"/>
              <a:t>? </a:t>
            </a:r>
          </a:p>
          <a:p>
            <a:pPr lvl="0"/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….?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83686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6165299" cy="1080000"/>
          </a:xfrm>
        </p:spPr>
        <p:txBody>
          <a:bodyPr/>
          <a:lstStyle/>
          <a:p>
            <a:r>
              <a:rPr lang="nl-NL" sz="3200" i="0" dirty="0"/>
              <a:t>Bedankt!</a:t>
            </a:r>
          </a:p>
        </p:txBody>
      </p:sp>
      <p:pic>
        <p:nvPicPr>
          <p:cNvPr id="3" name="Picture 2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0D87F677-72C4-43C4-B0F0-15BA978C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40" y="1689629"/>
            <a:ext cx="5352467" cy="401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F3F38-3666-4896-8A8C-7BCF0B335FD5}"/>
              </a:ext>
            </a:extLst>
          </p:cNvPr>
          <p:cNvSpPr txBox="1"/>
          <p:nvPr/>
        </p:nvSpPr>
        <p:spPr>
          <a:xfrm>
            <a:off x="7079720" y="2197894"/>
            <a:ext cx="480977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/>
              <a:t>“I am enough of the artist to draw freely upon my imagination. Imagination is more important than knowledge. Knowledge is limited. Imagination encircles the world.”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31064C-BF8E-76DE-BE05-7808CD127E99}"/>
              </a:ext>
            </a:extLst>
          </p:cNvPr>
          <p:cNvSpPr txBox="1"/>
          <p:nvPr/>
        </p:nvSpPr>
        <p:spPr>
          <a:xfrm>
            <a:off x="7079720" y="4439153"/>
            <a:ext cx="48097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Contact: </a:t>
            </a:r>
            <a:r>
              <a:rPr lang="en-GB" sz="2000" b="1" dirty="0"/>
              <a:t>p.alstein@uu.nl</a:t>
            </a:r>
          </a:p>
        </p:txBody>
      </p:sp>
    </p:spTree>
    <p:extLst>
      <p:ext uri="{BB962C8B-B14F-4D97-AF65-F5344CB8AC3E}">
        <p14:creationId xmlns:p14="http://schemas.microsoft.com/office/powerpoint/2010/main" val="405898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7483958" cy="1080000"/>
          </a:xfrm>
        </p:spPr>
        <p:txBody>
          <a:bodyPr/>
          <a:lstStyle/>
          <a:p>
            <a:r>
              <a:rPr lang="nl-NL" sz="3200" i="0" dirty="0"/>
              <a:t>Laat hier je contactgegevens achter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47A52-EF56-E572-60FE-8A7BDE03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803" y="1090216"/>
            <a:ext cx="4677568" cy="46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1A232D9-0BE8-D4AE-F648-A80128373F99}"/>
              </a:ext>
            </a:extLst>
          </p:cNvPr>
          <p:cNvSpPr/>
          <p:nvPr/>
        </p:nvSpPr>
        <p:spPr>
          <a:xfrm>
            <a:off x="6286744" y="994570"/>
            <a:ext cx="5908431" cy="3634154"/>
          </a:xfrm>
          <a:prstGeom prst="cloudCallout">
            <a:avLst>
              <a:gd name="adj1" fmla="val -79858"/>
              <a:gd name="adj2" fmla="val 46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7447579" cy="1080000"/>
          </a:xfrm>
        </p:spPr>
        <p:txBody>
          <a:bodyPr/>
          <a:lstStyle/>
          <a:p>
            <a:r>
              <a:rPr lang="nl-NL" sz="3200" i="0" dirty="0"/>
              <a:t>NWO promotiebeurs voor leraren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E2D36-1647-05D0-025B-278A28D4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17" y="1451475"/>
            <a:ext cx="4033660" cy="4724400"/>
          </a:xfrm>
          <a:prstGeom prst="rect">
            <a:avLst/>
          </a:prstGeom>
        </p:spPr>
      </p:pic>
      <p:pic>
        <p:nvPicPr>
          <p:cNvPr id="9" name="Picture 8" descr="A group of people in a library&#10;&#10;Description automatically generated with low confidence">
            <a:extLst>
              <a:ext uri="{FF2B5EF4-FFF2-40B4-BE49-F238E27FC236}">
                <a16:creationId xmlns:a16="http://schemas.microsoft.com/office/drawing/2014/main" id="{2577E414-4E75-E4D3-468A-7488FB002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483" y="1588796"/>
            <a:ext cx="3112094" cy="2206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20A6AA-FB3F-7562-1AAD-D59E620CF2FF}"/>
              </a:ext>
            </a:extLst>
          </p:cNvPr>
          <p:cNvSpPr txBox="1"/>
          <p:nvPr/>
        </p:nvSpPr>
        <p:spPr>
          <a:xfrm>
            <a:off x="7233041" y="5427980"/>
            <a:ext cx="48097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Check </a:t>
            </a:r>
            <a:r>
              <a:rPr lang="en-GB" sz="2000" b="1" dirty="0"/>
              <a:t>www.nwo.nl/leraren</a:t>
            </a:r>
          </a:p>
        </p:txBody>
      </p:sp>
    </p:spTree>
    <p:extLst>
      <p:ext uri="{BB962C8B-B14F-4D97-AF65-F5344CB8AC3E}">
        <p14:creationId xmlns:p14="http://schemas.microsoft.com/office/powerpoint/2010/main" val="353338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7447579" cy="1080000"/>
          </a:xfrm>
        </p:spPr>
        <p:txBody>
          <a:bodyPr/>
          <a:lstStyle/>
          <a:p>
            <a:r>
              <a:rPr lang="nl-NL" sz="3200" i="0" dirty="0"/>
              <a:t>Tweeling experiment bevestigd?</a:t>
            </a:r>
          </a:p>
        </p:txBody>
      </p:sp>
      <p:pic>
        <p:nvPicPr>
          <p:cNvPr id="18" name="Picture 17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5E3539-5E14-41DC-BBCC-C5D4E7C2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" y="1451475"/>
            <a:ext cx="6105886" cy="4431276"/>
          </a:xfrm>
          <a:prstGeom prst="rect">
            <a:avLst/>
          </a:prstGeom>
        </p:spPr>
      </p:pic>
      <p:pic>
        <p:nvPicPr>
          <p:cNvPr id="19" name="Picture 18" descr="A picture containing person, person, blue&#10;&#10;Description automatically generated">
            <a:extLst>
              <a:ext uri="{FF2B5EF4-FFF2-40B4-BE49-F238E27FC236}">
                <a16:creationId xmlns:a16="http://schemas.microsoft.com/office/drawing/2014/main" id="{9522247E-A1D7-47C9-9FC0-552D36EC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57" y="1730957"/>
            <a:ext cx="5418345" cy="38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1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6950429" cy="1080000"/>
          </a:xfrm>
        </p:spPr>
        <p:txBody>
          <a:bodyPr/>
          <a:lstStyle/>
          <a:p>
            <a:r>
              <a:rPr lang="nl-NL" sz="3200" i="0" dirty="0"/>
              <a:t>Moderne natuurkunde in het VO</a:t>
            </a:r>
          </a:p>
        </p:txBody>
      </p:sp>
      <p:pic>
        <p:nvPicPr>
          <p:cNvPr id="6" name="Picture 5" descr="A picture containing table, indoor, person, dining table&#10;&#10;Description automatically generated">
            <a:extLst>
              <a:ext uri="{FF2B5EF4-FFF2-40B4-BE49-F238E27FC236}">
                <a16:creationId xmlns:a16="http://schemas.microsoft.com/office/drawing/2014/main" id="{7BA395F4-E4F6-F672-839B-4CFBFEBAC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9" r="5134"/>
          <a:stretch/>
        </p:blipFill>
        <p:spPr>
          <a:xfrm>
            <a:off x="3769459" y="2023254"/>
            <a:ext cx="4587177" cy="3349690"/>
          </a:xfrm>
          <a:prstGeom prst="rect">
            <a:avLst/>
          </a:prstGeom>
        </p:spPr>
      </p:pic>
      <p:pic>
        <p:nvPicPr>
          <p:cNvPr id="4" name="Picture 3" descr="A cat in a box&#10;&#10;Description automatically generated">
            <a:extLst>
              <a:ext uri="{FF2B5EF4-FFF2-40B4-BE49-F238E27FC236}">
                <a16:creationId xmlns:a16="http://schemas.microsoft.com/office/drawing/2014/main" id="{CE2856F5-6B99-659F-8BCF-998EF5D27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5" y="1108193"/>
            <a:ext cx="2505808" cy="1879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FF958-161A-434E-4F72-19775FB0B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79" r="18312"/>
          <a:stretch/>
        </p:blipFill>
        <p:spPr>
          <a:xfrm>
            <a:off x="8549000" y="610216"/>
            <a:ext cx="2739960" cy="2359269"/>
          </a:xfrm>
          <a:prstGeom prst="rect">
            <a:avLst/>
          </a:prstGeom>
        </p:spPr>
      </p:pic>
      <p:pic>
        <p:nvPicPr>
          <p:cNvPr id="10" name="Picture 9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6AE80338-4000-4270-3A6F-100350DA4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1" r="6800"/>
          <a:stretch/>
        </p:blipFill>
        <p:spPr>
          <a:xfrm>
            <a:off x="541539" y="4489195"/>
            <a:ext cx="2969973" cy="1813275"/>
          </a:xfrm>
          <a:prstGeom prst="rect">
            <a:avLst/>
          </a:prstGeom>
        </p:spPr>
      </p:pic>
      <p:pic>
        <p:nvPicPr>
          <p:cNvPr id="12" name="Picture 11" descr="Icon, arrow&#10;&#10;Description automatically generated with medium confidence">
            <a:extLst>
              <a:ext uri="{FF2B5EF4-FFF2-40B4-BE49-F238E27FC236}">
                <a16:creationId xmlns:a16="http://schemas.microsoft.com/office/drawing/2014/main" id="{D2770CFA-0B62-9882-E2C0-45EB8EEA6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583" y="3943933"/>
            <a:ext cx="3128627" cy="23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0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Ons onderwerp: speciale relativiteitstheorie</a:t>
            </a: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94C69E45-6DE3-F025-04EB-2879CF1B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827" y="1296841"/>
            <a:ext cx="3430309" cy="2031386"/>
          </a:xfrm>
          <a:prstGeom prst="rect">
            <a:avLst/>
          </a:prstGeom>
        </p:spPr>
      </p:pic>
      <p:pic>
        <p:nvPicPr>
          <p:cNvPr id="5" name="Picture 4" descr="A picture containing train, transport, outdoor, red&#10;&#10;Description automatically generated">
            <a:extLst>
              <a:ext uri="{FF2B5EF4-FFF2-40B4-BE49-F238E27FC236}">
                <a16:creationId xmlns:a16="http://schemas.microsoft.com/office/drawing/2014/main" id="{1FC78BBB-2C45-8583-B12B-73EBAC55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481" y="3950930"/>
            <a:ext cx="3175000" cy="178435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81E58C3-B949-7D9F-FBE3-C70087C1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53" y="1762193"/>
            <a:ext cx="5494335" cy="41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Ons onderwerp: speciale relativiteitstheorie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B60F7AB-695C-F2D9-5745-080BC18D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26" y="1451475"/>
            <a:ext cx="3045387" cy="4254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9BFD8B-3769-E295-3906-B3FF73508A9E}"/>
              </a:ext>
            </a:extLst>
          </p:cNvPr>
          <p:cNvSpPr txBox="1">
            <a:spLocks/>
          </p:cNvSpPr>
          <p:nvPr/>
        </p:nvSpPr>
        <p:spPr>
          <a:xfrm>
            <a:off x="557954" y="6067926"/>
            <a:ext cx="9771033" cy="718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[1] Alstein, P., </a:t>
            </a:r>
            <a:r>
              <a:rPr lang="en-US" sz="1200" dirty="0" err="1"/>
              <a:t>Krijtenburg</a:t>
            </a:r>
            <a:r>
              <a:rPr lang="en-US" sz="1200" dirty="0"/>
              <a:t> - </a:t>
            </a:r>
            <a:r>
              <a:rPr lang="en-US" sz="1200" dirty="0" err="1"/>
              <a:t>Lewerissa</a:t>
            </a:r>
            <a:r>
              <a:rPr lang="en-US" sz="1200" dirty="0"/>
              <a:t>, K., &amp; van </a:t>
            </a:r>
            <a:r>
              <a:rPr lang="en-US" sz="1200" dirty="0" err="1"/>
              <a:t>Joolingen</a:t>
            </a:r>
            <a:r>
              <a:rPr lang="en-US" sz="1200" dirty="0"/>
              <a:t>, W. (2021). Teaching and learning special relativity theory in secondary and lower undergraduate education: A literature review. </a:t>
            </a:r>
            <a:r>
              <a:rPr lang="en-US" sz="1200" i="1" dirty="0"/>
              <a:t>Physical Review Physics Education Research</a:t>
            </a:r>
            <a:r>
              <a:rPr lang="en-US" sz="1200" dirty="0"/>
              <a:t>, </a:t>
            </a:r>
            <a:r>
              <a:rPr lang="en-US" sz="1200" i="1" dirty="0"/>
              <a:t>17</a:t>
            </a:r>
            <a:r>
              <a:rPr lang="en-US" sz="1200" dirty="0"/>
              <a:t>(2), [023101]. </a:t>
            </a:r>
            <a:r>
              <a:rPr lang="en-US" sz="1200" dirty="0">
                <a:hlinkClick r:id="rId3"/>
              </a:rPr>
              <a:t>https://doi.org/10.1103/PhysRevPhysEducRes.17.023101</a:t>
            </a:r>
            <a:endParaRPr lang="en-US" sz="120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5C74F0B-67F4-DFA1-5529-45282BDB6BDD}"/>
              </a:ext>
            </a:extLst>
          </p:cNvPr>
          <p:cNvSpPr/>
          <p:nvPr/>
        </p:nvSpPr>
        <p:spPr>
          <a:xfrm>
            <a:off x="6167374" y="1753343"/>
            <a:ext cx="3571758" cy="307910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ED0B8-3845-4673-E751-B386F00C727B}"/>
              </a:ext>
            </a:extLst>
          </p:cNvPr>
          <p:cNvSpPr txBox="1"/>
          <p:nvPr/>
        </p:nvSpPr>
        <p:spPr>
          <a:xfrm>
            <a:off x="7455813" y="3699645"/>
            <a:ext cx="9948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err="1"/>
              <a:t>Postulaten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87908-CCBB-38C2-1398-DCEAD4A559C4}"/>
              </a:ext>
            </a:extLst>
          </p:cNvPr>
          <p:cNvSpPr txBox="1"/>
          <p:nvPr/>
        </p:nvSpPr>
        <p:spPr>
          <a:xfrm>
            <a:off x="7160218" y="4346663"/>
            <a:ext cx="1586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err="1"/>
              <a:t>Referentiekaders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37F43-1CD1-6F31-EE24-83E8F3F834ED}"/>
              </a:ext>
            </a:extLst>
          </p:cNvPr>
          <p:cNvSpPr txBox="1"/>
          <p:nvPr/>
        </p:nvSpPr>
        <p:spPr>
          <a:xfrm>
            <a:off x="7289965" y="2958861"/>
            <a:ext cx="132658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dirty="0" err="1"/>
              <a:t>Relativistische</a:t>
            </a:r>
            <a:endParaRPr lang="en-GB" dirty="0"/>
          </a:p>
          <a:p>
            <a:pPr algn="ctr"/>
            <a:r>
              <a:rPr lang="en-GB" dirty="0" err="1"/>
              <a:t>fenomenen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587FE9-4536-4C6E-E41A-7E586E83DEF1}"/>
              </a:ext>
            </a:extLst>
          </p:cNvPr>
          <p:cNvCxnSpPr>
            <a:cxnSpLocks/>
          </p:cNvCxnSpPr>
          <p:nvPr/>
        </p:nvCxnSpPr>
        <p:spPr>
          <a:xfrm>
            <a:off x="6880233" y="3568712"/>
            <a:ext cx="210517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B92A5A-914B-7E47-D51F-2315FCE64E7D}"/>
              </a:ext>
            </a:extLst>
          </p:cNvPr>
          <p:cNvCxnSpPr/>
          <p:nvPr/>
        </p:nvCxnSpPr>
        <p:spPr>
          <a:xfrm>
            <a:off x="6572323" y="4184532"/>
            <a:ext cx="27805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AA0CEA8-FCBC-0979-603F-6959D9015227}"/>
              </a:ext>
            </a:extLst>
          </p:cNvPr>
          <p:cNvSpPr/>
          <p:nvPr/>
        </p:nvSpPr>
        <p:spPr>
          <a:xfrm>
            <a:off x="6097587" y="4027739"/>
            <a:ext cx="3571758" cy="1112616"/>
          </a:xfrm>
          <a:prstGeom prst="ellipse">
            <a:avLst/>
          </a:prstGeom>
          <a:noFill/>
          <a:ln>
            <a:solidFill>
              <a:srgbClr val="C00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4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Samenvatting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68C444-66E7-4172-1067-F029E7EF255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956642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/>
              <a:t>Moderne natuurkunde is hip en happening.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/>
              <a:t>Speciale relativiteitstheorie is de ideale introductie. 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Hiervoor</a:t>
            </a:r>
            <a:r>
              <a:rPr lang="en-GB" sz="2000" dirty="0"/>
              <a:t> </a:t>
            </a:r>
            <a:r>
              <a:rPr lang="en-GB" sz="2000" dirty="0" err="1"/>
              <a:t>moeten</a:t>
            </a:r>
            <a:r>
              <a:rPr lang="en-GB" sz="2000" dirty="0"/>
              <a:t> </a:t>
            </a:r>
            <a:r>
              <a:rPr lang="en-GB" sz="2000" dirty="0" err="1"/>
              <a:t>leerlingen</a:t>
            </a:r>
            <a:r>
              <a:rPr lang="en-GB" sz="2000" dirty="0"/>
              <a:t> </a:t>
            </a:r>
            <a:r>
              <a:rPr lang="en-GB" sz="2000" dirty="0" err="1"/>
              <a:t>gedachte-experimenten</a:t>
            </a:r>
            <a:r>
              <a:rPr lang="en-GB" sz="2000" dirty="0"/>
              <a:t> </a:t>
            </a:r>
            <a:r>
              <a:rPr lang="en-GB" sz="2000" dirty="0" err="1"/>
              <a:t>uitvoeren</a:t>
            </a:r>
            <a:r>
              <a:rPr lang="en-GB" sz="2000" dirty="0"/>
              <a:t> </a:t>
            </a:r>
            <a:r>
              <a:rPr lang="en-GB" sz="2000" dirty="0" err="1"/>
              <a:t>waarbij</a:t>
            </a:r>
            <a:r>
              <a:rPr lang="en-GB" sz="2000" dirty="0"/>
              <a:t> er geswitched </a:t>
            </a:r>
            <a:r>
              <a:rPr lang="en-GB" sz="2000" dirty="0" err="1"/>
              <a:t>moet</a:t>
            </a:r>
            <a:r>
              <a:rPr lang="en-GB" sz="2000" dirty="0"/>
              <a:t> </a:t>
            </a:r>
            <a:r>
              <a:rPr lang="en-GB" sz="2000" dirty="0" err="1"/>
              <a:t>worden</a:t>
            </a:r>
            <a:r>
              <a:rPr lang="en-GB" sz="2000" dirty="0"/>
              <a:t> </a:t>
            </a:r>
            <a:r>
              <a:rPr lang="en-GB" sz="2000" dirty="0" err="1"/>
              <a:t>tussen</a:t>
            </a:r>
            <a:r>
              <a:rPr lang="en-GB" sz="2000" dirty="0"/>
              <a:t> </a:t>
            </a:r>
            <a:r>
              <a:rPr lang="en-GB" sz="2000" dirty="0" err="1"/>
              <a:t>referentiekaders</a:t>
            </a:r>
            <a:r>
              <a:rPr lang="en-GB" sz="2000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Leerlingen</a:t>
            </a:r>
            <a:r>
              <a:rPr lang="en-GB" sz="2000" dirty="0"/>
              <a:t> </a:t>
            </a:r>
            <a:r>
              <a:rPr lang="en-GB" sz="2000" dirty="0" err="1"/>
              <a:t>vinden</a:t>
            </a:r>
            <a:r>
              <a:rPr lang="en-GB" sz="2000" dirty="0"/>
              <a:t> het </a:t>
            </a:r>
            <a:r>
              <a:rPr lang="en-GB" sz="2000" dirty="0" err="1"/>
              <a:t>moeilijk</a:t>
            </a:r>
            <a:r>
              <a:rPr lang="en-GB" sz="2000" dirty="0"/>
              <a:t> om </a:t>
            </a:r>
            <a:r>
              <a:rPr lang="en-GB" sz="2000" dirty="0" err="1"/>
              <a:t>zich</a:t>
            </a:r>
            <a:r>
              <a:rPr lang="en-GB" sz="2000" dirty="0"/>
              <a:t> </a:t>
            </a:r>
            <a:r>
              <a:rPr lang="en-GB" sz="2000" dirty="0" err="1"/>
              <a:t>hier</a:t>
            </a:r>
            <a:r>
              <a:rPr lang="en-GB" sz="2000" dirty="0"/>
              <a:t>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b="1" dirty="0" err="1"/>
              <a:t>verbeelding</a:t>
            </a:r>
            <a:r>
              <a:rPr lang="en-GB" sz="2000" dirty="0"/>
              <a:t> van te </a:t>
            </a:r>
            <a:r>
              <a:rPr lang="en-GB" sz="2000" dirty="0" err="1"/>
              <a:t>maken</a:t>
            </a:r>
            <a:r>
              <a:rPr lang="en-GB" sz="2000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Daar</a:t>
            </a:r>
            <a:r>
              <a:rPr lang="en-GB" sz="2000" dirty="0"/>
              <a:t> </a:t>
            </a:r>
            <a:r>
              <a:rPr lang="en-GB" sz="2000" dirty="0" err="1"/>
              <a:t>kunnen</a:t>
            </a:r>
            <a:r>
              <a:rPr lang="en-GB" sz="2000" dirty="0"/>
              <a:t> we ze mee </a:t>
            </a:r>
            <a:r>
              <a:rPr lang="en-GB" sz="2000" dirty="0" err="1"/>
              <a:t>helpen</a:t>
            </a:r>
            <a:r>
              <a:rPr lang="en-GB" sz="200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16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2DF9D4F7-38E8-4F2C-9EF2-737A717C9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Ons idee: gedachte-experimenten simuleren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6ED500D-F4B2-9AD0-2841-C3E1CB759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86" y="1603330"/>
            <a:ext cx="7767554" cy="43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8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E7756A5-EB62-BBBB-3BD9-D7D11F4D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6" y="1830529"/>
            <a:ext cx="4592388" cy="29998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A4DF1F-D700-AD47-EA81-9C29EAD64D06}"/>
              </a:ext>
            </a:extLst>
          </p:cNvPr>
          <p:cNvSpPr/>
          <p:nvPr/>
        </p:nvSpPr>
        <p:spPr>
          <a:xfrm>
            <a:off x="2449320" y="2123420"/>
            <a:ext cx="1082179" cy="5352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21220-61E8-8350-F196-A3DD5BBE1451}"/>
              </a:ext>
            </a:extLst>
          </p:cNvPr>
          <p:cNvSpPr txBox="1"/>
          <p:nvPr/>
        </p:nvSpPr>
        <p:spPr>
          <a:xfrm>
            <a:off x="2696708" y="2252542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Stap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C27D02-AEAE-A382-6EAC-A6E2AA2841D9}"/>
              </a:ext>
            </a:extLst>
          </p:cNvPr>
          <p:cNvSpPr/>
          <p:nvPr/>
        </p:nvSpPr>
        <p:spPr>
          <a:xfrm>
            <a:off x="1792281" y="3329242"/>
            <a:ext cx="1082179" cy="53524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706E8-732C-067A-C614-0305A738DACB}"/>
              </a:ext>
            </a:extLst>
          </p:cNvPr>
          <p:cNvSpPr txBox="1"/>
          <p:nvPr/>
        </p:nvSpPr>
        <p:spPr>
          <a:xfrm>
            <a:off x="2039669" y="3458364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Stap 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6B684F-14D3-FE58-AA22-9D301638E321}"/>
              </a:ext>
            </a:extLst>
          </p:cNvPr>
          <p:cNvSpPr/>
          <p:nvPr/>
        </p:nvSpPr>
        <p:spPr>
          <a:xfrm>
            <a:off x="3885927" y="4006198"/>
            <a:ext cx="1082179" cy="535241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795CB-0E3F-D79D-7B7F-AFF642DBE9ED}"/>
              </a:ext>
            </a:extLst>
          </p:cNvPr>
          <p:cNvSpPr txBox="1"/>
          <p:nvPr/>
        </p:nvSpPr>
        <p:spPr>
          <a:xfrm>
            <a:off x="4133315" y="4135320"/>
            <a:ext cx="5874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Stap 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D150EB-2113-E2D2-D858-51360840E8DD}"/>
              </a:ext>
            </a:extLst>
          </p:cNvPr>
          <p:cNvSpPr txBox="1">
            <a:spLocks/>
          </p:cNvSpPr>
          <p:nvPr/>
        </p:nvSpPr>
        <p:spPr>
          <a:xfrm>
            <a:off x="5843401" y="1830529"/>
            <a:ext cx="446273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Voorspel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uitkomst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van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een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gegeven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ea typeface="+mn-lt"/>
                <a:cs typeface="+mn-lt"/>
              </a:rPr>
              <a:t>gedachte</a:t>
            </a:r>
            <a:r>
              <a:rPr lang="en-US" sz="2000" dirty="0">
                <a:solidFill>
                  <a:srgbClr val="00B050"/>
                </a:solidFill>
                <a:ea typeface="+mn-lt"/>
                <a:cs typeface="+mn-lt"/>
              </a:rPr>
              <a:t>-experiment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Bouw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een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simulatie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 van het </a:t>
            </a:r>
            <a:r>
              <a:rPr lang="en-US" sz="2000" dirty="0" err="1">
                <a:solidFill>
                  <a:srgbClr val="0070C0"/>
                </a:solidFill>
                <a:ea typeface="+mn-lt"/>
                <a:cs typeface="+mn-lt"/>
              </a:rPr>
              <a:t>gedachte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-experiment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Zoek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verschillen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tussen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voorspelling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simulatie</a:t>
            </a:r>
            <a:endParaRPr lang="en-US" sz="2000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46CF43D4-FE34-330C-72ED-051A8FEBB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" y="371475"/>
            <a:ext cx="10439353" cy="1080000"/>
          </a:xfrm>
        </p:spPr>
        <p:txBody>
          <a:bodyPr/>
          <a:lstStyle/>
          <a:p>
            <a:r>
              <a:rPr lang="nl-NL" sz="3200" i="0" dirty="0"/>
              <a:t>Ons idee: gedachte-experimenten simuleren</a:t>
            </a:r>
          </a:p>
        </p:txBody>
      </p:sp>
    </p:spTree>
    <p:extLst>
      <p:ext uri="{BB962C8B-B14F-4D97-AF65-F5344CB8AC3E}">
        <p14:creationId xmlns:p14="http://schemas.microsoft.com/office/powerpoint/2010/main" val="609479155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1" id="{922CF800-1864-A146-8406-D723247B2F6A}" vid="{9B1D9458-2A1C-0B48-BBE6-B0E929882854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2869</TotalTime>
  <Words>1263</Words>
  <Application>Microsoft Office PowerPoint</Application>
  <PresentationFormat>Custom</PresentationFormat>
  <Paragraphs>175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Merriweather Regular</vt:lpstr>
      <vt:lpstr>Calibri</vt:lpstr>
      <vt:lpstr>Verdana</vt:lpstr>
      <vt:lpstr>Open Sans Light</vt:lpstr>
      <vt:lpstr>Arial</vt:lpstr>
      <vt:lpstr>Open Sans</vt:lpstr>
      <vt:lpstr>Merriweather Light</vt:lpstr>
      <vt:lpstr>Times New Roman</vt:lpstr>
      <vt:lpstr>Utrecht University</vt:lpstr>
      <vt:lpstr>Onderzoekend leren met computersimulaties bij speciale relativiteitstheorie</vt:lpstr>
      <vt:lpstr>NWO promotiebeurs voor leraren</vt:lpstr>
      <vt:lpstr>Tweeling experiment bevestigd?</vt:lpstr>
      <vt:lpstr>Moderne natuurkunde in het VO</vt:lpstr>
      <vt:lpstr>Ons onderwerp: speciale relativiteitstheorie</vt:lpstr>
      <vt:lpstr>Ons onderwerp: speciale relativiteitstheorie</vt:lpstr>
      <vt:lpstr>Samenvatting</vt:lpstr>
      <vt:lpstr>Ons idee: gedachte-experimenten simuleren</vt:lpstr>
      <vt:lpstr>Ons idee: gedachte-experimenten simuleren</vt:lpstr>
      <vt:lpstr>Evaluatie (N = 16)</vt:lpstr>
      <vt:lpstr>Evaluatie (N = 16)</vt:lpstr>
      <vt:lpstr>Volgende stap: implementatie!</vt:lpstr>
      <vt:lpstr>Lesson Study ontwerp</vt:lpstr>
      <vt:lpstr>Lesson Study ontwerp</vt:lpstr>
      <vt:lpstr>Lesson Study ontwerp</vt:lpstr>
      <vt:lpstr>Aan de slag met Relativity Lab!</vt:lpstr>
      <vt:lpstr>Feedbackvragen</vt:lpstr>
      <vt:lpstr>Bedankt!</vt:lpstr>
      <vt:lpstr>Laat hier je contactgegevens achter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simulation tool for special relativity education</dc:title>
  <dc:subject/>
  <dc:creator>Paul Alstein</dc:creator>
  <cp:keywords/>
  <dc:description/>
  <cp:lastModifiedBy>Paul Alstein</cp:lastModifiedBy>
  <cp:revision>20</cp:revision>
  <dcterms:created xsi:type="dcterms:W3CDTF">2021-12-10T12:32:52Z</dcterms:created>
  <dcterms:modified xsi:type="dcterms:W3CDTF">2023-01-15T19:12:57Z</dcterms:modified>
  <cp:category/>
</cp:coreProperties>
</file>