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8" r:id="rId2"/>
    <p:sldId id="283" r:id="rId3"/>
    <p:sldId id="313" r:id="rId4"/>
    <p:sldId id="284" r:id="rId5"/>
    <p:sldId id="310" r:id="rId6"/>
    <p:sldId id="420" r:id="rId7"/>
    <p:sldId id="500" r:id="rId8"/>
    <p:sldId id="311" r:id="rId9"/>
    <p:sldId id="501" r:id="rId10"/>
    <p:sldId id="315" r:id="rId11"/>
    <p:sldId id="502" r:id="rId12"/>
    <p:sldId id="503" r:id="rId13"/>
    <p:sldId id="504" r:id="rId14"/>
    <p:sldId id="505" r:id="rId15"/>
    <p:sldId id="506" r:id="rId16"/>
    <p:sldId id="507" r:id="rId17"/>
    <p:sldId id="399" r:id="rId18"/>
    <p:sldId id="308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4"/>
    <p:restoredTop sz="94718"/>
  </p:normalViewPr>
  <p:slideViewPr>
    <p:cSldViewPr snapToGrid="0" snapToObjects="1">
      <p:cViewPr varScale="1">
        <p:scale>
          <a:sx n="112" d="100"/>
          <a:sy n="112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55120-BC53-0042-A604-AA403C700983}" type="datetimeFigureOut">
              <a:rPr lang="en-NL" smtClean="0"/>
              <a:t>05/12/2022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CC49E-86AC-954A-83BC-70F87839E9F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985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519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030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225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955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419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1549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227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CC49E-86AC-954A-83BC-70F87839E9FB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997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4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3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2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7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5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525CE-0F51-8645-90AF-1DAD263B384B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02E19-B9F8-174C-9ED0-EBFEE97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3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von.nl/nvox/lopen-is-relatief-eenvoudi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uact=8&amp;ved=0ahUKEwiC3M-C5oPNAhXFKcAKHe3pC1cQjRwIBw&amp;url=http://petapixel.com/2014/08/22/flir-uses-ir-camera-show-formula-one-like-youve-never-seen/&amp;bvm=bv.123325700,d.d2s&amp;psig=AFQjCNHAnRhv8gy8UjCNb6KMacw3uw16cA&amp;ust=1464766331554608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thermografiearnhem.nl/wp-content/upload_folders/thermografiearnhem.nl/2015/03/Arnhem-Noord-Medische-Thermografie-Fysiotherapie-Voeten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tif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3100"/>
            <a:ext cx="9144000" cy="17287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Leuke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onderzoekjes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en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experimenten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br>
              <a:rPr lang="en-US" sz="4000" b="1" dirty="0">
                <a:solidFill>
                  <a:srgbClr val="FF6600"/>
                </a:solidFill>
              </a:rPr>
            </a:br>
            <a:r>
              <a:rPr lang="en-US" sz="4000" b="1" dirty="0" err="1">
                <a:solidFill>
                  <a:srgbClr val="FF6600"/>
                </a:solidFill>
              </a:rPr>
              <a:t>voor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natuurkunde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en</a:t>
            </a:r>
            <a:r>
              <a:rPr lang="en-US" sz="4000" b="1" dirty="0">
                <a:solidFill>
                  <a:srgbClr val="FF6600"/>
                </a:solidFill>
              </a:rPr>
              <a:t> science</a:t>
            </a:r>
            <a:br>
              <a:rPr lang="en-US" sz="4000" b="1" dirty="0">
                <a:solidFill>
                  <a:srgbClr val="FF6600"/>
                </a:solidFill>
              </a:rPr>
            </a:br>
            <a:r>
              <a:rPr lang="en-US" sz="2800" b="1" dirty="0">
                <a:solidFill>
                  <a:srgbClr val="FF6600"/>
                </a:solidFill>
              </a:rPr>
              <a:t>WND 2022</a:t>
            </a:r>
            <a:endParaRPr lang="en-US" sz="2800" b="1" dirty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14168" y="635544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www.cma-science.nl</a:t>
            </a:r>
            <a:endParaRPr lang="en-US" dirty="0"/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-162232" y="95685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4000" b="1" dirty="0">
                <a:solidFill>
                  <a:schemeClr val="bg1"/>
                </a:solidFill>
              </a:rPr>
              <a:t>Meten aan de mens</a:t>
            </a: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71" y="5037138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ome | Fons Vitae Lyceum">
            <a:extLst>
              <a:ext uri="{FF2B5EF4-FFF2-40B4-BE49-F238E27FC236}">
                <a16:creationId xmlns:a16="http://schemas.microsoft.com/office/drawing/2014/main" id="{CDCB9148-074D-ADCC-54C7-E4644A85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87018"/>
            <a:ext cx="3059905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3: Formanten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Geluidssensor:</a:t>
            </a:r>
          </a:p>
          <a:p>
            <a:pPr marL="0" indent="0">
              <a:buNone/>
            </a:pPr>
            <a:r>
              <a:rPr lang="nl-NL" sz="2400" dirty="0"/>
              <a:t>Korte meting, hoge meetsnelheid (5 kHz of hoger)</a:t>
            </a:r>
          </a:p>
          <a:p>
            <a:pPr marL="0" indent="0">
              <a:buNone/>
            </a:pPr>
            <a:r>
              <a:rPr lang="nl-NL" sz="2400" dirty="0"/>
              <a:t>”Zing” een klinker. </a:t>
            </a:r>
          </a:p>
          <a:p>
            <a:pPr marL="0" indent="0">
              <a:buNone/>
            </a:pPr>
            <a:r>
              <a:rPr lang="nl-NL" sz="2400" dirty="0"/>
              <a:t>Gebruik analyse/verwerking (lineaire Predictie -&gt; Logaritmisch):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7B83A-A354-2081-C643-0BEA8E2BE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66" y="4090634"/>
            <a:ext cx="3054284" cy="2034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26BB6-5488-AE72-DB57-AC224B28F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90634"/>
            <a:ext cx="4214752" cy="20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4: Videometen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sz="2800" b="1" dirty="0"/>
              <a:t>Maak een (highspeed) videometing bij een sport en analyseer deze.</a:t>
            </a:r>
          </a:p>
          <a:p>
            <a:pPr marL="0" indent="0">
              <a:buNone/>
            </a:pPr>
            <a:r>
              <a:rPr lang="nl-NL" sz="2400" dirty="0"/>
              <a:t>Bijvoorbeeld springen. 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Bepaal snelheid voor en na de </a:t>
            </a:r>
          </a:p>
          <a:p>
            <a:pPr marL="0" indent="0">
              <a:buNone/>
            </a:pPr>
            <a:r>
              <a:rPr lang="nl-NL" sz="2400" dirty="0"/>
              <a:t>sprong</a:t>
            </a:r>
          </a:p>
          <a:p>
            <a:pPr marL="0" indent="0">
              <a:buNone/>
            </a:pPr>
            <a:r>
              <a:rPr lang="nl-NL" sz="2400" dirty="0"/>
              <a:t>Bepaal snelheidsverandering.</a:t>
            </a:r>
          </a:p>
          <a:p>
            <a:pPr marL="0" indent="0">
              <a:buNone/>
            </a:pPr>
            <a:r>
              <a:rPr lang="nl-NL" sz="2400" dirty="0"/>
              <a:t>Bereken de energiesoorten van de </a:t>
            </a:r>
          </a:p>
          <a:p>
            <a:pPr marL="0" indent="0">
              <a:buNone/>
            </a:pPr>
            <a:r>
              <a:rPr lang="nl-NL" sz="2400" dirty="0"/>
              <a:t>beweging. </a:t>
            </a:r>
          </a:p>
          <a:p>
            <a:pPr marL="0" indent="0">
              <a:buNone/>
            </a:pPr>
            <a:r>
              <a:rPr lang="nl-NL" sz="2400" dirty="0"/>
              <a:t>Bereken rendement van </a:t>
            </a:r>
            <a:br>
              <a:rPr lang="nl-NL" sz="2400" dirty="0"/>
            </a:br>
            <a:r>
              <a:rPr lang="nl-NL" sz="2400" dirty="0"/>
              <a:t>energieomzetting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F3F93-4A79-9AFA-16E7-7F704AD5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92" y="2211906"/>
            <a:ext cx="4680858" cy="2817907"/>
          </a:xfrm>
          <a:prstGeom prst="rect">
            <a:avLst/>
          </a:prstGeom>
        </p:spPr>
      </p:pic>
      <p:pic>
        <p:nvPicPr>
          <p:cNvPr id="1026" name="Picture 2" descr="Is Kadour Ziani the Best Dunker in the World? - The Hoop Doctors">
            <a:extLst>
              <a:ext uri="{FF2B5EF4-FFF2-40B4-BE49-F238E27FC236}">
                <a16:creationId xmlns:a16="http://schemas.microsoft.com/office/drawing/2014/main" id="{0C1E8EBA-DB94-8A07-5541-3575198E8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65" y="5211597"/>
            <a:ext cx="2239735" cy="11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5: </a:t>
            </a:r>
            <a:r>
              <a:rPr lang="nl-NL" dirty="0" err="1">
                <a:solidFill>
                  <a:srgbClr val="FF6600"/>
                </a:solidFill>
              </a:rPr>
              <a:t>Compex</a:t>
            </a:r>
            <a:r>
              <a:rPr lang="nl-NL" dirty="0">
                <a:solidFill>
                  <a:srgbClr val="FF6600"/>
                </a:solidFill>
              </a:rPr>
              <a:t> examen Lopen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Kant en klaar opgave </a:t>
            </a:r>
            <a:r>
              <a:rPr lang="nl-NL" sz="2800" b="1" dirty="0" err="1"/>
              <a:t>Compex</a:t>
            </a:r>
            <a:r>
              <a:rPr lang="nl-NL" sz="2800" b="1" dirty="0"/>
              <a:t> VWO natuurkunde 2010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Analyse van beweging van lopen:</a:t>
            </a:r>
          </a:p>
          <a:p>
            <a:pPr marL="0" indent="0">
              <a:buNone/>
            </a:pPr>
            <a:r>
              <a:rPr lang="nl-NL" sz="1800" b="1" i="0" u="sng" strike="noStrike" dirty="0">
                <a:solidFill>
                  <a:srgbClr val="0563C1"/>
                </a:solidFill>
                <a:effectLst/>
                <a:latin typeface="Arial-BoldMT"/>
                <a:hlinkClick r:id="rId3"/>
              </a:rPr>
              <a:t>https://nvon.nl/nvox/lopen-is-relatief-eenvoudig</a:t>
            </a:r>
            <a:r>
              <a:rPr lang="nl-NL" sz="1800" b="1" i="0" u="none" strike="noStrike" dirty="0">
                <a:effectLst/>
                <a:latin typeface="Arial-BoldMT"/>
              </a:rPr>
              <a:t> </a:t>
            </a:r>
            <a:r>
              <a:rPr lang="nl-NL" sz="1800" b="0" i="0" u="none" strike="noStrike" dirty="0">
                <a:effectLst/>
                <a:latin typeface="Arial-BoldMT"/>
              </a:rPr>
              <a:t> 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710E5-2BA8-662E-BA8C-D043EF6E1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992" y="3429000"/>
            <a:ext cx="2928258" cy="2468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D3367-770B-826A-2142-2380CD94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49933"/>
            <a:ext cx="3214046" cy="27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2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6: Reactietijd 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Lesmateriaal: </a:t>
            </a:r>
            <a:r>
              <a:rPr lang="nl-NL" sz="2800" b="1" dirty="0" err="1"/>
              <a:t>CoachLabII</a:t>
            </a:r>
            <a:r>
              <a:rPr lang="nl-NL" sz="2800" b="1" dirty="0"/>
              <a:t>+ of </a:t>
            </a:r>
            <a:r>
              <a:rPr lang="nl-NL" sz="2800" b="1" dirty="0" err="1"/>
              <a:t>WiLab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A2EE7-FFC8-D676-2006-6A747E3E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792546"/>
            <a:ext cx="3746500" cy="344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2E1DC-A7F8-614C-3ABD-C2C1278D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71" y="2546488"/>
            <a:ext cx="2728226" cy="357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7: ECG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Lesmateriaal: Biologie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Meet een ECG van een klasgenoot. </a:t>
            </a:r>
          </a:p>
          <a:p>
            <a:pPr marL="0" indent="0">
              <a:buNone/>
            </a:pPr>
            <a:r>
              <a:rPr lang="nl-NL" sz="2400" dirty="0"/>
              <a:t>Met plakkers of oorclip. </a:t>
            </a:r>
            <a:r>
              <a:rPr lang="nl-NL" sz="1400" dirty="0"/>
              <a:t>(Ga ver van elektrische apparaten zitten.)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DE0DD-C77E-F6F0-054D-029485EC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34" y="3299992"/>
            <a:ext cx="3935216" cy="262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5FCDB-852A-542A-A697-BDE15F949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84" y="3299992"/>
            <a:ext cx="4413761" cy="21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3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7: Ademhaling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Lesmateriaal: Biologie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Spirometer, volume van de ademhaling tegen de tijd.</a:t>
            </a:r>
          </a:p>
          <a:p>
            <a:pPr marL="0" indent="0">
              <a:buNone/>
            </a:pPr>
            <a:r>
              <a:rPr lang="nl-NL" sz="2400" dirty="0"/>
              <a:t>Ademgassen: O</a:t>
            </a:r>
            <a:r>
              <a:rPr lang="nl-NL" sz="2400" baseline="-25000" dirty="0"/>
              <a:t>2</a:t>
            </a:r>
            <a:r>
              <a:rPr lang="nl-NL" sz="2400" dirty="0"/>
              <a:t> en CO</a:t>
            </a:r>
            <a:r>
              <a:rPr lang="nl-NL" sz="2400" baseline="-25000" dirty="0"/>
              <a:t>2</a:t>
            </a:r>
            <a:r>
              <a:rPr lang="nl-NL" sz="2400" dirty="0"/>
              <a:t> sensoren.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2050" name="Picture 2" descr="Improving Spirometry Precision | Superior Sensor Technology">
            <a:extLst>
              <a:ext uri="{FF2B5EF4-FFF2-40B4-BE49-F238E27FC236}">
                <a16:creationId xmlns:a16="http://schemas.microsoft.com/office/drawing/2014/main" id="{B23C3E41-3309-9A1E-069F-B2C4686C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3056393"/>
            <a:ext cx="4296820" cy="30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57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 8: </a:t>
            </a:r>
            <a:r>
              <a:rPr lang="nl-NL" dirty="0" err="1">
                <a:solidFill>
                  <a:srgbClr val="FF6600"/>
                </a:solidFill>
              </a:rPr>
              <a:t>InfraRood</a:t>
            </a:r>
            <a:r>
              <a:rPr lang="nl-NL" dirty="0">
                <a:solidFill>
                  <a:srgbClr val="FF6600"/>
                </a:solidFill>
              </a:rPr>
              <a:t> meting FLIR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www.cma-science.nl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78" y="1511367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2800" b="1" dirty="0"/>
              <a:t>Lesmateriaal: Meten met FLIR </a:t>
            </a:r>
            <a:endParaRPr lang="nl-NL" sz="2400" dirty="0"/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1. Gebruik een föhn om op </a:t>
            </a:r>
            <a:r>
              <a:rPr lang="nl-NL" sz="1900" b="0" i="0" u="none" strike="noStrike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stuk textiel </a:t>
            </a: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te schrijven. </a:t>
            </a: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2. Infecties zijn warmtebron.</a:t>
            </a:r>
          </a:p>
          <a:p>
            <a:pPr marL="0" indent="0">
              <a:buNone/>
            </a:pPr>
            <a:r>
              <a:rPr lang="nl-NL" sz="1900" dirty="0">
                <a:solidFill>
                  <a:srgbClr val="5B5B5B"/>
                </a:solidFill>
                <a:latin typeface="Verdana" panose="020B0604030504040204" pitchFamily="34" charset="0"/>
              </a:rPr>
              <a:t>3.Rode oortjes van kinderen als ze slaap hebben.</a:t>
            </a:r>
            <a:endParaRPr lang="nl-NL" sz="1900" b="0" i="0" u="none" strike="noStrike" dirty="0">
              <a:solidFill>
                <a:srgbClr val="5B5B5B"/>
              </a:solidFill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3. Druk met je hand op de muur en meet hoelang deze nog in IR te zien is. </a:t>
            </a: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4. Leg een papiertje op een schaaltje water en zie de temperatuur van </a:t>
            </a: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het papier stijgen door condensatiewarmte. </a:t>
            </a:r>
            <a:endParaRPr lang="nl-NL" sz="1900" dirty="0">
              <a:solidFill>
                <a:srgbClr val="5B5B5B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1900" dirty="0">
                <a:solidFill>
                  <a:srgbClr val="5B5B5B"/>
                </a:solidFill>
                <a:latin typeface="Verdana" panose="020B0604030504040204" pitchFamily="34" charset="0"/>
              </a:rPr>
              <a:t>5</a:t>
            </a: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. Gebruik de FLIR C5 tijdens een open dag om de </a:t>
            </a: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bezoekers in een verduisterd lokaal in IR of MSX modus te projecteren. </a:t>
            </a:r>
          </a:p>
          <a:p>
            <a:pPr marL="0" indent="0">
              <a:buNone/>
            </a:pPr>
            <a:r>
              <a:rPr lang="nl-NL" sz="1900" b="0" i="0" u="none" strike="noStrike" dirty="0">
                <a:solidFill>
                  <a:srgbClr val="5B5B5B"/>
                </a:solidFill>
                <a:effectLst/>
                <a:latin typeface="Verdana" panose="020B0604030504040204" pitchFamily="34" charset="0"/>
              </a:rPr>
              <a:t>6. Laat zien dat de gaatjes in een strijkijzer te </a:t>
            </a:r>
            <a:r>
              <a:rPr lang="nl-NL" sz="1900" dirty="0">
                <a:solidFill>
                  <a:srgbClr val="5B5B5B"/>
                </a:solidFill>
                <a:latin typeface="Verdana" panose="020B0604030504040204" pitchFamily="34" charset="0"/>
              </a:rPr>
              <a:t>beschouwen zijn als zwarte straler.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6148" name="Picture 4" descr="Infrared Cameras Can Spot a Fever, but May Not Slow Covid-19 | WIRED">
            <a:extLst>
              <a:ext uri="{FF2B5EF4-FFF2-40B4-BE49-F238E27FC236}">
                <a16:creationId xmlns:a16="http://schemas.microsoft.com/office/drawing/2014/main" id="{BACB28B1-9E8A-15E4-7387-5020B0B3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8" y="1617958"/>
            <a:ext cx="1186543" cy="7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rnhem Noord ( Medische ) Thermografie &amp; Fysiotherapie Infrarood warmtebeeld Camera Voet">
            <a:hlinkClick r:id="rId4"/>
            <a:extLst>
              <a:ext uri="{FF2B5EF4-FFF2-40B4-BE49-F238E27FC236}">
                <a16:creationId xmlns:a16="http://schemas.microsoft.com/office/drawing/2014/main" id="{B19BD66B-D447-56AA-3EB3-F86FE5323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86" y="4902834"/>
            <a:ext cx="2140585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>
            <a:hlinkClick r:id="rId6"/>
            <a:extLst>
              <a:ext uri="{FF2B5EF4-FFF2-40B4-BE49-F238E27FC236}">
                <a16:creationId xmlns:a16="http://schemas.microsoft.com/office/drawing/2014/main" id="{68B6D885-7FF2-36F0-BDCD-9602E2508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8" y="4919027"/>
            <a:ext cx="289179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86E83EA-6981-87E3-6A05-B0D5646A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78" y="4660216"/>
            <a:ext cx="1074605" cy="17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0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Kies</a:t>
            </a:r>
            <a:r>
              <a:rPr lang="en-US" sz="3600" dirty="0"/>
              <a:t>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zelf</a:t>
            </a:r>
            <a:r>
              <a:rPr lang="en-US" sz="3600" dirty="0"/>
              <a:t> </a:t>
            </a:r>
            <a:r>
              <a:rPr lang="en-US" sz="3600" dirty="0" err="1"/>
              <a:t>te</a:t>
            </a:r>
            <a:r>
              <a:rPr lang="en-US" sz="3600" dirty="0"/>
              <a:t> </a:t>
            </a:r>
            <a:r>
              <a:rPr lang="en-US" sz="3600" dirty="0" err="1"/>
              <a:t>doen</a:t>
            </a:r>
            <a:r>
              <a:rPr lang="en-US" sz="3600" dirty="0"/>
              <a:t> experiment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NL" sz="1600" dirty="0" err="1"/>
              <a:t>Afstandsensor</a:t>
            </a:r>
            <a:r>
              <a:rPr lang="nl-NL" sz="1600" dirty="0"/>
              <a:t>: lengte meten</a:t>
            </a:r>
          </a:p>
          <a:p>
            <a:pPr marL="514350" indent="-514350">
              <a:buAutoNum type="arabicPeriod"/>
            </a:pPr>
            <a:r>
              <a:rPr lang="nl-NL" sz="1600" dirty="0"/>
              <a:t>Formanten</a:t>
            </a:r>
          </a:p>
          <a:p>
            <a:pPr marL="514350" indent="-514350">
              <a:buAutoNum type="arabicPeriod"/>
            </a:pPr>
            <a:r>
              <a:rPr lang="nl-NL" sz="1600" dirty="0"/>
              <a:t>Highspeed video (beweging) Basketbal </a:t>
            </a:r>
            <a:r>
              <a:rPr lang="nl-NL" sz="1600" dirty="0" err="1"/>
              <a:t>Jump</a:t>
            </a:r>
            <a:endParaRPr lang="nl-NL" sz="16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nl-NL" sz="1600" dirty="0" err="1"/>
              <a:t>Compex</a:t>
            </a:r>
            <a:r>
              <a:rPr lang="nl-NL" sz="1600" dirty="0"/>
              <a:t> examen lopen (VWO na 2010)</a:t>
            </a:r>
          </a:p>
          <a:p>
            <a:pPr marL="514350" indent="-514350">
              <a:buAutoNum type="arabicPeriod"/>
            </a:pPr>
            <a:r>
              <a:rPr lang="nl-NL" sz="1600" dirty="0"/>
              <a:t>Reactietijd </a:t>
            </a:r>
          </a:p>
          <a:p>
            <a:pPr marL="514350" indent="-514350">
              <a:buAutoNum type="arabicPeriod"/>
            </a:pPr>
            <a:r>
              <a:rPr lang="nl-NL" sz="1600" dirty="0"/>
              <a:t>ECG meten</a:t>
            </a:r>
          </a:p>
          <a:p>
            <a:pPr marL="514350" indent="-514350">
              <a:buAutoNum type="arabicPeriod"/>
            </a:pPr>
            <a:r>
              <a:rPr lang="nl-NL" sz="1600" dirty="0"/>
              <a:t>Ademhaling (Spirometer)</a:t>
            </a:r>
          </a:p>
          <a:p>
            <a:pPr marL="514350" indent="-514350">
              <a:buAutoNum type="arabicPeriod"/>
            </a:pPr>
            <a:r>
              <a:rPr lang="nl-NL" sz="1600" dirty="0" err="1"/>
              <a:t>Flir</a:t>
            </a:r>
            <a:r>
              <a:rPr lang="nl-NL" sz="1600" dirty="0"/>
              <a:t> C5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/>
              <a:t>Rouleer zelf door? </a:t>
            </a:r>
          </a:p>
          <a:p>
            <a:pPr marL="0" indent="0">
              <a:buNone/>
            </a:pPr>
            <a:endParaRPr lang="nl-NL" sz="1600" dirty="0"/>
          </a:p>
          <a:p>
            <a:pPr marL="514350" indent="-514350">
              <a:buAutoNum type="arabicPeriod"/>
            </a:pPr>
            <a:endParaRPr lang="nl-NL" sz="1600" dirty="0"/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9DE246-CB56-CF68-812C-F701F8EA5E02}"/>
              </a:ext>
            </a:extLst>
          </p:cNvPr>
          <p:cNvCxnSpPr/>
          <p:nvPr/>
        </p:nvCxnSpPr>
        <p:spPr>
          <a:xfrm>
            <a:off x="457200" y="1196523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0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76264"/>
            <a:ext cx="8229600" cy="1143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dirty="0" err="1">
                <a:solidFill>
                  <a:srgbClr val="FF6600"/>
                </a:solidFill>
              </a:rPr>
              <a:t>Vragen</a:t>
            </a:r>
            <a:br>
              <a:rPr lang="en-US" dirty="0"/>
            </a:b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3738" y="155098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417A4-FE80-2E4E-B868-05C1619D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85" y="1849820"/>
            <a:ext cx="2807980" cy="2807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00293-448F-8546-B963-1E391EF69513}"/>
              </a:ext>
            </a:extLst>
          </p:cNvPr>
          <p:cNvSpPr txBox="1"/>
          <p:nvPr/>
        </p:nvSpPr>
        <p:spPr>
          <a:xfrm>
            <a:off x="2544489" y="5227196"/>
            <a:ext cx="4291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norbert@cma-science.nl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2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557338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987824" y="5085184"/>
            <a:ext cx="2895600" cy="331787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www.cma-science.nl</a:t>
            </a:r>
            <a:endParaRPr lang="en-US" dirty="0"/>
          </a:p>
        </p:txBody>
      </p:sp>
      <p:sp>
        <p:nvSpPr>
          <p:cNvPr id="44038" name="TextBox 3"/>
          <p:cNvSpPr txBox="1">
            <a:spLocks noChangeArrowheads="1"/>
          </p:cNvSpPr>
          <p:nvPr/>
        </p:nvSpPr>
        <p:spPr bwMode="auto">
          <a:xfrm>
            <a:off x="2411413" y="443706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</a:t>
            </a:r>
            <a:r>
              <a:rPr lang="en-US" sz="1800"/>
              <a:t>entre for </a:t>
            </a:r>
            <a:r>
              <a:rPr lang="en-US" sz="1800" b="1"/>
              <a:t>M</a:t>
            </a:r>
            <a:r>
              <a:rPr lang="en-US" sz="1800"/>
              <a:t>icrocomputer </a:t>
            </a:r>
            <a:r>
              <a:rPr lang="en-US" sz="1800" b="1"/>
              <a:t>A</a:t>
            </a:r>
            <a:r>
              <a:rPr lang="en-US" sz="1800"/>
              <a:t>pplications </a:t>
            </a:r>
          </a:p>
        </p:txBody>
      </p:sp>
      <p:pic>
        <p:nvPicPr>
          <p:cNvPr id="8" name="Picture 7" descr="CMA-logo-400x400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1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Werkgroep: inhoud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25253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691"/>
            <a:ext cx="8229600" cy="3211768"/>
          </a:xfrm>
        </p:spPr>
        <p:txBody>
          <a:bodyPr/>
          <a:lstStyle/>
          <a:p>
            <a:r>
              <a:rPr lang="nl-NL" dirty="0"/>
              <a:t>Achtergrond </a:t>
            </a:r>
            <a:r>
              <a:rPr lang="nl-NL" dirty="0" err="1"/>
              <a:t>Science</a:t>
            </a:r>
            <a:r>
              <a:rPr lang="nl-NL" dirty="0"/>
              <a:t> @ Fons Vitae</a:t>
            </a:r>
          </a:p>
          <a:p>
            <a:r>
              <a:rPr lang="nl-NL" dirty="0"/>
              <a:t>Achtergrond CMA en lesmateriaal</a:t>
            </a:r>
          </a:p>
          <a:p>
            <a:r>
              <a:rPr lang="nl-NL" dirty="0"/>
              <a:t>Voorbeelden</a:t>
            </a:r>
          </a:p>
          <a:p>
            <a:r>
              <a:rPr lang="nl-NL" dirty="0"/>
              <a:t>Zelf experimenten uitvoeren</a:t>
            </a:r>
          </a:p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A6787-6760-36A0-C61D-909528A7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16" y="4180827"/>
            <a:ext cx="3054284" cy="20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3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>
                <a:solidFill>
                  <a:srgbClr val="FF6600"/>
                </a:solidFill>
              </a:rPr>
              <a:t>Science @ </a:t>
            </a:r>
            <a:r>
              <a:rPr lang="en-US" dirty="0" err="1">
                <a:solidFill>
                  <a:srgbClr val="FF6600"/>
                </a:solidFill>
              </a:rPr>
              <a:t>Fons</a:t>
            </a:r>
            <a:r>
              <a:rPr lang="en-US" dirty="0">
                <a:solidFill>
                  <a:srgbClr val="FF6600"/>
                </a:solidFill>
              </a:rPr>
              <a:t> Vitae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25253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800" b="1" dirty="0">
                <a:latin typeface="Arial"/>
                <a:cs typeface="Arial"/>
              </a:rPr>
              <a:t>3 VWO</a:t>
            </a:r>
          </a:p>
          <a:p>
            <a:pPr marL="0" indent="0">
              <a:buNone/>
            </a:pPr>
            <a:r>
              <a:rPr lang="nl-NL" sz="2800" b="1" dirty="0">
                <a:latin typeface="Arial"/>
                <a:cs typeface="Arial"/>
              </a:rPr>
              <a:t>Vak met veel keuzevrijheid.</a:t>
            </a:r>
          </a:p>
          <a:p>
            <a:pPr marL="0" indent="0">
              <a:buNone/>
            </a:pPr>
            <a:r>
              <a:rPr lang="nl-NL" sz="2800" dirty="0">
                <a:latin typeface="Arial"/>
                <a:cs typeface="Arial"/>
              </a:rPr>
              <a:t>-  </a:t>
            </a:r>
            <a:r>
              <a:rPr lang="nl-NL" sz="2400" dirty="0">
                <a:latin typeface="Arial"/>
                <a:cs typeface="Arial"/>
              </a:rPr>
              <a:t>DNA en genetica</a:t>
            </a:r>
          </a:p>
          <a:p>
            <a:pPr>
              <a:buFontTx/>
              <a:buChar char="-"/>
            </a:pPr>
            <a:r>
              <a:rPr lang="nl-NL" sz="2400" dirty="0"/>
              <a:t>Eigen onderzoek (verslag en presentatie)</a:t>
            </a:r>
          </a:p>
          <a:p>
            <a:pPr>
              <a:buFontTx/>
              <a:buChar char="-"/>
            </a:pPr>
            <a:r>
              <a:rPr lang="nl-NL" sz="2400" dirty="0"/>
              <a:t>Ontwerpopdracht (</a:t>
            </a:r>
            <a:r>
              <a:rPr lang="nl-NL" sz="2400" dirty="0" err="1"/>
              <a:t>werparm</a:t>
            </a:r>
            <a:r>
              <a:rPr lang="nl-NL" sz="2400" dirty="0"/>
              <a:t> basketbal / muisvriendelijke val)  </a:t>
            </a:r>
          </a:p>
          <a:p>
            <a:pPr>
              <a:buFontTx/>
              <a:buChar char="-"/>
            </a:pPr>
            <a:r>
              <a:rPr lang="nl-NL" sz="2400" dirty="0"/>
              <a:t>Lego </a:t>
            </a:r>
            <a:r>
              <a:rPr lang="nl-NL" sz="2400" dirty="0" err="1"/>
              <a:t>Dacta</a:t>
            </a:r>
            <a:r>
              <a:rPr lang="nl-NL" sz="2400" dirty="0"/>
              <a:t> robotica</a:t>
            </a:r>
          </a:p>
          <a:p>
            <a:pPr>
              <a:buFontTx/>
              <a:buChar char="-"/>
            </a:pPr>
            <a:r>
              <a:rPr lang="nl-NL" sz="2400" dirty="0" err="1"/>
              <a:t>Slowmotion</a:t>
            </a:r>
            <a:r>
              <a:rPr lang="nl-NL" sz="2400" dirty="0"/>
              <a:t> video (verrassend verschijnsel)</a:t>
            </a:r>
          </a:p>
          <a:p>
            <a:pPr>
              <a:buFontTx/>
              <a:buChar char="-"/>
            </a:pPr>
            <a:r>
              <a:rPr lang="nl-NL" sz="2400" dirty="0"/>
              <a:t>Sterrenkunde</a:t>
            </a:r>
          </a:p>
          <a:p>
            <a:pPr>
              <a:buFontTx/>
              <a:buChar char="-"/>
            </a:pPr>
            <a:r>
              <a:rPr lang="nl-NL" sz="2400" dirty="0"/>
              <a:t>Systeembord -&gt; Eigen toepassing bedenken (eindopdracht)</a:t>
            </a:r>
          </a:p>
          <a:p>
            <a:pPr>
              <a:buFontTx/>
              <a:buChar char="-"/>
            </a:pPr>
            <a:r>
              <a:rPr lang="nl-NL" sz="2400" dirty="0"/>
              <a:t>Vlieger met drop van knuffel aan parachute (lastig)</a:t>
            </a:r>
          </a:p>
          <a:p>
            <a:pPr>
              <a:buFontTx/>
              <a:buChar char="-"/>
            </a:pPr>
            <a:r>
              <a:rPr lang="nl-NL" sz="2400" dirty="0"/>
              <a:t>Verkeerslicht met </a:t>
            </a:r>
          </a:p>
          <a:p>
            <a:pPr>
              <a:buFontTx/>
              <a:buChar char="-"/>
            </a:pPr>
            <a:endParaRPr lang="nl-NL" sz="2400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D161C8-3FA0-0D64-0BCF-3078C0BB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17" y="1370013"/>
            <a:ext cx="1444333" cy="19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2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2860" y="136525"/>
            <a:ext cx="8229600" cy="1143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 dirty="0">
                <a:solidFill>
                  <a:srgbClr val="FF6600"/>
                </a:solidFill>
              </a:rPr>
              <a:t>Science: </a:t>
            </a:r>
            <a:r>
              <a:rPr lang="en-US" dirty="0" err="1">
                <a:solidFill>
                  <a:srgbClr val="FF6600"/>
                </a:solidFill>
              </a:rPr>
              <a:t>Voorbeelden</a:t>
            </a:r>
            <a:r>
              <a:rPr lang="en-US" dirty="0">
                <a:solidFill>
                  <a:srgbClr val="FF6600"/>
                </a:solidFill>
              </a:rPr>
              <a:t> eigen </a:t>
            </a:r>
            <a:r>
              <a:rPr lang="en-US" dirty="0" err="1">
                <a:solidFill>
                  <a:srgbClr val="FF6600"/>
                </a:solidFill>
              </a:rPr>
              <a:t>onderzoek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1129" y="1155475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60" y="1235075"/>
            <a:ext cx="8229600" cy="529635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nl-NL" sz="2400" b="1" dirty="0">
                <a:latin typeface="Arial"/>
                <a:cs typeface="Arial"/>
              </a:rPr>
              <a:t>Lengte van leerlingen en verwachte groei: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Meten van lengte van klasgenoten (jongens/meisjes) en dan voorspellen op basis van empirische formule hoeveel groei er nog te verwachten is. </a:t>
            </a:r>
          </a:p>
          <a:p>
            <a:pPr marL="0" indent="0">
              <a:buNone/>
            </a:pPr>
            <a:r>
              <a:rPr lang="nl-NL" sz="1400" dirty="0">
                <a:latin typeface="Arial"/>
                <a:cs typeface="Arial"/>
              </a:rPr>
              <a:t>(target </a:t>
            </a:r>
            <a:r>
              <a:rPr lang="nl-NL" sz="1400" dirty="0" err="1">
                <a:latin typeface="Arial"/>
                <a:cs typeface="Arial"/>
              </a:rPr>
              <a:t>height</a:t>
            </a:r>
            <a:r>
              <a:rPr lang="nl-NL" sz="1400" dirty="0">
                <a:latin typeface="Arial"/>
                <a:cs typeface="Arial"/>
              </a:rPr>
              <a:t> formules: </a:t>
            </a:r>
            <a:r>
              <a:rPr lang="en-GB" sz="1400" b="1" dirty="0">
                <a:effectLst/>
                <a:latin typeface="OpenSans"/>
              </a:rPr>
              <a:t>JGZ-</a:t>
            </a:r>
            <a:r>
              <a:rPr lang="en-GB" sz="1400" b="1" dirty="0" err="1">
                <a:effectLst/>
                <a:latin typeface="OpenSans"/>
              </a:rPr>
              <a:t>Richtlijn</a:t>
            </a:r>
            <a:r>
              <a:rPr lang="en-GB" sz="1400" b="1" dirty="0">
                <a:effectLst/>
                <a:latin typeface="OpenSans"/>
              </a:rPr>
              <a:t> </a:t>
            </a:r>
            <a:r>
              <a:rPr lang="en-GB" sz="1400" b="1" dirty="0" err="1">
                <a:effectLst/>
                <a:latin typeface="OpenSans"/>
              </a:rPr>
              <a:t>Lengtegroei</a:t>
            </a:r>
            <a:r>
              <a:rPr lang="en-GB" sz="1400" b="1" dirty="0">
                <a:latin typeface="OpenSans"/>
              </a:rPr>
              <a:t>, 2018)</a:t>
            </a:r>
            <a:endParaRPr lang="nl-NL" sz="1400" dirty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nl-NL" sz="2400" b="1" dirty="0">
                <a:latin typeface="Arial"/>
                <a:cs typeface="Arial"/>
              </a:rPr>
              <a:t>Gezichten: 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Hoe symmetrisch (en aantrekkelijk) is je gezicht.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Hoe werkt de gezichtsherkenning van de </a:t>
            </a:r>
            <a:r>
              <a:rPr lang="nl-NL" sz="2000" dirty="0" err="1">
                <a:latin typeface="Arial"/>
                <a:cs typeface="Arial"/>
              </a:rPr>
              <a:t>Iphone</a:t>
            </a:r>
            <a:r>
              <a:rPr lang="nl-NL" sz="2000" dirty="0">
                <a:latin typeface="Arial"/>
                <a:cs typeface="Arial"/>
              </a:rPr>
              <a:t>? </a:t>
            </a:r>
          </a:p>
          <a:p>
            <a:pPr marL="9525" indent="-9525">
              <a:buFont typeface="Wingdings" pitchFamily="2" charset="2"/>
              <a:buChar char="§"/>
            </a:pPr>
            <a:r>
              <a:rPr lang="nl-NL" sz="2400" b="1" dirty="0">
                <a:latin typeface="Arial"/>
                <a:cs typeface="Arial"/>
              </a:rPr>
              <a:t>  Stemanalyse (Formanten) </a:t>
            </a:r>
            <a:br>
              <a:rPr lang="nl-NL" sz="2400" b="1" dirty="0">
                <a:latin typeface="Arial"/>
                <a:cs typeface="Arial"/>
              </a:rPr>
            </a:br>
            <a:r>
              <a:rPr lang="nl-NL" sz="2000" dirty="0">
                <a:latin typeface="Arial"/>
                <a:cs typeface="Arial"/>
              </a:rPr>
              <a:t>Hoe is je stem opgebouwd?</a:t>
            </a:r>
          </a:p>
          <a:p>
            <a:pPr>
              <a:buFont typeface="Wingdings" pitchFamily="2" charset="2"/>
              <a:buChar char="§"/>
            </a:pPr>
            <a:r>
              <a:rPr lang="nl-NL" sz="2400" b="1" dirty="0">
                <a:latin typeface="Arial"/>
                <a:cs typeface="Arial"/>
              </a:rPr>
              <a:t>Audiogram van je oren maken.</a:t>
            </a:r>
          </a:p>
          <a:p>
            <a:pPr marL="0" indent="0">
              <a:buNone/>
            </a:pPr>
            <a:r>
              <a:rPr lang="nl-NL" sz="2000" dirty="0">
                <a:latin typeface="Arial"/>
                <a:cs typeface="Arial"/>
              </a:rPr>
              <a:t>Bij welke geluidssterkte hoor je een toon?</a:t>
            </a:r>
          </a:p>
          <a:p>
            <a:pPr>
              <a:buFont typeface="Wingdings" pitchFamily="2" charset="2"/>
              <a:buChar char="§"/>
            </a:pPr>
            <a:r>
              <a:rPr lang="nl-NL" sz="2400" b="1" dirty="0">
                <a:latin typeface="Arial"/>
                <a:cs typeface="Arial"/>
              </a:rPr>
              <a:t>Resultaat (cijferverschillen in een klas: J /M)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8E597-ADA2-82D6-95A0-24126A79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844" y="2852056"/>
            <a:ext cx="1462616" cy="2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8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defRPr/>
            </a:pPr>
            <a:r>
              <a:rPr lang="nl-NL" noProof="1">
                <a:solidFill>
                  <a:srgbClr val="FF6600"/>
                </a:solidFill>
              </a:rPr>
              <a:t>Voorbeelden van presentaties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204913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3E5FF-2E61-31B8-D5B3-4B492D43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0766"/>
            <a:ext cx="3840326" cy="2269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B36AD-BC8A-4788-8E0D-CB2D7C3A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00851"/>
            <a:ext cx="3840327" cy="2594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449DC-1462-92BC-7D91-D0E05B783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677" y="1360978"/>
            <a:ext cx="4180573" cy="229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1132E-4E14-E7CE-8794-B242B11DB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677" y="3712592"/>
            <a:ext cx="4180573" cy="25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6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714" y="34496"/>
            <a:ext cx="8229600" cy="1143000"/>
          </a:xfrm>
        </p:spPr>
        <p:txBody>
          <a:bodyPr/>
          <a:lstStyle/>
          <a:p>
            <a:r>
              <a:rPr lang="nl-NL" dirty="0"/>
              <a:t>Mogelijkheden van Coach 7</a:t>
            </a:r>
          </a:p>
        </p:txBody>
      </p:sp>
      <p:sp>
        <p:nvSpPr>
          <p:cNvPr id="6" name="_s1032"/>
          <p:cNvSpPr>
            <a:spLocks noChangeArrowheads="1"/>
          </p:cNvSpPr>
          <p:nvPr/>
        </p:nvSpPr>
        <p:spPr bwMode="auto">
          <a:xfrm>
            <a:off x="138596" y="1132627"/>
            <a:ext cx="2193335" cy="171345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Sturen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regelen</a:t>
            </a:r>
            <a:br>
              <a:rPr lang="en-US" sz="1600" b="1" dirty="0"/>
            </a:br>
            <a:r>
              <a:rPr lang="en-US" sz="1600" b="1" dirty="0"/>
              <a:t>  </a:t>
            </a: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8" name="Picture 22" descr="Coachlab 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7" y="1496687"/>
            <a:ext cx="844550" cy="12842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_s1032"/>
          <p:cNvSpPr>
            <a:spLocks noChangeArrowheads="1"/>
          </p:cNvSpPr>
          <p:nvPr/>
        </p:nvSpPr>
        <p:spPr bwMode="auto">
          <a:xfrm>
            <a:off x="228668" y="2991841"/>
            <a:ext cx="2193335" cy="18244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Gegevens</a:t>
            </a:r>
            <a:r>
              <a:rPr lang="en-US" sz="1600" b="1" dirty="0"/>
              <a:t> </a:t>
            </a:r>
            <a:r>
              <a:rPr lang="en-US" sz="1600" b="1" dirty="0" err="1"/>
              <a:t>verzamelen</a:t>
            </a:r>
            <a:br>
              <a:rPr lang="en-US" sz="1600" b="1" dirty="0"/>
            </a:br>
            <a:br>
              <a:rPr lang="en-US" sz="1600" b="1" dirty="0"/>
            </a:b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11" name="Picture 30" descr="PePo129-CMA-20080926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9" y="3427710"/>
            <a:ext cx="1843088" cy="12604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_s1032"/>
          <p:cNvSpPr>
            <a:spLocks noChangeArrowheads="1"/>
          </p:cNvSpPr>
          <p:nvPr/>
        </p:nvSpPr>
        <p:spPr bwMode="auto">
          <a:xfrm>
            <a:off x="2522729" y="1144185"/>
            <a:ext cx="2014785" cy="170190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Videometen</a:t>
            </a: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6" name="_s1032"/>
          <p:cNvSpPr>
            <a:spLocks noChangeArrowheads="1"/>
          </p:cNvSpPr>
          <p:nvPr/>
        </p:nvSpPr>
        <p:spPr bwMode="auto">
          <a:xfrm>
            <a:off x="4682704" y="1144185"/>
            <a:ext cx="2120922" cy="17030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Modelleren</a:t>
            </a:r>
            <a:r>
              <a:rPr lang="en-US" sz="1600" b="1" dirty="0"/>
              <a:t> 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9" name="_s1032"/>
          <p:cNvSpPr>
            <a:spLocks noChangeArrowheads="1"/>
          </p:cNvSpPr>
          <p:nvPr/>
        </p:nvSpPr>
        <p:spPr bwMode="auto">
          <a:xfrm>
            <a:off x="4666943" y="3018959"/>
            <a:ext cx="2088232" cy="18237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Animaties</a:t>
            </a:r>
            <a:endParaRPr lang="en-US" sz="1600" b="1" dirty="0"/>
          </a:p>
          <a:p>
            <a:pPr>
              <a:defRPr/>
            </a:pPr>
            <a:br>
              <a:rPr lang="en-US" sz="1600" b="1" dirty="0"/>
            </a:b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22" name="_s1032"/>
          <p:cNvSpPr>
            <a:spLocks noChangeArrowheads="1"/>
          </p:cNvSpPr>
          <p:nvPr/>
        </p:nvSpPr>
        <p:spPr bwMode="auto">
          <a:xfrm>
            <a:off x="2546055" y="2991841"/>
            <a:ext cx="1924408" cy="18244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Analyse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br>
              <a:rPr lang="en-US" sz="1600" b="1" dirty="0"/>
            </a:br>
            <a:r>
              <a:rPr lang="en-US" sz="1600" b="1" dirty="0" err="1"/>
              <a:t>verwerking</a:t>
            </a: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21" y="1560123"/>
            <a:ext cx="1848463" cy="11574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732" y="1560123"/>
            <a:ext cx="1768330" cy="10472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50" y="1551776"/>
            <a:ext cx="921344" cy="3987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142" y="3656119"/>
            <a:ext cx="1846321" cy="9250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019" y="3641818"/>
            <a:ext cx="1720292" cy="88719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46906" y="6173917"/>
            <a:ext cx="785018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Instructie- en voorbeeldactiviteiten meegeleverd!</a:t>
            </a:r>
          </a:p>
        </p:txBody>
      </p:sp>
      <p:sp>
        <p:nvSpPr>
          <p:cNvPr id="17" name="_s1032">
            <a:extLst>
              <a:ext uri="{FF2B5EF4-FFF2-40B4-BE49-F238E27FC236}">
                <a16:creationId xmlns:a16="http://schemas.microsoft.com/office/drawing/2014/main" id="{170B0E76-9E3B-BF49-8C97-CC6BA9F4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816" y="1144185"/>
            <a:ext cx="2120922" cy="17030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Synchroon</a:t>
            </a:r>
            <a:r>
              <a:rPr lang="en-US" sz="1600" b="1" dirty="0"/>
              <a:t> video 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18" name="_s1032">
            <a:extLst>
              <a:ext uri="{FF2B5EF4-FFF2-40B4-BE49-F238E27FC236}">
                <a16:creationId xmlns:a16="http://schemas.microsoft.com/office/drawing/2014/main" id="{266A4E5A-B543-864A-9D33-0E82685C3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816" y="3018959"/>
            <a:ext cx="2120922" cy="181054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 algn="ctr">
              <a:defRPr/>
            </a:pPr>
            <a:r>
              <a:rPr lang="en-US" sz="1600" b="1" dirty="0" err="1"/>
              <a:t>Spectrometrie</a:t>
            </a:r>
            <a:br>
              <a:rPr lang="en-US" sz="1600" b="1" dirty="0"/>
            </a:br>
            <a:br>
              <a:rPr lang="en-US" sz="1600" b="1" dirty="0"/>
            </a:br>
            <a:endParaRPr lang="en-US" sz="14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B4B15-DC92-1B40-BE25-A7F555EF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4458" y="3511787"/>
            <a:ext cx="1829636" cy="1092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E80B6-6C5D-7148-95E3-48A7E4607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7665" y="1512871"/>
            <a:ext cx="1543223" cy="1157417"/>
          </a:xfrm>
          <a:prstGeom prst="rect">
            <a:avLst/>
          </a:prstGeom>
        </p:spPr>
      </p:pic>
      <p:sp>
        <p:nvSpPr>
          <p:cNvPr id="21" name="_s1032">
            <a:extLst>
              <a:ext uri="{FF2B5EF4-FFF2-40B4-BE49-F238E27FC236}">
                <a16:creationId xmlns:a16="http://schemas.microsoft.com/office/drawing/2014/main" id="{038A4D6C-A77E-8048-AE90-B1AE0AA5E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055" y="4936199"/>
            <a:ext cx="4257571" cy="110798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anchor="t"/>
          <a:lstStyle/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Spreadsheet</a:t>
            </a:r>
            <a:br>
              <a:rPr lang="en-US" sz="1600" b="1" dirty="0"/>
            </a:b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462EF-8FC4-374D-A66A-B8A5CA73F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103" y="5025986"/>
            <a:ext cx="2295208" cy="8803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B8DC7D-F2CC-621D-9F1B-67DEDB867B0C}"/>
              </a:ext>
            </a:extLst>
          </p:cNvPr>
          <p:cNvCxnSpPr/>
          <p:nvPr/>
        </p:nvCxnSpPr>
        <p:spPr>
          <a:xfrm>
            <a:off x="422714" y="943655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6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31840" y="6272095"/>
            <a:ext cx="3086100" cy="273844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450"/>
              </a:spcAft>
              <a:defRPr/>
            </a:pP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www.cma-science.nl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70B59-829E-CF42-DCDC-C33EA187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6" y="1268760"/>
            <a:ext cx="7990705" cy="48441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D6B8D3F-D54B-C9BC-AD67-5D391BB6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70522"/>
            <a:ext cx="8207375" cy="941388"/>
          </a:xfrm>
        </p:spPr>
        <p:txBody>
          <a:bodyPr/>
          <a:lstStyle/>
          <a:p>
            <a:pPr algn="r">
              <a:defRPr/>
            </a:pPr>
            <a:r>
              <a:rPr lang="en-US" sz="3600" dirty="0" err="1"/>
              <a:t>Lesmateriaal</a:t>
            </a:r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9B5B98-2650-51A5-C46B-E41D2BD76C19}"/>
              </a:ext>
            </a:extLst>
          </p:cNvPr>
          <p:cNvCxnSpPr/>
          <p:nvPr/>
        </p:nvCxnSpPr>
        <p:spPr>
          <a:xfrm>
            <a:off x="452125" y="106339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82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defRPr/>
            </a:pPr>
            <a:r>
              <a:rPr lang="nl-NL" dirty="0">
                <a:solidFill>
                  <a:srgbClr val="FF6600"/>
                </a:solidFill>
              </a:rPr>
              <a:t>Meten aan de mens:</a:t>
            </a:r>
            <a:br>
              <a:rPr lang="nl-NL" dirty="0">
                <a:solidFill>
                  <a:srgbClr val="FF6600"/>
                </a:solidFill>
              </a:rPr>
            </a:br>
            <a:r>
              <a:rPr lang="nl-NL" dirty="0">
                <a:solidFill>
                  <a:srgbClr val="FF6600"/>
                </a:solidFill>
              </a:rPr>
              <a:t>Experimenten met Coach 7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4360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C40172-9742-304E-85B4-852C2AAF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" y="159958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/>
              <a:t>Afstandssensor:</a:t>
            </a:r>
          </a:p>
          <a:p>
            <a:pPr marL="0" indent="0">
              <a:buNone/>
            </a:pPr>
            <a:r>
              <a:rPr lang="nl-NL" dirty="0"/>
              <a:t>Lengte van mens: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Eenvoudig aan te maken</a:t>
            </a:r>
          </a:p>
          <a:p>
            <a:pPr marL="0" indent="0">
              <a:buNone/>
            </a:pPr>
            <a:r>
              <a:rPr lang="nl-NL" sz="2400" dirty="0"/>
              <a:t>via de datatabel. </a:t>
            </a:r>
          </a:p>
          <a:p>
            <a:pPr marL="0" indent="0">
              <a:buNone/>
            </a:pPr>
            <a:r>
              <a:rPr lang="nl-NL" sz="2400" dirty="0"/>
              <a:t>Leuk voor een Open Dag of om</a:t>
            </a:r>
          </a:p>
          <a:p>
            <a:pPr marL="0" indent="0">
              <a:buNone/>
            </a:pPr>
            <a:r>
              <a:rPr lang="nl-NL" sz="2400" dirty="0"/>
              <a:t>snel data te verzamelen en statistiek te doen.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pPr marL="0" indent="0">
              <a:buNone/>
            </a:pPr>
            <a:r>
              <a:rPr lang="nl-NL" dirty="0"/>
              <a:t>    </a:t>
            </a:r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400F2-496E-B607-AEC5-4EAE42C7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32" y="1821546"/>
            <a:ext cx="3079768" cy="32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9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sz="4000" dirty="0">
                <a:solidFill>
                  <a:srgbClr val="FF6600"/>
                </a:solidFill>
              </a:rPr>
              <a:t>Experiment 2: </a:t>
            </a:r>
            <a:r>
              <a:rPr lang="en-US" sz="4000" dirty="0" err="1">
                <a:solidFill>
                  <a:srgbClr val="FF6600"/>
                </a:solidFill>
              </a:rPr>
              <a:t>Versnellen</a:t>
            </a:r>
            <a:r>
              <a:rPr lang="en-US" sz="4000" dirty="0">
                <a:solidFill>
                  <a:srgbClr val="FF6600"/>
                </a:solidFill>
              </a:rPr>
              <a:t> </a:t>
            </a:r>
            <a:r>
              <a:rPr lang="en-US" sz="4000" dirty="0" err="1">
                <a:solidFill>
                  <a:srgbClr val="FF6600"/>
                </a:solidFill>
              </a:rPr>
              <a:t>en</a:t>
            </a:r>
            <a:r>
              <a:rPr lang="en-US" sz="4000" dirty="0">
                <a:solidFill>
                  <a:srgbClr val="FF6600"/>
                </a:solidFill>
              </a:rPr>
              <a:t> </a:t>
            </a:r>
            <a:r>
              <a:rPr lang="en-US" sz="4000" dirty="0" err="1">
                <a:solidFill>
                  <a:srgbClr val="FF6600"/>
                </a:solidFill>
              </a:rPr>
              <a:t>vermogen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ACEF7-6619-CF76-783B-ECFC0751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97" y="3718215"/>
            <a:ext cx="1466753" cy="2200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49BD4-8F5E-4605-0D37-EA7D608F6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1" y="3963627"/>
            <a:ext cx="4472762" cy="2392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F443E-0C34-4A4C-8B4A-4DCB7CCAB05A}"/>
              </a:ext>
            </a:extLst>
          </p:cNvPr>
          <p:cNvSpPr txBox="1"/>
          <p:nvPr/>
        </p:nvSpPr>
        <p:spPr>
          <a:xfrm>
            <a:off x="503926" y="1495627"/>
            <a:ext cx="45702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Optie 1: Videometen van een versnellende sprinter</a:t>
            </a:r>
          </a:p>
          <a:p>
            <a:r>
              <a:rPr lang="en-NL" sz="1400" dirty="0"/>
              <a:t>Optie 2: Versnel naar de afstandsensor toe</a:t>
            </a:r>
          </a:p>
          <a:p>
            <a:endParaRPr lang="en-NL" sz="1400" dirty="0"/>
          </a:p>
          <a:p>
            <a:r>
              <a:rPr lang="en-NL" sz="1400" dirty="0"/>
              <a:t>Bepaal versnelling met functiefit</a:t>
            </a:r>
          </a:p>
          <a:p>
            <a:r>
              <a:rPr lang="en-NL" sz="1400" dirty="0"/>
              <a:t>Bepaal eindsnelheid met helling</a:t>
            </a:r>
          </a:p>
          <a:p>
            <a:r>
              <a:rPr lang="en-NL" sz="1400" dirty="0"/>
              <a:t>Bereken F</a:t>
            </a:r>
            <a:r>
              <a:rPr lang="en-NL" sz="1400" baseline="-25000" dirty="0"/>
              <a:t>netto</a:t>
            </a:r>
          </a:p>
          <a:p>
            <a:r>
              <a:rPr lang="en-NL" sz="1400" dirty="0"/>
              <a:t>Bereken v</a:t>
            </a:r>
            <a:r>
              <a:rPr lang="en-NL" sz="1400" baseline="-25000" dirty="0"/>
              <a:t>gem</a:t>
            </a:r>
            <a:endParaRPr lang="en-NL" sz="1400" dirty="0"/>
          </a:p>
          <a:p>
            <a:r>
              <a:rPr lang="en-NL" sz="1400" dirty="0"/>
              <a:t>Bereken gemiddeld vermogen bij start met </a:t>
            </a:r>
            <a:br>
              <a:rPr lang="en-NL" sz="1400" dirty="0"/>
            </a:br>
            <a:r>
              <a:rPr lang="en-NL" sz="1400" dirty="0"/>
              <a:t>P = F⋅v of P =</a:t>
            </a:r>
            <a:r>
              <a:rPr lang="el-GR" sz="1400" dirty="0"/>
              <a:t> Δ</a:t>
            </a:r>
            <a:r>
              <a:rPr lang="en-GB" sz="1400" dirty="0"/>
              <a:t>E</a:t>
            </a:r>
            <a:r>
              <a:rPr lang="en-NL" sz="1400" baseline="-25000" dirty="0"/>
              <a:t>kin</a:t>
            </a:r>
            <a:r>
              <a:rPr lang="en-NL" sz="1400" dirty="0"/>
              <a:t> / t </a:t>
            </a:r>
          </a:p>
          <a:p>
            <a:r>
              <a:rPr lang="en-NL" sz="1400" dirty="0"/>
              <a:t>(atleet +/- 1 à 2 kW)</a:t>
            </a:r>
          </a:p>
          <a:p>
            <a:endParaRPr lang="en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1E8CF-36D9-BAB6-2CFE-B5CBA0B15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622" y="1312787"/>
            <a:ext cx="3529949" cy="1967845"/>
          </a:xfrm>
          <a:prstGeom prst="rect">
            <a:avLst/>
          </a:prstGeom>
        </p:spPr>
      </p:pic>
      <p:pic>
        <p:nvPicPr>
          <p:cNvPr id="12" name="Picture 2" descr="Beheer vaste lasten - Mijn Geld en Zo">
            <a:extLst>
              <a:ext uri="{FF2B5EF4-FFF2-40B4-BE49-F238E27FC236}">
                <a16:creationId xmlns:a16="http://schemas.microsoft.com/office/drawing/2014/main" id="{49314A0F-95AA-9C91-B9E2-4E910CBD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94" y="5828573"/>
            <a:ext cx="486544" cy="5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08325F-8607-A2BB-F491-5A8EE280C799}"/>
              </a:ext>
            </a:extLst>
          </p:cNvPr>
          <p:cNvCxnSpPr/>
          <p:nvPr/>
        </p:nvCxnSpPr>
        <p:spPr>
          <a:xfrm>
            <a:off x="611188" y="1207408"/>
            <a:ext cx="79930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029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859</Words>
  <Application>Microsoft Macintosh PowerPoint</Application>
  <PresentationFormat>On-screen Show (4:3)</PresentationFormat>
  <Paragraphs>210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Arial-BoldMT</vt:lpstr>
      <vt:lpstr>Calibri</vt:lpstr>
      <vt:lpstr>OpenSans</vt:lpstr>
      <vt:lpstr>Verdana</vt:lpstr>
      <vt:lpstr>Wingdings</vt:lpstr>
      <vt:lpstr>Office Theme</vt:lpstr>
      <vt:lpstr>Leuke onderzoekjes en experimenten  voor natuurkunde en science WND 2022</vt:lpstr>
      <vt:lpstr>Werkgroep: inhoud</vt:lpstr>
      <vt:lpstr>Science @ Fons Vitae</vt:lpstr>
      <vt:lpstr>Science: Voorbeelden eigen onderzoek</vt:lpstr>
      <vt:lpstr>Voorbeelden van presentaties</vt:lpstr>
      <vt:lpstr>Mogelijkheden van Coach 7</vt:lpstr>
      <vt:lpstr>Lesmateriaal</vt:lpstr>
      <vt:lpstr>Meten aan de mens: Experimenten met Coach 7.</vt:lpstr>
      <vt:lpstr>Experiment 2: Versnellen en vermogen</vt:lpstr>
      <vt:lpstr>Meten aan de mens: Experiment 3: Formanten.</vt:lpstr>
      <vt:lpstr>Meten aan de mens: Experiment 4: Videometen.</vt:lpstr>
      <vt:lpstr>Meten aan de mens: Experiment 5: Compex examen Lopen.</vt:lpstr>
      <vt:lpstr>Meten aan de mens: Experiment 6: Reactietijd .</vt:lpstr>
      <vt:lpstr>Meten aan de mens: Experiment 7: ECG.</vt:lpstr>
      <vt:lpstr>Meten aan de mens: Experiment 7: Ademhaling.</vt:lpstr>
      <vt:lpstr>Meten aan de mens: Experiment 8: InfraRood meting FLIR.</vt:lpstr>
      <vt:lpstr>Kies een zelf te doen experiment</vt:lpstr>
      <vt:lpstr>Vragen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Natuurkunde</dc:title>
  <dc:creator>C.G. Van Veen</dc:creator>
  <cp:lastModifiedBy>Norbert van Veen</cp:lastModifiedBy>
  <cp:revision>82</cp:revision>
  <cp:lastPrinted>2020-11-02T09:27:06Z</cp:lastPrinted>
  <dcterms:created xsi:type="dcterms:W3CDTF">2014-09-12T09:11:18Z</dcterms:created>
  <dcterms:modified xsi:type="dcterms:W3CDTF">2022-12-05T15:14:25Z</dcterms:modified>
</cp:coreProperties>
</file>