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6" r:id="rId6"/>
    <p:sldId id="261" r:id="rId7"/>
    <p:sldId id="260" r:id="rId8"/>
    <p:sldId id="264" r:id="rId9"/>
    <p:sldId id="262" r:id="rId10"/>
    <p:sldId id="263" r:id="rId11"/>
    <p:sldId id="267" r:id="rId12"/>
    <p:sldId id="265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174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7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40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83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71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511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53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65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22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297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04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94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0307B-41BB-4D14-8737-949B4470FB5D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17AA-1CE6-4312-A0FB-74AB6A7C8F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70250" y="589185"/>
            <a:ext cx="10851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Minnaertprijs</a:t>
            </a:r>
            <a:endParaRPr lang="nl-NL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70250" y="5468757"/>
            <a:ext cx="10851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Karel Langendonck</a:t>
            </a:r>
          </a:p>
          <a:p>
            <a:pPr algn="ctr"/>
            <a:r>
              <a:rPr lang="nl-NL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december 2022</a:t>
            </a:r>
            <a:endParaRPr lang="nl-NL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2" b="1212"/>
          <a:stretch/>
        </p:blipFill>
        <p:spPr>
          <a:xfrm>
            <a:off x="2437415" y="1537856"/>
            <a:ext cx="6900548" cy="37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 je de juiste vragen?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35" y="354563"/>
            <a:ext cx="4618464" cy="61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leerling die om de stof lacht, heeft over de natuurkunde nagedacht!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MG_09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84" y="1184988"/>
            <a:ext cx="3017734" cy="53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8"/>
          <p:cNvSpPr txBox="1">
            <a:spLocks noChangeArrowheads="1"/>
          </p:cNvSpPr>
          <p:nvPr/>
        </p:nvSpPr>
        <p:spPr bwMode="auto">
          <a:xfrm>
            <a:off x="497925" y="1090807"/>
            <a:ext cx="39608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  Teken de krachten op de  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    schuin geplaatste ladder.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endParaRPr lang="nl-NL" altLang="nl-NL" sz="2000" dirty="0">
              <a:solidFill>
                <a:schemeClr val="bg1"/>
              </a:solidFill>
            </a:endParaRPr>
          </a:p>
          <a:p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  Geef elk van de krachten de 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    juiste naam.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/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  Geef van elk van de krachten 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    aan waardoor deze 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    veroorzaakt wordt en/of waar </a:t>
            </a:r>
            <a:b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nl-NL" altLang="nl-NL" sz="2000" dirty="0">
                <a:solidFill>
                  <a:schemeClr val="bg1"/>
                </a:solidFill>
                <a:sym typeface="Symbol" panose="05050102010706020507" pitchFamily="18" charset="2"/>
              </a:rPr>
              <a:t>    deze vandaan komt.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006" r="3213" b="1086"/>
          <a:stretch/>
        </p:blipFill>
        <p:spPr bwMode="auto">
          <a:xfrm>
            <a:off x="8600960" y="1184987"/>
            <a:ext cx="2978330" cy="53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 begrijp je de natuurkunde nu echt?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88" y="1506149"/>
            <a:ext cx="6703446" cy="50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457250" y="865889"/>
            <a:ext cx="93551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Als je het kan uitleggen op de achterkant van een bierviltje!</a:t>
            </a: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Alvast voor morgen – Natuurkunde met LEGO!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088563"/>
            <a:ext cx="7073922" cy="523742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5994" r="2702" b="3315"/>
          <a:stretch/>
        </p:blipFill>
        <p:spPr>
          <a:xfrm rot="5400000">
            <a:off x="7689688" y="3548262"/>
            <a:ext cx="3226698" cy="23481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73" y="241068"/>
            <a:ext cx="2310940" cy="231094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584574" y="2576946"/>
            <a:ext cx="2427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fysikarel@online.nl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Dankwoord</a:t>
            </a: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94523" y="1294920"/>
            <a:ext cx="69287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…dank aan de jury en het WND-bestuur voor dit eervolle moment en de waardering!</a:t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…dank aan collega’s en oud-collega’s voor inspiratie en ondersteuning!</a:t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…dank aan (oud-)leerlingen en (oud-)studenten</a:t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als proefkonijn!</a:t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/>
            </a:r>
            <a:b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nl-NL" sz="2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…dank aan Sandra, Isa, Juul en mijn ouders voor tijd, ruimte en geduld (en Isa en Juul voor het mogen lenen van hun speelgoed)!</a:t>
            </a: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ep 7"/>
          <p:cNvGrpSpPr/>
          <p:nvPr/>
        </p:nvGrpSpPr>
        <p:grpSpPr>
          <a:xfrm>
            <a:off x="7786493" y="433650"/>
            <a:ext cx="4007574" cy="6009483"/>
            <a:chOff x="7786493" y="433650"/>
            <a:chExt cx="4007574" cy="6009483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" t="23058" r="28667" b="16931"/>
            <a:stretch/>
          </p:blipFill>
          <p:spPr>
            <a:xfrm rot="5400000">
              <a:off x="6785538" y="1434605"/>
              <a:ext cx="6009483" cy="4007574"/>
            </a:xfrm>
            <a:prstGeom prst="rect">
              <a:avLst/>
            </a:prstGeom>
          </p:spPr>
        </p:pic>
        <p:sp>
          <p:nvSpPr>
            <p:cNvPr id="7" name="Rechthoek 6"/>
            <p:cNvSpPr/>
            <p:nvPr/>
          </p:nvSpPr>
          <p:spPr>
            <a:xfrm>
              <a:off x="9318388" y="3693109"/>
              <a:ext cx="118533" cy="118534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911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7282" y="643812"/>
            <a:ext cx="118125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r>
              <a:rPr lang="nl-NL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vakdidactische ideeën / overwegingen</a:t>
            </a:r>
          </a:p>
          <a:p>
            <a:pPr algn="ctr"/>
            <a:endParaRPr lang="nl-NL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in drie minuten!</a:t>
            </a:r>
            <a:endParaRPr lang="nl-NL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 met de pre- en misconcepten!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04" y="317241"/>
            <a:ext cx="4142875" cy="62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formule is meer dan een formule!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ep 7"/>
          <p:cNvGrpSpPr>
            <a:grpSpLocks/>
          </p:cNvGrpSpPr>
          <p:nvPr/>
        </p:nvGrpSpPr>
        <p:grpSpPr bwMode="auto">
          <a:xfrm>
            <a:off x="4114800" y="241391"/>
            <a:ext cx="7636103" cy="6270545"/>
            <a:chOff x="1260545" y="1005606"/>
            <a:chExt cx="6718976" cy="5517577"/>
          </a:xfrm>
        </p:grpSpPr>
        <p:sp>
          <p:nvSpPr>
            <p:cNvPr id="6" name="Gelijkbenige driehoek 5"/>
            <p:cNvSpPr/>
            <p:nvPr/>
          </p:nvSpPr>
          <p:spPr>
            <a:xfrm>
              <a:off x="1872456" y="1806451"/>
              <a:ext cx="5222875" cy="4202227"/>
            </a:xfrm>
            <a:prstGeom prst="triangl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7" name="Tekstvak 2"/>
            <p:cNvSpPr txBox="1">
              <a:spLocks noChangeArrowheads="1"/>
            </p:cNvSpPr>
            <p:nvPr/>
          </p:nvSpPr>
          <p:spPr bwMode="auto">
            <a:xfrm>
              <a:off x="4245721" y="1005606"/>
              <a:ext cx="817563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nl-NL" altLang="nl-NL" sz="5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8" name="Tekstvak 8"/>
            <p:cNvSpPr txBox="1">
              <a:spLocks noChangeArrowheads="1"/>
            </p:cNvSpPr>
            <p:nvPr/>
          </p:nvSpPr>
          <p:spPr bwMode="auto">
            <a:xfrm>
              <a:off x="1260545" y="5661170"/>
              <a:ext cx="817563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nl-NL" altLang="nl-NL" sz="5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" name="Tekstvak 9"/>
            <p:cNvSpPr txBox="1">
              <a:spLocks noChangeArrowheads="1"/>
            </p:cNvSpPr>
            <p:nvPr/>
          </p:nvSpPr>
          <p:spPr bwMode="auto">
            <a:xfrm>
              <a:off x="7161959" y="5651101"/>
              <a:ext cx="817562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nl-NL" altLang="nl-NL" sz="50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11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b="34717"/>
          <a:stretch/>
        </p:blipFill>
        <p:spPr bwMode="auto">
          <a:xfrm>
            <a:off x="5458408" y="2550101"/>
            <a:ext cx="1767341" cy="17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b="34717"/>
          <a:stretch/>
        </p:blipFill>
        <p:spPr bwMode="auto">
          <a:xfrm>
            <a:off x="8304243" y="2550101"/>
            <a:ext cx="1767341" cy="17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-1" b="34376"/>
          <a:stretch/>
        </p:blipFill>
        <p:spPr bwMode="auto">
          <a:xfrm>
            <a:off x="6895322" y="4845372"/>
            <a:ext cx="1773433" cy="178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Voel de fysica – met een krachtsensor over de kop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Kracht-deel%20sen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46" y="3020505"/>
            <a:ext cx="4608704" cy="34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ep 56"/>
          <p:cNvGrpSpPr/>
          <p:nvPr/>
        </p:nvGrpSpPr>
        <p:grpSpPr>
          <a:xfrm>
            <a:off x="956847" y="1069059"/>
            <a:ext cx="4938064" cy="4934011"/>
            <a:chOff x="427038" y="1412875"/>
            <a:chExt cx="4019550" cy="4016251"/>
          </a:xfrm>
        </p:grpSpPr>
        <p:grpSp>
          <p:nvGrpSpPr>
            <p:cNvPr id="58" name="Group 9"/>
            <p:cNvGrpSpPr>
              <a:grpSpLocks/>
            </p:cNvGrpSpPr>
            <p:nvPr/>
          </p:nvGrpSpPr>
          <p:grpSpPr bwMode="auto">
            <a:xfrm>
              <a:off x="2346326" y="1589088"/>
              <a:ext cx="107950" cy="706438"/>
              <a:chOff x="4291" y="2010"/>
              <a:chExt cx="112" cy="720"/>
            </a:xfrm>
          </p:grpSpPr>
          <p:sp>
            <p:nvSpPr>
              <p:cNvPr id="80" name="Line 10"/>
              <p:cNvSpPr>
                <a:spLocks noChangeShapeType="1"/>
              </p:cNvSpPr>
              <p:nvPr/>
            </p:nvSpPr>
            <p:spPr bwMode="auto">
              <a:xfrm>
                <a:off x="4291" y="2010"/>
                <a:ext cx="0" cy="72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1" name="Line 11"/>
              <p:cNvSpPr>
                <a:spLocks noChangeShapeType="1"/>
              </p:cNvSpPr>
              <p:nvPr/>
            </p:nvSpPr>
            <p:spPr bwMode="auto">
              <a:xfrm>
                <a:off x="4403" y="223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1016001" y="3525838"/>
              <a:ext cx="1006475" cy="30321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0" name="Rectangle 13"/>
            <p:cNvSpPr>
              <a:spLocks noChangeArrowheads="1"/>
            </p:cNvSpPr>
            <p:nvPr/>
          </p:nvSpPr>
          <p:spPr bwMode="auto">
            <a:xfrm>
              <a:off x="2779713" y="3525838"/>
              <a:ext cx="1004888" cy="303213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2022476" y="3678238"/>
              <a:ext cx="7508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2" name="Line 15"/>
            <p:cNvSpPr>
              <a:spLocks noChangeShapeType="1"/>
            </p:cNvSpPr>
            <p:nvPr/>
          </p:nvSpPr>
          <p:spPr bwMode="auto">
            <a:xfrm>
              <a:off x="427038" y="3678238"/>
              <a:ext cx="5810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3" name="Line 16"/>
            <p:cNvSpPr>
              <a:spLocks noChangeShapeType="1"/>
            </p:cNvSpPr>
            <p:nvPr/>
          </p:nvSpPr>
          <p:spPr bwMode="auto">
            <a:xfrm>
              <a:off x="3792538" y="3678238"/>
              <a:ext cx="5810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4" name="Line 17"/>
            <p:cNvSpPr>
              <a:spLocks noChangeShapeType="1"/>
            </p:cNvSpPr>
            <p:nvPr/>
          </p:nvSpPr>
          <p:spPr bwMode="auto">
            <a:xfrm>
              <a:off x="427038" y="1943100"/>
              <a:ext cx="0" cy="1727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auto">
            <a:xfrm>
              <a:off x="427038" y="1944688"/>
              <a:ext cx="19192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6" name="Line 19"/>
            <p:cNvSpPr>
              <a:spLocks noChangeShapeType="1"/>
            </p:cNvSpPr>
            <p:nvPr/>
          </p:nvSpPr>
          <p:spPr bwMode="auto">
            <a:xfrm>
              <a:off x="2455863" y="1944688"/>
              <a:ext cx="191928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4370388" y="1943100"/>
              <a:ext cx="0" cy="1727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8" name="Line 21"/>
            <p:cNvSpPr>
              <a:spLocks noChangeShapeType="1"/>
            </p:cNvSpPr>
            <p:nvPr/>
          </p:nvSpPr>
          <p:spPr bwMode="auto">
            <a:xfrm>
              <a:off x="1214438" y="3097213"/>
              <a:ext cx="0" cy="382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9" name="Line 22"/>
            <p:cNvSpPr>
              <a:spLocks noChangeShapeType="1"/>
            </p:cNvSpPr>
            <p:nvPr/>
          </p:nvSpPr>
          <p:spPr bwMode="auto">
            <a:xfrm>
              <a:off x="1520826" y="3097213"/>
              <a:ext cx="0" cy="382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0" name="Line 23"/>
            <p:cNvSpPr>
              <a:spLocks noChangeShapeType="1"/>
            </p:cNvSpPr>
            <p:nvPr/>
          </p:nvSpPr>
          <p:spPr bwMode="auto">
            <a:xfrm>
              <a:off x="1809751" y="3097213"/>
              <a:ext cx="0" cy="3825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1" name="Line 24"/>
            <p:cNvSpPr>
              <a:spLocks noChangeShapeType="1"/>
            </p:cNvSpPr>
            <p:nvPr/>
          </p:nvSpPr>
          <p:spPr bwMode="auto">
            <a:xfrm>
              <a:off x="2397126" y="3678238"/>
              <a:ext cx="0" cy="12207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2" name="Line 25"/>
            <p:cNvSpPr>
              <a:spLocks noChangeShapeType="1"/>
            </p:cNvSpPr>
            <p:nvPr/>
          </p:nvSpPr>
          <p:spPr bwMode="auto">
            <a:xfrm>
              <a:off x="4373563" y="3678238"/>
              <a:ext cx="0" cy="12207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3" name="Oval 26"/>
            <p:cNvSpPr>
              <a:spLocks noChangeArrowheads="1"/>
            </p:cNvSpPr>
            <p:nvPr/>
          </p:nvSpPr>
          <p:spPr bwMode="auto">
            <a:xfrm>
              <a:off x="2324101" y="4905375"/>
              <a:ext cx="139700" cy="1397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74" name="Oval 27"/>
            <p:cNvSpPr>
              <a:spLocks noChangeArrowheads="1"/>
            </p:cNvSpPr>
            <p:nvPr/>
          </p:nvSpPr>
          <p:spPr bwMode="auto">
            <a:xfrm>
              <a:off x="4306888" y="4905375"/>
              <a:ext cx="139700" cy="1397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75" name="Text Box 28"/>
            <p:cNvSpPr txBox="1">
              <a:spLocks noChangeArrowheads="1"/>
            </p:cNvSpPr>
            <p:nvPr/>
          </p:nvSpPr>
          <p:spPr bwMode="auto">
            <a:xfrm>
              <a:off x="2320117" y="1412875"/>
              <a:ext cx="860425" cy="4270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 i="1" dirty="0" err="1">
                  <a:solidFill>
                    <a:schemeClr val="bg1"/>
                  </a:solidFill>
                </a:rPr>
                <a:t>U</a:t>
              </a:r>
              <a:r>
                <a:rPr lang="nl-NL" altLang="nl-NL" sz="1800" baseline="-25000" dirty="0" err="1">
                  <a:solidFill>
                    <a:schemeClr val="bg1"/>
                  </a:solidFill>
                </a:rPr>
                <a:t>batterij</a:t>
              </a:r>
              <a:endParaRPr lang="nl-NL" altLang="nl-NL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3086101" y="3160713"/>
              <a:ext cx="414338" cy="4270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 dirty="0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77" name="Text Box 30"/>
            <p:cNvSpPr txBox="1">
              <a:spLocks noChangeArrowheads="1"/>
            </p:cNvSpPr>
            <p:nvPr/>
          </p:nvSpPr>
          <p:spPr bwMode="auto">
            <a:xfrm>
              <a:off x="1248897" y="2741613"/>
              <a:ext cx="706438" cy="4270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 dirty="0" err="1">
                  <a:solidFill>
                    <a:schemeClr val="bg1"/>
                  </a:solidFill>
                </a:rPr>
                <a:t>R</a:t>
              </a:r>
              <a:r>
                <a:rPr lang="nl-NL" altLang="nl-NL" sz="1800" baseline="-25000" dirty="0" err="1">
                  <a:solidFill>
                    <a:schemeClr val="bg1"/>
                  </a:solidFill>
                </a:rPr>
                <a:t>druk</a:t>
              </a:r>
              <a:endParaRPr lang="nl-NL" altLang="nl-NL" sz="180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 Box 31"/>
            <p:cNvSpPr txBox="1">
              <a:spLocks noChangeArrowheads="1"/>
            </p:cNvSpPr>
            <p:nvPr/>
          </p:nvSpPr>
          <p:spPr bwMode="auto">
            <a:xfrm>
              <a:off x="3068513" y="5002088"/>
              <a:ext cx="860425" cy="4270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 i="1" dirty="0" err="1">
                  <a:solidFill>
                    <a:schemeClr val="bg1"/>
                  </a:solidFill>
                </a:rPr>
                <a:t>U</a:t>
              </a:r>
              <a:r>
                <a:rPr lang="nl-NL" altLang="nl-NL" sz="1800" baseline="-25000" dirty="0" err="1">
                  <a:solidFill>
                    <a:schemeClr val="bg1"/>
                  </a:solidFill>
                </a:rPr>
                <a:t>sensor</a:t>
              </a:r>
              <a:endParaRPr lang="nl-NL" altLang="nl-NL" sz="1800" dirty="0">
                <a:solidFill>
                  <a:schemeClr val="bg1"/>
                </a:solidFill>
              </a:endParaRPr>
            </a:p>
          </p:txBody>
        </p:sp>
        <p:sp>
          <p:nvSpPr>
            <p:cNvPr id="79" name="Line 32"/>
            <p:cNvSpPr>
              <a:spLocks noChangeShapeType="1"/>
            </p:cNvSpPr>
            <p:nvPr/>
          </p:nvSpPr>
          <p:spPr bwMode="auto">
            <a:xfrm>
              <a:off x="2471738" y="4981575"/>
              <a:ext cx="18002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8377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 aan een houtje-touwtje harmonica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94" y="998375"/>
            <a:ext cx="7044613" cy="52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939281" y="995972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Najeneun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ttasaroun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inganjeogin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yeoja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Keopi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hanjanui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yeoyureul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pumgyeok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yeoja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Bami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omyeon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simjangi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tteugeowojineun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yeoja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banjeon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yeoja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sanai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Najeneun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neomankeum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ttasaroun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sanai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Keopi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sikgido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wonsyatt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ttaerineun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sanai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Bami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omyeon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simjangi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teojyeobeorineun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sanai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Geureon</a:t>
            </a:r>
            <a:r>
              <a:rPr lang="nl-NL" altLang="nl-N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sanai</a:t>
            </a:r>
            <a:endParaRPr lang="nl-NL" alt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939281" y="4973217"/>
            <a:ext cx="2500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Eh, sexy lady</a:t>
            </a:r>
            <a:endParaRPr 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939281" y="5607697"/>
            <a:ext cx="2500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Op, op, op, op</a:t>
            </a:r>
          </a:p>
          <a:p>
            <a:r>
              <a:rPr lang="nl-NL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Oppa</a:t>
            </a:r>
            <a:r>
              <a:rPr lang="nl-NL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nl-N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248683" y="5943600"/>
            <a:ext cx="2500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Gangnam</a:t>
            </a:r>
            <a:r>
              <a:rPr lang="nl-NL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Style</a:t>
            </a:r>
            <a:endParaRPr lang="nl-NL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75" y="2535926"/>
            <a:ext cx="23812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94523" y="363893"/>
            <a:ext cx="1126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rare taal, maar klare taal!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2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94522" y="363893"/>
            <a:ext cx="113677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Bepalen brandpuntsafstand met een virtueel beeld (zonder rekenwerk)</a:t>
            </a:r>
            <a:endParaRPr lang="nl-NL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9638" y="1863791"/>
            <a:ext cx="4534678" cy="340100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5" y="1301929"/>
            <a:ext cx="7540267" cy="375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Breedbeeld</PresentationFormat>
  <Paragraphs>44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Langendonck,Karel K.P.J.</dc:creator>
  <cp:lastModifiedBy>Langendonck,Karel K.P.J.</cp:lastModifiedBy>
  <cp:revision>24</cp:revision>
  <dcterms:created xsi:type="dcterms:W3CDTF">2022-12-11T18:53:05Z</dcterms:created>
  <dcterms:modified xsi:type="dcterms:W3CDTF">2022-12-15T10:41:56Z</dcterms:modified>
</cp:coreProperties>
</file>