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3" r:id="rId2"/>
    <p:sldId id="299" r:id="rId3"/>
    <p:sldId id="279" r:id="rId4"/>
    <p:sldId id="300" r:id="rId5"/>
    <p:sldId id="301" r:id="rId6"/>
    <p:sldId id="302" r:id="rId7"/>
    <p:sldId id="303" r:id="rId8"/>
    <p:sldId id="304" r:id="rId9"/>
    <p:sldId id="331" r:id="rId10"/>
    <p:sldId id="328" r:id="rId11"/>
    <p:sldId id="330" r:id="rId12"/>
    <p:sldId id="306" r:id="rId13"/>
    <p:sldId id="307" r:id="rId14"/>
    <p:sldId id="309" r:id="rId15"/>
    <p:sldId id="308" r:id="rId16"/>
    <p:sldId id="310" r:id="rId17"/>
    <p:sldId id="311" r:id="rId18"/>
    <p:sldId id="327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5" r:id="rId31"/>
    <p:sldId id="323" r:id="rId32"/>
    <p:sldId id="3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account" initials="M" lastIdx="1" clrIdx="0"/>
  <p:cmAuthor id="2" name="Microsoft-account" initials="M [2]" lastIdx="1" clrIdx="1"/>
  <p:cmAuthor id="3" name="W.P. Spaan" initials="WS" lastIdx="2" clrIdx="2">
    <p:extLst>
      <p:ext uri="{19B8F6BF-5375-455C-9EA6-DF929625EA0E}">
        <p15:presenceInfo xmlns:p15="http://schemas.microsoft.com/office/powerpoint/2012/main" userId="8c70f8c9-7405-457f-8ecf-939368a86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 autoAdjust="0"/>
    <p:restoredTop sz="95588" autoAdjust="0"/>
  </p:normalViewPr>
  <p:slideViewPr>
    <p:cSldViewPr snapToGrid="0">
      <p:cViewPr varScale="1">
        <p:scale>
          <a:sx n="62" d="100"/>
          <a:sy n="62" d="100"/>
        </p:scale>
        <p:origin x="5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ter Spaan" userId="8c70f8c9-7405-457f-8ecf-939368a86ce1" providerId="ADAL" clId="{EE8E6E46-4261-F048-B44A-638A4F02AA48}"/>
    <pc:docChg chg="modSld">
      <pc:chgData name="Wouter Spaan" userId="8c70f8c9-7405-457f-8ecf-939368a86ce1" providerId="ADAL" clId="{EE8E6E46-4261-F048-B44A-638A4F02AA48}" dt="2020-12-10T20:00:33.658" v="44" actId="20577"/>
      <pc:docMkLst>
        <pc:docMk/>
      </pc:docMkLst>
      <pc:sldChg chg="modSp">
        <pc:chgData name="Wouter Spaan" userId="8c70f8c9-7405-457f-8ecf-939368a86ce1" providerId="ADAL" clId="{EE8E6E46-4261-F048-B44A-638A4F02AA48}" dt="2020-12-10T20:00:33.658" v="44" actId="20577"/>
        <pc:sldMkLst>
          <pc:docMk/>
          <pc:sldMk cId="460632301" sldId="263"/>
        </pc:sldMkLst>
        <pc:spChg chg="mod">
          <ac:chgData name="Wouter Spaan" userId="8c70f8c9-7405-457f-8ecf-939368a86ce1" providerId="ADAL" clId="{EE8E6E46-4261-F048-B44A-638A4F02AA48}" dt="2020-12-10T20:00:33.658" v="44" actId="20577"/>
          <ac:spMkLst>
            <pc:docMk/>
            <pc:sldMk cId="460632301" sldId="26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5D07-5F0D-4B08-AC28-61D12B8E29F4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29D4A-7C9B-4C0A-A7AA-400A13367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99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307" y="1156060"/>
            <a:ext cx="10363200" cy="1470025"/>
          </a:xfrm>
        </p:spPr>
        <p:txBody>
          <a:bodyPr anchor="b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10770" y="3047677"/>
            <a:ext cx="8016021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B504F9D7-A09E-4066-A233-C5E57EFA6257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A44DE-8D81-45D8-B862-2D4903722BA6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7F7F7CF5-39D0-40D6-9B3E-E4FCDB681D10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97600" y="2085609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FDD54C3-5779-4F78-AE7D-EE301D31ECAD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AF2EF-543D-444B-BEE7-6726DB1EEB35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6448" y="2055235"/>
            <a:ext cx="109728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9F71A-0F57-430B-B9C7-D94F6BEA5CC2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944563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2100263"/>
            <a:ext cx="10972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1245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6667" y="6124576"/>
            <a:ext cx="836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0D91989-8A0F-41C6-BCE3-2B667D52A26F}" type="slidenum">
              <a:rPr lang="nl-NL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69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apt.scitation.org/doi/10.1119/1.49747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034" y="948531"/>
            <a:ext cx="10363200" cy="1470025"/>
          </a:xfrm>
        </p:spPr>
        <p:txBody>
          <a:bodyPr>
            <a:normAutofit/>
          </a:bodyPr>
          <a:lstStyle/>
          <a:p>
            <a:r>
              <a:rPr lang="nl-NL" b="1" dirty="0"/>
              <a:t>Toetsen op afstand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0770" y="3047676"/>
            <a:ext cx="8016021" cy="3442025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Bart van Dalen</a:t>
            </a:r>
          </a:p>
          <a:p>
            <a:r>
              <a:rPr lang="nl-NL" dirty="0" err="1"/>
              <a:t>b.van.dalen@</a:t>
            </a:r>
            <a:r>
              <a:rPr lang="nl-NL" err="1"/>
              <a:t>hva</a:t>
            </a:r>
            <a:r>
              <a:rPr lang="nl-NL"/>
              <a:t>.nl</a:t>
            </a:r>
          </a:p>
          <a:p>
            <a:r>
              <a:rPr lang="nl-NL" dirty="0"/>
              <a:t>Wouter Spaan</a:t>
            </a:r>
          </a:p>
          <a:p>
            <a:r>
              <a:rPr lang="nl-NL" dirty="0" err="1"/>
              <a:t>w.p.spaan@hva.nl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4F9D7-A09E-4066-A233-C5E57EFA6257}" type="slidenum">
              <a:rPr lang="nl-NL" smtClean="0">
                <a:solidFill>
                  <a:prstClr val="white"/>
                </a:solidFill>
              </a:rPr>
              <a:pPr/>
              <a:t>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3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 descr="Broom Balancing - Album on Imgur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594143"/>
            <a:ext cx="2876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B095C8-CBB9-0742-98B8-A41EFDF1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Ervaringen: Klassieke Mechanica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396FBE7-D050-144D-BCB2-335C7AC83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10</a:t>
            </a:fld>
            <a:endParaRPr lang="nl-NL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xmlns="" id="{5238DBC2-FCB3-2D46-9F4F-6023C8B8A1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086830"/>
                <a:ext cx="10972800" cy="4039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 sz="20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1pPr>
                <a:lvl2pPr marL="628650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2pPr>
                <a:lvl3pPr marL="896938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6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3pPr>
                <a:lvl4pPr marL="1255713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4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4pPr>
                <a:lvl5pPr marL="1612900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4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800"/>
                  </a:spcAft>
                </a:pPr>
                <a:r>
                  <a:rPr lang="nl-NL" sz="2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[gegevens bezem]</a:t>
                </a:r>
              </a:p>
              <a:p>
                <a:pPr>
                  <a:spcAft>
                    <a:spcPts val="800"/>
                  </a:spcAft>
                </a:pPr>
                <a:r>
                  <a:rPr lang="nl-NL" sz="2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nl-NL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afbeelding heeft de bezem een </a:t>
                </a:r>
                <a:r>
                  <a:rPr lang="nl-NL" sz="2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afwijking </a:t>
                </a:r>
                <a:r>
                  <a:rPr lang="nl-NL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van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3,0°</m:t>
                    </m:r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nl-NL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ten opzichte van zijn (labiele) </a:t>
                </a:r>
                <a:r>
                  <a:rPr lang="nl-NL" sz="2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evenwichtspositie.</a:t>
                </a:r>
              </a:p>
              <a:p>
                <a:pPr>
                  <a:spcAft>
                    <a:spcPts val="800"/>
                  </a:spcAft>
                </a:pPr>
                <a:r>
                  <a:rPr lang="nl-NL" sz="2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Neem </a:t>
                </a:r>
                <a:r>
                  <a:rPr lang="nl-NL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aan dat de bezem een afwijking </a:t>
                </a:r>
                <a:r>
                  <a:rPr lang="nl-NL" sz="2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heeft.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800" dirty="0" smtClean="0">
                    <a:latin typeface="+mn-lt"/>
                  </a:rPr>
                  <a:t>Bereken </a:t>
                </a:r>
                <a:r>
                  <a:rPr lang="nl-NL" sz="2800" dirty="0">
                    <a:latin typeface="+mn-lt"/>
                  </a:rPr>
                  <a:t>de grootte van de hoekversnelling van de bezem als je de afwijking niet </a:t>
                </a:r>
                <a:r>
                  <a:rPr lang="nl-NL" sz="2800" dirty="0" smtClean="0">
                    <a:latin typeface="+mn-lt"/>
                  </a:rPr>
                  <a:t>corrigeert.</a:t>
                </a:r>
                <a:endParaRPr lang="nl-NL" sz="2800" dirty="0">
                  <a:latin typeface="+mn-lt"/>
                </a:endParaRPr>
              </a:p>
            </p:txBody>
          </p:sp>
        </mc:Choice>
        <mc:Fallback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xmlns="" id="{5238DBC2-FCB3-2D46-9F4F-6023C8B8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86830"/>
                <a:ext cx="10972800" cy="4039333"/>
              </a:xfrm>
              <a:prstGeom prst="rect">
                <a:avLst/>
              </a:prstGeom>
              <a:blipFill rotWithShape="0">
                <a:blip r:embed="rId3"/>
                <a:stretch>
                  <a:fillRect l="-1111" t="-13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03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 descr="Broom Balancing - Album on Imgur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594143"/>
            <a:ext cx="2876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B095C8-CBB9-0742-98B8-A41EFDF1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Ervaringen: Klassieke Mechanica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396FBE7-D050-144D-BCB2-335C7AC83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11</a:t>
            </a:fld>
            <a:endParaRPr lang="nl-NL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xmlns="" id="{5238DBC2-FCB3-2D46-9F4F-6023C8B8A1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087563"/>
                <a:ext cx="10972800" cy="4039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 sz="20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1pPr>
                <a:lvl2pPr marL="628650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2pPr>
                <a:lvl3pPr marL="896938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6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3pPr>
                <a:lvl4pPr marL="1255713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4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4pPr>
                <a:lvl5pPr marL="1612900" marR="0" indent="-28575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 sz="1400" kern="1200">
                    <a:solidFill>
                      <a:schemeClr val="tx1"/>
                    </a:solidFill>
                    <a:latin typeface="Arial"/>
                    <a:ea typeface="ＭＳ Ｐゴシック" pitchFamily="34" charset="-128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800"/>
                  </a:spcAft>
                </a:pPr>
                <a:r>
                  <a:rPr lang="nl-NL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[gegevens bezem]</a:t>
                </a:r>
              </a:p>
              <a:p>
                <a:pPr>
                  <a:spcAft>
                    <a:spcPts val="800"/>
                  </a:spcAft>
                </a:pPr>
                <a:r>
                  <a:rPr lang="nl-NL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afbeelding heeft de bezem een </a:t>
                </a:r>
                <a:r>
                  <a:rPr lang="nl-NL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afwijking </a:t>
                </a: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van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3,0°</m:t>
                    </m:r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ten opzichte van zijn (labiele) </a:t>
                </a:r>
                <a:r>
                  <a:rPr lang="nl-NL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evenwichtspositie.</a:t>
                </a:r>
              </a:p>
              <a:p>
                <a:pPr>
                  <a:spcAft>
                    <a:spcPts val="800"/>
                  </a:spcAft>
                </a:pPr>
                <a:r>
                  <a:rPr lang="nl-NL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Neem </a:t>
                </a:r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aan dat de bezem een afwijking </a:t>
                </a:r>
                <a:r>
                  <a:rPr lang="nl-NL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heeft</a:t>
                </a:r>
              </a:p>
              <a:p>
                <a:pPr>
                  <a:spcAft>
                    <a:spcPts val="800"/>
                  </a:spcAft>
                </a:pPr>
                <a:r>
                  <a:rPr lang="nl-NL" sz="1800" dirty="0"/>
                  <a:t>Bereken de grootte van de hoekversnelling van de bezem als je de afwijking niet </a:t>
                </a:r>
                <a:r>
                  <a:rPr lang="nl-NL" sz="1800" dirty="0" smtClean="0"/>
                  <a:t>corrigeert.</a:t>
                </a:r>
              </a:p>
              <a:p>
                <a:pPr>
                  <a:spcAft>
                    <a:spcPts val="800"/>
                  </a:spcAft>
                </a:pPr>
                <a:endParaRPr lang="nl-NL" sz="1800" dirty="0">
                  <a:latin typeface="+mn-lt"/>
                </a:endParaRPr>
              </a:p>
              <a:p>
                <a:r>
                  <a:rPr lang="nl-NL" sz="1800" dirty="0"/>
                  <a:t>Hoger: Als je de bezem laat draaien rond je hand, </a:t>
                </a:r>
                <a:r>
                  <a:rPr lang="nl-NL" sz="1800" dirty="0" smtClean="0"/>
                  <a:t>wanneer </a:t>
                </a:r>
                <a:r>
                  <a:rPr lang="nl-NL" sz="1800" dirty="0"/>
                  <a:t>is de </a:t>
                </a:r>
                <a:r>
                  <a:rPr lang="nl-NL" sz="1800" dirty="0" err="1"/>
                  <a:t>radiële</a:t>
                </a:r>
                <a:r>
                  <a:rPr lang="nl-NL" sz="1800" dirty="0"/>
                  <a:t> versnelling van de bezemkop het grootst?</a:t>
                </a:r>
                <a:endParaRPr lang="en-US" sz="1800" dirty="0"/>
              </a:p>
              <a:p>
                <a:r>
                  <a:rPr lang="nl-NL" sz="1800" dirty="0" smtClean="0"/>
                  <a:t>Hoger</a:t>
                </a:r>
                <a:r>
                  <a:rPr lang="nl-NL" sz="1800" dirty="0"/>
                  <a:t>: Leg uit of de hoekversnelling groter of kleiner is als de steel van eikenhout zou </a:t>
                </a:r>
                <a:r>
                  <a:rPr lang="nl-NL" sz="1800" dirty="0" err="1"/>
                  <a:t>zijjn</a:t>
                </a:r>
                <a:r>
                  <a:rPr lang="nl-NL" sz="1800" dirty="0"/>
                  <a:t>.</a:t>
                </a:r>
                <a:endParaRPr lang="en-US" sz="1800" dirty="0"/>
              </a:p>
              <a:p>
                <a:r>
                  <a:rPr lang="nl-NL" sz="1800" dirty="0" smtClean="0"/>
                  <a:t>Lager</a:t>
                </a:r>
                <a:r>
                  <a:rPr lang="nl-NL" sz="1800" dirty="0"/>
                  <a:t>: Leg uit of de hoekversnelling groter is bij een grotere </a:t>
                </a:r>
                <a:r>
                  <a:rPr lang="nl-NL" sz="1800" dirty="0" smtClean="0"/>
                  <a:t>hoek </a:t>
                </a:r>
                <a:r>
                  <a:rPr lang="nl-NL" sz="1800" dirty="0" err="1" smtClean="0"/>
                  <a:t>adhv</a:t>
                </a:r>
                <a:r>
                  <a:rPr lang="nl-NL" sz="1800" dirty="0" smtClean="0"/>
                  <a:t> het moment.</a:t>
                </a:r>
                <a:endParaRPr lang="nl-NL" sz="1800" dirty="0"/>
              </a:p>
              <a:p>
                <a:r>
                  <a:rPr lang="nl-NL" sz="1800" dirty="0"/>
                  <a:t>Lager: Leg uit waarom deze demonstratie werkt</a:t>
                </a:r>
                <a:r>
                  <a:rPr lang="nl-NL" sz="1800" dirty="0" smtClean="0"/>
                  <a:t>.</a:t>
                </a:r>
              </a:p>
              <a:p>
                <a:r>
                  <a:rPr lang="nl-NL" sz="1800" dirty="0" smtClean="0"/>
                  <a:t>Lager: Leg uit dat de evenwichtspositie labiel is.</a:t>
                </a:r>
                <a:endParaRPr lang="en-US" sz="1800" dirty="0"/>
              </a:p>
              <a:p>
                <a:pPr>
                  <a:spcAft>
                    <a:spcPts val="800"/>
                  </a:spcAft>
                </a:pPr>
                <a:endParaRPr lang="nl-NL" sz="1800" dirty="0">
                  <a:latin typeface="+mn-lt"/>
                </a:endParaRPr>
              </a:p>
            </p:txBody>
          </p:sp>
        </mc:Choice>
        <mc:Fallback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xmlns="" id="{5238DBC2-FCB3-2D46-9F4F-6023C8B8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87563"/>
                <a:ext cx="10972800" cy="4039333"/>
              </a:xfrm>
              <a:prstGeom prst="rect">
                <a:avLst/>
              </a:prstGeom>
              <a:blipFill rotWithShape="0">
                <a:blip r:embed="rId3"/>
                <a:stretch>
                  <a:fillRect l="-333" t="-1056" b="-15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44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D99AA5-1BEB-E14C-B86A-4FFA1280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Ervaringen: atomen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27B5A25-4942-E141-9605-74F90E9BA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2</a:t>
            </a:r>
            <a:r>
              <a:rPr lang="nl-NL" sz="2800" baseline="30000" dirty="0"/>
              <a:t>e</a:t>
            </a:r>
            <a:r>
              <a:rPr lang="nl-NL" sz="2800" dirty="0"/>
              <a:t>-jaars vak;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Ongeveer zoals </a:t>
            </a:r>
            <a:r>
              <a:rPr lang="nl-NL" sz="2800" dirty="0" err="1"/>
              <a:t>quantumfysica</a:t>
            </a:r>
            <a:r>
              <a:rPr lang="nl-NL" sz="2800" dirty="0"/>
              <a:t> in het VWO;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15 studenten in vijf groepjes;</a:t>
            </a:r>
          </a:p>
          <a:p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05379E0-E2DE-4D4C-95C3-CC4665109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12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9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5607A69-DCDC-B942-B89D-1C25B39BC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13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FD7F1EBE-9FAB-F946-9B22-44C1EA85857F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9274" y="1243404"/>
            <a:ext cx="6776345" cy="4371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15EDA62B-21FE-1E42-8C7B-53111C525BF0}"/>
              </a:ext>
            </a:extLst>
          </p:cNvPr>
          <p:cNvSpPr txBox="1"/>
          <p:nvPr/>
        </p:nvSpPr>
        <p:spPr>
          <a:xfrm>
            <a:off x="401445" y="1304630"/>
            <a:ext cx="4783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de </a:t>
            </a:r>
            <a:r>
              <a:rPr lang="en-US" sz="2400" dirty="0" err="1"/>
              <a:t>figuur</a:t>
            </a:r>
            <a:r>
              <a:rPr lang="en-US" sz="2400" dirty="0"/>
              <a:t> </a:t>
            </a:r>
            <a:r>
              <a:rPr lang="en-US" sz="2400" dirty="0" err="1"/>
              <a:t>hiernaast</a:t>
            </a:r>
            <a:r>
              <a:rPr lang="en-US" sz="2400" dirty="0"/>
              <a:t> </a:t>
            </a:r>
            <a:r>
              <a:rPr lang="en-US" sz="2400" dirty="0" err="1"/>
              <a:t>zie</a:t>
            </a:r>
            <a:r>
              <a:rPr lang="en-US" sz="2400" dirty="0"/>
              <a:t> je de (I,U)-</a:t>
            </a:r>
            <a:r>
              <a:rPr lang="en-US" sz="2400" dirty="0" err="1"/>
              <a:t>karakteristiek</a:t>
            </a:r>
            <a:r>
              <a:rPr lang="en-US" sz="2400" dirty="0"/>
              <a:t> van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fotocel</a:t>
            </a:r>
            <a:r>
              <a:rPr lang="en-US" sz="2400" dirty="0"/>
              <a:t> die met </a:t>
            </a:r>
            <a:r>
              <a:rPr lang="en-US" sz="2400" dirty="0" err="1"/>
              <a:t>blauw</a:t>
            </a:r>
            <a:r>
              <a:rPr lang="en-US" sz="2400" dirty="0"/>
              <a:t> </a:t>
            </a:r>
            <a:r>
              <a:rPr lang="en-US" sz="2400" dirty="0" err="1"/>
              <a:t>licht</a:t>
            </a:r>
            <a:r>
              <a:rPr lang="en-US" sz="2400" dirty="0"/>
              <a:t> (420 nm) </a:t>
            </a:r>
            <a:r>
              <a:rPr lang="en-US" sz="2400" dirty="0" err="1"/>
              <a:t>wordt</a:t>
            </a:r>
            <a:r>
              <a:rPr lang="en-US" sz="2400" dirty="0"/>
              <a:t> </a:t>
            </a:r>
            <a:r>
              <a:rPr lang="en-US" sz="2400" dirty="0" err="1"/>
              <a:t>beschenen</a:t>
            </a:r>
            <a:r>
              <a:rPr lang="en-US" sz="2400" dirty="0"/>
              <a:t>.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r>
              <a:rPr lang="nl-NL" sz="2800" dirty="0"/>
              <a:t>1. </a:t>
            </a:r>
            <a:r>
              <a:rPr lang="en-US" sz="2400" dirty="0" err="1"/>
              <a:t>Bepaal</a:t>
            </a:r>
            <a:r>
              <a:rPr lang="en-US" sz="2400" dirty="0"/>
              <a:t> met </a:t>
            </a:r>
            <a:r>
              <a:rPr lang="en-US" sz="2400" dirty="0" err="1"/>
              <a:t>behulp</a:t>
            </a:r>
            <a:r>
              <a:rPr lang="en-US" sz="2400" dirty="0"/>
              <a:t> van de </a:t>
            </a:r>
            <a:r>
              <a:rPr lang="en-US" sz="2400" dirty="0" err="1"/>
              <a:t>figuur</a:t>
            </a:r>
            <a:r>
              <a:rPr lang="en-US" sz="2400" dirty="0"/>
              <a:t> de </a:t>
            </a:r>
            <a:r>
              <a:rPr lang="en-US" sz="2400" dirty="0" err="1"/>
              <a:t>maximale</a:t>
            </a:r>
            <a:r>
              <a:rPr lang="en-US" sz="2400" dirty="0"/>
              <a:t> </a:t>
            </a:r>
            <a:r>
              <a:rPr lang="en-US" sz="2400" dirty="0" err="1"/>
              <a:t>snelheid</a:t>
            </a:r>
            <a:r>
              <a:rPr lang="en-US" sz="2400" dirty="0"/>
              <a:t> van de </a:t>
            </a:r>
            <a:r>
              <a:rPr lang="en-US" sz="2400" dirty="0" err="1"/>
              <a:t>vrijgemaakte</a:t>
            </a:r>
            <a:r>
              <a:rPr lang="en-US" sz="2400" dirty="0"/>
              <a:t> </a:t>
            </a:r>
            <a:r>
              <a:rPr lang="en-US" sz="2400" dirty="0" err="1"/>
              <a:t>elektronen</a:t>
            </a:r>
            <a:r>
              <a:rPr lang="en-US" sz="2400" dirty="0"/>
              <a:t>.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5143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5607A69-DCDC-B942-B89D-1C25B39BC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14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FD7F1EBE-9FAB-F946-9B22-44C1EA85857F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7365" r="7917" b="5038"/>
          <a:stretch/>
        </p:blipFill>
        <p:spPr bwMode="auto">
          <a:xfrm>
            <a:off x="5289274" y="1243404"/>
            <a:ext cx="6776345" cy="4371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15EDA62B-21FE-1E42-8C7B-53111C525BF0}"/>
              </a:ext>
            </a:extLst>
          </p:cNvPr>
          <p:cNvSpPr txBox="1"/>
          <p:nvPr/>
        </p:nvSpPr>
        <p:spPr>
          <a:xfrm>
            <a:off x="401445" y="1304630"/>
            <a:ext cx="4783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 </a:t>
            </a:r>
            <a:r>
              <a:rPr lang="en-US" dirty="0" err="1"/>
              <a:t>figuur</a:t>
            </a:r>
            <a:r>
              <a:rPr lang="en-US" dirty="0"/>
              <a:t> </a:t>
            </a:r>
            <a:r>
              <a:rPr lang="en-US" dirty="0" err="1"/>
              <a:t>hiernaast</a:t>
            </a:r>
            <a:r>
              <a:rPr lang="en-US" dirty="0"/>
              <a:t> </a:t>
            </a:r>
            <a:r>
              <a:rPr lang="en-US" dirty="0" err="1"/>
              <a:t>zie</a:t>
            </a:r>
            <a:r>
              <a:rPr lang="en-US" dirty="0"/>
              <a:t> je de (I,U)-</a:t>
            </a:r>
            <a:r>
              <a:rPr lang="en-US" dirty="0" err="1"/>
              <a:t>karakteristiek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fotocel</a:t>
            </a:r>
            <a:r>
              <a:rPr lang="en-US" dirty="0"/>
              <a:t> die met </a:t>
            </a:r>
            <a:r>
              <a:rPr lang="en-US" dirty="0" err="1"/>
              <a:t>blauw</a:t>
            </a:r>
            <a:r>
              <a:rPr lang="en-US" dirty="0"/>
              <a:t> </a:t>
            </a:r>
            <a:r>
              <a:rPr lang="en-US" dirty="0" err="1"/>
              <a:t>licht</a:t>
            </a:r>
            <a:r>
              <a:rPr lang="en-US" dirty="0"/>
              <a:t> (420 nm)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beschenen</a:t>
            </a:r>
            <a:r>
              <a:rPr lang="en-US" dirty="0"/>
              <a:t>.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sz="2000" dirty="0"/>
              <a:t>1. </a:t>
            </a:r>
            <a:r>
              <a:rPr lang="en-US" dirty="0" err="1"/>
              <a:t>Bepaal</a:t>
            </a:r>
            <a:r>
              <a:rPr lang="en-US" dirty="0"/>
              <a:t> met </a:t>
            </a:r>
            <a:r>
              <a:rPr lang="en-US" dirty="0" err="1"/>
              <a:t>behulp</a:t>
            </a:r>
            <a:r>
              <a:rPr lang="en-US" dirty="0"/>
              <a:t> van de </a:t>
            </a:r>
            <a:r>
              <a:rPr lang="en-US" dirty="0" err="1"/>
              <a:t>figuur</a:t>
            </a:r>
            <a:r>
              <a:rPr lang="en-US" dirty="0"/>
              <a:t> de </a:t>
            </a:r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snelheid</a:t>
            </a:r>
            <a:r>
              <a:rPr lang="en-US" dirty="0"/>
              <a:t> van de </a:t>
            </a:r>
            <a:r>
              <a:rPr lang="en-US" dirty="0" err="1"/>
              <a:t>vrijgemaakte</a:t>
            </a:r>
            <a:r>
              <a:rPr lang="en-US" dirty="0"/>
              <a:t> </a:t>
            </a:r>
            <a:r>
              <a:rPr lang="en-US" dirty="0" err="1"/>
              <a:t>elektronen</a:t>
            </a:r>
            <a:r>
              <a:rPr lang="en-US" dirty="0"/>
              <a:t>.</a:t>
            </a:r>
          </a:p>
          <a:p>
            <a:endParaRPr lang="nl-NL" sz="2800" dirty="0"/>
          </a:p>
          <a:p>
            <a:r>
              <a:rPr lang="nl-NL" sz="3200" b="1" dirty="0"/>
              <a:t>Vraag uitwerkingen:</a:t>
            </a:r>
          </a:p>
          <a:p>
            <a:r>
              <a:rPr lang="nl-NL" sz="3200" b="1" dirty="0"/>
              <a:t>Leg fysisch uit waarom je dit op deze wijze mag uitrekenen.</a:t>
            </a:r>
          </a:p>
        </p:txBody>
      </p:sp>
    </p:spTree>
    <p:extLst>
      <p:ext uri="{BB962C8B-B14F-4D97-AF65-F5344CB8AC3E}">
        <p14:creationId xmlns:p14="http://schemas.microsoft.com/office/powerpoint/2010/main" val="310960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5607A69-DCDC-B942-B89D-1C25B39BC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15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FD7F1EBE-9FAB-F946-9B22-44C1EA85857F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7365" r="7917" b="5038"/>
          <a:stretch/>
        </p:blipFill>
        <p:spPr bwMode="auto">
          <a:xfrm>
            <a:off x="5289274" y="1243404"/>
            <a:ext cx="6776345" cy="4371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15EDA62B-21FE-1E42-8C7B-53111C525BF0}"/>
              </a:ext>
            </a:extLst>
          </p:cNvPr>
          <p:cNvSpPr txBox="1"/>
          <p:nvPr/>
        </p:nvSpPr>
        <p:spPr>
          <a:xfrm>
            <a:off x="401444" y="1304630"/>
            <a:ext cx="48878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 </a:t>
            </a:r>
            <a:r>
              <a:rPr lang="en-US" dirty="0" err="1"/>
              <a:t>figuur</a:t>
            </a:r>
            <a:r>
              <a:rPr lang="en-US" dirty="0"/>
              <a:t> </a:t>
            </a:r>
            <a:r>
              <a:rPr lang="en-US" dirty="0" err="1"/>
              <a:t>hiernaast</a:t>
            </a:r>
            <a:r>
              <a:rPr lang="en-US" dirty="0"/>
              <a:t> </a:t>
            </a:r>
            <a:r>
              <a:rPr lang="en-US" dirty="0" err="1"/>
              <a:t>zie</a:t>
            </a:r>
            <a:r>
              <a:rPr lang="en-US" dirty="0"/>
              <a:t> je de (I,U)-</a:t>
            </a:r>
            <a:r>
              <a:rPr lang="en-US" dirty="0" err="1"/>
              <a:t>karakteristiek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fotocel</a:t>
            </a:r>
            <a:r>
              <a:rPr lang="en-US" dirty="0"/>
              <a:t> die met </a:t>
            </a:r>
            <a:r>
              <a:rPr lang="en-US" dirty="0" err="1"/>
              <a:t>blauw</a:t>
            </a:r>
            <a:r>
              <a:rPr lang="en-US" dirty="0"/>
              <a:t> </a:t>
            </a:r>
            <a:r>
              <a:rPr lang="en-US" dirty="0" err="1"/>
              <a:t>licht</a:t>
            </a:r>
            <a:r>
              <a:rPr lang="en-US" dirty="0"/>
              <a:t> (420 nm)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beschenen</a:t>
            </a:r>
            <a:r>
              <a:rPr lang="en-US" dirty="0"/>
              <a:t>.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sz="2000" dirty="0"/>
              <a:t>1. </a:t>
            </a:r>
            <a:r>
              <a:rPr lang="en-US" dirty="0" err="1"/>
              <a:t>Bepaal</a:t>
            </a:r>
            <a:r>
              <a:rPr lang="en-US" dirty="0"/>
              <a:t> met </a:t>
            </a:r>
            <a:r>
              <a:rPr lang="en-US" dirty="0" err="1"/>
              <a:t>behulp</a:t>
            </a:r>
            <a:r>
              <a:rPr lang="en-US" dirty="0"/>
              <a:t> van de </a:t>
            </a:r>
            <a:r>
              <a:rPr lang="en-US" dirty="0" err="1"/>
              <a:t>figuur</a:t>
            </a:r>
            <a:r>
              <a:rPr lang="en-US" dirty="0"/>
              <a:t> de </a:t>
            </a:r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snelheid</a:t>
            </a:r>
            <a:r>
              <a:rPr lang="en-US" dirty="0"/>
              <a:t> van de </a:t>
            </a:r>
            <a:r>
              <a:rPr lang="en-US" dirty="0" err="1"/>
              <a:t>vrijgemaakte</a:t>
            </a:r>
            <a:r>
              <a:rPr lang="en-US" dirty="0"/>
              <a:t> </a:t>
            </a:r>
            <a:r>
              <a:rPr lang="en-US" dirty="0" err="1"/>
              <a:t>elektronen</a:t>
            </a:r>
            <a:r>
              <a:rPr lang="en-US" dirty="0"/>
              <a:t>.</a:t>
            </a:r>
          </a:p>
          <a:p>
            <a:endParaRPr lang="nl-NL" dirty="0"/>
          </a:p>
          <a:p>
            <a:r>
              <a:rPr lang="nl-NL" sz="2800" b="1" dirty="0"/>
              <a:t>Vervolgvraag:</a:t>
            </a:r>
          </a:p>
          <a:p>
            <a:r>
              <a:rPr lang="nl-NL" sz="2800" b="1" dirty="0"/>
              <a:t>Hoe verandert de grafiek als je: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Licht met een kleinere / grotere golflengte gebruikt?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Licht met een kleinere / grotere intensiteit gebruikt?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Een kathode neemt met een kleinere / grotere </a:t>
            </a:r>
            <a:r>
              <a:rPr lang="nl-NL" sz="2400" b="1" dirty="0" err="1"/>
              <a:t>uittree</a:t>
            </a:r>
            <a:r>
              <a:rPr lang="nl-NL" sz="2400" b="1" dirty="0"/>
              <a:t>-potentiaal?</a:t>
            </a:r>
          </a:p>
        </p:txBody>
      </p:sp>
    </p:spTree>
    <p:extLst>
      <p:ext uri="{BB962C8B-B14F-4D97-AF65-F5344CB8AC3E}">
        <p14:creationId xmlns:p14="http://schemas.microsoft.com/office/powerpoint/2010/main" val="40502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D99AA5-1BEB-E14C-B86A-4FFA1280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Ervaringen: atomen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27B5A25-4942-E141-9605-74F90E9BA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16376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2</a:t>
            </a:r>
            <a:r>
              <a:rPr lang="nl-NL" sz="2800" baseline="30000" dirty="0"/>
              <a:t>e</a:t>
            </a:r>
            <a:r>
              <a:rPr lang="nl-NL" sz="2800" dirty="0"/>
              <a:t>-jaars vak;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Ongeveer zoals </a:t>
            </a:r>
            <a:r>
              <a:rPr lang="nl-NL" sz="2800" dirty="0" err="1"/>
              <a:t>quantumfysica</a:t>
            </a:r>
            <a:r>
              <a:rPr lang="nl-NL" sz="2800" dirty="0"/>
              <a:t> in het VWO;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15 studenten in vijf groepjes;</a:t>
            </a:r>
          </a:p>
          <a:p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05379E0-E2DE-4D4C-95C3-CC4665109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2F68211C-E1F3-0040-B136-D8765E066AA2}"/>
              </a:ext>
            </a:extLst>
          </p:cNvPr>
          <p:cNvSpPr txBox="1">
            <a:spLocks/>
          </p:cNvSpPr>
          <p:nvPr/>
        </p:nvSpPr>
        <p:spPr bwMode="auto">
          <a:xfrm>
            <a:off x="5218771" y="3880625"/>
            <a:ext cx="6865434" cy="260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/>
            <a:r>
              <a:rPr lang="nl-NL" sz="2800" dirty="0"/>
              <a:t>Studenten: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Voornamelijk positief: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nl-NL" sz="2600" dirty="0"/>
              <a:t>Leuk, leerzaam, goed voorbereid voor groepje, goed voortbouwen op elkaar, eerlijk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Soms neutraal: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nl-NL" sz="2600" dirty="0"/>
              <a:t>Uitdagend, bekend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Soms negatief: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nl-NL" sz="2600" dirty="0"/>
              <a:t>Spannend, te afhankelijk van groepje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C53B6463-295E-5B40-833E-3B86DC3D7AD8}"/>
              </a:ext>
            </a:extLst>
          </p:cNvPr>
          <p:cNvSpPr/>
          <p:nvPr/>
        </p:nvSpPr>
        <p:spPr>
          <a:xfrm>
            <a:off x="609600" y="3880625"/>
            <a:ext cx="4367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Docent: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Eerlijk;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Mondeling was erg bepalend;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Persoonlijke afsluiting;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Andere studenten excelleren;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Kunt </a:t>
            </a:r>
            <a:r>
              <a:rPr lang="nl-NL" sz="2400" dirty="0" err="1"/>
              <a:t>scaffolden</a:t>
            </a:r>
            <a:r>
              <a:rPr lang="nl-NL" sz="24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Vermoeiend / geeft energie.</a:t>
            </a:r>
          </a:p>
        </p:txBody>
      </p:sp>
    </p:spTree>
    <p:extLst>
      <p:ext uri="{BB962C8B-B14F-4D97-AF65-F5344CB8AC3E}">
        <p14:creationId xmlns:p14="http://schemas.microsoft.com/office/powerpoint/2010/main" val="39009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FBD955-CA98-4D48-AAFA-438708E1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</a:t>
            </a:r>
            <a:r>
              <a:rPr lang="nl-NL" dirty="0" err="1"/>
              <a:t>adhv</a:t>
            </a:r>
            <a:r>
              <a:rPr lang="nl-NL" dirty="0"/>
              <a:t> eindexamenopgave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68E7A2F-6750-7047-9F8E-53731A70C2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HAVO 2018 – I; vraag 3</a:t>
            </a:r>
          </a:p>
          <a:p>
            <a:endParaRPr lang="nl-NL" sz="2800" dirty="0" smtClean="0"/>
          </a:p>
          <a:p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48EB13E-9F0F-7B46-B216-E47B3EEE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17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3" y="2570372"/>
            <a:ext cx="11706298" cy="19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FBD955-CA98-4D48-AAFA-438708E1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</a:t>
            </a:r>
            <a:r>
              <a:rPr lang="nl-NL" dirty="0" err="1"/>
              <a:t>adhv</a:t>
            </a:r>
            <a:r>
              <a:rPr lang="nl-NL" dirty="0"/>
              <a:t> eindexamenopgave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68E7A2F-6750-7047-9F8E-53731A70C2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HAVO 2018 – I; vraag 3</a:t>
            </a:r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/>
              <a:t>Hoger niveau: Licht toe of de luchtdruk invloed heeft op de gemeten waarde.</a:t>
            </a:r>
            <a:endParaRPr lang="en-US"/>
          </a:p>
          <a:p>
            <a:r>
              <a:rPr lang="nl-NL"/>
              <a:t>	Lichtsnelheid is constant, dus maakt geen verschil.</a:t>
            </a:r>
            <a:endParaRPr lang="en-US"/>
          </a:p>
          <a:p>
            <a:r>
              <a:rPr lang="nl-NL"/>
              <a:t>Lager niveau: Als er supersoon geluid gebruikt zou worden in plaats van een EM signaal, hoe beïnvloedt dat de bepaling?</a:t>
            </a:r>
            <a:endParaRPr lang="en-US"/>
          </a:p>
          <a:p>
            <a:endParaRPr lang="nl-NL" sz="2800" smtClean="0"/>
          </a:p>
          <a:p>
            <a:endParaRPr lang="nl-NL" sz="2800" dirty="0" smtClean="0"/>
          </a:p>
          <a:p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48EB13E-9F0F-7B46-B216-E47B3EEE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18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3" y="2570372"/>
            <a:ext cx="11706298" cy="19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0F1845-B521-DA45-9C9A-FBF13BA8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8B76AEA-AD64-7C4D-9A2F-B1677FF5CD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Nog twee voorbeelden </a:t>
            </a:r>
            <a:r>
              <a:rPr lang="nl-NL" sz="2800" dirty="0"/>
              <a:t>(over sterrenkunde)</a:t>
            </a:r>
          </a:p>
          <a:p>
            <a:endParaRPr lang="nl-NL" sz="2800" dirty="0"/>
          </a:p>
          <a:p>
            <a:r>
              <a:rPr lang="nl-NL" sz="2800" dirty="0"/>
              <a:t>OF</a:t>
            </a:r>
          </a:p>
          <a:p>
            <a:endParaRPr lang="nl-NL" sz="2800" dirty="0"/>
          </a:p>
          <a:p>
            <a:r>
              <a:rPr lang="nl-NL" sz="2800" dirty="0"/>
              <a:t>Zelf een </a:t>
            </a:r>
            <a:r>
              <a:rPr lang="nl-NL" sz="2800" dirty="0" smtClean="0"/>
              <a:t>paar (H/L) </a:t>
            </a:r>
            <a:r>
              <a:rPr lang="nl-NL" sz="2800" dirty="0"/>
              <a:t>doorvraagvragen verzinnen en die daarna terugkoppelen aan de hele groep.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D80CE0-D0AC-F34F-B150-58977CEA1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19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86049F-A58E-164B-9C6B-7524E640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Voorstellen: </a:t>
            </a:r>
            <a:r>
              <a:rPr lang="nl-NL" dirty="0">
                <a:solidFill>
                  <a:srgbClr val="FF0000"/>
                </a:solidFill>
              </a:rPr>
              <a:t>Bart</a:t>
            </a:r>
            <a:r>
              <a:rPr lang="nl-NL" dirty="0"/>
              <a:t> en </a:t>
            </a:r>
            <a:r>
              <a:rPr lang="nl-NL" dirty="0">
                <a:solidFill>
                  <a:srgbClr val="00B050"/>
                </a:solidFill>
              </a:rPr>
              <a:t>Wouter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0CF78DB-E5AF-6042-A5C9-42902DDB8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ABBF382-8035-4A42-A3BC-904C657DB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6C402E6B-A3CE-D14D-87E1-F29A53B83916}"/>
              </a:ext>
            </a:extLst>
          </p:cNvPr>
          <p:cNvSpPr/>
          <p:nvPr/>
        </p:nvSpPr>
        <p:spPr>
          <a:xfrm rot="19510598">
            <a:off x="765334" y="2558242"/>
            <a:ext cx="2223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Docent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AF3971A3-2898-7849-9DE5-EFCDF4ED3557}"/>
              </a:ext>
            </a:extLst>
          </p:cNvPr>
          <p:cNvSpPr/>
          <p:nvPr/>
        </p:nvSpPr>
        <p:spPr>
          <a:xfrm rot="1349090">
            <a:off x="4606967" y="2390703"/>
            <a:ext cx="4612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Lerarenopleider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7B981FDC-F58D-2240-B356-2536E4F2E3B3}"/>
              </a:ext>
            </a:extLst>
          </p:cNvPr>
          <p:cNvSpPr/>
          <p:nvPr/>
        </p:nvSpPr>
        <p:spPr>
          <a:xfrm>
            <a:off x="1948604" y="2859738"/>
            <a:ext cx="3850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Onderzoeker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6125A1FD-1CE9-E64C-A1E0-ED099DDB2148}"/>
              </a:ext>
            </a:extLst>
          </p:cNvPr>
          <p:cNvSpPr/>
          <p:nvPr/>
        </p:nvSpPr>
        <p:spPr>
          <a:xfrm rot="19510598">
            <a:off x="639650" y="4194854"/>
            <a:ext cx="39889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Sterrenkunde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D4DD0D73-4553-6A4B-8FEE-E36BAB36DE40}"/>
              </a:ext>
            </a:extLst>
          </p:cNvPr>
          <p:cNvSpPr/>
          <p:nvPr/>
        </p:nvSpPr>
        <p:spPr>
          <a:xfrm rot="1617390">
            <a:off x="6591524" y="4122923"/>
            <a:ext cx="38458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Leiden</a:t>
            </a:r>
            <a:r>
              <a:rPr lang="nl-NL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/Haarlem/</a:t>
            </a:r>
          </a:p>
          <a:p>
            <a:pPr algn="ctr"/>
            <a:r>
              <a:rPr lang="nl-NL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Amsterdam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05CF8CFF-D55F-F246-B688-7E2D23577CCC}"/>
              </a:ext>
            </a:extLst>
          </p:cNvPr>
          <p:cNvSpPr/>
          <p:nvPr/>
        </p:nvSpPr>
        <p:spPr>
          <a:xfrm>
            <a:off x="3149102" y="5324685"/>
            <a:ext cx="5738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Hogeschool van Amsterdam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7B981FDC-F58D-2240-B356-2536E4F2E3B3}"/>
              </a:ext>
            </a:extLst>
          </p:cNvPr>
          <p:cNvSpPr/>
          <p:nvPr/>
        </p:nvSpPr>
        <p:spPr>
          <a:xfrm>
            <a:off x="2475219" y="4687127"/>
            <a:ext cx="3850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Muzikant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4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4CF3FC-8F2D-1241-A3F7-9A6512C6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sterrenkunde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DEF4376-B482-EF46-BDA6-F855FCE5B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4</a:t>
            </a:r>
            <a:r>
              <a:rPr lang="nl-NL" sz="2800" baseline="30000" dirty="0"/>
              <a:t>e</a:t>
            </a:r>
            <a:r>
              <a:rPr lang="nl-NL" sz="2800" dirty="0"/>
              <a:t>-jaars vak;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25 studenten;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Vak kent veel samenwerken, zelfstandig voorbereiden, vorm van flipping.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C097342-432F-2449-BF77-729882819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20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E118230-ADBB-2143-9AAA-543436401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59006"/>
            <a:ext cx="10972800" cy="5698272"/>
          </a:xfrm>
        </p:spPr>
        <p:txBody>
          <a:bodyPr>
            <a:normAutofit lnSpcReduction="10000"/>
          </a:bodyPr>
          <a:lstStyle/>
          <a:p>
            <a:pPr lvl="0"/>
            <a:r>
              <a:rPr lang="nl-NL" sz="2400" b="1" dirty="0"/>
              <a:t>Dubbelster</a:t>
            </a:r>
          </a:p>
          <a:p>
            <a:r>
              <a:rPr lang="nl-NL" sz="2400" dirty="0"/>
              <a:t>Van een dubbelstersysteem is het volgende bekend: de hoofdster (‘</a:t>
            </a:r>
            <a:r>
              <a:rPr lang="nl-NL" sz="2400" dirty="0" err="1"/>
              <a:t>primary</a:t>
            </a:r>
            <a:r>
              <a:rPr lang="nl-NL" sz="2400" dirty="0"/>
              <a:t>’) heeft een halve lange as van 0,005 boogseconde, de begeleider (‘</a:t>
            </a:r>
            <a:r>
              <a:rPr lang="nl-NL" sz="2400" dirty="0" err="1"/>
              <a:t>secondary</a:t>
            </a:r>
            <a:r>
              <a:rPr lang="nl-NL" sz="2400" dirty="0"/>
              <a:t>’) heeft een halve lange as van 0,0075 boogseconden en de sterren hebben een omlooptijd van 3,5 jaar. De parallax van dit systeem is 0,0025 boogseconden. Beide sterren zijn hoofdreekssterren.</a:t>
            </a:r>
          </a:p>
          <a:p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Bepaal het </a:t>
            </a:r>
            <a:r>
              <a:rPr lang="nl-NL" sz="2400" dirty="0" err="1"/>
              <a:t>spectraaltype</a:t>
            </a:r>
            <a:r>
              <a:rPr lang="nl-NL" sz="2400" dirty="0"/>
              <a:t> van de begeleider (‘</a:t>
            </a:r>
            <a:r>
              <a:rPr lang="nl-NL" sz="2400" dirty="0" err="1"/>
              <a:t>secondary</a:t>
            </a:r>
            <a:r>
              <a:rPr lang="nl-NL" sz="2400" dirty="0"/>
              <a:t>’).</a:t>
            </a:r>
          </a:p>
          <a:p>
            <a:endParaRPr lang="nl-NL" sz="2400" dirty="0"/>
          </a:p>
          <a:p>
            <a:r>
              <a:rPr lang="nl-NL" sz="2400" dirty="0"/>
              <a:t>De hoofdster zal als eerste gaan evolueren. Eén van de latere fasen is de </a:t>
            </a:r>
            <a:r>
              <a:rPr lang="nl-NL" sz="2400" dirty="0" err="1"/>
              <a:t>horizontal</a:t>
            </a:r>
            <a:r>
              <a:rPr lang="nl-NL" sz="2400" dirty="0"/>
              <a:t> </a:t>
            </a:r>
            <a:r>
              <a:rPr lang="nl-NL" sz="2400" dirty="0" err="1"/>
              <a:t>branch</a:t>
            </a:r>
            <a:r>
              <a:rPr lang="nl-NL" sz="2400" dirty="0"/>
              <a:t> (horizontale tak).</a:t>
            </a:r>
          </a:p>
          <a:p>
            <a:endParaRPr lang="nl-NL" sz="2400" dirty="0"/>
          </a:p>
          <a:p>
            <a:pPr marL="452438" indent="-452438"/>
            <a:r>
              <a:rPr lang="nl-NL" sz="2400" dirty="0"/>
              <a:t>2.	Noem twee fysische verschillen in structuur tussen de ster op de hoofdreeks en de ster op de </a:t>
            </a:r>
            <a:r>
              <a:rPr lang="nl-NL" sz="2400" dirty="0" err="1"/>
              <a:t>horizontal</a:t>
            </a:r>
            <a:r>
              <a:rPr lang="nl-NL" sz="2400" dirty="0"/>
              <a:t> </a:t>
            </a:r>
            <a:r>
              <a:rPr lang="nl-NL" sz="2400" dirty="0" err="1"/>
              <a:t>branch</a:t>
            </a:r>
            <a:r>
              <a:rPr lang="nl-NL" sz="2400" dirty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E2B92CB-BD1E-3740-853A-42E8F7D8F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E118230-ADBB-2143-9AAA-543436401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59006"/>
            <a:ext cx="10972800" cy="5698272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Dubbelster</a:t>
            </a:r>
          </a:p>
          <a:p>
            <a:r>
              <a:rPr lang="nl-NL" dirty="0"/>
              <a:t>Van een dubbelstersysteem is het volgende bekend: de hoofdster (‘</a:t>
            </a:r>
            <a:r>
              <a:rPr lang="nl-NL" dirty="0" err="1"/>
              <a:t>primary</a:t>
            </a:r>
            <a:r>
              <a:rPr lang="nl-NL" dirty="0"/>
              <a:t>’) heeft een halve lange as van 0,005 boogseconde, de begeleider (‘</a:t>
            </a:r>
            <a:r>
              <a:rPr lang="nl-NL" dirty="0" err="1"/>
              <a:t>secondary</a:t>
            </a:r>
            <a:r>
              <a:rPr lang="nl-NL" dirty="0"/>
              <a:t>’) heeft een halve lange as van 0,0075 boogseconden en de sterren hebben een omlooptijd van 3,5 jaar. De parallax van dit systeem is 0,0025 boogseconden. Beide sterren zijn hoofdreekssterren.</a:t>
            </a:r>
          </a:p>
          <a:p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Bepaal het </a:t>
            </a:r>
            <a:r>
              <a:rPr lang="nl-NL" dirty="0" err="1"/>
              <a:t>spectraaltype</a:t>
            </a:r>
            <a:r>
              <a:rPr lang="nl-NL" dirty="0"/>
              <a:t> van de begeleider (‘</a:t>
            </a:r>
            <a:r>
              <a:rPr lang="nl-NL" dirty="0" err="1"/>
              <a:t>secondary</a:t>
            </a:r>
            <a:r>
              <a:rPr lang="nl-NL" dirty="0"/>
              <a:t>’).</a:t>
            </a:r>
          </a:p>
          <a:p>
            <a:endParaRPr lang="nl-NL" dirty="0"/>
          </a:p>
          <a:p>
            <a:r>
              <a:rPr lang="nl-NL" dirty="0"/>
              <a:t>De hoofdster zal als eerste gaan evolueren. Eén van de latere fasen is de </a:t>
            </a:r>
            <a:r>
              <a:rPr lang="nl-NL" dirty="0" err="1"/>
              <a:t>horizontal</a:t>
            </a:r>
            <a:r>
              <a:rPr lang="nl-NL" dirty="0"/>
              <a:t> </a:t>
            </a:r>
            <a:r>
              <a:rPr lang="nl-NL" dirty="0" err="1"/>
              <a:t>branch</a:t>
            </a:r>
            <a:r>
              <a:rPr lang="nl-NL" dirty="0"/>
              <a:t> (horizontale tak).</a:t>
            </a:r>
          </a:p>
          <a:p>
            <a:endParaRPr lang="nl-NL" dirty="0"/>
          </a:p>
          <a:p>
            <a:endParaRPr lang="nl-NL" dirty="0"/>
          </a:p>
          <a:p>
            <a:pPr marL="452438" indent="-452438"/>
            <a:r>
              <a:rPr lang="nl-NL" dirty="0"/>
              <a:t>2.	Noem twee fysische verschillen in structuur tussen de ster op de hoofdreeks en de ster op de </a:t>
            </a:r>
            <a:r>
              <a:rPr lang="nl-NL" dirty="0" err="1"/>
              <a:t>horizontal</a:t>
            </a:r>
            <a:r>
              <a:rPr lang="nl-NL" dirty="0"/>
              <a:t> </a:t>
            </a:r>
            <a:r>
              <a:rPr lang="nl-NL" dirty="0" err="1"/>
              <a:t>branch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E2B92CB-BD1E-3740-853A-42E8F7D8F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22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84995C7-6559-A947-9543-3D6C665ABD86}"/>
              </a:ext>
            </a:extLst>
          </p:cNvPr>
          <p:cNvSpPr txBox="1"/>
          <p:nvPr/>
        </p:nvSpPr>
        <p:spPr>
          <a:xfrm>
            <a:off x="609600" y="4427034"/>
            <a:ext cx="91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Waarom zal de hoofdster als eerste gaan evolueren?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5E8DCF3C-4BC8-7E40-9A7F-15657A5C1703}"/>
              </a:ext>
            </a:extLst>
          </p:cNvPr>
          <p:cNvSpPr txBox="1"/>
          <p:nvPr/>
        </p:nvSpPr>
        <p:spPr>
          <a:xfrm>
            <a:off x="609599" y="5832188"/>
            <a:ext cx="91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Wat gebeurt er met de ster na de horizontale tak?</a:t>
            </a:r>
          </a:p>
        </p:txBody>
      </p:sp>
    </p:spTree>
    <p:extLst>
      <p:ext uri="{BB962C8B-B14F-4D97-AF65-F5344CB8AC3E}">
        <p14:creationId xmlns:p14="http://schemas.microsoft.com/office/powerpoint/2010/main" val="23461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094288-B6C7-7B48-9C25-5A7D7ACC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4563"/>
            <a:ext cx="4412166" cy="1143000"/>
          </a:xfrm>
        </p:spPr>
        <p:txBody>
          <a:bodyPr/>
          <a:lstStyle/>
          <a:p>
            <a:r>
              <a:rPr lang="nl-NL" dirty="0" err="1"/>
              <a:t>Exoplaneten</a:t>
            </a:r>
            <a:r>
              <a:rPr lang="nl-NL" dirty="0"/>
              <a:t> bij Trappist-1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7A06099-B0B5-3947-B766-7415E3803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23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578539-DACA-2542-98E7-6D815F66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21766" y="35049"/>
            <a:ext cx="7170234" cy="68229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187AE3CE-FE65-B54A-9B50-97088F0EB5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09600" y="2017165"/>
            <a:ext cx="44121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nl-NL" altLang="nl-NL" dirty="0"/>
              <a:t>Zet de planeten 1c, 1e en 1f met behulp van figuur 1 op volgorde van planeetstraal en leg uit hoe je dat kunt bepalen uit figuur 1. Als twee planeten binnen de meetonzekerheid dezelfde straal hebben, maak dat dan duidelijk. 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8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094288-B6C7-7B48-9C25-5A7D7ACC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4563"/>
            <a:ext cx="4412166" cy="1143000"/>
          </a:xfrm>
        </p:spPr>
        <p:txBody>
          <a:bodyPr/>
          <a:lstStyle/>
          <a:p>
            <a:r>
              <a:rPr lang="nl-NL" dirty="0" err="1"/>
              <a:t>Exoplaneten</a:t>
            </a:r>
            <a:r>
              <a:rPr lang="nl-NL" dirty="0"/>
              <a:t> bij Trappist-1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7A06099-B0B5-3947-B766-7415E3803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24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578539-DACA-2542-98E7-6D815F66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21766" y="35049"/>
            <a:ext cx="7170234" cy="68229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187AE3CE-FE65-B54A-9B50-97088F0EB5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09600" y="2087563"/>
            <a:ext cx="44121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nl-NL" altLang="nl-NL" sz="1800" dirty="0"/>
              <a:t>Zet de planeten 1c, 1e en 1f met behulp van figuur 1 op volgorde van planeetstraal en leg uit hoe je dat kunt bepalen uit figuur 1. Als twee planeten binnen de meetonzekerheid dezelfde straal hebben, maak dat dan duidelijk.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BF9C1412-09BF-BE42-8CB1-5E1229F39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95415"/>
            <a:ext cx="44121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228600" algn="l"/>
                <a:tab pos="44926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nl-NL" altLang="nl-NL" sz="2400" b="1" dirty="0"/>
              <a:t>Vervolgvraag:</a:t>
            </a:r>
          </a:p>
          <a:p>
            <a:pPr defTabSz="914400"/>
            <a:r>
              <a:rPr lang="nl-NL" altLang="nl-NL" sz="2400" b="1" dirty="0"/>
              <a:t>Hoe verandert de grafiek als de moederster een F-hoofdreeksster zou zijn in plaats van een M8-ster?</a:t>
            </a:r>
          </a:p>
        </p:txBody>
      </p:sp>
    </p:spTree>
    <p:extLst>
      <p:ext uri="{BB962C8B-B14F-4D97-AF65-F5344CB8AC3E}">
        <p14:creationId xmlns:p14="http://schemas.microsoft.com/office/powerpoint/2010/main" val="101966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094288-B6C7-7B48-9C25-5A7D7ACC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4563"/>
            <a:ext cx="5032917" cy="1143000"/>
          </a:xfrm>
        </p:spPr>
        <p:txBody>
          <a:bodyPr/>
          <a:lstStyle/>
          <a:p>
            <a:r>
              <a:rPr lang="nl-NL" dirty="0" err="1"/>
              <a:t>Exoplaneten</a:t>
            </a:r>
            <a:r>
              <a:rPr lang="nl-NL" dirty="0"/>
              <a:t> bij Trappist-1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7A06099-B0B5-3947-B766-7415E3803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25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578539-DACA-2542-98E7-6D815F66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21766" y="35049"/>
            <a:ext cx="7170234" cy="68229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187AE3CE-FE65-B54A-9B50-97088F0EB5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09600" y="2087563"/>
            <a:ext cx="441216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dirty="0"/>
              <a:t>Het planetenstelsel van Trappist-1 is ook interessant omdat drie planeten zich zeker in de leefbare zone bevinden. Voor de zon bevindt de leefbare zone zich ongeveer van 0,9 tot 1,5 AE.</a:t>
            </a:r>
          </a:p>
          <a:p>
            <a:endParaRPr lang="nl-NL" dirty="0"/>
          </a:p>
          <a:p>
            <a:r>
              <a:rPr lang="nl-NL" dirty="0"/>
              <a:t>Bepaal de grenzen van de leefbare zone van Trappist-1 op basis van gegevens in deze vraag. Je hebt daarvoor het antwoord op vraag 10 nodig. Als je dat antwoord niet hebt gevonden, neem dan </a:t>
            </a:r>
            <a:r>
              <a:rPr lang="nl-NL" i="1" dirty="0" err="1"/>
              <a:t>L</a:t>
            </a:r>
            <a:r>
              <a:rPr lang="nl-NL" baseline="-25000" dirty="0" err="1"/>
              <a:t>Trappist</a:t>
            </a:r>
            <a:r>
              <a:rPr lang="nl-NL" baseline="-25000" dirty="0"/>
              <a:t> 1a</a:t>
            </a:r>
            <a:r>
              <a:rPr lang="nl-NL" dirty="0"/>
              <a:t> = 5,0⋅10</a:t>
            </a:r>
            <a:r>
              <a:rPr lang="nl-NL" baseline="30000" dirty="0"/>
              <a:t>-6</a:t>
            </a:r>
            <a:r>
              <a:rPr lang="nl-NL" dirty="0"/>
              <a:t> </a:t>
            </a:r>
            <a:r>
              <a:rPr lang="nl-NL" i="1" dirty="0"/>
              <a:t>L</a:t>
            </a:r>
            <a:r>
              <a:rPr lang="nl-NL" baseline="-25000" dirty="0"/>
              <a:t>☉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22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094288-B6C7-7B48-9C25-5A7D7ACC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4563"/>
            <a:ext cx="5032917" cy="1143000"/>
          </a:xfrm>
        </p:spPr>
        <p:txBody>
          <a:bodyPr/>
          <a:lstStyle/>
          <a:p>
            <a:r>
              <a:rPr lang="nl-NL" dirty="0" err="1"/>
              <a:t>Exoplaneten</a:t>
            </a:r>
            <a:r>
              <a:rPr lang="nl-NL" dirty="0"/>
              <a:t> bij Trappist-1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7A06099-B0B5-3947-B766-7415E3803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26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578539-DACA-2542-98E7-6D815F66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21766" y="35049"/>
            <a:ext cx="7170234" cy="68229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187AE3CE-FE65-B54A-9B50-97088F0EB5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09600" y="1897524"/>
            <a:ext cx="441216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sz="1600" dirty="0"/>
              <a:t>Het planetenstelsel van Trappist-1 is ook interessant omdat drie planeten zich zeker in de leefbare zone bevinden. Voor de zon bevindt de leefbare zone zich ongeveer van 0,9 tot 1,5 AE.</a:t>
            </a:r>
          </a:p>
          <a:p>
            <a:endParaRPr lang="nl-NL" sz="1600" dirty="0"/>
          </a:p>
          <a:p>
            <a:r>
              <a:rPr lang="nl-NL" sz="1600" dirty="0"/>
              <a:t>Bepaal de grenzen van de leefbare zone van Trappist-1 op basis van gegevens in deze vraag. Je hebt daarvoor het antwoord op vraag 10 nodig. Als je dat antwoord niet hebt gevonden, neem dan </a:t>
            </a:r>
            <a:r>
              <a:rPr lang="nl-NL" sz="1600" i="1" dirty="0" err="1"/>
              <a:t>L</a:t>
            </a:r>
            <a:r>
              <a:rPr lang="nl-NL" sz="1600" baseline="-25000" dirty="0" err="1"/>
              <a:t>Trappist</a:t>
            </a:r>
            <a:r>
              <a:rPr lang="nl-NL" sz="1600" baseline="-25000" dirty="0"/>
              <a:t> 1a</a:t>
            </a:r>
            <a:r>
              <a:rPr lang="nl-NL" sz="1600" dirty="0"/>
              <a:t> = 5,0⋅10</a:t>
            </a:r>
            <a:r>
              <a:rPr lang="nl-NL" sz="1600" baseline="30000" dirty="0"/>
              <a:t>-6</a:t>
            </a:r>
            <a:r>
              <a:rPr lang="nl-NL" sz="1600" dirty="0"/>
              <a:t> </a:t>
            </a:r>
            <a:r>
              <a:rPr lang="nl-NL" sz="1600" i="1" dirty="0"/>
              <a:t>L</a:t>
            </a:r>
            <a:r>
              <a:rPr lang="nl-NL" sz="1600" baseline="-25000" dirty="0"/>
              <a:t>☉</a:t>
            </a:r>
            <a:r>
              <a:rPr lang="nl-NL" sz="1600" dirty="0"/>
              <a:t>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4EB1338-7A3A-7C40-A785-3FD2EC0E5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49676"/>
            <a:ext cx="44121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228600" algn="l"/>
                <a:tab pos="44926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28600" algn="l"/>
                <a:tab pos="449263" algn="l"/>
              </a:tabLs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228600" algn="l"/>
                <a:tab pos="4492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nl-NL" altLang="nl-NL" sz="2400" b="1" dirty="0"/>
              <a:t>Vervolgvraag:</a:t>
            </a:r>
          </a:p>
          <a:p>
            <a:pPr defTabSz="914400"/>
            <a:r>
              <a:rPr lang="nl-NL" altLang="nl-NL" sz="2400" b="1" dirty="0"/>
              <a:t>Gemiddelde T op Trappist-1e is dus gelijk aan die op aarde. Welke grootheden zijn zeker wel anders op Trappist-1e dan op aarde?</a:t>
            </a:r>
          </a:p>
        </p:txBody>
      </p:sp>
    </p:spTree>
    <p:extLst>
      <p:ext uri="{BB962C8B-B14F-4D97-AF65-F5344CB8AC3E}">
        <p14:creationId xmlns:p14="http://schemas.microsoft.com/office/powerpoint/2010/main" val="3980423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4CF3FC-8F2D-1241-A3F7-9A6512C6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sterrenkunde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DEF4376-B482-EF46-BDA6-F855FCE5B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6831"/>
            <a:ext cx="10972800" cy="13421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-jaars vak;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25 studenten;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Vak kent veel samenwerken, zelfstandig voorbereiden, vorm van flipping.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C097342-432F-2449-BF77-729882819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EA7C7ECF-5974-D648-A0A7-187245EC161A}"/>
              </a:ext>
            </a:extLst>
          </p:cNvPr>
          <p:cNvSpPr/>
          <p:nvPr/>
        </p:nvSpPr>
        <p:spPr>
          <a:xfrm>
            <a:off x="609600" y="3429000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Docent: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Idem als bij atomen;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Hoge cijfers voor </a:t>
            </a:r>
            <a:r>
              <a:rPr lang="nl-NL" sz="2400" i="1" dirty="0"/>
              <a:t>moeilijke</a:t>
            </a:r>
            <a:r>
              <a:rPr lang="nl-NL" sz="2400" dirty="0"/>
              <a:t> schriftelijke toets;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Sommige studenten komen heel ver;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Studenten worden enthousiast bij mondeling;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Leuk.</a:t>
            </a:r>
          </a:p>
        </p:txBody>
      </p:sp>
    </p:spTree>
    <p:extLst>
      <p:ext uri="{BB962C8B-B14F-4D97-AF65-F5344CB8AC3E}">
        <p14:creationId xmlns:p14="http://schemas.microsoft.com/office/powerpoint/2010/main" val="4175372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67ED20-7CE0-214C-BFB6-B6184113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5537"/>
            <a:ext cx="10972800" cy="1143000"/>
          </a:xfrm>
        </p:spPr>
        <p:txBody>
          <a:bodyPr/>
          <a:lstStyle/>
          <a:p>
            <a:r>
              <a:rPr lang="nl-NL" dirty="0"/>
              <a:t>Sterrenkunde: studentperspectief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DAD56D3D-89EF-5E48-88AD-E14491471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28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9833E07-6B50-4141-8A2E-E2406DDCECA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646" y="1748537"/>
            <a:ext cx="11980353" cy="45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97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6145CF-0C18-ED4D-B04C-8C85714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Uitwisseling bedachte vervolgvragen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59B6645-D9B8-B34A-B27F-5044F42AB8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C1785FA-E494-1B4D-BBAB-0FB2B25F0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29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9EE87-7747-4859-A692-375D50BE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B3390-313F-4E5E-AC7E-FB1C9B1C0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Natuurkunde toetsen op afstand: een oplossing;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Voorbeelden;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Zelf vragen bedenken / meer voorbeelden;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SWOT-analyse.</a:t>
            </a:r>
            <a:endParaRPr lang="nl-NL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83B063-CDEB-4566-944F-F670C875B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3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034377-BB68-1D44-A2A3-0E165A4C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Hand-out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9B6A434-1C49-494E-A0A6-1EE23AB124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/>
              <a:t>Je krijgt in een zip-bestand: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Deze </a:t>
            </a:r>
            <a:r>
              <a:rPr lang="nl-NL" sz="2800" dirty="0" err="1"/>
              <a:t>ppt</a:t>
            </a:r>
            <a:r>
              <a:rPr lang="nl-NL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Voorbeeldtoets Klassieke Mechanica;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Voorbeeldtoets Atomen;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Twee voorbeeldtoetsen sterrenkunde;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Beschrijving voor onze studenten;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Beschrijving onze eerste ervaringen uit maart / april 2020;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Artikel van </a:t>
            </a:r>
            <a:r>
              <a:rPr lang="nl-NL" sz="2800" dirty="0" err="1"/>
              <a:t>Jang</a:t>
            </a:r>
            <a:r>
              <a:rPr lang="nl-NL" sz="2800" dirty="0"/>
              <a:t> et al.;</a:t>
            </a:r>
          </a:p>
          <a:p>
            <a:r>
              <a:rPr lang="nl-NL" sz="2800" dirty="0"/>
              <a:t>Veel succes ermee!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3EBCBBB-659A-8147-B14F-E22F48B86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30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76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948D13-5401-C74C-8594-5A672F7D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Afsluiting: SWOT-analyse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821D277-84D8-5145-AB1D-389EA0A761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We maken een SWOT-analyse van de hybride </a:t>
            </a:r>
            <a:r>
              <a:rPr lang="nl-NL" sz="2800" dirty="0" err="1"/>
              <a:t>toetsvorm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Padlet</a:t>
            </a:r>
            <a:r>
              <a:rPr lang="nl-NL" sz="2800" dirty="0"/>
              <a:t>: </a:t>
            </a:r>
            <a:r>
              <a:rPr lang="nl-NL" sz="2800" dirty="0" err="1"/>
              <a:t>https</a:t>
            </a:r>
            <a:r>
              <a:rPr lang="nl-NL" sz="2800" dirty="0"/>
              <a:t>://</a:t>
            </a:r>
            <a:r>
              <a:rPr lang="nl-NL" sz="2800" dirty="0" err="1"/>
              <a:t>tinyurl.com</a:t>
            </a:r>
            <a:r>
              <a:rPr lang="nl-NL" sz="2800" dirty="0"/>
              <a:t>/TOETSSWOT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F9DE0C8-EA72-244B-B002-8D5C0D88F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31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3314" name="Picture 2" descr="QR code for this padlet">
            <a:extLst>
              <a:ext uri="{FF2B5EF4-FFF2-40B4-BE49-F238E27FC236}">
                <a16:creationId xmlns:a16="http://schemas.microsoft.com/office/drawing/2014/main" xmlns="" id="{15C16EC7-3FC6-5148-86F5-CD4AA09E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0263"/>
            <a:ext cx="2967776" cy="29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22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9CC877-0C7C-EF49-8505-DA7B87A3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4562"/>
            <a:ext cx="10972800" cy="5180013"/>
          </a:xfrm>
        </p:spPr>
        <p:txBody>
          <a:bodyPr>
            <a:normAutofit/>
          </a:bodyPr>
          <a:lstStyle/>
          <a:p>
            <a:r>
              <a:rPr lang="nl-NL" sz="4800" dirty="0"/>
              <a:t>Bedankt voor jullie bijdragen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90472DB7-2C56-7042-82C2-96BB947A6D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32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1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7E1D65-1EAA-0D4C-9ED0-669BA871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 op afstand: één oplossing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91104EB-6BC3-AF4B-A4E4-D7B157F45A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Hybride toets: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3200" dirty="0"/>
              <a:t>Coöperatieve schriftelijke toets;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3200" dirty="0"/>
              <a:t>Individueel mondeling.</a:t>
            </a:r>
          </a:p>
          <a:p>
            <a:r>
              <a:rPr lang="nl-NL" sz="3200" dirty="0"/>
              <a:t>Beide tellen 50%;</a:t>
            </a:r>
          </a:p>
          <a:p>
            <a:r>
              <a:rPr lang="nl-NL" sz="3200" dirty="0"/>
              <a:t>Beide minimaal 4,5 halen.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191D9C70-6F19-4E42-8B98-8748FA02C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4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08FCCE-6967-D64D-B799-2E14C01E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Cooperatieve</a:t>
            </a:r>
            <a:r>
              <a:rPr lang="nl-NL" dirty="0"/>
              <a:t> toets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A654CF2-F05C-7840-B526-ED1ECBF54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2247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Tentamen met iets meer inzicht-vragen;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Maken in groepjes van drie of vier, digitaal samenwerkend;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Docent maakt groepjes vooraf (willekeurig);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50% extra tijd ten opzichte van normaal;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Nakijkmodel zoals gebruikelijk (analoog CSE).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r>
              <a:rPr lang="nl-NL" sz="2200" dirty="0"/>
              <a:t>Losjes gebaseerd op:</a:t>
            </a:r>
          </a:p>
          <a:p>
            <a:r>
              <a:rPr lang="nl-NL" sz="1700" dirty="0" err="1"/>
              <a:t>Jang</a:t>
            </a:r>
            <a:r>
              <a:rPr lang="nl-NL" sz="1700" dirty="0"/>
              <a:t>, H., </a:t>
            </a:r>
            <a:r>
              <a:rPr lang="nl-NL" sz="1700" dirty="0" err="1"/>
              <a:t>Lasry</a:t>
            </a:r>
            <a:r>
              <a:rPr lang="nl-NL" sz="1700" dirty="0"/>
              <a:t>, N., Miller, K., &amp; Mazur, E. (2017). </a:t>
            </a:r>
            <a:r>
              <a:rPr lang="nl-NL" sz="1700" dirty="0" err="1"/>
              <a:t>Collaborative</a:t>
            </a:r>
            <a:r>
              <a:rPr lang="nl-NL" sz="1700" dirty="0"/>
              <a:t> </a:t>
            </a:r>
            <a:r>
              <a:rPr lang="nl-NL" sz="1700" dirty="0" err="1"/>
              <a:t>exams</a:t>
            </a:r>
            <a:r>
              <a:rPr lang="nl-NL" sz="1700" dirty="0"/>
              <a:t>: </a:t>
            </a:r>
            <a:r>
              <a:rPr lang="nl-NL" sz="1700" dirty="0" err="1"/>
              <a:t>cheating</a:t>
            </a:r>
            <a:r>
              <a:rPr lang="nl-NL" sz="1700" dirty="0"/>
              <a:t>? Or </a:t>
            </a:r>
            <a:r>
              <a:rPr lang="nl-NL" sz="1700" dirty="0" err="1"/>
              <a:t>learning</a:t>
            </a:r>
            <a:r>
              <a:rPr lang="nl-NL" sz="1700" dirty="0"/>
              <a:t>?. </a:t>
            </a:r>
            <a:r>
              <a:rPr lang="nl-NL" sz="1700" i="1" dirty="0"/>
              <a:t>American Journal of </a:t>
            </a:r>
            <a:r>
              <a:rPr lang="nl-NL" sz="1700" i="1" dirty="0" err="1"/>
              <a:t>Physics</a:t>
            </a:r>
            <a:r>
              <a:rPr lang="nl-NL" sz="1700" dirty="0"/>
              <a:t>, </a:t>
            </a:r>
            <a:r>
              <a:rPr lang="nl-NL" sz="1700" i="1" dirty="0"/>
              <a:t>85</a:t>
            </a:r>
            <a:r>
              <a:rPr lang="nl-NL" sz="1700" dirty="0"/>
              <a:t>(3), 223-227.</a:t>
            </a:r>
          </a:p>
          <a:p>
            <a:r>
              <a:rPr lang="nl-NL" sz="1700" dirty="0">
                <a:hlinkClick r:id="rId2"/>
              </a:rPr>
              <a:t>https://aapt.scitation.org/doi/10.1119/1.4974744</a:t>
            </a:r>
            <a:endParaRPr lang="nl-NL" sz="17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4A4DD2E-5A18-9E44-B994-6081962E5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5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0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F50826-2725-7F46-92F4-FFE86E51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1D525BF-7F26-3E40-B0E9-EC4143CA45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15 minuten per student;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2 typen vragen (elk één of twee):</a:t>
            </a:r>
          </a:p>
          <a:p>
            <a:pPr marL="1200150" lvl="1" indent="-571500">
              <a:buFont typeface="+mj-lt"/>
              <a:buAutoNum type="romanUcPeriod"/>
            </a:pPr>
            <a:r>
              <a:rPr lang="nl-NL" sz="2600" dirty="0"/>
              <a:t>Over de eigen uitwerkingen (bijdrage aan schriftelijke toets?);</a:t>
            </a:r>
          </a:p>
          <a:p>
            <a:pPr marL="1200150" lvl="1" indent="-571500">
              <a:buFont typeface="+mj-lt"/>
              <a:buAutoNum type="romanUcPeriod"/>
            </a:pPr>
            <a:r>
              <a:rPr lang="nl-NL" sz="2600" dirty="0"/>
              <a:t>Vervolgvragen (waar zit de student zelf?).</a:t>
            </a:r>
            <a:endParaRPr lang="nl-NL" sz="2800" dirty="0"/>
          </a:p>
          <a:p>
            <a:pPr marL="1200150" lvl="1" indent="-571500">
              <a:buFont typeface="+mj-lt"/>
              <a:buAutoNum type="romanUcPeriod"/>
            </a:pPr>
            <a:endParaRPr lang="nl-NL" sz="2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4D95D77-20B0-2945-83E1-2E2AB773A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6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2978C4-F3C4-0347-82CE-B2C80345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Mondeling: beoordeling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xmlns="" id="{6B8F4CFF-A210-834A-B5DA-CAD9CE3E54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3491160"/>
              </p:ext>
            </p:extLst>
          </p:nvPr>
        </p:nvGraphicFramePr>
        <p:xfrm>
          <a:off x="609600" y="1851616"/>
          <a:ext cx="10857572" cy="4508908"/>
        </p:xfrm>
        <a:graphic>
          <a:graphicData uri="http://schemas.openxmlformats.org/drawingml/2006/table">
            <a:tbl>
              <a:tblPr firstRow="1" firstCol="1" bandRow="1"/>
              <a:tblGrid>
                <a:gridCol w="5428786">
                  <a:extLst>
                    <a:ext uri="{9D8B030D-6E8A-4147-A177-3AD203B41FA5}">
                      <a16:colId xmlns:a16="http://schemas.microsoft.com/office/drawing/2014/main" xmlns="" val="3953338870"/>
                    </a:ext>
                  </a:extLst>
                </a:gridCol>
                <a:gridCol w="5428786">
                  <a:extLst>
                    <a:ext uri="{9D8B030D-6E8A-4147-A177-3AD203B41FA5}">
                      <a16:colId xmlns:a16="http://schemas.microsoft.com/office/drawing/2014/main" xmlns="" val="1206487306"/>
                    </a:ext>
                  </a:extLst>
                </a:gridCol>
              </a:tblGrid>
              <a:tr h="1387356">
                <a:tc>
                  <a:txBody>
                    <a:bodyPr/>
                    <a:lstStyle/>
                    <a:p>
                      <a:r>
                        <a:rPr lang="nl-N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 basis van eigen uitwerkingen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Maximaal 5 punten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485" marR="1294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 basis van nieuwe vervolgvragen</a:t>
                      </a:r>
                      <a:endParaRPr lang="nl-N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Maximaal 5 punten</a:t>
                      </a:r>
                      <a:endParaRPr lang="nl-N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485" marR="129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8541433"/>
                  </a:ext>
                </a:extLst>
              </a:tr>
              <a:tr h="3121552"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Procedurele kennis: je kunt uitleggen hoe gebruikte formules en concepten toegepast moeten worden.</a:t>
                      </a:r>
                      <a:endParaRPr lang="nl-N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Situationele kennis: Je kunt de gebruikte formules en concepten toelichten en je kunt aangeven in welke situaties de gebruikte formules en concepten toepasbaar zijn.</a:t>
                      </a:r>
                      <a:endParaRPr lang="nl-N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485" marR="1294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Integratie: je kunt aangeven wat er aan een antwoord verandert als er variabelen veranderen of de context wijzigt.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Creatief toepassen: Je kunt de gebruikte formules en concepten creatief toepassen in nieuwe situaties gebaseerd op de vragen uit de toets.</a:t>
                      </a:r>
                      <a:endParaRPr lang="nl-N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485" marR="129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331155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DBAA3F6-CFE9-4942-BD28-C195A976A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7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4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C5C409-90F4-AD4A-8998-A5CD0AFB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Tijdsinvestering (25 studenten)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C3D9D75-E65E-AF4F-B417-3319BB8BAE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Toets en correctiemodel maken	  4  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Toetsafname</a:t>
            </a:r>
            <a:r>
              <a:rPr lang="nl-NL" sz="2800" dirty="0"/>
              <a:t>							  1  u (studenten hebben 3 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Schriftelijk werk beoordelen (7)	  2  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Mondelingen							  9  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/>
              <a:t>Totaal									16  u</a:t>
            </a:r>
          </a:p>
          <a:p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921C9A4-3DD3-E54C-9948-F611DC193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8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7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B095C8-CBB9-0742-98B8-A41EFDF1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Ervaringen: Klassieke Mechanica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238DBC2-FCB3-2D46-9F4F-6023C8B8A1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2</a:t>
            </a:r>
            <a:r>
              <a:rPr lang="nl-NL" sz="2800" baseline="30000" dirty="0"/>
              <a:t>e</a:t>
            </a:r>
            <a:r>
              <a:rPr lang="nl-NL" sz="2800" dirty="0"/>
              <a:t>-jaars </a:t>
            </a:r>
            <a:r>
              <a:rPr lang="nl-NL" sz="2800" dirty="0" smtClean="0"/>
              <a:t>vak</a:t>
            </a:r>
            <a:r>
              <a:rPr lang="nl-NL" sz="2800" dirty="0" smtClean="0"/>
              <a:t>: rotatiemechanica en momentenwet (hydrostatische druk, </a:t>
            </a:r>
            <a:r>
              <a:rPr lang="nl-NL" sz="2800" dirty="0" err="1" smtClean="0"/>
              <a:t>Bernoulli</a:t>
            </a:r>
            <a:r>
              <a:rPr lang="nl-NL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Groepen willekeurig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Schriftelijk tentamen: gemiddeld 7,9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Tijdens mondeling: gemiddeld 6,5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Correlatie mondeling/schriftelijk: -0,06 </a:t>
            </a:r>
            <a:r>
              <a:rPr lang="nl-NL" sz="2800" dirty="0" smtClean="0">
                <a:sym typeface="Wingdings" panose="05000000000000000000" pitchFamily="2" charset="2"/>
              </a:rPr>
              <a:t>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ym typeface="Wingdings" panose="05000000000000000000" pitchFamily="2" charset="2"/>
              </a:rPr>
              <a:t>Correlatie mondeling/totaal: 0,99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26 studenten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396FBE7-D050-144D-BCB2-335C7AC83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9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0526"/>
      </p:ext>
    </p:extLst>
  </p:cSld>
  <p:clrMapOvr>
    <a:masterClrMapping/>
  </p:clrMapOvr>
</p:sld>
</file>

<file path=ppt/theme/theme1.xml><?xml version="1.0" encoding="utf-8"?>
<a:theme xmlns:a="http://schemas.openxmlformats.org/drawingml/2006/main" name="www.hva.nl_huisstijl_bestanden_hva-algeme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vA-thema" id="{18FAEA5F-00AD-4744-97B1-62B12A041B89}" vid="{FB2C4510-C14D-0E43-8A89-AA57894245B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HvA-thema</Template>
  <TotalTime>7094</TotalTime>
  <Words>1267</Words>
  <Application>Microsoft Office PowerPoint</Application>
  <PresentationFormat>Breedbeeld</PresentationFormat>
  <Paragraphs>249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Times New Roman</vt:lpstr>
      <vt:lpstr>Wingdings</vt:lpstr>
      <vt:lpstr>www.hva.nl_huisstijl_bestanden_hva-algemeen</vt:lpstr>
      <vt:lpstr>Toetsen op afstand</vt:lpstr>
      <vt:lpstr>Voorstellen: Bart en Wouter</vt:lpstr>
      <vt:lpstr>Overzicht</vt:lpstr>
      <vt:lpstr>Toetsen op afstand: één oplossing</vt:lpstr>
      <vt:lpstr>Cooperatieve toets</vt:lpstr>
      <vt:lpstr>Mondeling</vt:lpstr>
      <vt:lpstr>Mondeling: beoordeling</vt:lpstr>
      <vt:lpstr>Tijdsinvestering (25 studenten)</vt:lpstr>
      <vt:lpstr>Ervaringen: Klassieke Mechanica</vt:lpstr>
      <vt:lpstr>Ervaringen: Klassieke Mechanica</vt:lpstr>
      <vt:lpstr>Ervaringen: Klassieke Mechanica</vt:lpstr>
      <vt:lpstr>Ervaringen: atomen</vt:lpstr>
      <vt:lpstr>PowerPoint-presentatie</vt:lpstr>
      <vt:lpstr>PowerPoint-presentatie</vt:lpstr>
      <vt:lpstr>PowerPoint-presentatie</vt:lpstr>
      <vt:lpstr>Ervaringen: atomen</vt:lpstr>
      <vt:lpstr>Voorbeeld adhv eindexamenopgave</vt:lpstr>
      <vt:lpstr>Voorbeeld adhv eindexamenopgave</vt:lpstr>
      <vt:lpstr>Keuzeprogramma</vt:lpstr>
      <vt:lpstr>Voorbeeld sterrenkunde</vt:lpstr>
      <vt:lpstr>PowerPoint-presentatie</vt:lpstr>
      <vt:lpstr>PowerPoint-presentatie</vt:lpstr>
      <vt:lpstr>Exoplaneten bij Trappist-1</vt:lpstr>
      <vt:lpstr>Exoplaneten bij Trappist-1</vt:lpstr>
      <vt:lpstr>Exoplaneten bij Trappist-1</vt:lpstr>
      <vt:lpstr>Exoplaneten bij Trappist-1</vt:lpstr>
      <vt:lpstr>Voorbeeld sterrenkunde</vt:lpstr>
      <vt:lpstr>Sterrenkunde: studentperspectief</vt:lpstr>
      <vt:lpstr>Uitwisseling bedachte vervolgvragen</vt:lpstr>
      <vt:lpstr>Hand-out</vt:lpstr>
      <vt:lpstr>Afsluiting: SWOT-analyse</vt:lpstr>
      <vt:lpstr>Bedankt voor jullie bijdragen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Heen-en-weer-denken als fundament voor natuurwetenschappelijke geletterdheid</dc:title>
  <dc:creator>Microsoft-account</dc:creator>
  <cp:lastModifiedBy>Bart van Dalen</cp:lastModifiedBy>
  <cp:revision>100</cp:revision>
  <dcterms:created xsi:type="dcterms:W3CDTF">2017-11-27T11:39:44Z</dcterms:created>
  <dcterms:modified xsi:type="dcterms:W3CDTF">2020-12-11T08:20:55Z</dcterms:modified>
</cp:coreProperties>
</file>