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7" r:id="rId5"/>
    <p:sldMasterId id="2147483683" r:id="rId6"/>
  </p:sldMasterIdLst>
  <p:notesMasterIdLst>
    <p:notesMasterId r:id="rId21"/>
  </p:notesMasterIdLst>
  <p:sldIdLst>
    <p:sldId id="362" r:id="rId7"/>
    <p:sldId id="292" r:id="rId8"/>
    <p:sldId id="365" r:id="rId9"/>
    <p:sldId id="397" r:id="rId10"/>
    <p:sldId id="398" r:id="rId11"/>
    <p:sldId id="399" r:id="rId12"/>
    <p:sldId id="402" r:id="rId13"/>
    <p:sldId id="403" r:id="rId14"/>
    <p:sldId id="409" r:id="rId15"/>
    <p:sldId id="401" r:id="rId16"/>
    <p:sldId id="404" r:id="rId17"/>
    <p:sldId id="405" r:id="rId18"/>
    <p:sldId id="406" r:id="rId19"/>
    <p:sldId id="396" r:id="rId20"/>
  </p:sldIdLst>
  <p:sldSz cx="16257588" cy="9144000"/>
  <p:notesSz cx="9144000" cy="6858000"/>
  <p:defaultTextStyle>
    <a:defPPr>
      <a:defRPr lang="nl-NL"/>
    </a:defPPr>
    <a:lvl1pPr marL="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9" userDrawn="1">
          <p15:clr>
            <a:srgbClr val="A4A3A4"/>
          </p15:clr>
        </p15:guide>
        <p15:guide id="2" pos="471" userDrawn="1">
          <p15:clr>
            <a:srgbClr val="A4A3A4"/>
          </p15:clr>
        </p15:guide>
        <p15:guide id="3" orient="horz" pos="4650">
          <p15:clr>
            <a:srgbClr val="A4A3A4"/>
          </p15:clr>
        </p15:guide>
        <p15:guide id="4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00"/>
    <a:srgbClr val="EF8221"/>
    <a:srgbClr val="EF008C"/>
    <a:srgbClr val="21AE4A"/>
    <a:srgbClr val="52B6E7"/>
    <a:srgbClr val="262626"/>
    <a:srgbClr val="69AB3D"/>
    <a:srgbClr val="43C191"/>
    <a:srgbClr val="3B6DC7"/>
    <a:srgbClr val="E71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0" autoAdjust="0"/>
    <p:restoredTop sz="94542" autoAdjust="0"/>
  </p:normalViewPr>
  <p:slideViewPr>
    <p:cSldViewPr snapToGrid="0" showGuides="1">
      <p:cViewPr varScale="1">
        <p:scale>
          <a:sx n="49" d="100"/>
          <a:sy n="49" d="100"/>
        </p:scale>
        <p:origin x="72" y="210"/>
      </p:cViewPr>
      <p:guideLst>
        <p:guide orient="horz" pos="5579"/>
        <p:guide pos="471"/>
        <p:guide orient="horz" pos="4650"/>
        <p:guide pos="4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27500681626118E-2"/>
          <c:y val="4.3244177086768552E-2"/>
          <c:w val="0.9267034266896117"/>
          <c:h val="0.897514129807696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0.92</c:v>
                </c:pt>
                <c:pt idx="1">
                  <c:v>0.8</c:v>
                </c:pt>
                <c:pt idx="2">
                  <c:v>0.82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3-4AA0-AD22-73B8BD6070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0.08</c:v>
                </c:pt>
                <c:pt idx="1">
                  <c:v>0.2</c:v>
                </c:pt>
                <c:pt idx="2">
                  <c:v>0.18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3-4AA0-AD22-73B8BD6070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50218960"/>
        <c:axId val="850219616"/>
      </c:barChart>
      <c:catAx>
        <c:axId val="85021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50219616"/>
        <c:crosses val="autoZero"/>
        <c:auto val="1"/>
        <c:lblAlgn val="ctr"/>
        <c:lblOffset val="100"/>
        <c:noMultiLvlLbl val="0"/>
      </c:catAx>
      <c:valAx>
        <c:axId val="85021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5021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AC4C1-3963-449B-89AA-CD9209B6F704}" type="doc">
      <dgm:prSet loTypeId="urn:microsoft.com/office/officeart/2005/8/layout/chevron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NL"/>
        </a:p>
      </dgm:t>
    </dgm:pt>
    <dgm:pt modelId="{14487C5C-0A2D-4CA7-9C22-10A846244DF6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nl-NL" sz="1800" b="1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Introductie</a:t>
          </a:r>
        </a:p>
      </dgm:t>
    </dgm:pt>
    <dgm:pt modelId="{6925B0A7-86C4-4F28-9D7A-28BCF90DD90F}" type="parTrans" cxnId="{A797B54C-24E1-4F5F-B0D7-63F127FBB46F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452F167-150C-4306-96CB-B314371D7983}" type="sibTrans" cxnId="{A797B54C-24E1-4F5F-B0D7-63F127FBB46F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225F8DE-ECA5-441A-A29D-E31E6D560254}">
      <dgm:prSet phldrT="[Text]"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Activatie van voorkennis (EM golven)</a:t>
          </a:r>
        </a:p>
      </dgm:t>
    </dgm:pt>
    <dgm:pt modelId="{13EA8470-2D71-4A98-9FE8-5D6ECA7E2231}" type="parTrans" cxnId="{96C735DC-05C9-40C1-8063-843A16D4F16C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C24411B-C650-4F1D-82E3-28AC71F57332}" type="sibTrans" cxnId="{96C735DC-05C9-40C1-8063-843A16D4F16C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5F91DEE-0F53-4BB1-8146-311EB5AE5AF9}">
      <dgm:prSet phldrT="[Text]"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Korte introductie van het foto-elektrisch effect</a:t>
          </a:r>
        </a:p>
      </dgm:t>
    </dgm:pt>
    <dgm:pt modelId="{14D65B84-B63C-4066-98B4-468BF3149B1E}" type="parTrans" cxnId="{6DDF4DFA-1233-41D3-9464-E8C8D952E39B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94FE34F-5069-4F75-BE0A-828F97F3AD8B}" type="sibTrans" cxnId="{6DDF4DFA-1233-41D3-9464-E8C8D952E39B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8B566AB-3551-4494-967B-900395B389FE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nl-NL" sz="1800" b="1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Voorspelling + verkenning 2</a:t>
          </a:r>
        </a:p>
      </dgm:t>
    </dgm:pt>
    <dgm:pt modelId="{1F9BA348-133F-4968-8F26-B697A5430D0A}" type="parTrans" cxnId="{A966A776-5DF3-474F-A519-41577B86A1E7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063C8EC-8595-4F62-A54C-B99C8D614F66}" type="sibTrans" cxnId="{A966A776-5DF3-474F-A519-41577B86A1E7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3827A5F-5668-4863-B800-835A06AC605C}">
      <dgm:prSet phldrT="[Text]"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Constructie grafiek: kinetische energie van uitgezonden elektronen versus frequentie</a:t>
          </a:r>
        </a:p>
      </dgm:t>
    </dgm:pt>
    <dgm:pt modelId="{8E4EA157-6A67-400A-9E38-B4B8DCBCD2AF}" type="parTrans" cxnId="{9D9153FB-BE15-4570-BE92-F45DF6E38EB6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8AB92CA-64CD-47D8-B49F-C872D86777B3}" type="sibTrans" cxnId="{9D9153FB-BE15-4570-BE92-F45DF6E38EB6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BE4A50C-E137-4AC8-989E-9E45E8A4540F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nl-NL" sz="1800" b="1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Conclusie 1</a:t>
          </a:r>
        </a:p>
      </dgm:t>
    </dgm:pt>
    <dgm:pt modelId="{DFA9DE8A-7532-4798-B99F-0651F6FC4B1D}" type="parTrans" cxnId="{F2D6516D-4A8E-4D06-BCEC-552823662851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FEEC8F0-32CD-4E16-A84D-BBD9FBE4C6A2}" type="sibTrans" cxnId="{F2D6516D-4A8E-4D06-BCEC-552823662851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B578F51-BFDB-489F-ABAF-013E58A82345}">
      <dgm:prSet phldrT="[Text]"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Formuleren van conclusie over de invloed van intensiteit en frequentie</a:t>
          </a:r>
        </a:p>
      </dgm:t>
    </dgm:pt>
    <dgm:pt modelId="{0AC6BCB2-9E8B-473B-A447-482D539C17FA}" type="parTrans" cxnId="{7F72946E-A1CE-4054-B5C8-45E5C5C2AA4B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0020D9C-8AC3-4D80-B3EF-354A77B37109}" type="sibTrans" cxnId="{7F72946E-A1CE-4054-B5C8-45E5C5C2AA4B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CA48A44-651D-4FB3-8F86-AB5D10A45F2B}">
      <dgm:prSet phldrT="[Text]"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Identificatie van de kenniskloof: wat is de verklaring voor hoe deze variabelen het foto-elektrisch effect beïnvloeden?</a:t>
          </a:r>
        </a:p>
      </dgm:t>
    </dgm:pt>
    <dgm:pt modelId="{0D0F2819-E52A-45B0-B8AB-705A93FE666A}" type="parTrans" cxnId="{29C135C5-B660-4084-ADEE-B3EF7D0C8F18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FE9D34C-724D-4E82-8FEA-9E89FB016F0B}" type="sibTrans" cxnId="{29C135C5-B660-4084-ADEE-B3EF7D0C8F18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2520D60-72D7-4E2A-A628-4CD095CD338E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nl-NL" sz="1800" b="1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Voorspelling + verkenning 1</a:t>
          </a:r>
        </a:p>
      </dgm:t>
    </dgm:pt>
    <dgm:pt modelId="{02F6C892-73C4-42E7-A81B-4B29973FF01E}" type="sibTrans" cxnId="{CBF6E267-2427-4A38-B06D-848CBF5637FA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915EF83-DC05-4A36-886D-97F60E64EFB6}" type="parTrans" cxnId="{CBF6E267-2427-4A38-B06D-848CBF5637FA}">
      <dgm:prSet/>
      <dgm:spPr/>
      <dgm:t>
        <a:bodyPr/>
        <a:lstStyle/>
        <a:p>
          <a:endParaRPr lang="nl-NL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F728617-9631-469B-AE33-84208B7B1AF2}">
      <dgm:prSet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Focus op de rol van intensiteit</a:t>
          </a:r>
        </a:p>
      </dgm:t>
    </dgm:pt>
    <dgm:pt modelId="{A2ACB96E-FBDF-42A1-A032-2F1ED7AB6458}" type="parTrans" cxnId="{0B7D288F-7DC6-446B-A655-B1ABB26B2E00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CFBBD05-65D4-466F-964A-9BD12A910D75}" type="sibTrans" cxnId="{0B7D288F-7DC6-446B-A655-B1ABB26B2E00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C1100ED-4ECC-4864-BF22-A5A0597B9F3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nl-NL" sz="1800" b="1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Verklaring</a:t>
          </a:r>
        </a:p>
      </dgm:t>
    </dgm:pt>
    <dgm:pt modelId="{B0D300D0-2463-4011-BD54-097093CA0BD1}" type="parTrans" cxnId="{0FF92E70-2A6F-4EE3-81E8-D738B0D372AF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F572952-0290-4435-9B2C-F2B4AFDE549C}" type="sibTrans" cxnId="{0FF92E70-2A6F-4EE3-81E8-D738B0D372AF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35244D2-802C-4EF6-B775-060A7F73658B}">
      <dgm:prSet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Constructie grafiek: aantal uitgezonden elektronen versus intensiteit</a:t>
          </a:r>
        </a:p>
      </dgm:t>
    </dgm:pt>
    <dgm:pt modelId="{2BA28106-4348-4DC7-A574-2B057BD17037}" type="parTrans" cxnId="{8829BBF9-BE7E-4950-B63A-B4AF026D6964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5F93E1E-7396-4947-BAFF-CDD6B8860AFC}" type="sibTrans" cxnId="{8829BBF9-BE7E-4950-B63A-B4AF026D6964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52C0B05-5030-4822-BC2D-A5A74064EF7A}">
      <dgm:prSet custT="1"/>
      <dgm:spPr/>
      <dgm:t>
        <a:bodyPr/>
        <a:lstStyle/>
        <a:p>
          <a:r>
            <a:rPr lang="nl-NL" sz="1600" dirty="0" err="1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Einstein’s</a:t>
          </a:r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 wet van het foto-elektrisch effect</a:t>
          </a:r>
        </a:p>
      </dgm:t>
    </dgm:pt>
    <dgm:pt modelId="{EDAAC60C-902E-4966-A4FC-86290E369263}" type="parTrans" cxnId="{63293EED-93CA-468B-B28F-A49A27B2A275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4A3725A-1E48-4CB9-8A10-90A10FD39928}" type="sibTrans" cxnId="{63293EED-93CA-468B-B28F-A49A27B2A275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739DEC4-E569-4261-BCE6-2D40C83B632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nl-NL" sz="1800" b="1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Conclusie 2</a:t>
          </a:r>
        </a:p>
      </dgm:t>
    </dgm:pt>
    <dgm:pt modelId="{37C2F1B3-6608-4A30-8EE0-3B5EB354B5B4}" type="parTrans" cxnId="{CF30F981-5C4F-4B82-9B96-61A35D6F8370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8850632-4AB6-451D-A71E-D81E2A72073C}" type="sibTrans" cxnId="{CF30F981-5C4F-4B82-9B96-61A35D6F8370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EBBB936-3FE0-4854-AAD0-FDF179FE430D}">
      <dgm:prSet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Interpreteren van de grafieken uit de voorspelling en verkenningsfase</a:t>
          </a:r>
        </a:p>
      </dgm:t>
    </dgm:pt>
    <dgm:pt modelId="{D5A6BA06-A5BC-44F0-9B9C-F325F26CA1F8}" type="parTrans" cxnId="{35840DF6-2E84-4124-BA9C-FBF589C625FA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BB926EC-F999-495E-9F6E-8D2DC81B2ACD}" type="sibTrans" cxnId="{35840DF6-2E84-4124-BA9C-FBF589C625FA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F2A0AB9-5DFE-493A-9613-8FA5A5EC721B}">
      <dgm:prSet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Introductie tot kwantisatie</a:t>
          </a:r>
        </a:p>
      </dgm:t>
    </dgm:pt>
    <dgm:pt modelId="{C4C11C0F-3A59-4D48-87ED-D3BB2BFF7A4F}" type="parTrans" cxnId="{B4322F2B-A827-43DA-BF5E-3F589A1F5F8C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B94372E-9A45-4C0E-A2A8-443B28DE398F}" type="sibTrans" cxnId="{B4322F2B-A827-43DA-BF5E-3F589A1F5F8C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C80394B-C942-4C6C-81F8-04405E7B39DB}">
      <dgm:prSet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Focus op de rol van frequentie</a:t>
          </a:r>
        </a:p>
      </dgm:t>
    </dgm:pt>
    <dgm:pt modelId="{9D7EC9DF-99F2-46A1-9899-07627236E98C}" type="parTrans" cxnId="{0A487C08-82AC-4A0B-A37E-E3C87E5B40D5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5F04CCA-2B85-446A-ABF2-99A5D80E7740}" type="sibTrans" cxnId="{0A487C08-82AC-4A0B-A37E-E3C87E5B40D5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F2775AA-A059-41E9-B576-5D9AFA67A2D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nl-NL" sz="1800" b="1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Docent leidt discussie</a:t>
          </a:r>
        </a:p>
      </dgm:t>
    </dgm:pt>
    <dgm:pt modelId="{265CB763-111C-4C16-BF08-D3E4D902BCC4}" type="parTrans" cxnId="{E985E2CA-AC75-47CF-BFEC-C675228F54B0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6502795-69F8-4467-A2DC-5DFB320AA205}" type="sibTrans" cxnId="{E985E2CA-AC75-47CF-BFEC-C675228F54B0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8E7D5F4-C3D4-43D6-B768-14BF7B17B96F}">
      <dgm:prSet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Samenvatten van de hoofdpunten van de les</a:t>
          </a:r>
        </a:p>
      </dgm:t>
    </dgm:pt>
    <dgm:pt modelId="{9699D8D1-8267-41A2-9111-3997E57BDA9E}" type="parTrans" cxnId="{8956C600-D291-4F28-9D90-6D945BDD61EB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0EB9EB1-CBED-4E03-940D-DE666801A611}" type="sibTrans" cxnId="{8956C600-D291-4F28-9D90-6D945BDD61EB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DF64D17-D3BA-4BA9-9478-39772CD1FA22}">
      <dgm:prSet custT="1"/>
      <dgm:spPr/>
      <dgm:t>
        <a:bodyPr/>
        <a:lstStyle/>
        <a:p>
          <a:r>
            <a: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Aandacht voor potentiele misconcepties</a:t>
          </a:r>
        </a:p>
      </dgm:t>
    </dgm:pt>
    <dgm:pt modelId="{1E31E557-654B-451B-9997-C5F78706A813}" type="parTrans" cxnId="{790FE141-28EA-41B3-83DC-9B85C39ED0F5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768B215-A494-48E8-9E48-3700DC860B17}" type="sibTrans" cxnId="{790FE141-28EA-41B3-83DC-9B85C39ED0F5}">
      <dgm:prSet/>
      <dgm:spPr/>
      <dgm:t>
        <a:bodyPr/>
        <a:lstStyle/>
        <a:p>
          <a:endParaRPr lang="nl-N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9AA6CB7-AF47-4B29-A2E1-A43019406600}" type="pres">
      <dgm:prSet presAssocID="{877AC4C1-3963-449B-89AA-CD9209B6F704}" presName="linearFlow" presStyleCnt="0">
        <dgm:presLayoutVars>
          <dgm:dir/>
          <dgm:animLvl val="lvl"/>
          <dgm:resizeHandles val="exact"/>
        </dgm:presLayoutVars>
      </dgm:prSet>
      <dgm:spPr/>
    </dgm:pt>
    <dgm:pt modelId="{5855AD58-57DA-45FE-AD7F-C66EB7109F56}" type="pres">
      <dgm:prSet presAssocID="{14487C5C-0A2D-4CA7-9C22-10A846244DF6}" presName="composite" presStyleCnt="0"/>
      <dgm:spPr/>
    </dgm:pt>
    <dgm:pt modelId="{4B6F1030-46C7-431A-99E5-3B5EF9C1E885}" type="pres">
      <dgm:prSet presAssocID="{14487C5C-0A2D-4CA7-9C22-10A846244DF6}" presName="parentText" presStyleLbl="alignNode1" presStyleIdx="0" presStyleCnt="7" custScaleX="238164" custLinFactNeighborX="-19941">
        <dgm:presLayoutVars>
          <dgm:chMax val="1"/>
          <dgm:bulletEnabled val="1"/>
        </dgm:presLayoutVars>
      </dgm:prSet>
      <dgm:spPr/>
    </dgm:pt>
    <dgm:pt modelId="{A2CB2CD5-456D-457D-B479-C22E4F1D09EB}" type="pres">
      <dgm:prSet presAssocID="{14487C5C-0A2D-4CA7-9C22-10A846244DF6}" presName="descendantText" presStyleLbl="alignAcc1" presStyleIdx="0" presStyleCnt="7" custScaleX="84189" custScaleY="100000" custLinFactNeighborX="757">
        <dgm:presLayoutVars>
          <dgm:bulletEnabled val="1"/>
        </dgm:presLayoutVars>
      </dgm:prSet>
      <dgm:spPr/>
    </dgm:pt>
    <dgm:pt modelId="{30FCAF41-BC9A-481B-BDC1-2A6541340CB5}" type="pres">
      <dgm:prSet presAssocID="{3452F167-150C-4306-96CB-B314371D7983}" presName="sp" presStyleCnt="0"/>
      <dgm:spPr/>
    </dgm:pt>
    <dgm:pt modelId="{DFD76520-CB27-4FFD-BD36-5EBD61E915C7}" type="pres">
      <dgm:prSet presAssocID="{A2520D60-72D7-4E2A-A628-4CD095CD338E}" presName="composite" presStyleCnt="0"/>
      <dgm:spPr/>
    </dgm:pt>
    <dgm:pt modelId="{F9FA8879-5FF2-42B1-B576-F9A4477B8856}" type="pres">
      <dgm:prSet presAssocID="{A2520D60-72D7-4E2A-A628-4CD095CD338E}" presName="parentText" presStyleLbl="alignNode1" presStyleIdx="1" presStyleCnt="7" custScaleX="238164" custLinFactNeighborX="-19941">
        <dgm:presLayoutVars>
          <dgm:chMax val="1"/>
          <dgm:bulletEnabled val="1"/>
        </dgm:presLayoutVars>
      </dgm:prSet>
      <dgm:spPr/>
    </dgm:pt>
    <dgm:pt modelId="{EA61507A-7858-4A20-8E36-EA0EBA9534B6}" type="pres">
      <dgm:prSet presAssocID="{A2520D60-72D7-4E2A-A628-4CD095CD338E}" presName="descendantText" presStyleLbl="alignAcc1" presStyleIdx="1" presStyleCnt="7" custScaleX="84189" custScaleY="136280" custLinFactNeighborX="757" custLinFactNeighborY="-5538">
        <dgm:presLayoutVars>
          <dgm:bulletEnabled val="1"/>
        </dgm:presLayoutVars>
      </dgm:prSet>
      <dgm:spPr/>
    </dgm:pt>
    <dgm:pt modelId="{A575E249-7E71-4C13-A649-C23652424618}" type="pres">
      <dgm:prSet presAssocID="{02F6C892-73C4-42E7-A81B-4B29973FF01E}" presName="sp" presStyleCnt="0"/>
      <dgm:spPr/>
    </dgm:pt>
    <dgm:pt modelId="{57B4572F-8AA6-4849-A9EE-F3C2F20AF9C5}" type="pres">
      <dgm:prSet presAssocID="{88B566AB-3551-4494-967B-900395B389FE}" presName="composite" presStyleCnt="0"/>
      <dgm:spPr/>
    </dgm:pt>
    <dgm:pt modelId="{268FD94F-EB7D-44AB-B336-826DFCF6D437}" type="pres">
      <dgm:prSet presAssocID="{88B566AB-3551-4494-967B-900395B389FE}" presName="parentText" presStyleLbl="alignNode1" presStyleIdx="2" presStyleCnt="7" custScaleX="238945" custLinFactNeighborX="-19941" custLinFactNeighborY="3807">
        <dgm:presLayoutVars>
          <dgm:chMax val="1"/>
          <dgm:bulletEnabled val="1"/>
        </dgm:presLayoutVars>
      </dgm:prSet>
      <dgm:spPr/>
    </dgm:pt>
    <dgm:pt modelId="{D7A38017-ABFE-4955-B1C3-657621C913F8}" type="pres">
      <dgm:prSet presAssocID="{88B566AB-3551-4494-967B-900395B389FE}" presName="descendantText" presStyleLbl="alignAcc1" presStyleIdx="2" presStyleCnt="7" custScaleX="84189" custScaleY="149758" custLinFactNeighborX="757" custLinFactNeighborY="7384">
        <dgm:presLayoutVars>
          <dgm:bulletEnabled val="1"/>
        </dgm:presLayoutVars>
      </dgm:prSet>
      <dgm:spPr/>
    </dgm:pt>
    <dgm:pt modelId="{1DDB2489-16CB-4071-9E6F-26C22ED8A59E}" type="pres">
      <dgm:prSet presAssocID="{E063C8EC-8595-4F62-A54C-B99C8D614F66}" presName="sp" presStyleCnt="0"/>
      <dgm:spPr/>
    </dgm:pt>
    <dgm:pt modelId="{7F494C14-DF1B-4380-BA93-B8B30D77B799}" type="pres">
      <dgm:prSet presAssocID="{7BE4A50C-E137-4AC8-989E-9E45E8A4540F}" presName="composite" presStyleCnt="0"/>
      <dgm:spPr/>
    </dgm:pt>
    <dgm:pt modelId="{21B0DA2C-0E41-40BF-86FF-BF4270DEACD8}" type="pres">
      <dgm:prSet presAssocID="{7BE4A50C-E137-4AC8-989E-9E45E8A4540F}" presName="parentText" presStyleLbl="alignNode1" presStyleIdx="3" presStyleCnt="7" custScaleX="238164" custLinFactNeighborX="-19941" custLinFactNeighborY="441">
        <dgm:presLayoutVars>
          <dgm:chMax val="1"/>
          <dgm:bulletEnabled val="1"/>
        </dgm:presLayoutVars>
      </dgm:prSet>
      <dgm:spPr/>
    </dgm:pt>
    <dgm:pt modelId="{5AB78186-0674-435D-BB04-6D9D60B1F56B}" type="pres">
      <dgm:prSet presAssocID="{7BE4A50C-E137-4AC8-989E-9E45E8A4540F}" presName="descendantText" presStyleLbl="alignAcc1" presStyleIdx="3" presStyleCnt="7" custScaleX="84189" custScaleY="154567" custLinFactNeighborX="757" custLinFactNeighborY="27938">
        <dgm:presLayoutVars>
          <dgm:bulletEnabled val="1"/>
        </dgm:presLayoutVars>
      </dgm:prSet>
      <dgm:spPr/>
    </dgm:pt>
    <dgm:pt modelId="{0CFABF8B-680A-49D1-8CCF-94F057DB6D9F}" type="pres">
      <dgm:prSet presAssocID="{EFEEC8F0-32CD-4E16-A84D-BBD9FBE4C6A2}" presName="sp" presStyleCnt="0"/>
      <dgm:spPr/>
    </dgm:pt>
    <dgm:pt modelId="{8EAA0823-6378-413D-8585-0DDE819707DF}" type="pres">
      <dgm:prSet presAssocID="{BC1100ED-4ECC-4864-BF22-A5A0597B9F34}" presName="composite" presStyleCnt="0"/>
      <dgm:spPr/>
    </dgm:pt>
    <dgm:pt modelId="{D50D161D-3C33-453E-88CF-C8CC8D656E1D}" type="pres">
      <dgm:prSet presAssocID="{BC1100ED-4ECC-4864-BF22-A5A0597B9F34}" presName="parentText" presStyleLbl="alignNode1" presStyleIdx="4" presStyleCnt="7" custScaleX="240156" custLinFactNeighborX="-19941" custLinFactNeighborY="14013">
        <dgm:presLayoutVars>
          <dgm:chMax val="1"/>
          <dgm:bulletEnabled val="1"/>
        </dgm:presLayoutVars>
      </dgm:prSet>
      <dgm:spPr/>
    </dgm:pt>
    <dgm:pt modelId="{6DA4401A-A9C1-4E44-AE4C-2E56D63BAA56}" type="pres">
      <dgm:prSet presAssocID="{BC1100ED-4ECC-4864-BF22-A5A0597B9F34}" presName="descendantText" presStyleLbl="alignAcc1" presStyleIdx="4" presStyleCnt="7" custScaleX="84225" custScaleY="102756" custLinFactNeighborX="438" custLinFactNeighborY="40608">
        <dgm:presLayoutVars>
          <dgm:bulletEnabled val="1"/>
        </dgm:presLayoutVars>
      </dgm:prSet>
      <dgm:spPr/>
    </dgm:pt>
    <dgm:pt modelId="{59BA6D92-90DD-4CBB-A13E-C3B6312EC798}" type="pres">
      <dgm:prSet presAssocID="{7F572952-0290-4435-9B2C-F2B4AFDE549C}" presName="sp" presStyleCnt="0"/>
      <dgm:spPr/>
    </dgm:pt>
    <dgm:pt modelId="{56B336B4-7D53-4D8C-A91A-898B539853D1}" type="pres">
      <dgm:prSet presAssocID="{7739DEC4-E569-4261-BCE6-2D40C83B6325}" presName="composite" presStyleCnt="0"/>
      <dgm:spPr/>
    </dgm:pt>
    <dgm:pt modelId="{4B040F3F-BB85-41ED-A0D3-4731D947948F}" type="pres">
      <dgm:prSet presAssocID="{7739DEC4-E569-4261-BCE6-2D40C83B6325}" presName="parentText" presStyleLbl="alignNode1" presStyleIdx="5" presStyleCnt="7" custScaleX="240156" custLinFactNeighborX="-19941" custLinFactNeighborY="6882">
        <dgm:presLayoutVars>
          <dgm:chMax val="1"/>
          <dgm:bulletEnabled val="1"/>
        </dgm:presLayoutVars>
      </dgm:prSet>
      <dgm:spPr/>
    </dgm:pt>
    <dgm:pt modelId="{B9FBA56D-131E-47CA-86FB-46FD01971091}" type="pres">
      <dgm:prSet presAssocID="{7739DEC4-E569-4261-BCE6-2D40C83B6325}" presName="descendantText" presStyleLbl="alignAcc1" presStyleIdx="5" presStyleCnt="7" custScaleX="83572" custScaleY="119065" custLinFactNeighborX="486" custLinFactNeighborY="31869">
        <dgm:presLayoutVars>
          <dgm:bulletEnabled val="1"/>
        </dgm:presLayoutVars>
      </dgm:prSet>
      <dgm:spPr/>
    </dgm:pt>
    <dgm:pt modelId="{E28551AE-1614-44EA-9064-60130EF12AFA}" type="pres">
      <dgm:prSet presAssocID="{28850632-4AB6-451D-A71E-D81E2A72073C}" presName="sp" presStyleCnt="0"/>
      <dgm:spPr/>
    </dgm:pt>
    <dgm:pt modelId="{894AB761-03EF-4EDB-9BC3-0CDED3675427}" type="pres">
      <dgm:prSet presAssocID="{5F2775AA-A059-41E9-B576-5D9AFA67A2DA}" presName="composite" presStyleCnt="0"/>
      <dgm:spPr/>
    </dgm:pt>
    <dgm:pt modelId="{54B4332B-D524-4F33-AE96-FC4740F826F6}" type="pres">
      <dgm:prSet presAssocID="{5F2775AA-A059-41E9-B576-5D9AFA67A2DA}" presName="parentText" presStyleLbl="alignNode1" presStyleIdx="6" presStyleCnt="7" custScaleX="239990" custLinFactNeighborX="-17710" custLinFactNeighborY="3591">
        <dgm:presLayoutVars>
          <dgm:chMax val="1"/>
          <dgm:bulletEnabled val="1"/>
        </dgm:presLayoutVars>
      </dgm:prSet>
      <dgm:spPr/>
    </dgm:pt>
    <dgm:pt modelId="{C84CE60B-5BA7-47C8-8EEC-437937263407}" type="pres">
      <dgm:prSet presAssocID="{5F2775AA-A059-41E9-B576-5D9AFA67A2DA}" presName="descendantText" presStyleLbl="alignAcc1" presStyleIdx="6" presStyleCnt="7" custScaleX="83861" custScaleY="102636" custLinFactNeighborX="660" custLinFactNeighborY="35665">
        <dgm:presLayoutVars>
          <dgm:bulletEnabled val="1"/>
        </dgm:presLayoutVars>
      </dgm:prSet>
      <dgm:spPr/>
    </dgm:pt>
  </dgm:ptLst>
  <dgm:cxnLst>
    <dgm:cxn modelId="{8956C600-D291-4F28-9D90-6D945BDD61EB}" srcId="{5F2775AA-A059-41E9-B576-5D9AFA67A2DA}" destId="{88E7D5F4-C3D4-43D6-B768-14BF7B17B96F}" srcOrd="0" destOrd="0" parTransId="{9699D8D1-8267-41A2-9111-3997E57BDA9E}" sibTransId="{70EB9EB1-CBED-4E03-940D-DE666801A611}"/>
    <dgm:cxn modelId="{78DB7C04-38A4-46B4-8BAD-66424008BD51}" type="presOf" srcId="{BEBBB936-3FE0-4854-AAD0-FDF179FE430D}" destId="{B9FBA56D-131E-47CA-86FB-46FD01971091}" srcOrd="0" destOrd="0" presId="urn:microsoft.com/office/officeart/2005/8/layout/chevron2"/>
    <dgm:cxn modelId="{0A487C08-82AC-4A0B-A37E-E3C87E5B40D5}" srcId="{88B566AB-3551-4494-967B-900395B389FE}" destId="{9C80394B-C942-4C6C-81F8-04405E7B39DB}" srcOrd="0" destOrd="0" parTransId="{9D7EC9DF-99F2-46A1-9899-07627236E98C}" sibTransId="{75F04CCA-2B85-446A-ABF2-99A5D80E7740}"/>
    <dgm:cxn modelId="{BE9A7317-BB15-4042-A5CC-68BF5A186CC4}" type="presOf" srcId="{A2520D60-72D7-4E2A-A628-4CD095CD338E}" destId="{F9FA8879-5FF2-42B1-B576-F9A4477B8856}" srcOrd="0" destOrd="0" presId="urn:microsoft.com/office/officeart/2005/8/layout/chevron2"/>
    <dgm:cxn modelId="{EFE80E19-8E3E-4440-BB75-8086EE998825}" type="presOf" srcId="{AB578F51-BFDB-489F-ABAF-013E58A82345}" destId="{5AB78186-0674-435D-BB04-6D9D60B1F56B}" srcOrd="0" destOrd="0" presId="urn:microsoft.com/office/officeart/2005/8/layout/chevron2"/>
    <dgm:cxn modelId="{7128CA1C-08F1-474E-AD47-8D6526D39C62}" type="presOf" srcId="{9C80394B-C942-4C6C-81F8-04405E7B39DB}" destId="{D7A38017-ABFE-4955-B1C3-657621C913F8}" srcOrd="0" destOrd="0" presId="urn:microsoft.com/office/officeart/2005/8/layout/chevron2"/>
    <dgm:cxn modelId="{CDE41B26-17ED-48A9-AC1A-EEA933C60579}" type="presOf" srcId="{3CA48A44-651D-4FB3-8F86-AB5D10A45F2B}" destId="{5AB78186-0674-435D-BB04-6D9D60B1F56B}" srcOrd="0" destOrd="1" presId="urn:microsoft.com/office/officeart/2005/8/layout/chevron2"/>
    <dgm:cxn modelId="{B4322F2B-A827-43DA-BF5E-3F589A1F5F8C}" srcId="{7739DEC4-E569-4261-BCE6-2D40C83B6325}" destId="{8F2A0AB9-5DFE-493A-9613-8FA5A5EC721B}" srcOrd="1" destOrd="0" parTransId="{C4C11C0F-3A59-4D48-87ED-D3BB2BFF7A4F}" sibTransId="{9B94372E-9A45-4C0E-A2A8-443B28DE398F}"/>
    <dgm:cxn modelId="{C36A183C-C40C-4B27-A766-0BBC9C57DFC8}" type="presOf" srcId="{135244D2-802C-4EF6-B775-060A7F73658B}" destId="{EA61507A-7858-4A20-8E36-EA0EBA9534B6}" srcOrd="0" destOrd="1" presId="urn:microsoft.com/office/officeart/2005/8/layout/chevron2"/>
    <dgm:cxn modelId="{1E5D643E-9B03-4DFA-84E7-26C929795861}" type="presOf" srcId="{5F2775AA-A059-41E9-B576-5D9AFA67A2DA}" destId="{54B4332B-D524-4F33-AE96-FC4740F826F6}" srcOrd="0" destOrd="0" presId="urn:microsoft.com/office/officeart/2005/8/layout/chevron2"/>
    <dgm:cxn modelId="{790FE141-28EA-41B3-83DC-9B85C39ED0F5}" srcId="{5F2775AA-A059-41E9-B576-5D9AFA67A2DA}" destId="{1DF64D17-D3BA-4BA9-9478-39772CD1FA22}" srcOrd="1" destOrd="0" parTransId="{1E31E557-654B-451B-9997-C5F78706A813}" sibTransId="{C768B215-A494-48E8-9E48-3700DC860B17}"/>
    <dgm:cxn modelId="{CBF6E267-2427-4A38-B06D-848CBF5637FA}" srcId="{877AC4C1-3963-449B-89AA-CD9209B6F704}" destId="{A2520D60-72D7-4E2A-A628-4CD095CD338E}" srcOrd="1" destOrd="0" parTransId="{1915EF83-DC05-4A36-886D-97F60E64EFB6}" sibTransId="{02F6C892-73C4-42E7-A81B-4B29973FF01E}"/>
    <dgm:cxn modelId="{A797B54C-24E1-4F5F-B0D7-63F127FBB46F}" srcId="{877AC4C1-3963-449B-89AA-CD9209B6F704}" destId="{14487C5C-0A2D-4CA7-9C22-10A846244DF6}" srcOrd="0" destOrd="0" parTransId="{6925B0A7-86C4-4F28-9D7A-28BCF90DD90F}" sibTransId="{3452F167-150C-4306-96CB-B314371D7983}"/>
    <dgm:cxn modelId="{F2D6516D-4A8E-4D06-BCEC-552823662851}" srcId="{877AC4C1-3963-449B-89AA-CD9209B6F704}" destId="{7BE4A50C-E137-4AC8-989E-9E45E8A4540F}" srcOrd="3" destOrd="0" parTransId="{DFA9DE8A-7532-4798-B99F-0651F6FC4B1D}" sibTransId="{EFEEC8F0-32CD-4E16-A84D-BBD9FBE4C6A2}"/>
    <dgm:cxn modelId="{E6B5E14D-6FD7-4C53-8217-9FB7CB77078D}" type="presOf" srcId="{877AC4C1-3963-449B-89AA-CD9209B6F704}" destId="{A9AA6CB7-AF47-4B29-A2E1-A43019406600}" srcOrd="0" destOrd="0" presId="urn:microsoft.com/office/officeart/2005/8/layout/chevron2"/>
    <dgm:cxn modelId="{7F72946E-A1CE-4054-B5C8-45E5C5C2AA4B}" srcId="{7BE4A50C-E137-4AC8-989E-9E45E8A4540F}" destId="{AB578F51-BFDB-489F-ABAF-013E58A82345}" srcOrd="0" destOrd="0" parTransId="{0AC6BCB2-9E8B-473B-A447-482D539C17FA}" sibTransId="{C0020D9C-8AC3-4D80-B3EF-354A77B37109}"/>
    <dgm:cxn modelId="{0FF92E70-2A6F-4EE3-81E8-D738B0D372AF}" srcId="{877AC4C1-3963-449B-89AA-CD9209B6F704}" destId="{BC1100ED-4ECC-4864-BF22-A5A0597B9F34}" srcOrd="4" destOrd="0" parTransId="{B0D300D0-2463-4011-BD54-097093CA0BD1}" sibTransId="{7F572952-0290-4435-9B2C-F2B4AFDE549C}"/>
    <dgm:cxn modelId="{4B932E56-414D-4D1E-A7BF-7EB96D2C0723}" type="presOf" srcId="{1DF64D17-D3BA-4BA9-9478-39772CD1FA22}" destId="{C84CE60B-5BA7-47C8-8EEC-437937263407}" srcOrd="0" destOrd="1" presId="urn:microsoft.com/office/officeart/2005/8/layout/chevron2"/>
    <dgm:cxn modelId="{A966A776-5DF3-474F-A519-41577B86A1E7}" srcId="{877AC4C1-3963-449B-89AA-CD9209B6F704}" destId="{88B566AB-3551-4494-967B-900395B389FE}" srcOrd="2" destOrd="0" parTransId="{1F9BA348-133F-4968-8F26-B697A5430D0A}" sibTransId="{E063C8EC-8595-4F62-A54C-B99C8D614F66}"/>
    <dgm:cxn modelId="{CF30F981-5C4F-4B82-9B96-61A35D6F8370}" srcId="{877AC4C1-3963-449B-89AA-CD9209B6F704}" destId="{7739DEC4-E569-4261-BCE6-2D40C83B6325}" srcOrd="5" destOrd="0" parTransId="{37C2F1B3-6608-4A30-8EE0-3B5EB354B5B4}" sibTransId="{28850632-4AB6-451D-A71E-D81E2A72073C}"/>
    <dgm:cxn modelId="{AAB82D8C-0603-401E-A1D6-67DB0FB61540}" type="presOf" srcId="{7BE4A50C-E137-4AC8-989E-9E45E8A4540F}" destId="{21B0DA2C-0E41-40BF-86FF-BF4270DEACD8}" srcOrd="0" destOrd="0" presId="urn:microsoft.com/office/officeart/2005/8/layout/chevron2"/>
    <dgm:cxn modelId="{0B7D288F-7DC6-446B-A655-B1ABB26B2E00}" srcId="{A2520D60-72D7-4E2A-A628-4CD095CD338E}" destId="{EF728617-9631-469B-AE33-84208B7B1AF2}" srcOrd="0" destOrd="0" parTransId="{A2ACB96E-FBDF-42A1-A032-2F1ED7AB6458}" sibTransId="{6CFBBD05-65D4-466F-964A-9BD12A910D75}"/>
    <dgm:cxn modelId="{CCC16AAC-4E35-4D51-8959-0A8E3DB2A71F}" type="presOf" srcId="{14487C5C-0A2D-4CA7-9C22-10A846244DF6}" destId="{4B6F1030-46C7-431A-99E5-3B5EF9C1E885}" srcOrd="0" destOrd="0" presId="urn:microsoft.com/office/officeart/2005/8/layout/chevron2"/>
    <dgm:cxn modelId="{35FA10B1-4EFC-403B-B6E3-0C0F65768D45}" type="presOf" srcId="{E3827A5F-5668-4863-B800-835A06AC605C}" destId="{D7A38017-ABFE-4955-B1C3-657621C913F8}" srcOrd="0" destOrd="1" presId="urn:microsoft.com/office/officeart/2005/8/layout/chevron2"/>
    <dgm:cxn modelId="{622A2BB4-5FDE-4C27-80D6-8EE745CC536B}" type="presOf" srcId="{7739DEC4-E569-4261-BCE6-2D40C83B6325}" destId="{4B040F3F-BB85-41ED-A0D3-4731D947948F}" srcOrd="0" destOrd="0" presId="urn:microsoft.com/office/officeart/2005/8/layout/chevron2"/>
    <dgm:cxn modelId="{36E35ABC-B40D-480E-B510-A6032AF28CF7}" type="presOf" srcId="{88E7D5F4-C3D4-43D6-B768-14BF7B17B96F}" destId="{C84CE60B-5BA7-47C8-8EEC-437937263407}" srcOrd="0" destOrd="0" presId="urn:microsoft.com/office/officeart/2005/8/layout/chevron2"/>
    <dgm:cxn modelId="{B35F2DC2-931D-4219-A2B4-D2982545DD5D}" type="presOf" srcId="{BC1100ED-4ECC-4864-BF22-A5A0597B9F34}" destId="{D50D161D-3C33-453E-88CF-C8CC8D656E1D}" srcOrd="0" destOrd="0" presId="urn:microsoft.com/office/officeart/2005/8/layout/chevron2"/>
    <dgm:cxn modelId="{16E05CC2-DD4C-464C-8D78-D76B919D83BE}" type="presOf" srcId="{B52C0B05-5030-4822-BC2D-A5A74064EF7A}" destId="{6DA4401A-A9C1-4E44-AE4C-2E56D63BAA56}" srcOrd="0" destOrd="0" presId="urn:microsoft.com/office/officeart/2005/8/layout/chevron2"/>
    <dgm:cxn modelId="{29C135C5-B660-4084-ADEE-B3EF7D0C8F18}" srcId="{7BE4A50C-E137-4AC8-989E-9E45E8A4540F}" destId="{3CA48A44-651D-4FB3-8F86-AB5D10A45F2B}" srcOrd="1" destOrd="0" parTransId="{0D0F2819-E52A-45B0-B8AB-705A93FE666A}" sibTransId="{4FE9D34C-724D-4E82-8FEA-9E89FB016F0B}"/>
    <dgm:cxn modelId="{E985E2CA-AC75-47CF-BFEC-C675228F54B0}" srcId="{877AC4C1-3963-449B-89AA-CD9209B6F704}" destId="{5F2775AA-A059-41E9-B576-5D9AFA67A2DA}" srcOrd="6" destOrd="0" parTransId="{265CB763-111C-4C16-BF08-D3E4D902BCC4}" sibTransId="{A6502795-69F8-4467-A2DC-5DFB320AA205}"/>
    <dgm:cxn modelId="{09B2B9D2-A463-40E9-B1E3-D8E4E3C606CB}" type="presOf" srcId="{8F2A0AB9-5DFE-493A-9613-8FA5A5EC721B}" destId="{B9FBA56D-131E-47CA-86FB-46FD01971091}" srcOrd="0" destOrd="1" presId="urn:microsoft.com/office/officeart/2005/8/layout/chevron2"/>
    <dgm:cxn modelId="{26FB52D6-4399-427D-BFEB-6165AF102C3C}" type="presOf" srcId="{F5F91DEE-0F53-4BB1-8146-311EB5AE5AF9}" destId="{A2CB2CD5-456D-457D-B479-C22E4F1D09EB}" srcOrd="0" destOrd="1" presId="urn:microsoft.com/office/officeart/2005/8/layout/chevron2"/>
    <dgm:cxn modelId="{96C735DC-05C9-40C1-8063-843A16D4F16C}" srcId="{14487C5C-0A2D-4CA7-9C22-10A846244DF6}" destId="{F225F8DE-ECA5-441A-A29D-E31E6D560254}" srcOrd="0" destOrd="0" parTransId="{13EA8470-2D71-4A98-9FE8-5D6ECA7E2231}" sibTransId="{2C24411B-C650-4F1D-82E3-28AC71F57332}"/>
    <dgm:cxn modelId="{63293EED-93CA-468B-B28F-A49A27B2A275}" srcId="{BC1100ED-4ECC-4864-BF22-A5A0597B9F34}" destId="{B52C0B05-5030-4822-BC2D-A5A74064EF7A}" srcOrd="0" destOrd="0" parTransId="{EDAAC60C-902E-4966-A4FC-86290E369263}" sibTransId="{84A3725A-1E48-4CB9-8A10-90A10FD39928}"/>
    <dgm:cxn modelId="{F7513AEF-9AC6-4844-97C8-B0CB7865259D}" type="presOf" srcId="{F225F8DE-ECA5-441A-A29D-E31E6D560254}" destId="{A2CB2CD5-456D-457D-B479-C22E4F1D09EB}" srcOrd="0" destOrd="0" presId="urn:microsoft.com/office/officeart/2005/8/layout/chevron2"/>
    <dgm:cxn modelId="{4F0A8AF4-06EE-47BF-999E-1E861E74AEF5}" type="presOf" srcId="{88B566AB-3551-4494-967B-900395B389FE}" destId="{268FD94F-EB7D-44AB-B336-826DFCF6D437}" srcOrd="0" destOrd="0" presId="urn:microsoft.com/office/officeart/2005/8/layout/chevron2"/>
    <dgm:cxn modelId="{35840DF6-2E84-4124-BA9C-FBF589C625FA}" srcId="{7739DEC4-E569-4261-BCE6-2D40C83B6325}" destId="{BEBBB936-3FE0-4854-AAD0-FDF179FE430D}" srcOrd="0" destOrd="0" parTransId="{D5A6BA06-A5BC-44F0-9B9C-F325F26CA1F8}" sibTransId="{EBB926EC-F999-495E-9F6E-8D2DC81B2ACD}"/>
    <dgm:cxn modelId="{8829BBF9-BE7E-4950-B63A-B4AF026D6964}" srcId="{A2520D60-72D7-4E2A-A628-4CD095CD338E}" destId="{135244D2-802C-4EF6-B775-060A7F73658B}" srcOrd="1" destOrd="0" parTransId="{2BA28106-4348-4DC7-A574-2B057BD17037}" sibTransId="{A5F93E1E-7396-4947-BAFF-CDD6B8860AFC}"/>
    <dgm:cxn modelId="{6DDF4DFA-1233-41D3-9464-E8C8D952E39B}" srcId="{14487C5C-0A2D-4CA7-9C22-10A846244DF6}" destId="{F5F91DEE-0F53-4BB1-8146-311EB5AE5AF9}" srcOrd="1" destOrd="0" parTransId="{14D65B84-B63C-4066-98B4-468BF3149B1E}" sibTransId="{694FE34F-5069-4F75-BE0A-828F97F3AD8B}"/>
    <dgm:cxn modelId="{9D9153FB-BE15-4570-BE92-F45DF6E38EB6}" srcId="{88B566AB-3551-4494-967B-900395B389FE}" destId="{E3827A5F-5668-4863-B800-835A06AC605C}" srcOrd="1" destOrd="0" parTransId="{8E4EA157-6A67-400A-9E38-B4B8DCBCD2AF}" sibTransId="{68AB92CA-64CD-47D8-B49F-C872D86777B3}"/>
    <dgm:cxn modelId="{171C04FF-98D0-4E2D-A247-08FEE1964908}" type="presOf" srcId="{EF728617-9631-469B-AE33-84208B7B1AF2}" destId="{EA61507A-7858-4A20-8E36-EA0EBA9534B6}" srcOrd="0" destOrd="0" presId="urn:microsoft.com/office/officeart/2005/8/layout/chevron2"/>
    <dgm:cxn modelId="{D0D56A32-2FBD-4D22-BAEA-FE5E280FDA23}" type="presParOf" srcId="{A9AA6CB7-AF47-4B29-A2E1-A43019406600}" destId="{5855AD58-57DA-45FE-AD7F-C66EB7109F56}" srcOrd="0" destOrd="0" presId="urn:microsoft.com/office/officeart/2005/8/layout/chevron2"/>
    <dgm:cxn modelId="{33115E9E-C9A6-4F14-A287-756F73A4ED21}" type="presParOf" srcId="{5855AD58-57DA-45FE-AD7F-C66EB7109F56}" destId="{4B6F1030-46C7-431A-99E5-3B5EF9C1E885}" srcOrd="0" destOrd="0" presId="urn:microsoft.com/office/officeart/2005/8/layout/chevron2"/>
    <dgm:cxn modelId="{A3411DBC-0C39-467E-BF50-7E1B21ABE6B3}" type="presParOf" srcId="{5855AD58-57DA-45FE-AD7F-C66EB7109F56}" destId="{A2CB2CD5-456D-457D-B479-C22E4F1D09EB}" srcOrd="1" destOrd="0" presId="urn:microsoft.com/office/officeart/2005/8/layout/chevron2"/>
    <dgm:cxn modelId="{DA33A1CD-8A1B-4171-9FB1-F1F741BE19F8}" type="presParOf" srcId="{A9AA6CB7-AF47-4B29-A2E1-A43019406600}" destId="{30FCAF41-BC9A-481B-BDC1-2A6541340CB5}" srcOrd="1" destOrd="0" presId="urn:microsoft.com/office/officeart/2005/8/layout/chevron2"/>
    <dgm:cxn modelId="{73586838-704D-4E54-87C2-4A071C3BDFB0}" type="presParOf" srcId="{A9AA6CB7-AF47-4B29-A2E1-A43019406600}" destId="{DFD76520-CB27-4FFD-BD36-5EBD61E915C7}" srcOrd="2" destOrd="0" presId="urn:microsoft.com/office/officeart/2005/8/layout/chevron2"/>
    <dgm:cxn modelId="{24234F9B-F220-4B00-BF9D-BD131F1F2B7D}" type="presParOf" srcId="{DFD76520-CB27-4FFD-BD36-5EBD61E915C7}" destId="{F9FA8879-5FF2-42B1-B576-F9A4477B8856}" srcOrd="0" destOrd="0" presId="urn:microsoft.com/office/officeart/2005/8/layout/chevron2"/>
    <dgm:cxn modelId="{8E7E5EA9-86BE-41D4-8156-4AD1843BF6FB}" type="presParOf" srcId="{DFD76520-CB27-4FFD-BD36-5EBD61E915C7}" destId="{EA61507A-7858-4A20-8E36-EA0EBA9534B6}" srcOrd="1" destOrd="0" presId="urn:microsoft.com/office/officeart/2005/8/layout/chevron2"/>
    <dgm:cxn modelId="{47A6E970-33DF-4B62-82A8-48FAE0EAE897}" type="presParOf" srcId="{A9AA6CB7-AF47-4B29-A2E1-A43019406600}" destId="{A575E249-7E71-4C13-A649-C23652424618}" srcOrd="3" destOrd="0" presId="urn:microsoft.com/office/officeart/2005/8/layout/chevron2"/>
    <dgm:cxn modelId="{F5581487-53E3-42B7-BE33-6455DEC493D2}" type="presParOf" srcId="{A9AA6CB7-AF47-4B29-A2E1-A43019406600}" destId="{57B4572F-8AA6-4849-A9EE-F3C2F20AF9C5}" srcOrd="4" destOrd="0" presId="urn:microsoft.com/office/officeart/2005/8/layout/chevron2"/>
    <dgm:cxn modelId="{AB38E827-9B69-4B29-95F9-8C05DE018444}" type="presParOf" srcId="{57B4572F-8AA6-4849-A9EE-F3C2F20AF9C5}" destId="{268FD94F-EB7D-44AB-B336-826DFCF6D437}" srcOrd="0" destOrd="0" presId="urn:microsoft.com/office/officeart/2005/8/layout/chevron2"/>
    <dgm:cxn modelId="{0F0B524F-6B34-417C-922F-BF15DB2A0511}" type="presParOf" srcId="{57B4572F-8AA6-4849-A9EE-F3C2F20AF9C5}" destId="{D7A38017-ABFE-4955-B1C3-657621C913F8}" srcOrd="1" destOrd="0" presId="urn:microsoft.com/office/officeart/2005/8/layout/chevron2"/>
    <dgm:cxn modelId="{2E2009A3-AB2C-41B1-8E34-227DB08450D6}" type="presParOf" srcId="{A9AA6CB7-AF47-4B29-A2E1-A43019406600}" destId="{1DDB2489-16CB-4071-9E6F-26C22ED8A59E}" srcOrd="5" destOrd="0" presId="urn:microsoft.com/office/officeart/2005/8/layout/chevron2"/>
    <dgm:cxn modelId="{3442BE10-DF76-4883-8A12-B24EFE6EBAAB}" type="presParOf" srcId="{A9AA6CB7-AF47-4B29-A2E1-A43019406600}" destId="{7F494C14-DF1B-4380-BA93-B8B30D77B799}" srcOrd="6" destOrd="0" presId="urn:microsoft.com/office/officeart/2005/8/layout/chevron2"/>
    <dgm:cxn modelId="{897E9804-13A6-4714-8335-ECCBCB0721B1}" type="presParOf" srcId="{7F494C14-DF1B-4380-BA93-B8B30D77B799}" destId="{21B0DA2C-0E41-40BF-86FF-BF4270DEACD8}" srcOrd="0" destOrd="0" presId="urn:microsoft.com/office/officeart/2005/8/layout/chevron2"/>
    <dgm:cxn modelId="{A7EDED19-370A-4B33-9C6E-12E73BA3BD54}" type="presParOf" srcId="{7F494C14-DF1B-4380-BA93-B8B30D77B799}" destId="{5AB78186-0674-435D-BB04-6D9D60B1F56B}" srcOrd="1" destOrd="0" presId="urn:microsoft.com/office/officeart/2005/8/layout/chevron2"/>
    <dgm:cxn modelId="{5780E9B0-5717-4A20-B17C-AE80CE9700EF}" type="presParOf" srcId="{A9AA6CB7-AF47-4B29-A2E1-A43019406600}" destId="{0CFABF8B-680A-49D1-8CCF-94F057DB6D9F}" srcOrd="7" destOrd="0" presId="urn:microsoft.com/office/officeart/2005/8/layout/chevron2"/>
    <dgm:cxn modelId="{1154CD9F-9D8C-4E16-AB07-23BE14BF3E23}" type="presParOf" srcId="{A9AA6CB7-AF47-4B29-A2E1-A43019406600}" destId="{8EAA0823-6378-413D-8585-0DDE819707DF}" srcOrd="8" destOrd="0" presId="urn:microsoft.com/office/officeart/2005/8/layout/chevron2"/>
    <dgm:cxn modelId="{D1C15FDE-2991-452B-B1EB-55F6D2BE254D}" type="presParOf" srcId="{8EAA0823-6378-413D-8585-0DDE819707DF}" destId="{D50D161D-3C33-453E-88CF-C8CC8D656E1D}" srcOrd="0" destOrd="0" presId="urn:microsoft.com/office/officeart/2005/8/layout/chevron2"/>
    <dgm:cxn modelId="{9EE6B7D2-5892-4681-948D-43BC0B370A83}" type="presParOf" srcId="{8EAA0823-6378-413D-8585-0DDE819707DF}" destId="{6DA4401A-A9C1-4E44-AE4C-2E56D63BAA56}" srcOrd="1" destOrd="0" presId="urn:microsoft.com/office/officeart/2005/8/layout/chevron2"/>
    <dgm:cxn modelId="{BE5856A1-6E97-4E5F-A237-79E1B82C9247}" type="presParOf" srcId="{A9AA6CB7-AF47-4B29-A2E1-A43019406600}" destId="{59BA6D92-90DD-4CBB-A13E-C3B6312EC798}" srcOrd="9" destOrd="0" presId="urn:microsoft.com/office/officeart/2005/8/layout/chevron2"/>
    <dgm:cxn modelId="{1E2A1BA2-1667-4526-8627-2A3115602003}" type="presParOf" srcId="{A9AA6CB7-AF47-4B29-A2E1-A43019406600}" destId="{56B336B4-7D53-4D8C-A91A-898B539853D1}" srcOrd="10" destOrd="0" presId="urn:microsoft.com/office/officeart/2005/8/layout/chevron2"/>
    <dgm:cxn modelId="{D47C80E3-1923-4E35-9357-87B48D73D76D}" type="presParOf" srcId="{56B336B4-7D53-4D8C-A91A-898B539853D1}" destId="{4B040F3F-BB85-41ED-A0D3-4731D947948F}" srcOrd="0" destOrd="0" presId="urn:microsoft.com/office/officeart/2005/8/layout/chevron2"/>
    <dgm:cxn modelId="{898F4884-8738-4668-8FB4-159D497FF7D9}" type="presParOf" srcId="{56B336B4-7D53-4D8C-A91A-898B539853D1}" destId="{B9FBA56D-131E-47CA-86FB-46FD01971091}" srcOrd="1" destOrd="0" presId="urn:microsoft.com/office/officeart/2005/8/layout/chevron2"/>
    <dgm:cxn modelId="{64BCEF60-82D9-41E3-83BA-011570792279}" type="presParOf" srcId="{A9AA6CB7-AF47-4B29-A2E1-A43019406600}" destId="{E28551AE-1614-44EA-9064-60130EF12AFA}" srcOrd="11" destOrd="0" presId="urn:microsoft.com/office/officeart/2005/8/layout/chevron2"/>
    <dgm:cxn modelId="{123A2ADD-C1C3-418D-B160-A1E7D6482F1D}" type="presParOf" srcId="{A9AA6CB7-AF47-4B29-A2E1-A43019406600}" destId="{894AB761-03EF-4EDB-9BC3-0CDED3675427}" srcOrd="12" destOrd="0" presId="urn:microsoft.com/office/officeart/2005/8/layout/chevron2"/>
    <dgm:cxn modelId="{D57D166B-08AA-45D9-AA11-474432F43B4E}" type="presParOf" srcId="{894AB761-03EF-4EDB-9BC3-0CDED3675427}" destId="{54B4332B-D524-4F33-AE96-FC4740F826F6}" srcOrd="0" destOrd="0" presId="urn:microsoft.com/office/officeart/2005/8/layout/chevron2"/>
    <dgm:cxn modelId="{FEDD99C1-6270-412A-B473-4506A236090B}" type="presParOf" srcId="{894AB761-03EF-4EDB-9BC3-0CDED3675427}" destId="{C84CE60B-5BA7-47C8-8EEC-4379372634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F1030-46C7-431A-99E5-3B5EF9C1E885}">
      <dsp:nvSpPr>
        <dsp:cNvPr id="0" name=""/>
        <dsp:cNvSpPr/>
      </dsp:nvSpPr>
      <dsp:spPr>
        <a:xfrm rot="5400000">
          <a:off x="502178" y="-262629"/>
          <a:ext cx="940044" cy="1567194"/>
        </a:xfrm>
        <a:prstGeom prst="chevron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Introductie</a:t>
          </a:r>
        </a:p>
      </dsp:txBody>
      <dsp:txXfrm rot="-5400000">
        <a:off x="188603" y="50946"/>
        <a:ext cx="1567194" cy="940044"/>
      </dsp:txXfrm>
    </dsp:sp>
    <dsp:sp modelId="{A2CB2CD5-456D-457D-B479-C22E4F1D09EB}">
      <dsp:nvSpPr>
        <dsp:cNvPr id="0" name=""/>
        <dsp:cNvSpPr/>
      </dsp:nvSpPr>
      <dsp:spPr>
        <a:xfrm rot="5400000">
          <a:off x="4479258" y="-2423720"/>
          <a:ext cx="611350" cy="5560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Activatie van voorkennis (EM golven)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Korte introductie van het foto-elektrisch effect</a:t>
          </a:r>
        </a:p>
      </dsp:txBody>
      <dsp:txXfrm rot="-5400000">
        <a:off x="2004592" y="80790"/>
        <a:ext cx="5530838" cy="551662"/>
      </dsp:txXfrm>
    </dsp:sp>
    <dsp:sp modelId="{F9FA8879-5FF2-42B1-B576-F9A4477B8856}">
      <dsp:nvSpPr>
        <dsp:cNvPr id="0" name=""/>
        <dsp:cNvSpPr/>
      </dsp:nvSpPr>
      <dsp:spPr>
        <a:xfrm rot="5400000">
          <a:off x="502178" y="713522"/>
          <a:ext cx="940044" cy="1567194"/>
        </a:xfrm>
        <a:prstGeom prst="chevron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Voorspelling + verkenning 1</a:t>
          </a:r>
        </a:p>
      </dsp:txBody>
      <dsp:txXfrm rot="-5400000">
        <a:off x="188603" y="1027097"/>
        <a:ext cx="1567194" cy="940044"/>
      </dsp:txXfrm>
    </dsp:sp>
    <dsp:sp modelId="{EA61507A-7858-4A20-8E36-EA0EBA9534B6}">
      <dsp:nvSpPr>
        <dsp:cNvPr id="0" name=""/>
        <dsp:cNvSpPr/>
      </dsp:nvSpPr>
      <dsp:spPr>
        <a:xfrm rot="5400000">
          <a:off x="4368578" y="-1481568"/>
          <a:ext cx="832710" cy="5560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Focus op de rol van intensiteit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Constructie grafiek: aantal uitgezonden elektronen versus intensiteit</a:t>
          </a:r>
        </a:p>
      </dsp:txBody>
      <dsp:txXfrm rot="-5400000">
        <a:off x="2004592" y="923068"/>
        <a:ext cx="5520032" cy="751410"/>
      </dsp:txXfrm>
    </dsp:sp>
    <dsp:sp modelId="{268FD94F-EB7D-44AB-B336-826DFCF6D437}">
      <dsp:nvSpPr>
        <dsp:cNvPr id="0" name=""/>
        <dsp:cNvSpPr/>
      </dsp:nvSpPr>
      <dsp:spPr>
        <a:xfrm rot="5400000">
          <a:off x="504747" y="1764069"/>
          <a:ext cx="940044" cy="1572333"/>
        </a:xfrm>
        <a:prstGeom prst="chevron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Voorspelling + verkenning 2</a:t>
          </a:r>
        </a:p>
      </dsp:txBody>
      <dsp:txXfrm rot="-5400000">
        <a:off x="188603" y="2080213"/>
        <a:ext cx="1572333" cy="940044"/>
      </dsp:txXfrm>
    </dsp:sp>
    <dsp:sp modelId="{D7A38017-ABFE-4955-B1C3-657621C913F8}">
      <dsp:nvSpPr>
        <dsp:cNvPr id="0" name=""/>
        <dsp:cNvSpPr/>
      </dsp:nvSpPr>
      <dsp:spPr>
        <a:xfrm rot="5400000">
          <a:off x="4329970" y="-385281"/>
          <a:ext cx="915065" cy="5560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Focus op de rol van frequentie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Constructie grafiek: kinetische energie van uitgezonden elektronen versus frequentie</a:t>
          </a:r>
        </a:p>
      </dsp:txBody>
      <dsp:txXfrm rot="-5400000">
        <a:off x="2007162" y="1982197"/>
        <a:ext cx="5516012" cy="825725"/>
      </dsp:txXfrm>
    </dsp:sp>
    <dsp:sp modelId="{21B0DA2C-0E41-40BF-86FF-BF4270DEACD8}">
      <dsp:nvSpPr>
        <dsp:cNvPr id="0" name=""/>
        <dsp:cNvSpPr/>
      </dsp:nvSpPr>
      <dsp:spPr>
        <a:xfrm rot="5400000">
          <a:off x="502178" y="2767018"/>
          <a:ext cx="940044" cy="1567194"/>
        </a:xfrm>
        <a:prstGeom prst="chevron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Conclusie 1</a:t>
          </a:r>
        </a:p>
      </dsp:txBody>
      <dsp:txXfrm rot="-5400000">
        <a:off x="188603" y="3080593"/>
        <a:ext cx="1567194" cy="940044"/>
      </dsp:txXfrm>
    </dsp:sp>
    <dsp:sp modelId="{5AB78186-0674-435D-BB04-6D9D60B1F56B}">
      <dsp:nvSpPr>
        <dsp:cNvPr id="0" name=""/>
        <dsp:cNvSpPr/>
      </dsp:nvSpPr>
      <dsp:spPr>
        <a:xfrm rot="5400000">
          <a:off x="4312708" y="772330"/>
          <a:ext cx="944449" cy="5560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Formuleren van conclusie over de invloed van intensiteit en frequentie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Identificatie van de kenniskloof: wat is de verklaring voor hoe deze variabelen het foto-elektrisch effect beïnvloeden?</a:t>
          </a:r>
        </a:p>
      </dsp:txBody>
      <dsp:txXfrm rot="-5400000">
        <a:off x="2004592" y="3126550"/>
        <a:ext cx="5514578" cy="852241"/>
      </dsp:txXfrm>
    </dsp:sp>
    <dsp:sp modelId="{D50D161D-3C33-453E-88CF-C8CC8D656E1D}">
      <dsp:nvSpPr>
        <dsp:cNvPr id="0" name=""/>
        <dsp:cNvSpPr/>
      </dsp:nvSpPr>
      <dsp:spPr>
        <a:xfrm rot="5400000">
          <a:off x="508732" y="3761778"/>
          <a:ext cx="940044" cy="1580302"/>
        </a:xfrm>
        <a:prstGeom prst="chevron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Verklaring</a:t>
          </a:r>
        </a:p>
      </dsp:txBody>
      <dsp:txXfrm rot="-5400000">
        <a:off x="188603" y="4081907"/>
        <a:ext cx="1580302" cy="940044"/>
      </dsp:txXfrm>
    </dsp:sp>
    <dsp:sp modelId="{6DA4401A-A9C1-4E44-AE4C-2E56D63BAA56}">
      <dsp:nvSpPr>
        <dsp:cNvPr id="0" name=""/>
        <dsp:cNvSpPr/>
      </dsp:nvSpPr>
      <dsp:spPr>
        <a:xfrm rot="5400000">
          <a:off x="4457907" y="1721100"/>
          <a:ext cx="627869" cy="5565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Einstein’s</a:t>
          </a: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 wet van het foto-elektrisch effect</a:t>
          </a:r>
        </a:p>
      </dsp:txBody>
      <dsp:txXfrm rot="-5400000">
        <a:off x="1989123" y="4220534"/>
        <a:ext cx="5534788" cy="566569"/>
      </dsp:txXfrm>
    </dsp:sp>
    <dsp:sp modelId="{4B040F3F-BB85-41ED-A0D3-4731D947948F}">
      <dsp:nvSpPr>
        <dsp:cNvPr id="0" name=""/>
        <dsp:cNvSpPr/>
      </dsp:nvSpPr>
      <dsp:spPr>
        <a:xfrm rot="5400000">
          <a:off x="508732" y="4618301"/>
          <a:ext cx="940044" cy="1580302"/>
        </a:xfrm>
        <a:prstGeom prst="chevron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Conclusie 2</a:t>
          </a:r>
        </a:p>
      </dsp:txBody>
      <dsp:txXfrm rot="-5400000">
        <a:off x="188603" y="4938430"/>
        <a:ext cx="1580302" cy="940044"/>
      </dsp:txXfrm>
    </dsp:sp>
    <dsp:sp modelId="{B9FBA56D-131E-47CA-86FB-46FD01971091}">
      <dsp:nvSpPr>
        <dsp:cNvPr id="0" name=""/>
        <dsp:cNvSpPr/>
      </dsp:nvSpPr>
      <dsp:spPr>
        <a:xfrm rot="5400000">
          <a:off x="4385388" y="2634242"/>
          <a:ext cx="727521" cy="5479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Interpreteren van de grafieken uit de voorspelling en verkenningsfase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Introductie tot kwantisatie</a:t>
          </a:r>
        </a:p>
      </dsp:txBody>
      <dsp:txXfrm rot="-5400000">
        <a:off x="2009412" y="5045734"/>
        <a:ext cx="5443960" cy="656491"/>
      </dsp:txXfrm>
    </dsp:sp>
    <dsp:sp modelId="{54B4332B-D524-4F33-AE96-FC4740F826F6}">
      <dsp:nvSpPr>
        <dsp:cNvPr id="0" name=""/>
        <dsp:cNvSpPr/>
      </dsp:nvSpPr>
      <dsp:spPr>
        <a:xfrm rot="5400000">
          <a:off x="522866" y="5461275"/>
          <a:ext cx="940044" cy="1579209"/>
        </a:xfrm>
        <a:prstGeom prst="chevron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solidFill>
                <a:schemeClr val="bg1"/>
              </a:solidFill>
              <a:effectLst/>
              <a:latin typeface="Arial Nova Light" panose="020B0304020202020204" pitchFamily="34" charset="0"/>
            </a:rPr>
            <a:t>Docent leidt discussie</a:t>
          </a:r>
        </a:p>
      </dsp:txBody>
      <dsp:txXfrm rot="-5400000">
        <a:off x="203284" y="5780857"/>
        <a:ext cx="1579209" cy="940044"/>
      </dsp:txXfrm>
    </dsp:sp>
    <dsp:sp modelId="{C84CE60B-5BA7-47C8-8EEC-437937263407}">
      <dsp:nvSpPr>
        <dsp:cNvPr id="0" name=""/>
        <dsp:cNvSpPr/>
      </dsp:nvSpPr>
      <dsp:spPr>
        <a:xfrm rot="5400000">
          <a:off x="4457930" y="3511820"/>
          <a:ext cx="627135" cy="55174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Samenvatten van de hoofdpunten van de 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rPr>
            <a:t>Aandacht voor potentiele misconcepties</a:t>
          </a:r>
        </a:p>
      </dsp:txBody>
      <dsp:txXfrm rot="-5400000">
        <a:off x="2012779" y="5987585"/>
        <a:ext cx="5486823" cy="565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3191-6BC3-4197-B744-AC7EDFFC6078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A2E1-0EF5-4F6C-A697-A12883C24F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37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635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52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409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28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32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75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1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63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24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52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97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88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32" y="3180639"/>
            <a:ext cx="9588476" cy="3461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69" y="3182476"/>
            <a:ext cx="9588476" cy="3461797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0336436" y="6355308"/>
            <a:ext cx="274856" cy="274856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 userDrawn="1"/>
        </p:nvSpPr>
        <p:spPr>
          <a:xfrm>
            <a:off x="10236409" y="6469038"/>
            <a:ext cx="143453" cy="143453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 userDrawn="1"/>
        </p:nvSpPr>
        <p:spPr>
          <a:xfrm>
            <a:off x="10607378" y="5043641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 userDrawn="1"/>
        </p:nvSpPr>
        <p:spPr>
          <a:xfrm>
            <a:off x="12120211" y="482676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 userDrawn="1"/>
        </p:nvSpPr>
        <p:spPr>
          <a:xfrm>
            <a:off x="13564803" y="4980074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3" name="Oval 12"/>
          <p:cNvSpPr/>
          <p:nvPr userDrawn="1"/>
        </p:nvSpPr>
        <p:spPr>
          <a:xfrm>
            <a:off x="12616284" y="544637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4" name="Oval 13"/>
          <p:cNvSpPr/>
          <p:nvPr userDrawn="1"/>
        </p:nvSpPr>
        <p:spPr>
          <a:xfrm>
            <a:off x="12745938" y="6279626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5" name="Oval 14"/>
          <p:cNvSpPr/>
          <p:nvPr userDrawn="1"/>
        </p:nvSpPr>
        <p:spPr>
          <a:xfrm>
            <a:off x="14114223" y="521882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6" name="Oval 15"/>
          <p:cNvSpPr/>
          <p:nvPr userDrawn="1"/>
        </p:nvSpPr>
        <p:spPr>
          <a:xfrm>
            <a:off x="15143295" y="3354231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</p:spTree>
    <p:extLst>
      <p:ext uri="{BB962C8B-B14F-4D97-AF65-F5344CB8AC3E}">
        <p14:creationId xmlns:p14="http://schemas.microsoft.com/office/powerpoint/2010/main" val="7152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4000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40000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6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95211" y="2103333"/>
            <a:ext cx="5002587" cy="5242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53654" y="2173780"/>
            <a:ext cx="5002587" cy="5242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14000738" y="5749438"/>
            <a:ext cx="2905125" cy="1266825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6182" y="14903"/>
            <a:ext cx="6787877" cy="91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0560" y="-11559"/>
            <a:ext cx="67878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6182" y="14903"/>
            <a:ext cx="6787877" cy="91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0560" y="-11559"/>
            <a:ext cx="6787877" cy="9144000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3695">
            <a:off x="11444108" y="4705580"/>
            <a:ext cx="1753994" cy="1738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7259">
            <a:off x="13500558" y="4040628"/>
            <a:ext cx="1427960" cy="141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2066">
            <a:off x="8713368" y="1626427"/>
            <a:ext cx="3284287" cy="3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199" y="1496484"/>
            <a:ext cx="12193191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4802717"/>
            <a:ext cx="12193191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506-201B-4BA7-831C-99F35E098BC8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3593-5731-41EF-B15F-B27141419D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82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et 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7713" y="2490788"/>
            <a:ext cx="7260558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09211" y="2714601"/>
            <a:ext cx="7099060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UNIVERSITY 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921245" y="3217656"/>
            <a:ext cx="878306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OF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830384" y="3212396"/>
            <a:ext cx="6177887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cap="all" baseline="0">
                <a:solidFill>
                  <a:srgbClr val="0079B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SUBTITEL</a:t>
            </a:r>
          </a:p>
        </p:txBody>
      </p:sp>
    </p:spTree>
    <p:extLst>
      <p:ext uri="{BB962C8B-B14F-4D97-AF65-F5344CB8AC3E}">
        <p14:creationId xmlns:p14="http://schemas.microsoft.com/office/powerpoint/2010/main" val="4612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7713" y="2490788"/>
            <a:ext cx="7260558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09211" y="2714601"/>
            <a:ext cx="7099060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UNIVERSITY 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921245" y="3217656"/>
            <a:ext cx="878306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OF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830384" y="3212396"/>
            <a:ext cx="6177887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cap="all" baseline="0">
                <a:solidFill>
                  <a:srgbClr val="0079B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SUBTITEL</a:t>
            </a:r>
          </a:p>
        </p:txBody>
      </p:sp>
    </p:spTree>
    <p:extLst>
      <p:ext uri="{BB962C8B-B14F-4D97-AF65-F5344CB8AC3E}">
        <p14:creationId xmlns:p14="http://schemas.microsoft.com/office/powerpoint/2010/main" val="20658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one titel met 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7713" y="2490788"/>
            <a:ext cx="7260558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7713" y="2490788"/>
            <a:ext cx="8396287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09210" y="2714601"/>
            <a:ext cx="802644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gewone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8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met 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6667501"/>
            <a:ext cx="5695950" cy="21891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419474"/>
            <a:ext cx="5522419" cy="1437189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1219170" rtl="0" eaLnBrk="1" fontAlgn="auto" latinLnBrk="0" hangingPunct="1">
              <a:lnSpc>
                <a:spcPct val="7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Bullet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Bullet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Bullet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921243" y="6869969"/>
            <a:ext cx="5522419" cy="52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32" y="3180639"/>
            <a:ext cx="9588476" cy="3461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69" y="3182476"/>
            <a:ext cx="9588476" cy="3461797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0336436" y="6355308"/>
            <a:ext cx="274856" cy="274856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 userDrawn="1"/>
        </p:nvSpPr>
        <p:spPr>
          <a:xfrm>
            <a:off x="10236409" y="6469038"/>
            <a:ext cx="143453" cy="143453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 userDrawn="1"/>
        </p:nvSpPr>
        <p:spPr>
          <a:xfrm>
            <a:off x="10607378" y="5043641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 userDrawn="1"/>
        </p:nvSpPr>
        <p:spPr>
          <a:xfrm>
            <a:off x="12120211" y="482676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 userDrawn="1"/>
        </p:nvSpPr>
        <p:spPr>
          <a:xfrm>
            <a:off x="13564803" y="4980074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3" name="Oval 12"/>
          <p:cNvSpPr/>
          <p:nvPr userDrawn="1"/>
        </p:nvSpPr>
        <p:spPr>
          <a:xfrm>
            <a:off x="12616284" y="544637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4" name="Oval 13"/>
          <p:cNvSpPr/>
          <p:nvPr userDrawn="1"/>
        </p:nvSpPr>
        <p:spPr>
          <a:xfrm>
            <a:off x="12745938" y="6279626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5" name="Oval 14"/>
          <p:cNvSpPr/>
          <p:nvPr userDrawn="1"/>
        </p:nvSpPr>
        <p:spPr>
          <a:xfrm>
            <a:off x="14114223" y="521882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6" name="Oval 15"/>
          <p:cNvSpPr/>
          <p:nvPr userDrawn="1"/>
        </p:nvSpPr>
        <p:spPr>
          <a:xfrm>
            <a:off x="15143295" y="3354231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4000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40000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6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groot met 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7588" cy="9144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2122624"/>
            <a:ext cx="5695950" cy="673404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921243" y="3530486"/>
            <a:ext cx="5356727" cy="50629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5891" y="2158674"/>
            <a:ext cx="5372079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17925" y="2693261"/>
            <a:ext cx="536004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</p:spTree>
    <p:extLst>
      <p:ext uri="{BB962C8B-B14F-4D97-AF65-F5344CB8AC3E}">
        <p14:creationId xmlns:p14="http://schemas.microsoft.com/office/powerpoint/2010/main" val="14628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-1"/>
            <a:ext cx="16256792" cy="9144446"/>
          </a:xfrm>
          <a:prstGeom prst="rect">
            <a:avLst/>
          </a:prstGeom>
        </p:spPr>
      </p:pic>
      <p:sp>
        <p:nvSpPr>
          <p:cNvPr id="2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61" y="7733489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 1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21695" y="8268076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 2</a:t>
            </a:r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106674" y="840470"/>
            <a:ext cx="2722365" cy="2723677"/>
          </a:xfrm>
          <a:prstGeom prst="ellipse">
            <a:avLst/>
          </a:prstGeom>
          <a:solidFill>
            <a:schemeClr val="tx1"/>
          </a:solidFill>
          <a:ln w="76200">
            <a:solidFill>
              <a:srgbClr val="52B6E7"/>
            </a:solidFill>
          </a:ln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10649318" y="2525883"/>
            <a:ext cx="2045353" cy="2046339"/>
          </a:xfrm>
          <a:prstGeom prst="ellipse">
            <a:avLst/>
          </a:prstGeom>
          <a:solidFill>
            <a:schemeClr val="tx1"/>
          </a:solidFill>
          <a:ln w="76200">
            <a:solidFill>
              <a:srgbClr val="52B6E7"/>
            </a:solidFill>
          </a:ln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129191" y="4694690"/>
            <a:ext cx="1859412" cy="1860308"/>
          </a:xfrm>
          <a:prstGeom prst="ellipse">
            <a:avLst/>
          </a:prstGeom>
          <a:solidFill>
            <a:schemeClr val="tx1"/>
          </a:solidFill>
          <a:ln w="76200">
            <a:solidFill>
              <a:srgbClr val="52B6E7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</p:spTree>
    <p:extLst>
      <p:ext uri="{BB962C8B-B14F-4D97-AF65-F5344CB8AC3E}">
        <p14:creationId xmlns:p14="http://schemas.microsoft.com/office/powerpoint/2010/main" val="24599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uiExpand="1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05" y="1055026"/>
            <a:ext cx="11742420" cy="7857381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02618" y="1796030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976035" y="1560676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131988" y="3505636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2005405" y="3270282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161358" y="5215242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034775" y="4979888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90728" y="6924848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9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4064145" y="6689494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</p:spTree>
    <p:extLst>
      <p:ext uri="{BB962C8B-B14F-4D97-AF65-F5344CB8AC3E}">
        <p14:creationId xmlns:p14="http://schemas.microsoft.com/office/powerpoint/2010/main" val="21139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uiExpand="1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415776" y="4045426"/>
            <a:ext cx="325646" cy="226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140570" y="2446262"/>
            <a:ext cx="989109" cy="374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466807" y="2202162"/>
            <a:ext cx="351161" cy="2458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512449" y="3247031"/>
            <a:ext cx="175581" cy="1989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097831" y="3590140"/>
            <a:ext cx="643796" cy="280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257411" y="5053597"/>
            <a:ext cx="310192" cy="33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11616829" y="1767680"/>
            <a:ext cx="834412" cy="613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367135" y="2330065"/>
            <a:ext cx="1363677" cy="1691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7743084" y="5486063"/>
            <a:ext cx="345308" cy="368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8519536" y="4171320"/>
            <a:ext cx="2984873" cy="21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accel="4000" de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accel="36000" decel="6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400000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" presetClass="entr" presetSubtype="2" accel="4000" decel="9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accel="36000" decel="6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400000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accel="4000" decel="9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accel="36000" decel="6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" presetClass="entr" presetSubtype="2" accel="4000" decel="9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mph" presetSubtype="0" accel="36000" decel="6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5400000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415776" y="4045426"/>
            <a:ext cx="325646" cy="226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140570" y="2446262"/>
            <a:ext cx="989109" cy="374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466807" y="2202162"/>
            <a:ext cx="351161" cy="2458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512449" y="3247031"/>
            <a:ext cx="175581" cy="1989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097831" y="3590140"/>
            <a:ext cx="643796" cy="280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257411" y="5053597"/>
            <a:ext cx="310192" cy="33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11616829" y="1767680"/>
            <a:ext cx="834412" cy="613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367135" y="2330065"/>
            <a:ext cx="1363677" cy="1691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7743084" y="5486063"/>
            <a:ext cx="345308" cy="368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8519536" y="4171320"/>
            <a:ext cx="2984873" cy="2194759"/>
          </a:xfrm>
          <a:prstGeom prst="rect">
            <a:avLst/>
          </a:prstGeom>
        </p:spPr>
      </p:pic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accel="4000" de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accel="36000" decel="6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400000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2" accel="4000" decel="9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accel="36000" decel="6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400000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2" accel="4000" decel="9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accel="36000" decel="6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2" accel="4000" decel="9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accel="36000" decel="6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5400000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4845" y="312311"/>
            <a:ext cx="8592222" cy="626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52323" y="308707"/>
            <a:ext cx="8592222" cy="6267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5047" y="312404"/>
            <a:ext cx="8592222" cy="62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4845" y="312311"/>
            <a:ext cx="8592222" cy="626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52323" y="308707"/>
            <a:ext cx="8592222" cy="6267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5047" y="312404"/>
            <a:ext cx="8592222" cy="6267344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0805" flipH="1">
            <a:off x="9363897" y="2799794"/>
            <a:ext cx="5050044" cy="5089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040" flipH="1" flipV="1">
            <a:off x="13204672" y="-1430946"/>
            <a:ext cx="3060549" cy="68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0805" flipH="1">
            <a:off x="9363897" y="2799794"/>
            <a:ext cx="5050044" cy="5089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040" flipH="1" flipV="1">
            <a:off x="13204672" y="-1430946"/>
            <a:ext cx="3060549" cy="6850811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95211" y="2103333"/>
            <a:ext cx="5002587" cy="5242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53654" y="2173780"/>
            <a:ext cx="5002587" cy="5242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14000738" y="5749438"/>
            <a:ext cx="29051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2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86" r:id="rId1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chart" Target="../charts/chart1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emf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golabz.eu/" TargetMode="External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jpeg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" Target="slide14.xm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1.xml"/><Relationship Id="rId5" Type="http://schemas.openxmlformats.org/officeDocument/2006/relationships/image" Target="../media/image34.emf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7" y="806407"/>
            <a:ext cx="9588476" cy="3461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7" y="808244"/>
            <a:ext cx="9570850" cy="346179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75341" y="3981076"/>
            <a:ext cx="274856" cy="274856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675314" y="4094806"/>
            <a:ext cx="143453" cy="143453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/>
          <p:cNvSpPr/>
          <p:nvPr/>
        </p:nvSpPr>
        <p:spPr>
          <a:xfrm>
            <a:off x="1046283" y="2669409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l 19"/>
          <p:cNvSpPr/>
          <p:nvPr/>
        </p:nvSpPr>
        <p:spPr>
          <a:xfrm>
            <a:off x="2559116" y="2452528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l 20"/>
          <p:cNvSpPr/>
          <p:nvPr/>
        </p:nvSpPr>
        <p:spPr>
          <a:xfrm>
            <a:off x="4003708" y="260584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2" name="Oval 21"/>
          <p:cNvSpPr/>
          <p:nvPr/>
        </p:nvSpPr>
        <p:spPr>
          <a:xfrm>
            <a:off x="3055189" y="307214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3" name="Oval 22"/>
          <p:cNvSpPr/>
          <p:nvPr/>
        </p:nvSpPr>
        <p:spPr>
          <a:xfrm>
            <a:off x="3184843" y="3905394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4" name="Oval 23"/>
          <p:cNvSpPr/>
          <p:nvPr/>
        </p:nvSpPr>
        <p:spPr>
          <a:xfrm>
            <a:off x="4553128" y="284459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5" name="Oval 24"/>
          <p:cNvSpPr/>
          <p:nvPr/>
        </p:nvSpPr>
        <p:spPr>
          <a:xfrm>
            <a:off x="5582200" y="979999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2924">
            <a:off x="7822354" y="7400300"/>
            <a:ext cx="1753994" cy="17380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6488">
            <a:off x="11283279" y="6806865"/>
            <a:ext cx="1427960" cy="141495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023129-5929-4C63-BA97-894E79F528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7072" y="6155214"/>
            <a:ext cx="12602568" cy="1559290"/>
          </a:xfrm>
        </p:spPr>
        <p:txBody>
          <a:bodyPr/>
          <a:lstStyle/>
          <a:p>
            <a:r>
              <a:rPr lang="en-US" sz="3200" cap="none" dirty="0"/>
              <a:t>Luiza Vilarta Rodriguez, Ed van den Berg, Jan van der Veen</a:t>
            </a:r>
            <a:br>
              <a:rPr lang="en-US" sz="3200" cap="none" dirty="0"/>
            </a:br>
            <a:endParaRPr lang="en-US" sz="3200" cap="none" dirty="0"/>
          </a:p>
          <a:p>
            <a:r>
              <a:rPr lang="en-US" sz="3200" cap="none" dirty="0"/>
              <a:t>WND 2020</a:t>
            </a:r>
            <a:endParaRPr lang="nl-NL" sz="3200" cap="non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3EC988-6B80-45A9-9334-300ECB3A8B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7072" y="4260827"/>
            <a:ext cx="11842000" cy="793286"/>
          </a:xfrm>
        </p:spPr>
        <p:txBody>
          <a:bodyPr/>
          <a:lstStyle/>
          <a:p>
            <a:r>
              <a:rPr lang="nl-NL" dirty="0"/>
              <a:t>Een digitale les over het foto-elektrisch effect</a:t>
            </a:r>
          </a:p>
        </p:txBody>
      </p:sp>
    </p:spTree>
    <p:extLst>
      <p:ext uri="{BB962C8B-B14F-4D97-AF65-F5344CB8AC3E}">
        <p14:creationId xmlns:p14="http://schemas.microsoft.com/office/powerpoint/2010/main" val="19507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4000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40000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6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F1AB021-E9F3-4E60-8C31-3341B2AE2FB4}"/>
              </a:ext>
            </a:extLst>
          </p:cNvPr>
          <p:cNvSpPr/>
          <p:nvPr/>
        </p:nvSpPr>
        <p:spPr>
          <a:xfrm>
            <a:off x="0" y="8431616"/>
            <a:ext cx="13832958" cy="4808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D01EFC0B-94FA-4998-AED9-2BC23B2812D6}"/>
              </a:ext>
            </a:extLst>
          </p:cNvPr>
          <p:cNvSpPr/>
          <p:nvPr/>
        </p:nvSpPr>
        <p:spPr>
          <a:xfrm>
            <a:off x="11428890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4B682557-9A9B-49C2-9C45-AD2FF7A2834B}"/>
              </a:ext>
            </a:extLst>
          </p:cNvPr>
          <p:cNvSpPr/>
          <p:nvPr/>
        </p:nvSpPr>
        <p:spPr>
          <a:xfrm>
            <a:off x="916941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7F670778-66B3-449A-A50E-9C7BBC5E298A}"/>
              </a:ext>
            </a:extLst>
          </p:cNvPr>
          <p:cNvSpPr/>
          <p:nvPr/>
        </p:nvSpPr>
        <p:spPr>
          <a:xfrm>
            <a:off x="7086855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69F96-90B0-45A6-B4D4-233C3034A24D}"/>
              </a:ext>
            </a:extLst>
          </p:cNvPr>
          <p:cNvSpPr/>
          <p:nvPr/>
        </p:nvSpPr>
        <p:spPr>
          <a:xfrm>
            <a:off x="500114" y="8683372"/>
            <a:ext cx="14835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1BE98-AD8E-42CC-B2F4-A3A2D9E8D94B}"/>
              </a:ext>
            </a:extLst>
          </p:cNvPr>
          <p:cNvSpPr/>
          <p:nvPr/>
        </p:nvSpPr>
        <p:spPr>
          <a:xfrm>
            <a:off x="2502078" y="8659948"/>
            <a:ext cx="962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OVERZICHT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F8781-C623-4EFB-9F12-D98D08C3AD64}"/>
              </a:ext>
            </a:extLst>
          </p:cNvPr>
          <p:cNvSpPr/>
          <p:nvPr/>
        </p:nvSpPr>
        <p:spPr>
          <a:xfrm>
            <a:off x="4522805" y="8651536"/>
            <a:ext cx="131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ZELF EXPERIMENTEREN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7B307-9D30-4B07-954F-56A641CCE437}"/>
              </a:ext>
            </a:extLst>
          </p:cNvPr>
          <p:cNvSpPr/>
          <p:nvPr/>
        </p:nvSpPr>
        <p:spPr>
          <a:xfrm>
            <a:off x="6560416" y="8639120"/>
            <a:ext cx="1447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LEERLING RESULTATEN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B8F4C-6E84-49C3-AE77-08F8FB0F1ACB}"/>
              </a:ext>
            </a:extLst>
          </p:cNvPr>
          <p:cNvSpPr/>
          <p:nvPr/>
        </p:nvSpPr>
        <p:spPr>
          <a:xfrm>
            <a:off x="8971476" y="8736174"/>
            <a:ext cx="1268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B49D8-EAF6-42EC-8B3A-C9D322D520D1}"/>
              </a:ext>
            </a:extLst>
          </p:cNvPr>
          <p:cNvSpPr/>
          <p:nvPr/>
        </p:nvSpPr>
        <p:spPr>
          <a:xfrm>
            <a:off x="11221188" y="8736174"/>
            <a:ext cx="1948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AFRONDEN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2A5AD-A9E3-4120-A5FC-BB5214F60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7" name="Oval 26">
            <a:hlinkClick r:id="rId4" action="ppaction://hlinksldjump"/>
            <a:extLst>
              <a:ext uri="{FF2B5EF4-FFF2-40B4-BE49-F238E27FC236}">
                <a16:creationId xmlns:a16="http://schemas.microsoft.com/office/drawing/2014/main" id="{1A822442-242E-491D-9C3E-3B3D15F4FD4D}"/>
              </a:ext>
            </a:extLst>
          </p:cNvPr>
          <p:cNvSpPr/>
          <p:nvPr/>
        </p:nvSpPr>
        <p:spPr>
          <a:xfrm>
            <a:off x="670276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6860B8D-8D4D-47FD-A67A-C0CFFFC29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0230" y="1427050"/>
            <a:ext cx="13832957" cy="1240926"/>
          </a:xfrm>
          <a:noFill/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Percentage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van de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leerlingen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die de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volgende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conclusies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bereikten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aan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het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eind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van de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les</a:t>
            </a:r>
            <a:b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Vilarta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Rodriguez et al., 2020):</a:t>
            </a:r>
          </a:p>
          <a:p>
            <a:pPr>
              <a:lnSpc>
                <a:spcPct val="150000"/>
              </a:lnSpc>
            </a:pPr>
            <a:endParaRPr lang="nl-N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Oval 24">
            <a:hlinkClick r:id="rId4" action="ppaction://hlinksldjump"/>
            <a:extLst>
              <a:ext uri="{FF2B5EF4-FFF2-40B4-BE49-F238E27FC236}">
                <a16:creationId xmlns:a16="http://schemas.microsoft.com/office/drawing/2014/main" id="{7559B302-CF8B-47AB-B079-657AEBBD9377}"/>
              </a:ext>
            </a:extLst>
          </p:cNvPr>
          <p:cNvSpPr/>
          <p:nvPr/>
        </p:nvSpPr>
        <p:spPr>
          <a:xfrm>
            <a:off x="2783242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2509E87-D9E5-4731-99C0-0D0F20397F62}"/>
              </a:ext>
            </a:extLst>
          </p:cNvPr>
          <p:cNvSpPr txBox="1">
            <a:spLocks/>
          </p:cNvSpPr>
          <p:nvPr/>
        </p:nvSpPr>
        <p:spPr>
          <a:xfrm>
            <a:off x="368352" y="498821"/>
            <a:ext cx="12384128" cy="793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  <a:latin typeface="Arial Narrow" panose="020B0606020202030204" pitchFamily="34" charset="0"/>
              </a:rPr>
              <a:t>LEERLING RESULTATEN</a:t>
            </a:r>
            <a:endParaRPr lang="nl-NL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Oval 30">
            <a:hlinkClick r:id="rId4" action="ppaction://hlinksldjump"/>
            <a:extLst>
              <a:ext uri="{FF2B5EF4-FFF2-40B4-BE49-F238E27FC236}">
                <a16:creationId xmlns:a16="http://schemas.microsoft.com/office/drawing/2014/main" id="{830DD9CF-21EC-4613-9CB5-BA9F6F3B1FA3}"/>
              </a:ext>
            </a:extLst>
          </p:cNvPr>
          <p:cNvSpPr/>
          <p:nvPr/>
        </p:nvSpPr>
        <p:spPr>
          <a:xfrm>
            <a:off x="4973889" y="8236892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14C7143-25A0-40BF-BFDF-B1C6932A4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458167"/>
              </p:ext>
            </p:extLst>
          </p:nvPr>
        </p:nvGraphicFramePr>
        <p:xfrm>
          <a:off x="2991190" y="2596966"/>
          <a:ext cx="9591035" cy="470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517B19-CD9A-49D2-A964-64CBA251A177}"/>
              </a:ext>
            </a:extLst>
          </p:cNvPr>
          <p:cNvSpPr txBox="1"/>
          <p:nvPr/>
        </p:nvSpPr>
        <p:spPr>
          <a:xfrm>
            <a:off x="8194150" y="7008521"/>
            <a:ext cx="2124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Bestaan</a:t>
            </a:r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van </a:t>
            </a:r>
            <a:r>
              <a:rPr lang="pt-B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een</a:t>
            </a:r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grensfrequentie</a:t>
            </a:r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van </a:t>
            </a:r>
            <a:r>
              <a:rPr lang="pt-B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licht</a:t>
            </a:r>
            <a:endParaRPr lang="nl-N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ABA782-ECC8-4166-8B01-FE049BA74C5E}"/>
              </a:ext>
            </a:extLst>
          </p:cNvPr>
          <p:cNvSpPr txBox="1"/>
          <p:nvPr/>
        </p:nvSpPr>
        <p:spPr>
          <a:xfrm>
            <a:off x="6230218" y="6995614"/>
            <a:ext cx="1556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Frequentie be</a:t>
            </a:r>
            <a:r>
              <a:rPr lang="nl-NL" dirty="0" err="1">
                <a:solidFill>
                  <a:schemeClr val="bg1"/>
                </a:solidFill>
              </a:rPr>
              <a:t>ï</a:t>
            </a:r>
            <a:r>
              <a:rPr lang="pt-B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nvloedt</a:t>
            </a:r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E</a:t>
            </a:r>
            <a:r>
              <a:rPr lang="pt-BR" sz="2000" baseline="-25000" dirty="0">
                <a:solidFill>
                  <a:schemeClr val="bg1"/>
                </a:solidFill>
                <a:latin typeface="Arial Narrow" panose="020B0606020202030204" pitchFamily="34" charset="0"/>
              </a:rPr>
              <a:t>kin</a:t>
            </a:r>
            <a:endParaRPr lang="nl-NL" sz="2000" baseline="-2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6EAB91-F222-43C6-A557-08B62E86C548}"/>
              </a:ext>
            </a:extLst>
          </p:cNvPr>
          <p:cNvSpPr txBox="1"/>
          <p:nvPr/>
        </p:nvSpPr>
        <p:spPr>
          <a:xfrm>
            <a:off x="3990530" y="6988743"/>
            <a:ext cx="1645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Intensiteit</a:t>
            </a:r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beinvloedt</a:t>
            </a:r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het</a:t>
            </a:r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aantal</a:t>
            </a:r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vrijgekomen</a:t>
            </a:r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e</a:t>
            </a:r>
            <a:r>
              <a:rPr lang="pt-BR" sz="2000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endParaRPr lang="nl-NL" sz="2000" baseline="-2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1B3BFD-BB18-4558-A956-1502E6CC10F7}"/>
                  </a:ext>
                </a:extLst>
              </p:cNvPr>
              <p:cNvSpPr txBox="1"/>
              <p:nvPr/>
            </p:nvSpPr>
            <p:spPr>
              <a:xfrm>
                <a:off x="10569748" y="6999026"/>
                <a:ext cx="192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Als</a:t>
                </a:r>
                <a:r>
                  <a:rPr lang="pt-BR" sz="20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pt-BR" sz="20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pt-BR" sz="20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f</a:t>
                </a:r>
                <a:r>
                  <a:rPr lang="pt-BR" sz="2000" i="1" baseline="-250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grens</a:t>
                </a:r>
                <a:r>
                  <a:rPr lang="pt-BR" sz="20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pt-BR" sz="2000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elke</a:t>
                </a:r>
                <a:r>
                  <a:rPr lang="pt-BR" sz="20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pt-BR" sz="2000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intensiteit</a:t>
                </a:r>
                <a:r>
                  <a:rPr lang="pt-BR" sz="20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&gt; 0% </a:t>
                </a:r>
                <a:r>
                  <a:rPr lang="pt-BR" sz="2000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maakt</a:t>
                </a:r>
                <a:r>
                  <a:rPr lang="pt-BR" sz="20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pt-BR" sz="2000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elektronen</a:t>
                </a:r>
                <a:r>
                  <a:rPr lang="pt-BR" sz="20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pt-BR" sz="2000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vrij</a:t>
                </a:r>
                <a:endParaRPr lang="nl-NL" sz="2000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1B3BFD-BB18-4558-A956-1502E6CC1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748" y="6999026"/>
                <a:ext cx="1927691" cy="1323439"/>
              </a:xfrm>
              <a:prstGeom prst="rect">
                <a:avLst/>
              </a:prstGeom>
              <a:blipFill>
                <a:blip r:embed="rId6"/>
                <a:stretch>
                  <a:fillRect t="-285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F1AB021-E9F3-4E60-8C31-3341B2AE2FB4}"/>
              </a:ext>
            </a:extLst>
          </p:cNvPr>
          <p:cNvSpPr/>
          <p:nvPr/>
        </p:nvSpPr>
        <p:spPr>
          <a:xfrm>
            <a:off x="0" y="8431616"/>
            <a:ext cx="13832958" cy="4808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D01EFC0B-94FA-4998-AED9-2BC23B2812D6}"/>
              </a:ext>
            </a:extLst>
          </p:cNvPr>
          <p:cNvSpPr/>
          <p:nvPr/>
        </p:nvSpPr>
        <p:spPr>
          <a:xfrm>
            <a:off x="11428890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4B682557-9A9B-49C2-9C45-AD2FF7A2834B}"/>
              </a:ext>
            </a:extLst>
          </p:cNvPr>
          <p:cNvSpPr/>
          <p:nvPr/>
        </p:nvSpPr>
        <p:spPr>
          <a:xfrm>
            <a:off x="916941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7F670778-66B3-449A-A50E-9C7BBC5E298A}"/>
              </a:ext>
            </a:extLst>
          </p:cNvPr>
          <p:cNvSpPr/>
          <p:nvPr/>
        </p:nvSpPr>
        <p:spPr>
          <a:xfrm>
            <a:off x="7086855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69F96-90B0-45A6-B4D4-233C3034A24D}"/>
              </a:ext>
            </a:extLst>
          </p:cNvPr>
          <p:cNvSpPr/>
          <p:nvPr/>
        </p:nvSpPr>
        <p:spPr>
          <a:xfrm>
            <a:off x="500114" y="8683372"/>
            <a:ext cx="14835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1BE98-AD8E-42CC-B2F4-A3A2D9E8D94B}"/>
              </a:ext>
            </a:extLst>
          </p:cNvPr>
          <p:cNvSpPr/>
          <p:nvPr/>
        </p:nvSpPr>
        <p:spPr>
          <a:xfrm>
            <a:off x="2502078" y="8659948"/>
            <a:ext cx="962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OVERZICHT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F8781-C623-4EFB-9F12-D98D08C3AD64}"/>
              </a:ext>
            </a:extLst>
          </p:cNvPr>
          <p:cNvSpPr/>
          <p:nvPr/>
        </p:nvSpPr>
        <p:spPr>
          <a:xfrm>
            <a:off x="4522805" y="8651536"/>
            <a:ext cx="131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ZELF EXPERIMENTEREN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7B307-9D30-4B07-954F-56A641CCE437}"/>
              </a:ext>
            </a:extLst>
          </p:cNvPr>
          <p:cNvSpPr/>
          <p:nvPr/>
        </p:nvSpPr>
        <p:spPr>
          <a:xfrm>
            <a:off x="6560416" y="8639120"/>
            <a:ext cx="1447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LEERLING RESULTATEN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B8F4C-6E84-49C3-AE77-08F8FB0F1ACB}"/>
              </a:ext>
            </a:extLst>
          </p:cNvPr>
          <p:cNvSpPr/>
          <p:nvPr/>
        </p:nvSpPr>
        <p:spPr>
          <a:xfrm>
            <a:off x="8971476" y="8736174"/>
            <a:ext cx="1268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B49D8-EAF6-42EC-8B3A-C9D322D520D1}"/>
              </a:ext>
            </a:extLst>
          </p:cNvPr>
          <p:cNvSpPr/>
          <p:nvPr/>
        </p:nvSpPr>
        <p:spPr>
          <a:xfrm>
            <a:off x="11221188" y="8736174"/>
            <a:ext cx="1948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AFRONDEN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2A5AD-A9E3-4120-A5FC-BB5214F60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7" name="Oval 26">
            <a:hlinkClick r:id="rId4" action="ppaction://hlinksldjump"/>
            <a:extLst>
              <a:ext uri="{FF2B5EF4-FFF2-40B4-BE49-F238E27FC236}">
                <a16:creationId xmlns:a16="http://schemas.microsoft.com/office/drawing/2014/main" id="{1A822442-242E-491D-9C3E-3B3D15F4FD4D}"/>
              </a:ext>
            </a:extLst>
          </p:cNvPr>
          <p:cNvSpPr/>
          <p:nvPr/>
        </p:nvSpPr>
        <p:spPr>
          <a:xfrm>
            <a:off x="670276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6860B8D-8D4D-47FD-A67A-C0CFFFC29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873" y="1693198"/>
            <a:ext cx="13832957" cy="4799681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Einstein’s</a:t>
            </a:r>
            <a:r>
              <a:rPr lang="pt-B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Wet</a:t>
            </a:r>
            <a:r>
              <a:rPr lang="pt-B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van </a:t>
            </a:r>
            <a:r>
              <a:rPr lang="pt-BR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het</a:t>
            </a:r>
            <a:r>
              <a:rPr lang="pt-B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foto-</a:t>
            </a:r>
            <a:r>
              <a:rPr lang="pt-BR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elektrisch</a:t>
            </a:r>
            <a:r>
              <a:rPr lang="pt-B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effect</a:t>
            </a:r>
            <a:r>
              <a:rPr lang="pt-B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Meerkeuzevraag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: 59% correct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Open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vraag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: “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Waarom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verklaart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het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deeltjes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model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van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licht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het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foto-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elektrisch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effect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?”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Minder 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succes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oppervlakkige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antwoorden</a:t>
            </a:r>
            <a:r>
              <a:rPr lang="pt-B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  <a:p>
            <a:pPr marL="1143000" lvl="1" indent="-457200"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Licht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heeft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andere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eigenschappen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dan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golven</a:t>
            </a:r>
            <a:r>
              <a:rPr lang="pt-B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”;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Als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fotonen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deeltjes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zijn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, dan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kunnen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ze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elektronen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vrij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maken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van de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plaat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”</a:t>
            </a:r>
          </a:p>
          <a:p>
            <a:pPr marL="1143000" lvl="1" indent="-457200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Docent 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discussie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discussie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was 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nodig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om kwantisatie 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te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begrijpen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en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hoe 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dit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het 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foto-elektrisch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effect </a:t>
            </a:r>
            <a:r>
              <a:rPr 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verklaart</a:t>
            </a:r>
            <a:b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nl-N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Oval 24">
            <a:hlinkClick r:id="rId4" action="ppaction://hlinksldjump"/>
            <a:extLst>
              <a:ext uri="{FF2B5EF4-FFF2-40B4-BE49-F238E27FC236}">
                <a16:creationId xmlns:a16="http://schemas.microsoft.com/office/drawing/2014/main" id="{7559B302-CF8B-47AB-B079-657AEBBD9377}"/>
              </a:ext>
            </a:extLst>
          </p:cNvPr>
          <p:cNvSpPr/>
          <p:nvPr/>
        </p:nvSpPr>
        <p:spPr>
          <a:xfrm>
            <a:off x="2783242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2509E87-D9E5-4731-99C0-0D0F20397F62}"/>
              </a:ext>
            </a:extLst>
          </p:cNvPr>
          <p:cNvSpPr txBox="1">
            <a:spLocks/>
          </p:cNvSpPr>
          <p:nvPr/>
        </p:nvSpPr>
        <p:spPr>
          <a:xfrm>
            <a:off x="368352" y="498821"/>
            <a:ext cx="12384128" cy="793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  <a:latin typeface="Arial Narrow" panose="020B0606020202030204" pitchFamily="34" charset="0"/>
              </a:rPr>
              <a:t>LEERLING RESULTATEN</a:t>
            </a:r>
            <a:endParaRPr lang="nl-NL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Oval 30">
            <a:hlinkClick r:id="rId4" action="ppaction://hlinksldjump"/>
            <a:extLst>
              <a:ext uri="{FF2B5EF4-FFF2-40B4-BE49-F238E27FC236}">
                <a16:creationId xmlns:a16="http://schemas.microsoft.com/office/drawing/2014/main" id="{830DD9CF-21EC-4613-9CB5-BA9F6F3B1FA3}"/>
              </a:ext>
            </a:extLst>
          </p:cNvPr>
          <p:cNvSpPr/>
          <p:nvPr/>
        </p:nvSpPr>
        <p:spPr>
          <a:xfrm>
            <a:off x="4973889" y="8236892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9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F1AB021-E9F3-4E60-8C31-3341B2AE2FB4}"/>
              </a:ext>
            </a:extLst>
          </p:cNvPr>
          <p:cNvSpPr/>
          <p:nvPr/>
        </p:nvSpPr>
        <p:spPr>
          <a:xfrm>
            <a:off x="0" y="8431616"/>
            <a:ext cx="13832958" cy="4808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D01EFC0B-94FA-4998-AED9-2BC23B2812D6}"/>
              </a:ext>
            </a:extLst>
          </p:cNvPr>
          <p:cNvSpPr/>
          <p:nvPr/>
        </p:nvSpPr>
        <p:spPr>
          <a:xfrm>
            <a:off x="11428890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4B682557-9A9B-49C2-9C45-AD2FF7A2834B}"/>
              </a:ext>
            </a:extLst>
          </p:cNvPr>
          <p:cNvSpPr/>
          <p:nvPr/>
        </p:nvSpPr>
        <p:spPr>
          <a:xfrm>
            <a:off x="916941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69F96-90B0-45A6-B4D4-233C3034A24D}"/>
              </a:ext>
            </a:extLst>
          </p:cNvPr>
          <p:cNvSpPr/>
          <p:nvPr/>
        </p:nvSpPr>
        <p:spPr>
          <a:xfrm>
            <a:off x="500114" y="8683372"/>
            <a:ext cx="14835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1BE98-AD8E-42CC-B2F4-A3A2D9E8D94B}"/>
              </a:ext>
            </a:extLst>
          </p:cNvPr>
          <p:cNvSpPr/>
          <p:nvPr/>
        </p:nvSpPr>
        <p:spPr>
          <a:xfrm>
            <a:off x="2502078" y="8659948"/>
            <a:ext cx="962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OVERZICHT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F8781-C623-4EFB-9F12-D98D08C3AD64}"/>
              </a:ext>
            </a:extLst>
          </p:cNvPr>
          <p:cNvSpPr/>
          <p:nvPr/>
        </p:nvSpPr>
        <p:spPr>
          <a:xfrm>
            <a:off x="4522805" y="8651536"/>
            <a:ext cx="131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ZELF EXPERIMENTEREN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7B307-9D30-4B07-954F-56A641CCE437}"/>
              </a:ext>
            </a:extLst>
          </p:cNvPr>
          <p:cNvSpPr/>
          <p:nvPr/>
        </p:nvSpPr>
        <p:spPr>
          <a:xfrm>
            <a:off x="6560416" y="8639120"/>
            <a:ext cx="1447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LEERLING RESULTATEN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B8F4C-6E84-49C3-AE77-08F8FB0F1ACB}"/>
              </a:ext>
            </a:extLst>
          </p:cNvPr>
          <p:cNvSpPr/>
          <p:nvPr/>
        </p:nvSpPr>
        <p:spPr>
          <a:xfrm>
            <a:off x="8971476" y="8736174"/>
            <a:ext cx="1268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B49D8-EAF6-42EC-8B3A-C9D322D520D1}"/>
              </a:ext>
            </a:extLst>
          </p:cNvPr>
          <p:cNvSpPr/>
          <p:nvPr/>
        </p:nvSpPr>
        <p:spPr>
          <a:xfrm>
            <a:off x="11221188" y="8736174"/>
            <a:ext cx="1948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AFRONDEN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2A5AD-A9E3-4120-A5FC-BB5214F60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7" name="Oval 26">
            <a:hlinkClick r:id="rId4" action="ppaction://hlinksldjump"/>
            <a:extLst>
              <a:ext uri="{FF2B5EF4-FFF2-40B4-BE49-F238E27FC236}">
                <a16:creationId xmlns:a16="http://schemas.microsoft.com/office/drawing/2014/main" id="{1A822442-242E-491D-9C3E-3B3D15F4FD4D}"/>
              </a:ext>
            </a:extLst>
          </p:cNvPr>
          <p:cNvSpPr/>
          <p:nvPr/>
        </p:nvSpPr>
        <p:spPr>
          <a:xfrm>
            <a:off x="670276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Oval 24">
            <a:hlinkClick r:id="rId4" action="ppaction://hlinksldjump"/>
            <a:extLst>
              <a:ext uri="{FF2B5EF4-FFF2-40B4-BE49-F238E27FC236}">
                <a16:creationId xmlns:a16="http://schemas.microsoft.com/office/drawing/2014/main" id="{7559B302-CF8B-47AB-B079-657AEBBD9377}"/>
              </a:ext>
            </a:extLst>
          </p:cNvPr>
          <p:cNvSpPr/>
          <p:nvPr/>
        </p:nvSpPr>
        <p:spPr>
          <a:xfrm>
            <a:off x="2783242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2509E87-D9E5-4731-99C0-0D0F20397F62}"/>
              </a:ext>
            </a:extLst>
          </p:cNvPr>
          <p:cNvSpPr txBox="1">
            <a:spLocks/>
          </p:cNvSpPr>
          <p:nvPr/>
        </p:nvSpPr>
        <p:spPr>
          <a:xfrm>
            <a:off x="368352" y="498821"/>
            <a:ext cx="12384128" cy="793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  <a:latin typeface="Arial Narrow" panose="020B0606020202030204" pitchFamily="34" charset="0"/>
              </a:rPr>
              <a:t>DISCUSSIE</a:t>
            </a:r>
            <a:endParaRPr lang="nl-NL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Oval 30">
            <a:hlinkClick r:id="rId4" action="ppaction://hlinksldjump"/>
            <a:extLst>
              <a:ext uri="{FF2B5EF4-FFF2-40B4-BE49-F238E27FC236}">
                <a16:creationId xmlns:a16="http://schemas.microsoft.com/office/drawing/2014/main" id="{830DD9CF-21EC-4613-9CB5-BA9F6F3B1FA3}"/>
              </a:ext>
            </a:extLst>
          </p:cNvPr>
          <p:cNvSpPr/>
          <p:nvPr/>
        </p:nvSpPr>
        <p:spPr>
          <a:xfrm>
            <a:off x="4973889" y="8236892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Oval 25">
            <a:hlinkClick r:id="rId4" action="ppaction://hlinksldjump"/>
            <a:extLst>
              <a:ext uri="{FF2B5EF4-FFF2-40B4-BE49-F238E27FC236}">
                <a16:creationId xmlns:a16="http://schemas.microsoft.com/office/drawing/2014/main" id="{404DF1C3-893C-40C5-A33D-7D3271208273}"/>
              </a:ext>
            </a:extLst>
          </p:cNvPr>
          <p:cNvSpPr/>
          <p:nvPr/>
        </p:nvSpPr>
        <p:spPr>
          <a:xfrm>
            <a:off x="7090701" y="8217842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9C4551E-AF72-42AD-9483-EBADF3E7F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833" y="3033551"/>
            <a:ext cx="13832957" cy="1828310"/>
          </a:xfrm>
          <a:noFill/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Hoe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was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uw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ervaring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met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les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?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Wat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vond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van de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simulatie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Hoe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zou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je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deze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les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in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uw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eigen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lessen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willen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gebruiken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b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nl-N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9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F1AB021-E9F3-4E60-8C31-3341B2AE2FB4}"/>
              </a:ext>
            </a:extLst>
          </p:cNvPr>
          <p:cNvSpPr/>
          <p:nvPr/>
        </p:nvSpPr>
        <p:spPr>
          <a:xfrm>
            <a:off x="0" y="8431616"/>
            <a:ext cx="13832958" cy="4808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D01EFC0B-94FA-4998-AED9-2BC23B2812D6}"/>
              </a:ext>
            </a:extLst>
          </p:cNvPr>
          <p:cNvSpPr/>
          <p:nvPr/>
        </p:nvSpPr>
        <p:spPr>
          <a:xfrm>
            <a:off x="11428890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69F96-90B0-45A6-B4D4-233C3034A24D}"/>
              </a:ext>
            </a:extLst>
          </p:cNvPr>
          <p:cNvSpPr/>
          <p:nvPr/>
        </p:nvSpPr>
        <p:spPr>
          <a:xfrm>
            <a:off x="500114" y="8683372"/>
            <a:ext cx="14835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1BE98-AD8E-42CC-B2F4-A3A2D9E8D94B}"/>
              </a:ext>
            </a:extLst>
          </p:cNvPr>
          <p:cNvSpPr/>
          <p:nvPr/>
        </p:nvSpPr>
        <p:spPr>
          <a:xfrm>
            <a:off x="2502078" y="8659948"/>
            <a:ext cx="962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OVERZICHT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F8781-C623-4EFB-9F12-D98D08C3AD64}"/>
              </a:ext>
            </a:extLst>
          </p:cNvPr>
          <p:cNvSpPr/>
          <p:nvPr/>
        </p:nvSpPr>
        <p:spPr>
          <a:xfrm>
            <a:off x="4522805" y="8651536"/>
            <a:ext cx="131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ZELF EXPERIMENTEREN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7B307-9D30-4B07-954F-56A641CCE437}"/>
              </a:ext>
            </a:extLst>
          </p:cNvPr>
          <p:cNvSpPr/>
          <p:nvPr/>
        </p:nvSpPr>
        <p:spPr>
          <a:xfrm>
            <a:off x="6560416" y="8639120"/>
            <a:ext cx="1447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LEERLING RESULTATEN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B8F4C-6E84-49C3-AE77-08F8FB0F1ACB}"/>
              </a:ext>
            </a:extLst>
          </p:cNvPr>
          <p:cNvSpPr/>
          <p:nvPr/>
        </p:nvSpPr>
        <p:spPr>
          <a:xfrm>
            <a:off x="8971476" y="8736174"/>
            <a:ext cx="1268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B49D8-EAF6-42EC-8B3A-C9D322D520D1}"/>
              </a:ext>
            </a:extLst>
          </p:cNvPr>
          <p:cNvSpPr/>
          <p:nvPr/>
        </p:nvSpPr>
        <p:spPr>
          <a:xfrm>
            <a:off x="11221188" y="8736174"/>
            <a:ext cx="1948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AFRONDEN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2A5AD-A9E3-4120-A5FC-BB5214F60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7" name="Oval 26">
            <a:hlinkClick r:id="rId4" action="ppaction://hlinksldjump"/>
            <a:extLst>
              <a:ext uri="{FF2B5EF4-FFF2-40B4-BE49-F238E27FC236}">
                <a16:creationId xmlns:a16="http://schemas.microsoft.com/office/drawing/2014/main" id="{1A822442-242E-491D-9C3E-3B3D15F4FD4D}"/>
              </a:ext>
            </a:extLst>
          </p:cNvPr>
          <p:cNvSpPr/>
          <p:nvPr/>
        </p:nvSpPr>
        <p:spPr>
          <a:xfrm>
            <a:off x="670276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Oval 24">
            <a:hlinkClick r:id="rId4" action="ppaction://hlinksldjump"/>
            <a:extLst>
              <a:ext uri="{FF2B5EF4-FFF2-40B4-BE49-F238E27FC236}">
                <a16:creationId xmlns:a16="http://schemas.microsoft.com/office/drawing/2014/main" id="{7559B302-CF8B-47AB-B079-657AEBBD9377}"/>
              </a:ext>
            </a:extLst>
          </p:cNvPr>
          <p:cNvSpPr/>
          <p:nvPr/>
        </p:nvSpPr>
        <p:spPr>
          <a:xfrm>
            <a:off x="2783242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2509E87-D9E5-4731-99C0-0D0F20397F62}"/>
              </a:ext>
            </a:extLst>
          </p:cNvPr>
          <p:cNvSpPr txBox="1">
            <a:spLocks/>
          </p:cNvSpPr>
          <p:nvPr/>
        </p:nvSpPr>
        <p:spPr>
          <a:xfrm>
            <a:off x="368352" y="498821"/>
            <a:ext cx="12384128" cy="793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  <a:latin typeface="Arial Narrow" panose="020B0606020202030204" pitchFamily="34" charset="0"/>
              </a:rPr>
              <a:t>AFRONDEN</a:t>
            </a:r>
            <a:endParaRPr lang="nl-NL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Oval 30">
            <a:hlinkClick r:id="rId4" action="ppaction://hlinksldjump"/>
            <a:extLst>
              <a:ext uri="{FF2B5EF4-FFF2-40B4-BE49-F238E27FC236}">
                <a16:creationId xmlns:a16="http://schemas.microsoft.com/office/drawing/2014/main" id="{830DD9CF-21EC-4613-9CB5-BA9F6F3B1FA3}"/>
              </a:ext>
            </a:extLst>
          </p:cNvPr>
          <p:cNvSpPr/>
          <p:nvPr/>
        </p:nvSpPr>
        <p:spPr>
          <a:xfrm>
            <a:off x="4973889" y="8236892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Oval 25">
            <a:hlinkClick r:id="rId4" action="ppaction://hlinksldjump"/>
            <a:extLst>
              <a:ext uri="{FF2B5EF4-FFF2-40B4-BE49-F238E27FC236}">
                <a16:creationId xmlns:a16="http://schemas.microsoft.com/office/drawing/2014/main" id="{404DF1C3-893C-40C5-A33D-7D3271208273}"/>
              </a:ext>
            </a:extLst>
          </p:cNvPr>
          <p:cNvSpPr/>
          <p:nvPr/>
        </p:nvSpPr>
        <p:spPr>
          <a:xfrm>
            <a:off x="7090701" y="8217842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Oval 19">
            <a:hlinkClick r:id="rId4" action="ppaction://hlinksldjump"/>
            <a:extLst>
              <a:ext uri="{FF2B5EF4-FFF2-40B4-BE49-F238E27FC236}">
                <a16:creationId xmlns:a16="http://schemas.microsoft.com/office/drawing/2014/main" id="{2A74BA90-F4AF-4FE1-8A19-84D80F6648A4}"/>
              </a:ext>
            </a:extLst>
          </p:cNvPr>
          <p:cNvSpPr/>
          <p:nvPr/>
        </p:nvSpPr>
        <p:spPr>
          <a:xfrm>
            <a:off x="9181093" y="8236892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0BD1A34-151C-4C15-9214-AB247059A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715" y="1562288"/>
            <a:ext cx="6281267" cy="7228465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Help met ons onderzoek!</a:t>
            </a:r>
            <a:br>
              <a:rPr lang="pt-BR" sz="3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pt-BR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We zoeken docenten die een online, </a:t>
            </a:r>
            <a:r>
              <a:rPr lang="pt-BR" sz="3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30-minuten begrips toets </a:t>
            </a: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willen afnemen over het foto-elektrisch effect, golf-deeltje dualiteit en tunneling. </a:t>
            </a:r>
          </a:p>
          <a:p>
            <a:pPr>
              <a:lnSpc>
                <a:spcPct val="100000"/>
              </a:lnSpc>
            </a:pP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b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nl-N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FBA1C-9736-4C5F-AB34-D91A2376F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033" y="749315"/>
            <a:ext cx="8992840" cy="4427205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06E9866-8875-4AF8-B55E-B28E98D6FAE2}"/>
              </a:ext>
            </a:extLst>
          </p:cNvPr>
          <p:cNvSpPr txBox="1">
            <a:spLocks/>
          </p:cNvSpPr>
          <p:nvPr/>
        </p:nvSpPr>
        <p:spPr>
          <a:xfrm>
            <a:off x="368352" y="5337277"/>
            <a:ext cx="15389122" cy="43503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U krijgt een overzicht van de resultaten van uw leerlingen. De toets gevolgd door discussie van de lastigste vragen vormt een uitstekende begripsoefening voor het Centraal Examen. </a:t>
            </a:r>
          </a:p>
          <a:p>
            <a:pPr>
              <a:lnSpc>
                <a:spcPct val="100000"/>
              </a:lnSpc>
            </a:pP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2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Opgeven via de chat of via e-mail naar </a:t>
            </a:r>
            <a:r>
              <a:rPr lang="en-US" sz="3200" b="1" u="sng" dirty="0">
                <a:solidFill>
                  <a:srgbClr val="FFFF00"/>
                </a:solidFill>
              </a:rPr>
              <a:t>l.vilartarodriguez@utwente.nl</a:t>
            </a:r>
            <a:endParaRPr lang="pt-BR" sz="32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b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pt-BR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nl-N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00C965-41CF-4F83-8649-B0F15696C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6397" y="3466682"/>
            <a:ext cx="4924385" cy="2172118"/>
          </a:xfrm>
        </p:spPr>
        <p:txBody>
          <a:bodyPr/>
          <a:lstStyle/>
          <a:p>
            <a:r>
              <a:rPr lang="en-US" sz="2800" dirty="0"/>
              <a:t>Neem contact op!</a:t>
            </a:r>
          </a:p>
          <a:p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l.vilartarodriguez@utwente.nl</a:t>
            </a:r>
            <a:br>
              <a:rPr lang="en-US" sz="2800" dirty="0"/>
            </a:br>
            <a:r>
              <a:rPr lang="en-US" sz="2800" dirty="0"/>
              <a:t>e.vandenberg-1@utwente.nl</a:t>
            </a:r>
            <a:br>
              <a:rPr lang="en-US" sz="2800" dirty="0"/>
            </a:br>
            <a:r>
              <a:rPr lang="en-US" sz="2800" dirty="0"/>
              <a:t>j.t.vanderveen@utwente.nl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4169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48594"/>
            <a:ext cx="9475594" cy="18203754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0" y="4421688"/>
            <a:ext cx="13563262" cy="1366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l 25">
            <a:hlinkClick r:id="" action="ppaction://noaction"/>
          </p:cNvPr>
          <p:cNvSpPr/>
          <p:nvPr/>
        </p:nvSpPr>
        <p:spPr>
          <a:xfrm>
            <a:off x="12705402" y="4028345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FF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l 23">
            <a:hlinkClick r:id="" action="ppaction://noaction"/>
          </p:cNvPr>
          <p:cNvSpPr/>
          <p:nvPr/>
        </p:nvSpPr>
        <p:spPr>
          <a:xfrm>
            <a:off x="10467169" y="4034529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>
            <a:hlinkClick r:id="" action="ppaction://noaction"/>
          </p:cNvPr>
          <p:cNvSpPr/>
          <p:nvPr/>
        </p:nvSpPr>
        <p:spPr>
          <a:xfrm>
            <a:off x="8095072" y="4032468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>
            <a:hlinkClick r:id="" action="ppaction://noaction"/>
          </p:cNvPr>
          <p:cNvSpPr/>
          <p:nvPr/>
        </p:nvSpPr>
        <p:spPr>
          <a:xfrm>
            <a:off x="5856839" y="4030406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21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3618606" y="4028345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52B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Programma</a:t>
            </a:r>
            <a:endParaRPr lang="en-US" sz="6000" dirty="0">
              <a:solidFill>
                <a:srgbClr val="00ABC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1380374" y="4028345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007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/>
          <p:cNvSpPr/>
          <p:nvPr/>
        </p:nvSpPr>
        <p:spPr>
          <a:xfrm>
            <a:off x="1196742" y="5361426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29430" y="5376207"/>
            <a:ext cx="1446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OVERZICHT VAN DE 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81647" y="5376207"/>
            <a:ext cx="2243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ZELF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EXPERIMENTEREN MET DE SIMULATIE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59781" y="5348043"/>
            <a:ext cx="151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LEERLINGEN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RESULTATEN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266937" y="5348043"/>
            <a:ext cx="1321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450490" y="5397992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AFRONDEN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58460" y="4999380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1.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92208" y="4997882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2.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0281" y="4993525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3.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64256" y="4989168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4.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747838" y="4988405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5.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983856" y="4976097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6.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4" grpId="0" animBg="1"/>
      <p:bldP spid="16" grpId="0" animBg="1"/>
      <p:bldP spid="14" grpId="0" animBg="1"/>
      <p:bldP spid="12" grpId="0" animBg="1"/>
      <p:bldP spid="6" grpId="0"/>
      <p:bldP spid="5" grpId="0" animBg="1"/>
      <p:bldP spid="28" grpId="0"/>
      <p:bldP spid="29" grpId="0"/>
      <p:bldP spid="30" grpId="0"/>
      <p:bldP spid="31" grpId="0"/>
      <p:bldP spid="33" grpId="0"/>
      <p:bldP spid="34" grpId="0"/>
      <p:bldP spid="40" grpId="0"/>
      <p:bldP spid="41" grpId="0"/>
      <p:bldP spid="42" grpId="0"/>
      <p:bldP spid="43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F1AB021-E9F3-4E60-8C31-3341B2AE2FB4}"/>
              </a:ext>
            </a:extLst>
          </p:cNvPr>
          <p:cNvSpPr/>
          <p:nvPr/>
        </p:nvSpPr>
        <p:spPr>
          <a:xfrm>
            <a:off x="0" y="8431616"/>
            <a:ext cx="13832958" cy="4808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D01EFC0B-94FA-4998-AED9-2BC23B2812D6}"/>
              </a:ext>
            </a:extLst>
          </p:cNvPr>
          <p:cNvSpPr/>
          <p:nvPr/>
        </p:nvSpPr>
        <p:spPr>
          <a:xfrm>
            <a:off x="11428890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4B682557-9A9B-49C2-9C45-AD2FF7A2834B}"/>
              </a:ext>
            </a:extLst>
          </p:cNvPr>
          <p:cNvSpPr/>
          <p:nvPr/>
        </p:nvSpPr>
        <p:spPr>
          <a:xfrm>
            <a:off x="916941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7F670778-66B3-449A-A50E-9C7BBC5E298A}"/>
              </a:ext>
            </a:extLst>
          </p:cNvPr>
          <p:cNvSpPr/>
          <p:nvPr/>
        </p:nvSpPr>
        <p:spPr>
          <a:xfrm>
            <a:off x="7086855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id="{8291849F-19B1-422B-AD39-4BA7DC3B7E6E}"/>
              </a:ext>
            </a:extLst>
          </p:cNvPr>
          <p:cNvSpPr/>
          <p:nvPr/>
        </p:nvSpPr>
        <p:spPr>
          <a:xfrm>
            <a:off x="4987834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Oval 13">
            <a:hlinkClick r:id="rId3" action="ppaction://hlinksldjump"/>
            <a:extLst>
              <a:ext uri="{FF2B5EF4-FFF2-40B4-BE49-F238E27FC236}">
                <a16:creationId xmlns:a16="http://schemas.microsoft.com/office/drawing/2014/main" id="{FB1BEA6A-B176-4457-AB9B-10B0AF6E1FFD}"/>
              </a:ext>
            </a:extLst>
          </p:cNvPr>
          <p:cNvSpPr/>
          <p:nvPr/>
        </p:nvSpPr>
        <p:spPr>
          <a:xfrm>
            <a:off x="278324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val 14">
            <a:hlinkClick r:id="rId4" action="ppaction://hlinksldjump"/>
            <a:extLst>
              <a:ext uri="{FF2B5EF4-FFF2-40B4-BE49-F238E27FC236}">
                <a16:creationId xmlns:a16="http://schemas.microsoft.com/office/drawing/2014/main" id="{8B75EB15-DD2D-4856-A5D1-E29429FC324A}"/>
              </a:ext>
            </a:extLst>
          </p:cNvPr>
          <p:cNvSpPr/>
          <p:nvPr/>
        </p:nvSpPr>
        <p:spPr>
          <a:xfrm>
            <a:off x="679376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7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69F96-90B0-45A6-B4D4-233C3034A24D}"/>
              </a:ext>
            </a:extLst>
          </p:cNvPr>
          <p:cNvSpPr/>
          <p:nvPr/>
        </p:nvSpPr>
        <p:spPr>
          <a:xfrm>
            <a:off x="500114" y="8683372"/>
            <a:ext cx="14835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1BE98-AD8E-42CC-B2F4-A3A2D9E8D94B}"/>
              </a:ext>
            </a:extLst>
          </p:cNvPr>
          <p:cNvSpPr/>
          <p:nvPr/>
        </p:nvSpPr>
        <p:spPr>
          <a:xfrm>
            <a:off x="2502078" y="8659948"/>
            <a:ext cx="962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OVERZICHT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F8781-C623-4EFB-9F12-D98D08C3AD64}"/>
              </a:ext>
            </a:extLst>
          </p:cNvPr>
          <p:cNvSpPr/>
          <p:nvPr/>
        </p:nvSpPr>
        <p:spPr>
          <a:xfrm>
            <a:off x="4522805" y="8651536"/>
            <a:ext cx="131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ZELF EXPERIMENTEREN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7B307-9D30-4B07-954F-56A641CCE437}"/>
              </a:ext>
            </a:extLst>
          </p:cNvPr>
          <p:cNvSpPr/>
          <p:nvPr/>
        </p:nvSpPr>
        <p:spPr>
          <a:xfrm>
            <a:off x="6560416" y="8639120"/>
            <a:ext cx="1447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LEERLING RESULTATEN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B8F4C-6E84-49C3-AE77-08F8FB0F1ACB}"/>
              </a:ext>
            </a:extLst>
          </p:cNvPr>
          <p:cNvSpPr/>
          <p:nvPr/>
        </p:nvSpPr>
        <p:spPr>
          <a:xfrm>
            <a:off x="8971476" y="8736174"/>
            <a:ext cx="1268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B49D8-EAF6-42EC-8B3A-C9D322D520D1}"/>
              </a:ext>
            </a:extLst>
          </p:cNvPr>
          <p:cNvSpPr/>
          <p:nvPr/>
        </p:nvSpPr>
        <p:spPr>
          <a:xfrm>
            <a:off x="11221188" y="8736174"/>
            <a:ext cx="1948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AFRONDEN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2A5AD-A9E3-4120-A5FC-BB5214F606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AAC3190-2B1C-4C0D-B6D6-75A4DBA883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349" y="1631134"/>
            <a:ext cx="9050350" cy="5850567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Go-Lab Platform (</a:t>
            </a:r>
            <a:r>
              <a:rPr lang="nl-NL" sz="3200" b="1" dirty="0">
                <a:solidFill>
                  <a:schemeClr val="bg1"/>
                </a:solidFill>
                <a:latin typeface="Arial Narrow" panose="020B0606020202030204" pitchFamily="34" charset="0"/>
                <a:hlinkClick r:id="rId6"/>
              </a:rPr>
              <a:t>golabz.eu</a:t>
            </a:r>
            <a:r>
              <a:rPr lang="nl-NL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) voor digitale lessen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Digitale lessen maken die verschillende elementen integreren:</a:t>
            </a:r>
          </a:p>
          <a:p>
            <a:pPr marL="1257300" lvl="1" indent="-571500">
              <a:lnSpc>
                <a:spcPct val="150000"/>
              </a:lnSpc>
            </a:pPr>
            <a:r>
              <a:rPr lang="nl-NL" sz="2800" dirty="0">
                <a:solidFill>
                  <a:schemeClr val="bg1"/>
                </a:solidFill>
                <a:latin typeface="Arial Narrow" panose="020B0606020202030204" pitchFamily="34" charset="0"/>
              </a:rPr>
              <a:t>Tekst, plaatjes, video, simulaties, open en gesloten vragen, tabellen en metingen</a:t>
            </a:r>
          </a:p>
          <a:p>
            <a:pPr marL="1257300" lvl="1" indent="-571500">
              <a:lnSpc>
                <a:spcPct val="150000"/>
              </a:lnSpc>
            </a:pPr>
            <a:r>
              <a:rPr lang="nl-NL" sz="2800" dirty="0">
                <a:solidFill>
                  <a:schemeClr val="bg1"/>
                </a:solidFill>
                <a:latin typeface="Arial Narrow" panose="020B0606020202030204" pitchFamily="34" charset="0"/>
              </a:rPr>
              <a:t>Onderzoekende elementen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 Narrow" panose="020B0606020202030204" pitchFamily="34" charset="0"/>
              </a:rPr>
              <a:t>Leerling antwoorden verzamelen, zowel meerkeuze als open antwoorden: ideaal om leerling begrip te volgen.</a:t>
            </a:r>
          </a:p>
          <a:p>
            <a:pPr lvl="1" indent="0">
              <a:lnSpc>
                <a:spcPct val="150000"/>
              </a:lnSpc>
              <a:buNone/>
            </a:pPr>
            <a:endParaRPr lang="nl-N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143000" lvl="1" indent="-457200"/>
            <a:endParaRPr lang="nl-N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143000" lvl="1" indent="-457200"/>
            <a:endParaRPr lang="nl-N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6FDB4DB-5467-4D29-9AF3-4C66B2C1FF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173" y="267658"/>
            <a:ext cx="5360045" cy="793286"/>
          </a:xfrm>
        </p:spPr>
        <p:txBody>
          <a:bodyPr/>
          <a:lstStyle/>
          <a:p>
            <a:r>
              <a:rPr lang="pt-BR" dirty="0"/>
              <a:t>INLEIDING</a:t>
            </a:r>
            <a:endParaRPr lang="nl-NL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603B0D3-91EE-4D14-A63E-3D5792076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1476" y="1476564"/>
            <a:ext cx="6744389" cy="5910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47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F1AB021-E9F3-4E60-8C31-3341B2AE2FB4}"/>
              </a:ext>
            </a:extLst>
          </p:cNvPr>
          <p:cNvSpPr/>
          <p:nvPr/>
        </p:nvSpPr>
        <p:spPr>
          <a:xfrm>
            <a:off x="0" y="8431616"/>
            <a:ext cx="13832958" cy="4808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D01EFC0B-94FA-4998-AED9-2BC23B2812D6}"/>
              </a:ext>
            </a:extLst>
          </p:cNvPr>
          <p:cNvSpPr/>
          <p:nvPr/>
        </p:nvSpPr>
        <p:spPr>
          <a:xfrm>
            <a:off x="11428890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4B682557-9A9B-49C2-9C45-AD2FF7A2834B}"/>
              </a:ext>
            </a:extLst>
          </p:cNvPr>
          <p:cNvSpPr/>
          <p:nvPr/>
        </p:nvSpPr>
        <p:spPr>
          <a:xfrm>
            <a:off x="916941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7F670778-66B3-449A-A50E-9C7BBC5E298A}"/>
              </a:ext>
            </a:extLst>
          </p:cNvPr>
          <p:cNvSpPr/>
          <p:nvPr/>
        </p:nvSpPr>
        <p:spPr>
          <a:xfrm>
            <a:off x="7086855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id="{8291849F-19B1-422B-AD39-4BA7DC3B7E6E}"/>
              </a:ext>
            </a:extLst>
          </p:cNvPr>
          <p:cNvSpPr/>
          <p:nvPr/>
        </p:nvSpPr>
        <p:spPr>
          <a:xfrm>
            <a:off x="4987834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Oval 13">
            <a:hlinkClick r:id="rId3" action="ppaction://hlinksldjump"/>
            <a:extLst>
              <a:ext uri="{FF2B5EF4-FFF2-40B4-BE49-F238E27FC236}">
                <a16:creationId xmlns:a16="http://schemas.microsoft.com/office/drawing/2014/main" id="{FB1BEA6A-B176-4457-AB9B-10B0AF6E1FFD}"/>
              </a:ext>
            </a:extLst>
          </p:cNvPr>
          <p:cNvSpPr/>
          <p:nvPr/>
        </p:nvSpPr>
        <p:spPr>
          <a:xfrm>
            <a:off x="278324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val 14">
            <a:hlinkClick r:id="rId4" action="ppaction://hlinksldjump"/>
            <a:extLst>
              <a:ext uri="{FF2B5EF4-FFF2-40B4-BE49-F238E27FC236}">
                <a16:creationId xmlns:a16="http://schemas.microsoft.com/office/drawing/2014/main" id="{8B75EB15-DD2D-4856-A5D1-E29429FC324A}"/>
              </a:ext>
            </a:extLst>
          </p:cNvPr>
          <p:cNvSpPr/>
          <p:nvPr/>
        </p:nvSpPr>
        <p:spPr>
          <a:xfrm>
            <a:off x="679376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7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69F96-90B0-45A6-B4D4-233C3034A24D}"/>
              </a:ext>
            </a:extLst>
          </p:cNvPr>
          <p:cNvSpPr/>
          <p:nvPr/>
        </p:nvSpPr>
        <p:spPr>
          <a:xfrm>
            <a:off x="500114" y="8683372"/>
            <a:ext cx="14835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1BE98-AD8E-42CC-B2F4-A3A2D9E8D94B}"/>
              </a:ext>
            </a:extLst>
          </p:cNvPr>
          <p:cNvSpPr/>
          <p:nvPr/>
        </p:nvSpPr>
        <p:spPr>
          <a:xfrm>
            <a:off x="2502078" y="8659948"/>
            <a:ext cx="962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OVERZICHT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F8781-C623-4EFB-9F12-D98D08C3AD64}"/>
              </a:ext>
            </a:extLst>
          </p:cNvPr>
          <p:cNvSpPr/>
          <p:nvPr/>
        </p:nvSpPr>
        <p:spPr>
          <a:xfrm>
            <a:off x="4522805" y="8651536"/>
            <a:ext cx="131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ZELF EXPERIMENTEREN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7B307-9D30-4B07-954F-56A641CCE437}"/>
              </a:ext>
            </a:extLst>
          </p:cNvPr>
          <p:cNvSpPr/>
          <p:nvPr/>
        </p:nvSpPr>
        <p:spPr>
          <a:xfrm>
            <a:off x="6560416" y="8639120"/>
            <a:ext cx="1447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LEERLING RESULTATEN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B8F4C-6E84-49C3-AE77-08F8FB0F1ACB}"/>
              </a:ext>
            </a:extLst>
          </p:cNvPr>
          <p:cNvSpPr/>
          <p:nvPr/>
        </p:nvSpPr>
        <p:spPr>
          <a:xfrm>
            <a:off x="8971476" y="8736174"/>
            <a:ext cx="1268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B49D8-EAF6-42EC-8B3A-C9D322D520D1}"/>
              </a:ext>
            </a:extLst>
          </p:cNvPr>
          <p:cNvSpPr/>
          <p:nvPr/>
        </p:nvSpPr>
        <p:spPr>
          <a:xfrm>
            <a:off x="11221188" y="8736174"/>
            <a:ext cx="1948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AFRONDEN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2A5AD-A9E3-4120-A5FC-BB5214F606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BFC9E5A-8BD8-4D15-876C-E37ED26D5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888" y="471977"/>
            <a:ext cx="8586310" cy="7629451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Uitvoering van lessen</a:t>
            </a:r>
          </a:p>
          <a:p>
            <a:pPr marL="1143000" lvl="1" indent="-457200">
              <a:lnSpc>
                <a:spcPct val="150000"/>
              </a:lnSpc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Online met individuele leerlingen vanuit huis; 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143000" lvl="1" indent="-457200">
              <a:lnSpc>
                <a:spcPct val="150000"/>
              </a:lnSpc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Online met leerlingen laten samenwerken in paren via een chat functie; </a:t>
            </a:r>
          </a:p>
          <a:p>
            <a:pPr marL="1143000" lvl="1" indent="-457200">
              <a:lnSpc>
                <a:spcPct val="150000"/>
              </a:lnSpc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In de klas met groepjes van 2 of 3 leerlingen per computer voor discussie (onze voorkeur);</a:t>
            </a:r>
          </a:p>
          <a:p>
            <a:pPr marL="1143000" lvl="1" indent="-457200">
              <a:lnSpc>
                <a:spcPct val="150000"/>
              </a:lnSpc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In de klas met individuele leerlingen.</a:t>
            </a:r>
          </a:p>
          <a:p>
            <a:pPr>
              <a:lnSpc>
                <a:spcPct val="150000"/>
              </a:lnSpc>
            </a:pPr>
            <a:r>
              <a:rPr lang="nl-NL" sz="3600" dirty="0">
                <a:solidFill>
                  <a:schemeClr val="bg1"/>
                </a:solidFill>
                <a:latin typeface="Arial Narrow" panose="020B0606020202030204" pitchFamily="34" charset="0"/>
              </a:rPr>
              <a:t>Onze foto-elektrisch effect les is op al deze manieren uitgeprobeerd. </a:t>
            </a:r>
            <a:endParaRPr lang="nl-N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C16D1-E849-4C1A-B465-6A7354389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8" y="1506985"/>
            <a:ext cx="7152917" cy="5364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5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F1AB021-E9F3-4E60-8C31-3341B2AE2FB4}"/>
              </a:ext>
            </a:extLst>
          </p:cNvPr>
          <p:cNvSpPr/>
          <p:nvPr/>
        </p:nvSpPr>
        <p:spPr>
          <a:xfrm>
            <a:off x="0" y="8431616"/>
            <a:ext cx="13832958" cy="4808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D01EFC0B-94FA-4998-AED9-2BC23B2812D6}"/>
              </a:ext>
            </a:extLst>
          </p:cNvPr>
          <p:cNvSpPr/>
          <p:nvPr/>
        </p:nvSpPr>
        <p:spPr>
          <a:xfrm>
            <a:off x="11428890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4B682557-9A9B-49C2-9C45-AD2FF7A2834B}"/>
              </a:ext>
            </a:extLst>
          </p:cNvPr>
          <p:cNvSpPr/>
          <p:nvPr/>
        </p:nvSpPr>
        <p:spPr>
          <a:xfrm>
            <a:off x="916941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7F670778-66B3-449A-A50E-9C7BBC5E298A}"/>
              </a:ext>
            </a:extLst>
          </p:cNvPr>
          <p:cNvSpPr/>
          <p:nvPr/>
        </p:nvSpPr>
        <p:spPr>
          <a:xfrm>
            <a:off x="7086855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id="{8291849F-19B1-422B-AD39-4BA7DC3B7E6E}"/>
              </a:ext>
            </a:extLst>
          </p:cNvPr>
          <p:cNvSpPr/>
          <p:nvPr/>
        </p:nvSpPr>
        <p:spPr>
          <a:xfrm>
            <a:off x="4987834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Oval 13">
            <a:hlinkClick r:id="rId3" action="ppaction://hlinksldjump"/>
            <a:extLst>
              <a:ext uri="{FF2B5EF4-FFF2-40B4-BE49-F238E27FC236}">
                <a16:creationId xmlns:a16="http://schemas.microsoft.com/office/drawing/2014/main" id="{FB1BEA6A-B176-4457-AB9B-10B0AF6E1FFD}"/>
              </a:ext>
            </a:extLst>
          </p:cNvPr>
          <p:cNvSpPr/>
          <p:nvPr/>
        </p:nvSpPr>
        <p:spPr>
          <a:xfrm>
            <a:off x="278324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val 14">
            <a:hlinkClick r:id="rId4" action="ppaction://hlinksldjump"/>
            <a:extLst>
              <a:ext uri="{FF2B5EF4-FFF2-40B4-BE49-F238E27FC236}">
                <a16:creationId xmlns:a16="http://schemas.microsoft.com/office/drawing/2014/main" id="{8B75EB15-DD2D-4856-A5D1-E29429FC324A}"/>
              </a:ext>
            </a:extLst>
          </p:cNvPr>
          <p:cNvSpPr/>
          <p:nvPr/>
        </p:nvSpPr>
        <p:spPr>
          <a:xfrm>
            <a:off x="679376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7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69F96-90B0-45A6-B4D4-233C3034A24D}"/>
              </a:ext>
            </a:extLst>
          </p:cNvPr>
          <p:cNvSpPr/>
          <p:nvPr/>
        </p:nvSpPr>
        <p:spPr>
          <a:xfrm>
            <a:off x="500114" y="8683372"/>
            <a:ext cx="14835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1BE98-AD8E-42CC-B2F4-A3A2D9E8D94B}"/>
              </a:ext>
            </a:extLst>
          </p:cNvPr>
          <p:cNvSpPr/>
          <p:nvPr/>
        </p:nvSpPr>
        <p:spPr>
          <a:xfrm>
            <a:off x="2502078" y="8659948"/>
            <a:ext cx="962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OVERZICHT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F8781-C623-4EFB-9F12-D98D08C3AD64}"/>
              </a:ext>
            </a:extLst>
          </p:cNvPr>
          <p:cNvSpPr/>
          <p:nvPr/>
        </p:nvSpPr>
        <p:spPr>
          <a:xfrm>
            <a:off x="4522805" y="8651536"/>
            <a:ext cx="131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ZELF EXPERIMENTEREN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7B307-9D30-4B07-954F-56A641CCE437}"/>
              </a:ext>
            </a:extLst>
          </p:cNvPr>
          <p:cNvSpPr/>
          <p:nvPr/>
        </p:nvSpPr>
        <p:spPr>
          <a:xfrm>
            <a:off x="6560416" y="8639120"/>
            <a:ext cx="1447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LEERLING RESULTATEN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B8F4C-6E84-49C3-AE77-08F8FB0F1ACB}"/>
              </a:ext>
            </a:extLst>
          </p:cNvPr>
          <p:cNvSpPr/>
          <p:nvPr/>
        </p:nvSpPr>
        <p:spPr>
          <a:xfrm>
            <a:off x="8971476" y="8736174"/>
            <a:ext cx="1268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B49D8-EAF6-42EC-8B3A-C9D322D520D1}"/>
              </a:ext>
            </a:extLst>
          </p:cNvPr>
          <p:cNvSpPr/>
          <p:nvPr/>
        </p:nvSpPr>
        <p:spPr>
          <a:xfrm>
            <a:off x="11221188" y="8736174"/>
            <a:ext cx="1948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AFRONDEN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2A5AD-A9E3-4120-A5FC-BB5214F606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4588AD6-2F77-4D81-8BB3-CA710E803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392" y="310616"/>
            <a:ext cx="8586310" cy="7629451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Foto-elektrisch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effect</a:t>
            </a:r>
          </a:p>
          <a:p>
            <a:pPr>
              <a:lnSpc>
                <a:spcPct val="150000"/>
              </a:lnSpc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Twee delen: </a:t>
            </a:r>
          </a:p>
          <a:p>
            <a:pPr marL="12001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Wet van het foto-elektrisch effect, voorgesteld door Einstein (1905), geverifieerd door </a:t>
            </a:r>
            <a:r>
              <a:rPr lang="nl-NL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Millikan</a:t>
            </a: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(1915):</a:t>
            </a:r>
          </a:p>
          <a:p>
            <a:pPr lvl="1" indent="0" algn="ctr">
              <a:lnSpc>
                <a:spcPct val="150000"/>
              </a:lnSpc>
              <a:buNone/>
            </a:pPr>
            <a:r>
              <a:rPr lang="nl-NL" sz="32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nl-NL" sz="3200" i="1" baseline="-25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kin</a:t>
            </a:r>
            <a:r>
              <a:rPr lang="nl-NL" sz="3200" i="1" baseline="-25000" dirty="0">
                <a:solidFill>
                  <a:schemeClr val="bg1"/>
                </a:solidFill>
                <a:latin typeface="Arial Narrow" panose="020B0606020202030204" pitchFamily="34" charset="0"/>
              </a:rPr>
              <a:t> elektron </a:t>
            </a:r>
            <a:r>
              <a:rPr lang="nl-NL" sz="3200" i="1" dirty="0">
                <a:solidFill>
                  <a:schemeClr val="bg1"/>
                </a:solidFill>
                <a:latin typeface="Arial Narrow" panose="020B0606020202030204" pitchFamily="34" charset="0"/>
              </a:rPr>
              <a:t>= </a:t>
            </a:r>
            <a:r>
              <a:rPr lang="nl-NL" sz="32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hf</a:t>
            </a:r>
            <a:r>
              <a:rPr lang="nl-NL" sz="3200" i="1" dirty="0">
                <a:solidFill>
                  <a:schemeClr val="bg1"/>
                </a:solidFill>
                <a:latin typeface="Arial Narrow" panose="020B0606020202030204" pitchFamily="34" charset="0"/>
              </a:rPr>
              <a:t> – W</a:t>
            </a:r>
          </a:p>
          <a:p>
            <a:pPr marL="1200150" lvl="1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EM Stralingsenergie is </a:t>
            </a:r>
            <a:r>
              <a:rPr lang="nl-NL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gekwantiseerd</a:t>
            </a:r>
            <a:endParaRPr lang="nl-N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200150" lvl="1" indent="-514350">
              <a:lnSpc>
                <a:spcPct val="150000"/>
              </a:lnSpc>
              <a:buFont typeface="+mj-lt"/>
              <a:buAutoNum type="arabicPeriod" startAt="2"/>
            </a:pPr>
            <a:endParaRPr lang="nl-N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3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Einstein’s</a:t>
            </a:r>
            <a:r>
              <a:rPr lang="nl-NL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Nobel: voor 1), NIET voor 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EE1CB-1FCD-4519-BA2F-0EFA567CD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3844" y="504880"/>
            <a:ext cx="5507547" cy="74351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80281F-E3DB-4C9E-A318-C6C4D749584F}"/>
              </a:ext>
            </a:extLst>
          </p:cNvPr>
          <p:cNvSpPr/>
          <p:nvPr/>
        </p:nvSpPr>
        <p:spPr>
          <a:xfrm>
            <a:off x="10962167" y="3666953"/>
            <a:ext cx="2397443" cy="2351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9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F1AB021-E9F3-4E60-8C31-3341B2AE2FB4}"/>
              </a:ext>
            </a:extLst>
          </p:cNvPr>
          <p:cNvSpPr/>
          <p:nvPr/>
        </p:nvSpPr>
        <p:spPr>
          <a:xfrm>
            <a:off x="0" y="8431616"/>
            <a:ext cx="13832958" cy="4808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D01EFC0B-94FA-4998-AED9-2BC23B2812D6}"/>
              </a:ext>
            </a:extLst>
          </p:cNvPr>
          <p:cNvSpPr/>
          <p:nvPr/>
        </p:nvSpPr>
        <p:spPr>
          <a:xfrm>
            <a:off x="11428890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4B682557-9A9B-49C2-9C45-AD2FF7A2834B}"/>
              </a:ext>
            </a:extLst>
          </p:cNvPr>
          <p:cNvSpPr/>
          <p:nvPr/>
        </p:nvSpPr>
        <p:spPr>
          <a:xfrm>
            <a:off x="916941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7F670778-66B3-449A-A50E-9C7BBC5E298A}"/>
              </a:ext>
            </a:extLst>
          </p:cNvPr>
          <p:cNvSpPr/>
          <p:nvPr/>
        </p:nvSpPr>
        <p:spPr>
          <a:xfrm>
            <a:off x="7086855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id="{8291849F-19B1-422B-AD39-4BA7DC3B7E6E}"/>
              </a:ext>
            </a:extLst>
          </p:cNvPr>
          <p:cNvSpPr/>
          <p:nvPr/>
        </p:nvSpPr>
        <p:spPr>
          <a:xfrm>
            <a:off x="4987834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Oval 13">
            <a:hlinkClick r:id="rId3" action="ppaction://hlinksldjump"/>
            <a:extLst>
              <a:ext uri="{FF2B5EF4-FFF2-40B4-BE49-F238E27FC236}">
                <a16:creationId xmlns:a16="http://schemas.microsoft.com/office/drawing/2014/main" id="{FB1BEA6A-B176-4457-AB9B-10B0AF6E1FFD}"/>
              </a:ext>
            </a:extLst>
          </p:cNvPr>
          <p:cNvSpPr/>
          <p:nvPr/>
        </p:nvSpPr>
        <p:spPr>
          <a:xfrm>
            <a:off x="278324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52B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69F96-90B0-45A6-B4D4-233C3034A24D}"/>
              </a:ext>
            </a:extLst>
          </p:cNvPr>
          <p:cNvSpPr/>
          <p:nvPr/>
        </p:nvSpPr>
        <p:spPr>
          <a:xfrm>
            <a:off x="500114" y="8683372"/>
            <a:ext cx="14835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1BE98-AD8E-42CC-B2F4-A3A2D9E8D94B}"/>
              </a:ext>
            </a:extLst>
          </p:cNvPr>
          <p:cNvSpPr/>
          <p:nvPr/>
        </p:nvSpPr>
        <p:spPr>
          <a:xfrm>
            <a:off x="2502078" y="8659948"/>
            <a:ext cx="962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OVERZICHT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F8781-C623-4EFB-9F12-D98D08C3AD64}"/>
              </a:ext>
            </a:extLst>
          </p:cNvPr>
          <p:cNvSpPr/>
          <p:nvPr/>
        </p:nvSpPr>
        <p:spPr>
          <a:xfrm>
            <a:off x="4522805" y="8651536"/>
            <a:ext cx="131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ZELF EXPERIMENTEREN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7B307-9D30-4B07-954F-56A641CCE437}"/>
              </a:ext>
            </a:extLst>
          </p:cNvPr>
          <p:cNvSpPr/>
          <p:nvPr/>
        </p:nvSpPr>
        <p:spPr>
          <a:xfrm>
            <a:off x="6560416" y="8639120"/>
            <a:ext cx="1447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LEERLING RESULTATEN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B8F4C-6E84-49C3-AE77-08F8FB0F1ACB}"/>
              </a:ext>
            </a:extLst>
          </p:cNvPr>
          <p:cNvSpPr/>
          <p:nvPr/>
        </p:nvSpPr>
        <p:spPr>
          <a:xfrm>
            <a:off x="8971476" y="8736174"/>
            <a:ext cx="1268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B49D8-EAF6-42EC-8B3A-C9D322D520D1}"/>
              </a:ext>
            </a:extLst>
          </p:cNvPr>
          <p:cNvSpPr/>
          <p:nvPr/>
        </p:nvSpPr>
        <p:spPr>
          <a:xfrm>
            <a:off x="11221188" y="8736174"/>
            <a:ext cx="1948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AFRONDEN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2A5AD-A9E3-4120-A5FC-BB5214F60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68B3D8-1641-4CAB-ADB4-33B905CF0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88" y="1717092"/>
            <a:ext cx="5780603" cy="6221436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F5EC6B3-5CFC-43F1-8CDA-39770325C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025021"/>
              </p:ext>
            </p:extLst>
          </p:nvPr>
        </p:nvGraphicFramePr>
        <p:xfrm>
          <a:off x="7731443" y="1257027"/>
          <a:ext cx="7845441" cy="673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EB688A-5C9E-4CC6-8EA0-6B7F9DC1F24F}"/>
              </a:ext>
            </a:extLst>
          </p:cNvPr>
          <p:cNvSpPr txBox="1">
            <a:spLocks/>
          </p:cNvSpPr>
          <p:nvPr/>
        </p:nvSpPr>
        <p:spPr>
          <a:xfrm>
            <a:off x="303172" y="267658"/>
            <a:ext cx="9691059" cy="793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  <a:latin typeface="Arial Narrow" panose="020B0606020202030204" pitchFamily="34" charset="0"/>
              </a:rPr>
              <a:t>OVERVIEW OF OUR LESSON</a:t>
            </a:r>
            <a:endParaRPr lang="nl-NL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Oval 26">
            <a:hlinkClick r:id="rId3" action="ppaction://hlinksldjump"/>
            <a:extLst>
              <a:ext uri="{FF2B5EF4-FFF2-40B4-BE49-F238E27FC236}">
                <a16:creationId xmlns:a16="http://schemas.microsoft.com/office/drawing/2014/main" id="{1A822442-242E-491D-9C3E-3B3D15F4FD4D}"/>
              </a:ext>
            </a:extLst>
          </p:cNvPr>
          <p:cNvSpPr/>
          <p:nvPr/>
        </p:nvSpPr>
        <p:spPr>
          <a:xfrm>
            <a:off x="670276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A84C6-787F-4CB5-9BD8-F0F5D3C83098}"/>
              </a:ext>
            </a:extLst>
          </p:cNvPr>
          <p:cNvSpPr txBox="1"/>
          <p:nvPr/>
        </p:nvSpPr>
        <p:spPr>
          <a:xfrm>
            <a:off x="1179730" y="1150073"/>
            <a:ext cx="512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Inquiry-based learning (onderzoekend leren) </a:t>
            </a:r>
            <a:endParaRPr lang="nl-N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397378-4C99-4726-8656-9CFD6C76F33F}"/>
              </a:ext>
            </a:extLst>
          </p:cNvPr>
          <p:cNvSpPr txBox="1"/>
          <p:nvPr/>
        </p:nvSpPr>
        <p:spPr>
          <a:xfrm>
            <a:off x="10918842" y="593412"/>
            <a:ext cx="181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Our lesson</a:t>
            </a:r>
            <a:endParaRPr lang="nl-N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6A396E-9549-4727-9A7E-9C338247948B}"/>
              </a:ext>
            </a:extLst>
          </p:cNvPr>
          <p:cNvCxnSpPr>
            <a:cxnSpLocks/>
          </p:cNvCxnSpPr>
          <p:nvPr/>
        </p:nvCxnSpPr>
        <p:spPr>
          <a:xfrm flipV="1">
            <a:off x="3464315" y="1786880"/>
            <a:ext cx="4543956" cy="692141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FC0AE6-22EB-4056-8E6D-C4EA88D4854F}"/>
              </a:ext>
            </a:extLst>
          </p:cNvPr>
          <p:cNvCxnSpPr>
            <a:cxnSpLocks/>
          </p:cNvCxnSpPr>
          <p:nvPr/>
        </p:nvCxnSpPr>
        <p:spPr>
          <a:xfrm flipV="1">
            <a:off x="4303059" y="2522949"/>
            <a:ext cx="3705212" cy="13128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7B79E55-5386-436A-8E9C-6B693CF67F10}"/>
              </a:ext>
            </a:extLst>
          </p:cNvPr>
          <p:cNvCxnSpPr>
            <a:cxnSpLocks/>
          </p:cNvCxnSpPr>
          <p:nvPr/>
        </p:nvCxnSpPr>
        <p:spPr>
          <a:xfrm flipV="1">
            <a:off x="4303059" y="3626797"/>
            <a:ext cx="3705212" cy="27482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92089FF-23B2-43DC-892E-79C5B3413DD4}"/>
              </a:ext>
            </a:extLst>
          </p:cNvPr>
          <p:cNvCxnSpPr>
            <a:cxnSpLocks/>
          </p:cNvCxnSpPr>
          <p:nvPr/>
        </p:nvCxnSpPr>
        <p:spPr>
          <a:xfrm flipV="1">
            <a:off x="4026231" y="3887928"/>
            <a:ext cx="4102563" cy="143476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FB4691-BD4B-491F-BFF0-5337578C668E}"/>
              </a:ext>
            </a:extLst>
          </p:cNvPr>
          <p:cNvCxnSpPr>
            <a:cxnSpLocks/>
          </p:cNvCxnSpPr>
          <p:nvPr/>
        </p:nvCxnSpPr>
        <p:spPr>
          <a:xfrm flipV="1">
            <a:off x="4026231" y="2883326"/>
            <a:ext cx="4102563" cy="244621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4FECC0-0979-4C36-B440-5B5CA5BA943C}"/>
              </a:ext>
            </a:extLst>
          </p:cNvPr>
          <p:cNvCxnSpPr>
            <a:cxnSpLocks/>
          </p:cNvCxnSpPr>
          <p:nvPr/>
        </p:nvCxnSpPr>
        <p:spPr>
          <a:xfrm flipV="1">
            <a:off x="3464315" y="4827810"/>
            <a:ext cx="4543956" cy="140926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28E8709-BB86-4DE3-B3F4-903069221145}"/>
              </a:ext>
            </a:extLst>
          </p:cNvPr>
          <p:cNvCxnSpPr>
            <a:cxnSpLocks/>
          </p:cNvCxnSpPr>
          <p:nvPr/>
        </p:nvCxnSpPr>
        <p:spPr>
          <a:xfrm>
            <a:off x="3464315" y="6253623"/>
            <a:ext cx="4592672" cy="41994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F75F50D-9978-4A35-91A9-0C7CDE2CE9D3}"/>
              </a:ext>
            </a:extLst>
          </p:cNvPr>
          <p:cNvCxnSpPr>
            <a:cxnSpLocks/>
          </p:cNvCxnSpPr>
          <p:nvPr/>
        </p:nvCxnSpPr>
        <p:spPr>
          <a:xfrm>
            <a:off x="3464315" y="7351171"/>
            <a:ext cx="4543956" cy="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BB3E209-AB41-471F-93DC-793C616475C6}"/>
              </a:ext>
            </a:extLst>
          </p:cNvPr>
          <p:cNvCxnSpPr>
            <a:cxnSpLocks/>
          </p:cNvCxnSpPr>
          <p:nvPr/>
        </p:nvCxnSpPr>
        <p:spPr>
          <a:xfrm flipV="1">
            <a:off x="3464315" y="5822629"/>
            <a:ext cx="4592672" cy="153449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4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F1AB021-E9F3-4E60-8C31-3341B2AE2FB4}"/>
              </a:ext>
            </a:extLst>
          </p:cNvPr>
          <p:cNvSpPr/>
          <p:nvPr/>
        </p:nvSpPr>
        <p:spPr>
          <a:xfrm>
            <a:off x="0" y="8431616"/>
            <a:ext cx="13832958" cy="4808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D01EFC0B-94FA-4998-AED9-2BC23B2812D6}"/>
              </a:ext>
            </a:extLst>
          </p:cNvPr>
          <p:cNvSpPr/>
          <p:nvPr/>
        </p:nvSpPr>
        <p:spPr>
          <a:xfrm>
            <a:off x="11428890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4B682557-9A9B-49C2-9C45-AD2FF7A2834B}"/>
              </a:ext>
            </a:extLst>
          </p:cNvPr>
          <p:cNvSpPr/>
          <p:nvPr/>
        </p:nvSpPr>
        <p:spPr>
          <a:xfrm>
            <a:off x="916941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7F670778-66B3-449A-A50E-9C7BBC5E298A}"/>
              </a:ext>
            </a:extLst>
          </p:cNvPr>
          <p:cNvSpPr/>
          <p:nvPr/>
        </p:nvSpPr>
        <p:spPr>
          <a:xfrm>
            <a:off x="7086855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id="{8291849F-19B1-422B-AD39-4BA7DC3B7E6E}"/>
              </a:ext>
            </a:extLst>
          </p:cNvPr>
          <p:cNvSpPr/>
          <p:nvPr/>
        </p:nvSpPr>
        <p:spPr>
          <a:xfrm>
            <a:off x="4987834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Oval 13">
            <a:hlinkClick r:id="rId3" action="ppaction://hlinksldjump"/>
            <a:extLst>
              <a:ext uri="{FF2B5EF4-FFF2-40B4-BE49-F238E27FC236}">
                <a16:creationId xmlns:a16="http://schemas.microsoft.com/office/drawing/2014/main" id="{FB1BEA6A-B176-4457-AB9B-10B0AF6E1FFD}"/>
              </a:ext>
            </a:extLst>
          </p:cNvPr>
          <p:cNvSpPr/>
          <p:nvPr/>
        </p:nvSpPr>
        <p:spPr>
          <a:xfrm>
            <a:off x="278324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52B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69F96-90B0-45A6-B4D4-233C3034A24D}"/>
              </a:ext>
            </a:extLst>
          </p:cNvPr>
          <p:cNvSpPr/>
          <p:nvPr/>
        </p:nvSpPr>
        <p:spPr>
          <a:xfrm>
            <a:off x="500114" y="8683372"/>
            <a:ext cx="14835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1BE98-AD8E-42CC-B2F4-A3A2D9E8D94B}"/>
              </a:ext>
            </a:extLst>
          </p:cNvPr>
          <p:cNvSpPr/>
          <p:nvPr/>
        </p:nvSpPr>
        <p:spPr>
          <a:xfrm>
            <a:off x="2502078" y="8659948"/>
            <a:ext cx="962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OVERZICHT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F8781-C623-4EFB-9F12-D98D08C3AD64}"/>
              </a:ext>
            </a:extLst>
          </p:cNvPr>
          <p:cNvSpPr/>
          <p:nvPr/>
        </p:nvSpPr>
        <p:spPr>
          <a:xfrm>
            <a:off x="4522805" y="8651536"/>
            <a:ext cx="131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ZELF EXPERIMENTEREN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7B307-9D30-4B07-954F-56A641CCE437}"/>
              </a:ext>
            </a:extLst>
          </p:cNvPr>
          <p:cNvSpPr/>
          <p:nvPr/>
        </p:nvSpPr>
        <p:spPr>
          <a:xfrm>
            <a:off x="6560416" y="8639120"/>
            <a:ext cx="1447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LEERLING RESULTATEN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B8F4C-6E84-49C3-AE77-08F8FB0F1ACB}"/>
              </a:ext>
            </a:extLst>
          </p:cNvPr>
          <p:cNvSpPr/>
          <p:nvPr/>
        </p:nvSpPr>
        <p:spPr>
          <a:xfrm>
            <a:off x="8971476" y="8736174"/>
            <a:ext cx="1268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B49D8-EAF6-42EC-8B3A-C9D322D520D1}"/>
              </a:ext>
            </a:extLst>
          </p:cNvPr>
          <p:cNvSpPr/>
          <p:nvPr/>
        </p:nvSpPr>
        <p:spPr>
          <a:xfrm>
            <a:off x="11221188" y="8736174"/>
            <a:ext cx="1948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AFRONDEN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2A5AD-A9E3-4120-A5FC-BB5214F60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7" name="Oval 26">
            <a:hlinkClick r:id="rId3" action="ppaction://hlinksldjump"/>
            <a:extLst>
              <a:ext uri="{FF2B5EF4-FFF2-40B4-BE49-F238E27FC236}">
                <a16:creationId xmlns:a16="http://schemas.microsoft.com/office/drawing/2014/main" id="{1A822442-242E-491D-9C3E-3B3D15F4FD4D}"/>
              </a:ext>
            </a:extLst>
          </p:cNvPr>
          <p:cNvSpPr/>
          <p:nvPr/>
        </p:nvSpPr>
        <p:spPr>
          <a:xfrm>
            <a:off x="670276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31149-A86A-4A70-A4A5-EE168C7FAF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13" r="58644" b="32477"/>
          <a:stretch/>
        </p:blipFill>
        <p:spPr>
          <a:xfrm>
            <a:off x="414380" y="680754"/>
            <a:ext cx="15187782" cy="70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8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F1AB021-E9F3-4E60-8C31-3341B2AE2FB4}"/>
              </a:ext>
            </a:extLst>
          </p:cNvPr>
          <p:cNvSpPr/>
          <p:nvPr/>
        </p:nvSpPr>
        <p:spPr>
          <a:xfrm>
            <a:off x="0" y="8431616"/>
            <a:ext cx="13832958" cy="4808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D01EFC0B-94FA-4998-AED9-2BC23B2812D6}"/>
              </a:ext>
            </a:extLst>
          </p:cNvPr>
          <p:cNvSpPr/>
          <p:nvPr/>
        </p:nvSpPr>
        <p:spPr>
          <a:xfrm>
            <a:off x="11428890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4B682557-9A9B-49C2-9C45-AD2FF7A2834B}"/>
              </a:ext>
            </a:extLst>
          </p:cNvPr>
          <p:cNvSpPr/>
          <p:nvPr/>
        </p:nvSpPr>
        <p:spPr>
          <a:xfrm>
            <a:off x="916941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7F670778-66B3-449A-A50E-9C7BBC5E298A}"/>
              </a:ext>
            </a:extLst>
          </p:cNvPr>
          <p:cNvSpPr/>
          <p:nvPr/>
        </p:nvSpPr>
        <p:spPr>
          <a:xfrm>
            <a:off x="7086855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id="{8291849F-19B1-422B-AD39-4BA7DC3B7E6E}"/>
              </a:ext>
            </a:extLst>
          </p:cNvPr>
          <p:cNvSpPr/>
          <p:nvPr/>
        </p:nvSpPr>
        <p:spPr>
          <a:xfrm>
            <a:off x="4987834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21A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69F96-90B0-45A6-B4D4-233C3034A24D}"/>
              </a:ext>
            </a:extLst>
          </p:cNvPr>
          <p:cNvSpPr/>
          <p:nvPr/>
        </p:nvSpPr>
        <p:spPr>
          <a:xfrm>
            <a:off x="500114" y="8683372"/>
            <a:ext cx="14835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1BE98-AD8E-42CC-B2F4-A3A2D9E8D94B}"/>
              </a:ext>
            </a:extLst>
          </p:cNvPr>
          <p:cNvSpPr/>
          <p:nvPr/>
        </p:nvSpPr>
        <p:spPr>
          <a:xfrm>
            <a:off x="2502078" y="8659948"/>
            <a:ext cx="962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OVERZICHT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F8781-C623-4EFB-9F12-D98D08C3AD64}"/>
              </a:ext>
            </a:extLst>
          </p:cNvPr>
          <p:cNvSpPr/>
          <p:nvPr/>
        </p:nvSpPr>
        <p:spPr>
          <a:xfrm>
            <a:off x="4522805" y="8651536"/>
            <a:ext cx="131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ZELF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EXPERIMENTEREN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7B307-9D30-4B07-954F-56A641CCE437}"/>
              </a:ext>
            </a:extLst>
          </p:cNvPr>
          <p:cNvSpPr/>
          <p:nvPr/>
        </p:nvSpPr>
        <p:spPr>
          <a:xfrm>
            <a:off x="6560416" y="8639120"/>
            <a:ext cx="1447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LEERLING RESULTATEN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B8F4C-6E84-49C3-AE77-08F8FB0F1ACB}"/>
              </a:ext>
            </a:extLst>
          </p:cNvPr>
          <p:cNvSpPr/>
          <p:nvPr/>
        </p:nvSpPr>
        <p:spPr>
          <a:xfrm>
            <a:off x="8971476" y="8736174"/>
            <a:ext cx="1268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B49D8-EAF6-42EC-8B3A-C9D322D520D1}"/>
              </a:ext>
            </a:extLst>
          </p:cNvPr>
          <p:cNvSpPr/>
          <p:nvPr/>
        </p:nvSpPr>
        <p:spPr>
          <a:xfrm>
            <a:off x="11221188" y="8736174"/>
            <a:ext cx="1948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AFRONDEN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2A5AD-A9E3-4120-A5FC-BB5214F60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7" name="Oval 26">
            <a:hlinkClick r:id="rId4" action="ppaction://hlinksldjump"/>
            <a:extLst>
              <a:ext uri="{FF2B5EF4-FFF2-40B4-BE49-F238E27FC236}">
                <a16:creationId xmlns:a16="http://schemas.microsoft.com/office/drawing/2014/main" id="{1A822442-242E-491D-9C3E-3B3D15F4FD4D}"/>
              </a:ext>
            </a:extLst>
          </p:cNvPr>
          <p:cNvSpPr/>
          <p:nvPr/>
        </p:nvSpPr>
        <p:spPr>
          <a:xfrm>
            <a:off x="670276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6860B8D-8D4D-47FD-A67A-C0CFFFC29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994" y="1514549"/>
            <a:ext cx="14714218" cy="7629451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Opdracht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10 minuten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Klik op de link in de chat, geef een willekeurige naam op en je bent in de 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Ga door alle tabs links, en focus dan op Verkennen 2.0 en 3.0 (doe een aantal metingen)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Klik na 10 minuten op het Teams icon om terug te komen</a:t>
            </a:r>
          </a:p>
        </p:txBody>
      </p:sp>
      <p:sp>
        <p:nvSpPr>
          <p:cNvPr id="25" name="Oval 24">
            <a:hlinkClick r:id="rId4" action="ppaction://hlinksldjump"/>
            <a:extLst>
              <a:ext uri="{FF2B5EF4-FFF2-40B4-BE49-F238E27FC236}">
                <a16:creationId xmlns:a16="http://schemas.microsoft.com/office/drawing/2014/main" id="{7559B302-CF8B-47AB-B079-657AEBBD9377}"/>
              </a:ext>
            </a:extLst>
          </p:cNvPr>
          <p:cNvSpPr/>
          <p:nvPr/>
        </p:nvSpPr>
        <p:spPr>
          <a:xfrm>
            <a:off x="2783242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2509E87-D9E5-4731-99C0-0D0F20397F62}"/>
              </a:ext>
            </a:extLst>
          </p:cNvPr>
          <p:cNvSpPr txBox="1">
            <a:spLocks/>
          </p:cNvSpPr>
          <p:nvPr/>
        </p:nvSpPr>
        <p:spPr>
          <a:xfrm>
            <a:off x="368352" y="498821"/>
            <a:ext cx="12384128" cy="793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400" dirty="0">
                <a:solidFill>
                  <a:schemeClr val="bg1"/>
                </a:solidFill>
                <a:latin typeface="Arial Narrow" panose="020B0606020202030204" pitchFamily="34" charset="0"/>
              </a:rPr>
              <a:t>ZELF EXPERIMENTEREN MET DE SIMULATIE</a:t>
            </a:r>
          </a:p>
        </p:txBody>
      </p:sp>
    </p:spTree>
    <p:extLst>
      <p:ext uri="{BB962C8B-B14F-4D97-AF65-F5344CB8AC3E}">
        <p14:creationId xmlns:p14="http://schemas.microsoft.com/office/powerpoint/2010/main" val="221635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F1AB021-E9F3-4E60-8C31-3341B2AE2FB4}"/>
              </a:ext>
            </a:extLst>
          </p:cNvPr>
          <p:cNvSpPr/>
          <p:nvPr/>
        </p:nvSpPr>
        <p:spPr>
          <a:xfrm>
            <a:off x="0" y="8431616"/>
            <a:ext cx="13832958" cy="4808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hlinkClick r:id="" action="ppaction://noaction"/>
            <a:extLst>
              <a:ext uri="{FF2B5EF4-FFF2-40B4-BE49-F238E27FC236}">
                <a16:creationId xmlns:a16="http://schemas.microsoft.com/office/drawing/2014/main" id="{D01EFC0B-94FA-4998-AED9-2BC23B2812D6}"/>
              </a:ext>
            </a:extLst>
          </p:cNvPr>
          <p:cNvSpPr/>
          <p:nvPr/>
        </p:nvSpPr>
        <p:spPr>
          <a:xfrm>
            <a:off x="11428890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4B682557-9A9B-49C2-9C45-AD2FF7A2834B}"/>
              </a:ext>
            </a:extLst>
          </p:cNvPr>
          <p:cNvSpPr/>
          <p:nvPr/>
        </p:nvSpPr>
        <p:spPr>
          <a:xfrm>
            <a:off x="9169413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7F670778-66B3-449A-A50E-9C7BBC5E298A}"/>
              </a:ext>
            </a:extLst>
          </p:cNvPr>
          <p:cNvSpPr/>
          <p:nvPr/>
        </p:nvSpPr>
        <p:spPr>
          <a:xfrm>
            <a:off x="7086855" y="8229666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69F96-90B0-45A6-B4D4-233C3034A24D}"/>
              </a:ext>
            </a:extLst>
          </p:cNvPr>
          <p:cNvSpPr/>
          <p:nvPr/>
        </p:nvSpPr>
        <p:spPr>
          <a:xfrm>
            <a:off x="500114" y="8683372"/>
            <a:ext cx="14835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INLEIDING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1BE98-AD8E-42CC-B2F4-A3A2D9E8D94B}"/>
              </a:ext>
            </a:extLst>
          </p:cNvPr>
          <p:cNvSpPr/>
          <p:nvPr/>
        </p:nvSpPr>
        <p:spPr>
          <a:xfrm>
            <a:off x="2502078" y="8659948"/>
            <a:ext cx="962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OVERZICHT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F8781-C623-4EFB-9F12-D98D08C3AD64}"/>
              </a:ext>
            </a:extLst>
          </p:cNvPr>
          <p:cNvSpPr/>
          <p:nvPr/>
        </p:nvSpPr>
        <p:spPr>
          <a:xfrm>
            <a:off x="4522805" y="8651536"/>
            <a:ext cx="131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ZELF EXPERIMENTEREN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7B307-9D30-4B07-954F-56A641CCE437}"/>
              </a:ext>
            </a:extLst>
          </p:cNvPr>
          <p:cNvSpPr/>
          <p:nvPr/>
        </p:nvSpPr>
        <p:spPr>
          <a:xfrm>
            <a:off x="6560416" y="8639120"/>
            <a:ext cx="1447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LEERLING RESULTATEN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B8F4C-6E84-49C3-AE77-08F8FB0F1ACB}"/>
              </a:ext>
            </a:extLst>
          </p:cNvPr>
          <p:cNvSpPr/>
          <p:nvPr/>
        </p:nvSpPr>
        <p:spPr>
          <a:xfrm>
            <a:off x="8971476" y="8736174"/>
            <a:ext cx="1268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DISCUSSIE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B49D8-EAF6-42EC-8B3A-C9D322D520D1}"/>
              </a:ext>
            </a:extLst>
          </p:cNvPr>
          <p:cNvSpPr/>
          <p:nvPr/>
        </p:nvSpPr>
        <p:spPr>
          <a:xfrm>
            <a:off x="11221188" y="8736174"/>
            <a:ext cx="1948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AFRONDEN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2A5AD-A9E3-4120-A5FC-BB5214F60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7" name="Oval 26">
            <a:hlinkClick r:id="rId4" action="ppaction://hlinksldjump"/>
            <a:extLst>
              <a:ext uri="{FF2B5EF4-FFF2-40B4-BE49-F238E27FC236}">
                <a16:creationId xmlns:a16="http://schemas.microsoft.com/office/drawing/2014/main" id="{1A822442-242E-491D-9C3E-3B3D15F4FD4D}"/>
              </a:ext>
            </a:extLst>
          </p:cNvPr>
          <p:cNvSpPr/>
          <p:nvPr/>
        </p:nvSpPr>
        <p:spPr>
          <a:xfrm>
            <a:off x="670276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Oval 24">
            <a:hlinkClick r:id="rId4" action="ppaction://hlinksldjump"/>
            <a:extLst>
              <a:ext uri="{FF2B5EF4-FFF2-40B4-BE49-F238E27FC236}">
                <a16:creationId xmlns:a16="http://schemas.microsoft.com/office/drawing/2014/main" id="{7559B302-CF8B-47AB-B079-657AEBBD9377}"/>
              </a:ext>
            </a:extLst>
          </p:cNvPr>
          <p:cNvSpPr/>
          <p:nvPr/>
        </p:nvSpPr>
        <p:spPr>
          <a:xfrm>
            <a:off x="2783242" y="8226889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2509E87-D9E5-4731-99C0-0D0F20397F62}"/>
              </a:ext>
            </a:extLst>
          </p:cNvPr>
          <p:cNvSpPr txBox="1">
            <a:spLocks/>
          </p:cNvSpPr>
          <p:nvPr/>
        </p:nvSpPr>
        <p:spPr>
          <a:xfrm>
            <a:off x="368352" y="498821"/>
            <a:ext cx="12384128" cy="793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  <a:latin typeface="Arial Narrow" panose="020B0606020202030204" pitchFamily="34" charset="0"/>
              </a:rPr>
              <a:t>LEERLING RESULTATEN</a:t>
            </a:r>
            <a:endParaRPr lang="nl-NL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Oval 30">
            <a:hlinkClick r:id="rId4" action="ppaction://hlinksldjump"/>
            <a:extLst>
              <a:ext uri="{FF2B5EF4-FFF2-40B4-BE49-F238E27FC236}">
                <a16:creationId xmlns:a16="http://schemas.microsoft.com/office/drawing/2014/main" id="{830DD9CF-21EC-4613-9CB5-BA9F6F3B1FA3}"/>
              </a:ext>
            </a:extLst>
          </p:cNvPr>
          <p:cNvSpPr/>
          <p:nvPr/>
        </p:nvSpPr>
        <p:spPr>
          <a:xfrm>
            <a:off x="4973889" y="8236892"/>
            <a:ext cx="399908" cy="4094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Tijdelijke aanduiding voor tekst 2">
            <a:extLst>
              <a:ext uri="{FF2B5EF4-FFF2-40B4-BE49-F238E27FC236}">
                <a16:creationId xmlns:a16="http://schemas.microsoft.com/office/drawing/2014/main" id="{5322EF7C-A1E5-45D5-BFB2-B8AACF96221D}"/>
              </a:ext>
            </a:extLst>
          </p:cNvPr>
          <p:cNvSpPr txBox="1">
            <a:spLocks/>
          </p:cNvSpPr>
          <p:nvPr/>
        </p:nvSpPr>
        <p:spPr>
          <a:xfrm>
            <a:off x="582029" y="1775013"/>
            <a:ext cx="12587473" cy="6147318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61">
              <a:buNone/>
            </a:pP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Voorspelling: ‘Wanneer treedt het foto-elektrisch effect op?’</a:t>
            </a:r>
            <a:br>
              <a:rPr lang="nl-NL" sz="3200" i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nl-NL" sz="3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defTabSz="1219261"/>
            <a:r>
              <a:rPr lang="nl-NL" sz="3200" i="1" dirty="0">
                <a:solidFill>
                  <a:schemeClr val="bg1"/>
                </a:solidFill>
                <a:latin typeface="Arial Narrow" panose="020B0606020202030204" pitchFamily="34" charset="0"/>
              </a:rPr>
              <a:t>‘Het foto-elektrisch effect treedt op wanneer de fotonen genoeg lading bevatten om de elektronen te bevrijden door er tegenaan te botsen’</a:t>
            </a:r>
          </a:p>
          <a:p>
            <a:pPr defTabSz="1219261"/>
            <a:r>
              <a:rPr lang="nl-NL" sz="3200" i="1" dirty="0">
                <a:solidFill>
                  <a:schemeClr val="bg1"/>
                </a:solidFill>
                <a:latin typeface="Arial Narrow" panose="020B0606020202030204" pitchFamily="34" charset="0"/>
              </a:rPr>
              <a:t> ‘Als de EM-straling de juiste frequentie heeft om met de elektronen te resoneren’</a:t>
            </a:r>
          </a:p>
          <a:p>
            <a:pPr defTabSz="1219261"/>
            <a:r>
              <a:rPr lang="nl-NL" sz="3200" i="1" dirty="0">
                <a:solidFill>
                  <a:schemeClr val="bg1"/>
                </a:solidFill>
                <a:latin typeface="Arial Narrow" panose="020B0606020202030204" pitchFamily="34" charset="0"/>
              </a:rPr>
              <a:t>‘Als het licht heel fel is’</a:t>
            </a:r>
            <a:r>
              <a:rPr lang="nl-N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defTabSz="1219261"/>
            <a:r>
              <a:rPr lang="nl-NL" sz="3200" i="1" dirty="0">
                <a:solidFill>
                  <a:schemeClr val="bg1"/>
                </a:solidFill>
                <a:latin typeface="Arial Narrow" panose="020B0606020202030204" pitchFamily="34" charset="0"/>
              </a:rPr>
              <a:t>‘Door het EM licht gaan elektronen naar een hogere schil en uiteindelijk naar een oneindige schil en ontsnappen’ </a:t>
            </a:r>
          </a:p>
          <a:p>
            <a:pPr defTabSz="1219261"/>
            <a:endParaRPr lang="nl-NL" sz="3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defTabSz="1219261">
              <a:buNone/>
            </a:pPr>
            <a:r>
              <a:rPr lang="nl-NL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Veel leerlingen denken in termen van excitatie en ionisatie</a:t>
            </a:r>
          </a:p>
          <a:p>
            <a:pPr defTabSz="1219261"/>
            <a:endParaRPr lang="nl-N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defTabSz="1219261"/>
            <a:endParaRPr lang="nl-NL" sz="3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Titel slides 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tabel info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0057B926A3AF46AA24751168F811ED" ma:contentTypeVersion="9" ma:contentTypeDescription="Create a new document." ma:contentTypeScope="" ma:versionID="efc6d43a4256873fce8ad30b0c81603e">
  <xsd:schema xmlns:xsd="http://www.w3.org/2001/XMLSchema" xmlns:xs="http://www.w3.org/2001/XMLSchema" xmlns:p="http://schemas.microsoft.com/office/2006/metadata/properties" xmlns:ns2="9ee37e08-7208-41ee-b324-eb3105ee4e2f" xmlns:ns3="bf18b19f-32f8-493a-9119-6a7600c8a362" targetNamespace="http://schemas.microsoft.com/office/2006/metadata/properties" ma:root="true" ma:fieldsID="518c413cf5e8ed54f27c677f8b693487" ns2:_="" ns3:_="">
    <xsd:import namespace="9ee37e08-7208-41ee-b324-eb3105ee4e2f"/>
    <xsd:import namespace="bf18b19f-32f8-493a-9119-6a7600c8a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37e08-7208-41ee-b324-eb3105ee4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8b19f-32f8-493a-9119-6a7600c8a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7E8164-E6D2-49F0-8599-7AD01A5BEC8E}"/>
</file>

<file path=customXml/itemProps2.xml><?xml version="1.0" encoding="utf-8"?>
<ds:datastoreItem xmlns:ds="http://schemas.openxmlformats.org/officeDocument/2006/customXml" ds:itemID="{314C656F-F642-4608-81A8-93AAF68C4276}">
  <ds:schemaRefs>
    <ds:schemaRef ds:uri="http://purl.org/dc/terms/"/>
    <ds:schemaRef ds:uri="http://schemas.openxmlformats.org/package/2006/metadata/core-properties"/>
    <ds:schemaRef ds:uri="63e06712-835d-4605-bc39-5215c4160d8e"/>
    <ds:schemaRef ds:uri="http://schemas.microsoft.com/office/2006/documentManagement/types"/>
    <ds:schemaRef ds:uri="http://schemas.microsoft.com/office/infopath/2007/PartnerControls"/>
    <ds:schemaRef ds:uri="07a0432a-2302-41f5-9ba1-733c3ef7a02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1E9B89-45F6-43B3-AFA0-3449972232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Luiza Qualifier presentation</Template>
  <TotalTime>3661</TotalTime>
  <Words>852</Words>
  <Application>Microsoft Office PowerPoint</Application>
  <PresentationFormat>Custom</PresentationFormat>
  <Paragraphs>197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Arial Nova Light</vt:lpstr>
      <vt:lpstr>Calibri</vt:lpstr>
      <vt:lpstr>Calibri Light</vt:lpstr>
      <vt:lpstr>Cambria Math</vt:lpstr>
      <vt:lpstr>Titel slides UT</vt:lpstr>
      <vt:lpstr>Content slides UT</vt:lpstr>
      <vt:lpstr>Slide tabel infographic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Vilarta Rodriguez, L. (BMS)</dc:creator>
  <cp:lastModifiedBy>Vilarta Rodriguez, L. (BMS)</cp:lastModifiedBy>
  <cp:revision>42</cp:revision>
  <dcterms:created xsi:type="dcterms:W3CDTF">2020-08-03T14:10:28Z</dcterms:created>
  <dcterms:modified xsi:type="dcterms:W3CDTF">2020-12-11T00:50:04Z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0x010100AB0057B926A3AF46AA24751168F811ED</vt:lpwstr>
  </property>
</Properties>
</file>