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3" r:id="rId2"/>
    <p:sldId id="279" r:id="rId3"/>
    <p:sldId id="262" r:id="rId4"/>
    <p:sldId id="280" r:id="rId5"/>
    <p:sldId id="281" r:id="rId6"/>
    <p:sldId id="264" r:id="rId7"/>
    <p:sldId id="282" r:id="rId8"/>
    <p:sldId id="265" r:id="rId9"/>
    <p:sldId id="266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4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-account" initials="M" lastIdx="1" clrIdx="0"/>
  <p:cmAuthor id="2" name="Microsoft-account" initials="M [2]" lastIdx="1" clrIdx="1"/>
  <p:cmAuthor id="3" name="W.P. Spaan" initials="WS" lastIdx="2" clrIdx="2">
    <p:extLst>
      <p:ext uri="{19B8F6BF-5375-455C-9EA6-DF929625EA0E}">
        <p15:presenceInfo xmlns:p15="http://schemas.microsoft.com/office/powerpoint/2012/main" userId="8c70f8c9-7405-457f-8ecf-939368a86ce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9" autoAdjust="0"/>
    <p:restoredTop sz="96187" autoAdjust="0"/>
  </p:normalViewPr>
  <p:slideViewPr>
    <p:cSldViewPr snapToGrid="0">
      <p:cViewPr>
        <p:scale>
          <a:sx n="180" d="100"/>
          <a:sy n="180" d="100"/>
        </p:scale>
        <p:origin x="-584" y="4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01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95D07-5F0D-4B08-AC28-61D12B8E29F4}" type="datetimeFigureOut">
              <a:rPr lang="nl-NL" smtClean="0"/>
              <a:t>10-12-2020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29D4A-7C9B-4C0A-A7AA-400A13367C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099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Koppeling</a:t>
            </a:r>
            <a:r>
              <a:rPr lang="en-US" dirty="0"/>
              <a:t> </a:t>
            </a:r>
            <a:r>
              <a:rPr lang="en-US" dirty="0" err="1"/>
              <a:t>maken</a:t>
            </a:r>
            <a:r>
              <a:rPr lang="en-US" baseline="0" dirty="0"/>
              <a:t> </a:t>
            </a:r>
            <a:r>
              <a:rPr lang="en-US" baseline="0" dirty="0" err="1"/>
              <a:t>tussen</a:t>
            </a:r>
            <a:r>
              <a:rPr lang="en-US" baseline="0" dirty="0"/>
              <a:t> </a:t>
            </a:r>
            <a:r>
              <a:rPr lang="en-US" baseline="0" dirty="0" err="1"/>
              <a:t>dimensies</a:t>
            </a:r>
            <a:r>
              <a:rPr lang="en-US" baseline="0" dirty="0"/>
              <a:t> en Bloom. Het </a:t>
            </a:r>
            <a:r>
              <a:rPr lang="en-US" baseline="0" dirty="0" err="1"/>
              <a:t>gaat</a:t>
            </a:r>
            <a:r>
              <a:rPr lang="en-US" baseline="0" dirty="0"/>
              <a:t> </a:t>
            </a:r>
            <a:r>
              <a:rPr lang="en-US" baseline="0" dirty="0" err="1"/>
              <a:t>erom</a:t>
            </a:r>
            <a:r>
              <a:rPr lang="en-US" baseline="0" dirty="0"/>
              <a:t> </a:t>
            </a:r>
            <a:r>
              <a:rPr lang="en-US" baseline="0" dirty="0" err="1"/>
              <a:t>dat</a:t>
            </a:r>
            <a:r>
              <a:rPr lang="en-US" baseline="0" dirty="0"/>
              <a:t> met de </a:t>
            </a:r>
            <a:r>
              <a:rPr lang="en-US" baseline="0" dirty="0" err="1"/>
              <a:t>dimensie</a:t>
            </a:r>
            <a:r>
              <a:rPr lang="en-US" baseline="0" dirty="0"/>
              <a:t> </a:t>
            </a:r>
            <a:r>
              <a:rPr lang="en-US" baseline="0" dirty="0" err="1"/>
              <a:t>ook</a:t>
            </a:r>
            <a:r>
              <a:rPr lang="en-US" baseline="0" dirty="0"/>
              <a:t> de </a:t>
            </a:r>
            <a:r>
              <a:rPr lang="en-US" baseline="0" dirty="0" err="1"/>
              <a:t>hogere</a:t>
            </a:r>
            <a:r>
              <a:rPr lang="en-US" baseline="0" dirty="0"/>
              <a:t> </a:t>
            </a:r>
            <a:r>
              <a:rPr lang="en-US" baseline="0" dirty="0" err="1"/>
              <a:t>denkvaardigheden</a:t>
            </a:r>
            <a:r>
              <a:rPr lang="en-US" baseline="0" dirty="0"/>
              <a:t>, </a:t>
            </a:r>
            <a:r>
              <a:rPr lang="en-US" baseline="0" dirty="0" err="1"/>
              <a:t>zoals</a:t>
            </a:r>
            <a:r>
              <a:rPr lang="en-US" baseline="0" dirty="0"/>
              <a:t> </a:t>
            </a:r>
            <a:r>
              <a:rPr lang="en-US" baseline="0" dirty="0" err="1"/>
              <a:t>creativiteit</a:t>
            </a:r>
            <a:r>
              <a:rPr lang="en-US" baseline="0" dirty="0"/>
              <a:t> (</a:t>
            </a:r>
            <a:r>
              <a:rPr lang="en-US" baseline="0" dirty="0" err="1"/>
              <a:t>dimensie</a:t>
            </a:r>
            <a:r>
              <a:rPr lang="en-US" baseline="0" dirty="0"/>
              <a:t> 4) </a:t>
            </a:r>
            <a:r>
              <a:rPr lang="en-US" baseline="0" dirty="0" err="1"/>
              <a:t>aangesproken</a:t>
            </a:r>
            <a:r>
              <a:rPr lang="en-US" baseline="0" dirty="0"/>
              <a:t> </a:t>
            </a:r>
            <a:r>
              <a:rPr lang="en-US" baseline="0" dirty="0" err="1"/>
              <a:t>worden</a:t>
            </a:r>
            <a:r>
              <a:rPr lang="en-US" baseline="0" dirty="0"/>
              <a:t> en </a:t>
            </a:r>
            <a:r>
              <a:rPr lang="en-US" baseline="0" dirty="0" err="1"/>
              <a:t>dat</a:t>
            </a:r>
            <a:r>
              <a:rPr lang="en-US" baseline="0" dirty="0"/>
              <a:t> </a:t>
            </a:r>
            <a:r>
              <a:rPr lang="en-US" baseline="0" dirty="0" err="1"/>
              <a:t>sluit</a:t>
            </a:r>
            <a:r>
              <a:rPr lang="en-US" baseline="0" dirty="0"/>
              <a:t> </a:t>
            </a:r>
            <a:r>
              <a:rPr lang="en-US" baseline="0" dirty="0" err="1"/>
              <a:t>weer</a:t>
            </a:r>
            <a:r>
              <a:rPr lang="en-US" baseline="0" dirty="0"/>
              <a:t> </a:t>
            </a:r>
            <a:r>
              <a:rPr lang="en-US" baseline="0" dirty="0" err="1"/>
              <a:t>aan</a:t>
            </a:r>
            <a:r>
              <a:rPr lang="en-US" baseline="0" dirty="0"/>
              <a:t> </a:t>
            </a:r>
            <a:r>
              <a:rPr lang="en-US" baseline="0" dirty="0" err="1"/>
              <a:t>bij</a:t>
            </a:r>
            <a:r>
              <a:rPr lang="en-US" baseline="0" dirty="0"/>
              <a:t> </a:t>
            </a:r>
            <a:r>
              <a:rPr lang="en-US" baseline="0" dirty="0" err="1"/>
              <a:t>lezing</a:t>
            </a:r>
            <a:r>
              <a:rPr lang="en-US" baseline="0" dirty="0"/>
              <a:t> Ken Robinson.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58AD0-6F91-470C-A44E-1D45B9D9B6E6}" type="slidenum">
              <a:rPr lang="nl-NL" smtClean="0">
                <a:solidFill>
                  <a:prstClr val="black"/>
                </a:solidFill>
              </a:rPr>
              <a:pPr/>
              <a:t>3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50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97307" y="1156060"/>
            <a:ext cx="10363200" cy="1470025"/>
          </a:xfrm>
        </p:spPr>
        <p:txBody>
          <a:bodyPr anchor="b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710770" y="3047677"/>
            <a:ext cx="8016021" cy="941544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>
          <a:xfrm>
            <a:off x="11355917" y="6489701"/>
            <a:ext cx="836083" cy="365125"/>
          </a:xfrm>
        </p:spPr>
        <p:txBody>
          <a:bodyPr/>
          <a:lstStyle>
            <a:lvl1pPr>
              <a:defRPr/>
            </a:lvl1pPr>
          </a:lstStyle>
          <a:p>
            <a:fld id="{B504F9D7-A09E-4066-A233-C5E57EFA6257}" type="slidenum">
              <a:rPr lang="nl-NL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89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7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2086830"/>
            <a:ext cx="10972800" cy="403933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  <a:lvl2pPr marL="6286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lvl2pPr>
            <a:lvl3pPr marL="896938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/>
            </a:lvl3pPr>
            <a:lvl4pPr marL="1255713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4pPr>
            <a:lvl5pPr marL="161290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EEA44DE-8D81-45D8-B862-2D4903722BA6}" type="slidenum">
              <a:rPr lang="nl-NL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7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0791" y="1266583"/>
            <a:ext cx="10363200" cy="1362075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90791" y="2659950"/>
            <a:ext cx="10363200" cy="1500187"/>
          </a:xfrm>
        </p:spPr>
        <p:txBody>
          <a:bodyPr tIns="0">
            <a:normAutofit/>
          </a:bodyPr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>
          <a:xfrm>
            <a:off x="11355917" y="6489701"/>
            <a:ext cx="836083" cy="365125"/>
          </a:xfrm>
        </p:spPr>
        <p:txBody>
          <a:bodyPr/>
          <a:lstStyle>
            <a:lvl1pPr>
              <a:defRPr/>
            </a:lvl1pPr>
          </a:lstStyle>
          <a:p>
            <a:fld id="{7F7F7CF5-39D0-40D6-9B3E-E4FCDB681D10}" type="slidenum">
              <a:rPr lang="nl-NL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020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2086830"/>
            <a:ext cx="5384800" cy="403933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  <a:lvl2pPr marL="6286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lvl2pPr>
            <a:lvl3pPr marL="896938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/>
            </a:lvl3pPr>
            <a:lvl4pPr marL="1255713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4pPr>
            <a:lvl5pPr marL="161290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8" name="Tijdelijke aanduiding voor inhoud 2"/>
          <p:cNvSpPr>
            <a:spLocks noGrp="1"/>
          </p:cNvSpPr>
          <p:nvPr>
            <p:ph sz="half" idx="13"/>
          </p:nvPr>
        </p:nvSpPr>
        <p:spPr>
          <a:xfrm>
            <a:off x="6197600" y="2085609"/>
            <a:ext cx="5384800" cy="403933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  <a:lvl2pPr marL="6286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lvl2pPr>
            <a:lvl3pPr marL="896938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/>
            </a:lvl3pPr>
            <a:lvl4pPr marL="1255713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4pPr>
            <a:lvl5pPr marL="161290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7FDD54C3-5779-4F78-AE7D-EE301D31ECAD}" type="slidenum">
              <a:rPr lang="nl-NL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4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6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2086830"/>
            <a:ext cx="10972800" cy="4039333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  <a:lvl2pPr marL="6286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/>
            </a:lvl2pPr>
            <a:lvl3pPr marL="896938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/>
            </a:lvl3pPr>
            <a:lvl4pPr marL="1255713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4pPr>
            <a:lvl5pPr marL="161290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9AF2EF-543D-444B-BEE7-6726DB1EEB35}" type="slidenum">
              <a:rPr lang="nl-NL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6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26448" y="2055235"/>
            <a:ext cx="10972800" cy="1143000"/>
          </a:xfrm>
        </p:spPr>
        <p:txBody>
          <a:bodyPr/>
          <a:lstStyle>
            <a:lvl1pPr>
              <a:defRPr sz="24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E9F71A-0F57-430B-B9C7-D94F6BEA5CC2}" type="slidenum">
              <a:rPr lang="nl-NL">
                <a:solidFill>
                  <a:prstClr val="white"/>
                </a:solidFill>
              </a:rPr>
              <a:pPr/>
              <a:t>‹nr.›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38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944563"/>
            <a:ext cx="109728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Titelstijl van model bewerken</a:t>
            </a:r>
            <a:endParaRPr lang="nl-NL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09600" y="2100263"/>
            <a:ext cx="10972800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9600" y="612457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 defTabSz="457200">
              <a:defRPr/>
            </a:pP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006667" y="6124576"/>
            <a:ext cx="83608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cs typeface="Arial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0D91989-8A0F-41C6-BCE3-2B667D52A26F}" type="slidenum">
              <a:rPr lang="nl-NL" smtClean="0">
                <a:solidFill>
                  <a:prstClr val="white"/>
                </a:solidFill>
                <a:latin typeface="Arial" pitchFamily="34" charset="0"/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nl-NL">
              <a:solidFill>
                <a:prstClr val="white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169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 cap="all">
          <a:solidFill>
            <a:srgbClr val="25167A"/>
          </a:solidFill>
          <a:latin typeface="Arial"/>
          <a:ea typeface="ＭＳ Ｐゴシック" pitchFamily="3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pitchFamily="34" charset="0"/>
          <a:ea typeface="ＭＳ Ｐゴシック" pitchFamily="34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pitchFamily="34" charset="0"/>
          <a:ea typeface="ＭＳ Ｐゴシック" pitchFamily="34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pitchFamily="34" charset="0"/>
          <a:ea typeface="ＭＳ Ｐゴシック" pitchFamily="34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pitchFamily="34" charset="0"/>
          <a:ea typeface="ＭＳ Ｐゴシック" pitchFamily="34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pitchFamily="34" charset="0"/>
          <a:ea typeface="ＭＳ Ｐゴシック" pitchFamily="34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pitchFamily="34" charset="0"/>
          <a:ea typeface="ＭＳ Ｐゴシック" pitchFamily="34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pitchFamily="34" charset="0"/>
          <a:ea typeface="ＭＳ Ｐゴシック" pitchFamily="34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25167A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defRPr sz="2000" kern="120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1pPr>
      <a:lvl2pPr marL="6286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2pPr>
      <a:lvl3pPr marL="896938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3pPr>
      <a:lvl4pPr marL="1255713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4pPr>
      <a:lvl5pPr marL="161290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Arial"/>
          <a:ea typeface="ＭＳ Ｐゴシック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youtu.be/KCpudxmvQ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0034" y="948531"/>
            <a:ext cx="10363200" cy="1470025"/>
          </a:xfrm>
        </p:spPr>
        <p:txBody>
          <a:bodyPr>
            <a:normAutofit/>
          </a:bodyPr>
          <a:lstStyle/>
          <a:p>
            <a:r>
              <a:rPr lang="nl-NL" b="1" dirty="0"/>
              <a:t>Practica op afstand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10770" y="3047676"/>
            <a:ext cx="8016021" cy="3442025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Wouter Spaan</a:t>
            </a:r>
          </a:p>
          <a:p>
            <a:r>
              <a:rPr lang="nl-NL" dirty="0" err="1"/>
              <a:t>w.p.spaan@hva.nl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04F9D7-A09E-4066-A233-C5E57EFA6257}" type="slidenum">
              <a:rPr lang="nl-NL" smtClean="0">
                <a:solidFill>
                  <a:prstClr val="white"/>
                </a:solidFill>
              </a:rPr>
              <a:pPr/>
              <a:t>1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32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301B31-0215-654C-9508-678211180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terugblik van docenten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863FCF-B3EF-C148-8B21-A9EA96B22B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Veel voorbereidingstijd;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Goede inhoudelijke vragen;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Wisselende kwaliteit werkplannen;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Wisselende kwaliteit uitvoeringen;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Veel studenten kiezen makkelijke weg en nemen een voorbeeld-variabele;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Biedt veel mogelijkheden;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Online / digitaal begeleiden werkt effectief;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Nabespreking goede input zowel schriftelijk vooraf als mondeling live;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Gevoel: doelen wel bereikt.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7DFE9C9-AB88-564D-97BD-6BC2EB10E3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10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229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F976A7-BB09-1E4B-AFA6-BB66F0A87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Ervaringen studenten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145CF4-9C82-864D-932A-052C045F427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Goed georganiseerd;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Interessant, leuk om te doen;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Sommigen gaan zelf moleculair koken;</a:t>
            </a:r>
          </a:p>
          <a:p>
            <a:endParaRPr lang="nl-NL" sz="2400" dirty="0"/>
          </a:p>
          <a:p>
            <a:r>
              <a:rPr lang="nl-NL" sz="2400" dirty="0"/>
              <a:t>Wat geleerd?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Verborgen variabele opsporen belangrijk;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Statistiek is belangrijk;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T-toets kan makkelijk mis gaan;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Begrijp nu beter een complex;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3BF48B2-9E86-5B4C-ABF1-D757DC0F60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11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4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D72B84-2B38-CB4B-B3A5-5764903FF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Essentiële elementen voor succes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FF90B8-F995-B54B-9D13-7739B6FBEC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Opdracht duidelijk;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Hands-On-aspecten bewust voordoen, benoemen, weghalen bij studenten;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Opdracht benadrukt Heen-en-Weer-Denken en </a:t>
            </a:r>
            <a:r>
              <a:rPr lang="nl-NL" sz="2400" dirty="0" err="1"/>
              <a:t>Minds</a:t>
            </a:r>
            <a:r>
              <a:rPr lang="nl-NL" sz="2400" dirty="0"/>
              <a:t>-On-aspecten;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Controlemechanisme en begeleiding ook HWD en MO.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6D7030F-B0E5-FA4E-8726-E4F53C31B1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12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98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FA169B-57A5-C148-9DE3-2B6A3F459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2: stijgend water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CCA9E98-809F-A24F-8777-B26D29A223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13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A18B67-7755-3D42-9DCE-5A2AEF7E4FC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280" y="2055758"/>
            <a:ext cx="5460471" cy="406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F1ECCE7-BAE2-794B-895D-B8F0C4A57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7" y="2055758"/>
            <a:ext cx="3042195" cy="406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915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6112D0-9A4A-8543-8BAB-1953959DB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Stijgend water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298DD5-57F7-0744-BECA-2BF984182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6830"/>
            <a:ext cx="10972800" cy="42572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Noodgreep bij module ‘Experimenten </a:t>
            </a:r>
            <a:r>
              <a:rPr lang="nl-NL" sz="2400" dirty="0" err="1"/>
              <a:t>NaSk</a:t>
            </a:r>
            <a:r>
              <a:rPr lang="nl-NL" sz="2400" dirty="0"/>
              <a:t>’;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2</a:t>
            </a:r>
            <a:r>
              <a:rPr lang="nl-NL" sz="2400" baseline="30000" dirty="0"/>
              <a:t>e</a:t>
            </a:r>
            <a:r>
              <a:rPr lang="nl-NL" sz="2400" dirty="0"/>
              <a:t>-jaar;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Module gericht op leren van </a:t>
            </a:r>
            <a:r>
              <a:rPr lang="nl-NL" sz="2400" dirty="0" err="1"/>
              <a:t>onderzoeksvaardigheden</a:t>
            </a:r>
            <a:r>
              <a:rPr lang="nl-NL" sz="2400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Eigenlijke opdracht: onderzoek uit TPT, NVOX of JCE nadoen;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Vervangende opdracht onderzoek aan dit fenomeen: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nl-NL" sz="2200" dirty="0"/>
              <a:t>Zoek relevante theorie uit;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nl-NL" sz="2200" dirty="0"/>
              <a:t>Formuleer een hypothese;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nl-NL" sz="2200" dirty="0"/>
              <a:t>Verzin een werkplan om die hypothese te testen;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nl-NL" sz="2200" dirty="0"/>
              <a:t>Voer het uit;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nl-NL" sz="2200" dirty="0"/>
              <a:t>Rapporteer.</a:t>
            </a:r>
          </a:p>
          <a:p>
            <a:endParaRPr lang="nl-NL" sz="24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0C975B8-B38B-BD4E-A437-6E813363F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14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9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D1DF04-6B11-FC4B-AF97-C6E60F09B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Stijgend water begeleiding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8FFBE1-752C-284E-A590-972D0B28F4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Mogelijkheid om vragen te stellen;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nl-NL" sz="2200" dirty="0"/>
              <a:t>Waren nauwelijks vragen;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Studenten begonnen laat;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nl-NL" sz="2200" dirty="0"/>
              <a:t>Deeltijdstudenten hebben / hadden het druk;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Uiteindelijk nauwelijks begeleiding gegeven.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0563508-9030-7E4D-A6D0-FA176E92264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15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12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C05E26-DB6F-F242-BE3B-8588B7B94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Resultaten en terugblik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26E082-DA06-C445-A730-2A4D22B16A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3 tweetallen vervangende opdracht;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3 onvoldoendes….</a:t>
            </a:r>
          </a:p>
          <a:p>
            <a:endParaRPr lang="nl-NL" sz="2400" dirty="0"/>
          </a:p>
          <a:p>
            <a:r>
              <a:rPr lang="nl-NL" sz="2400" dirty="0"/>
              <a:t>Hoe kwam dat?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Opdracht te open in combinatie met vrijblijvende begeleiding;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nl-NL" sz="2200" dirty="0"/>
              <a:t>‘Oh, moet je zo precies kijken’;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(Te) Weinig tijd van studenten;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nl-NL" sz="2200" dirty="0"/>
              <a:t>‘Terecht, we hadden het een beetje afgeraffeld’;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Niet gelukt om studenten te laten HWD, ondanks mogelijkheden.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EA7E86E-38EA-4149-893A-4252A2EE4B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16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40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232C3B-7031-D742-8B75-A33108305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Veranderingen versie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38F05E-D9CF-034E-82B2-AD49A0F874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Studenten mogen het nu kiezen </a:t>
            </a:r>
            <a:r>
              <a:rPr lang="nl-NL" sz="2400" dirty="0" err="1"/>
              <a:t>ipv</a:t>
            </a:r>
            <a:r>
              <a:rPr lang="nl-NL" sz="2400" dirty="0"/>
              <a:t> onderzoek nadoen;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Gezamenlijk elementen uit theorie uitgezocht (</a:t>
            </a:r>
            <a:r>
              <a:rPr lang="nl-NL" sz="2400" dirty="0" err="1"/>
              <a:t>Minds</a:t>
            </a:r>
            <a:r>
              <a:rPr lang="nl-NL" sz="2400" dirty="0"/>
              <a:t>-On);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Zelf goede onderzoeksvraag en hypothese formuleren;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nl-NL" sz="2000" dirty="0"/>
              <a:t>Inleveren en feedback krijgen;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/>
              <a:t>Onderzoeksmethode en werkplan maken;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nl-NL" sz="2000" dirty="0"/>
              <a:t>Inleveren en feedback krijgen;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/>
              <a:t>Dan pas uitvoeren;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800" dirty="0"/>
              <a:t>Kortom: meer ondersteuning bij MO en HWD.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C282533-527D-5A46-91E1-D4CFD1CECD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17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25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907841-BC76-0A4A-A6B1-7E3E7F7EB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3: constante van Planck met </a:t>
            </a:r>
            <a:r>
              <a:rPr lang="nl-NL" dirty="0" err="1"/>
              <a:t>LEDs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C5B8B6-5E73-B14D-8127-A764F933F6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Module ‘Atomen’, ongeveer </a:t>
            </a:r>
            <a:r>
              <a:rPr lang="nl-NL" sz="2400" dirty="0" err="1"/>
              <a:t>quantumfysica</a:t>
            </a:r>
            <a:r>
              <a:rPr lang="nl-NL" sz="2400" dirty="0"/>
              <a:t> op VWO;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2</a:t>
            </a:r>
            <a:r>
              <a:rPr lang="nl-NL" sz="2400" baseline="30000" dirty="0"/>
              <a:t>e</a:t>
            </a:r>
            <a:r>
              <a:rPr lang="nl-NL" sz="2400" dirty="0"/>
              <a:t>-jaars;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Normaal 5 klokuur practicum;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Uit proefprikkels 11, Stevin;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Aangevuld met Hands-On-tips;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Inleveren: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nl-NL" sz="2200" dirty="0"/>
              <a:t>Grafiek;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nl-NL" sz="2200" dirty="0"/>
              <a:t>Bepaling;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nl-NL" sz="2200" dirty="0"/>
              <a:t>Uitleg in eigen woorden waarom bepaling zo kan.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FE070BD-39D6-8E41-8821-3FBC12F25D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18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813B1F9-4656-3C4F-83B2-1E8D1A9BC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478" y="2086829"/>
            <a:ext cx="3406097" cy="403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45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ECC87A-34DB-3E43-96A8-EDC81AB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Resultaten en terugblik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DF18C1-D419-9B42-AF51-5752870E2A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Het is alle studenten gelukt;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Weinig vragen;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Verklaringen haalden misconcepten naar boven;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Nabespreking waardevol;</a:t>
            </a:r>
          </a:p>
          <a:p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Focus op HWD en MO is gelukt;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Voldoende Hands-On-aspecten weggegeven;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nl-NL" sz="2200" dirty="0"/>
              <a:t>Deels door beschrijving van </a:t>
            </a:r>
            <a:r>
              <a:rPr lang="nl-NL" sz="2200" dirty="0" err="1"/>
              <a:t>Mathot</a:t>
            </a:r>
            <a:r>
              <a:rPr lang="nl-NL" sz="2200" dirty="0"/>
              <a:t>;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nl-NL" sz="2200" dirty="0"/>
              <a:t>Deels aanvulling over eigen materiaal.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4A7D2E7-C7B1-2D4F-83E5-0043FEBCDE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19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308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9EE87-7747-4859-A692-375D50BEB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Overzicht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B3390-313F-4E5E-AC7E-FB1C9B1C04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400" dirty="0"/>
              <a:t>Practica op afstand: Heen-en-weer-denken bij practica;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400" dirty="0"/>
              <a:t>Voorbeelden met ervaringen afstandspractica:</a:t>
            </a:r>
          </a:p>
          <a:p>
            <a:pPr marL="97155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400" dirty="0"/>
              <a:t>Gelbolletjes;</a:t>
            </a:r>
          </a:p>
          <a:p>
            <a:pPr marL="97155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400" dirty="0"/>
              <a:t>Waterstijging;</a:t>
            </a:r>
          </a:p>
          <a:p>
            <a:pPr marL="97155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400" dirty="0"/>
              <a:t>Constante van Planck.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600" dirty="0"/>
              <a:t>Vragen en jullie ervaringen;</a:t>
            </a:r>
            <a:endParaRPr lang="nl-NL" sz="3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l-NL" sz="2600" dirty="0"/>
              <a:t>Conclusie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3B063-CDEB-4566-944F-F670C875BB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2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704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CC79A1-D9C9-EF47-A473-8F6831A7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44563"/>
            <a:ext cx="10972800" cy="4095270"/>
          </a:xfrm>
        </p:spPr>
        <p:txBody>
          <a:bodyPr/>
          <a:lstStyle/>
          <a:p>
            <a:r>
              <a:rPr lang="nl-NL" dirty="0"/>
              <a:t>Vragen? Opmerkingen? Ideeën? </a:t>
            </a:r>
            <a:br>
              <a:rPr lang="nl-NL" dirty="0"/>
            </a:br>
            <a:br>
              <a:rPr lang="nl-NL" dirty="0"/>
            </a:br>
            <a:r>
              <a:rPr lang="nl-NL" dirty="0" err="1"/>
              <a:t>GooD</a:t>
            </a:r>
            <a:r>
              <a:rPr lang="nl-NL" dirty="0"/>
              <a:t>  </a:t>
            </a:r>
            <a:r>
              <a:rPr lang="nl-NL" dirty="0" err="1"/>
              <a:t>Practices</a:t>
            </a:r>
            <a:br>
              <a:rPr lang="nl-NL" dirty="0"/>
            </a:br>
            <a:br>
              <a:rPr lang="nl-NL" dirty="0"/>
            </a:br>
            <a:r>
              <a:rPr lang="nl-NL" dirty="0"/>
              <a:t>Themawedstrijd!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FB8290-5CF5-4740-B601-61D81909A1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20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19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20FFEC-DB08-764A-9450-69BE39C19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Conclusie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A029EF-6C2D-E947-A459-60BDDA416C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nl-NL" sz="2400" dirty="0"/>
              <a:t>Practicum op afstand kan, maar: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Hands-On-</a:t>
            </a:r>
            <a:r>
              <a:rPr lang="nl-NL" sz="2400" dirty="0" err="1"/>
              <a:t>scaffolds</a:t>
            </a:r>
            <a:r>
              <a:rPr lang="nl-NL" sz="2400" dirty="0"/>
              <a:t> nog belangrijker;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Begeleiding op Heen-en-Weer-Denken en </a:t>
            </a:r>
            <a:r>
              <a:rPr lang="nl-NL" sz="2400" dirty="0" err="1"/>
              <a:t>Minds</a:t>
            </a:r>
            <a:r>
              <a:rPr lang="nl-NL" sz="2400" dirty="0"/>
              <a:t>-On goed organiseren;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D2EE5CE-3EC0-F34B-A707-F9A4D9B3B2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21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0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cap="none" dirty="0" err="1"/>
              <a:t>Heen-en-weer-denken</a:t>
            </a:r>
            <a:endParaRPr lang="en-US" sz="3600" cap="none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12292" name="Tijdelijke aanduiding voor dianumm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8C39AE1-0E17-4913-B334-63F3A1A653E5}" type="slidenum">
              <a:rPr lang="nl-NL">
                <a:solidFill>
                  <a:prstClr val="white"/>
                </a:solidFill>
              </a:rPr>
              <a:pPr/>
              <a:t>3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Afgeronde rechthoek 4"/>
          <p:cNvSpPr/>
          <p:nvPr/>
        </p:nvSpPr>
        <p:spPr>
          <a:xfrm>
            <a:off x="1775608" y="2560069"/>
            <a:ext cx="1940312" cy="215218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Domein van objecten en waarnemingen</a:t>
            </a:r>
          </a:p>
          <a:p>
            <a:pPr algn="ctr"/>
            <a:r>
              <a:rPr lang="nl-NL" dirty="0">
                <a:solidFill>
                  <a:schemeClr val="tx1"/>
                </a:solidFill>
              </a:rPr>
              <a:t>(hands-on)</a:t>
            </a:r>
          </a:p>
        </p:txBody>
      </p:sp>
      <p:sp>
        <p:nvSpPr>
          <p:cNvPr id="6" name="Afgeronde rechthoek 5"/>
          <p:cNvSpPr/>
          <p:nvPr/>
        </p:nvSpPr>
        <p:spPr>
          <a:xfrm>
            <a:off x="8476080" y="2560069"/>
            <a:ext cx="1940312" cy="215218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Domein van concepten en ideeën</a:t>
            </a:r>
          </a:p>
          <a:p>
            <a:pPr algn="ctr"/>
            <a:r>
              <a:rPr lang="nl-NL" dirty="0">
                <a:solidFill>
                  <a:schemeClr val="tx1"/>
                </a:solidFill>
              </a:rPr>
              <a:t>(minds-on)</a:t>
            </a:r>
          </a:p>
        </p:txBody>
      </p:sp>
      <p:sp>
        <p:nvSpPr>
          <p:cNvPr id="8" name="Pijl links 7"/>
          <p:cNvSpPr/>
          <p:nvPr/>
        </p:nvSpPr>
        <p:spPr>
          <a:xfrm>
            <a:off x="4629746" y="2560069"/>
            <a:ext cx="3221865" cy="1121418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Verklaren</a:t>
            </a:r>
          </a:p>
          <a:p>
            <a:pPr algn="ctr"/>
            <a:r>
              <a:rPr lang="nl-NL" dirty="0">
                <a:solidFill>
                  <a:schemeClr val="tx1"/>
                </a:solidFill>
              </a:rPr>
              <a:t>Concluderen</a:t>
            </a:r>
          </a:p>
        </p:txBody>
      </p:sp>
      <p:sp>
        <p:nvSpPr>
          <p:cNvPr id="10" name="Pijl links 9"/>
          <p:cNvSpPr/>
          <p:nvPr/>
        </p:nvSpPr>
        <p:spPr>
          <a:xfrm flipH="1">
            <a:off x="4629744" y="3681487"/>
            <a:ext cx="3221867" cy="1121418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Voorspellen</a:t>
            </a:r>
          </a:p>
          <a:p>
            <a:pPr algn="ctr"/>
            <a:r>
              <a:rPr lang="nl-NL" dirty="0">
                <a:solidFill>
                  <a:schemeClr val="tx1"/>
                </a:solidFill>
              </a:rPr>
              <a:t>Experiment ontwerpen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557" y="1975868"/>
            <a:ext cx="4574886" cy="399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97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77000" y="7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E8F10E-243E-684E-8A7D-053913D54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1: Gelbolletjes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F72CE8-4C85-2949-8F94-9DC7138E55A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7DDCAC9-06E0-2343-A458-3C7A6BF2F1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4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8D3967-BD38-0C44-8065-99B7FFFF7F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609600" y="2249394"/>
            <a:ext cx="5808454" cy="387518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8059380-3006-E947-ACBF-8B471323C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970" y="1881095"/>
            <a:ext cx="4608606" cy="4608606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095C6347-54B7-1F4C-9431-DCAC728CDA34}"/>
              </a:ext>
            </a:extLst>
          </p:cNvPr>
          <p:cNvSpPr txBox="1"/>
          <p:nvPr/>
        </p:nvSpPr>
        <p:spPr>
          <a:xfrm>
            <a:off x="7103970" y="6489701"/>
            <a:ext cx="4608606" cy="368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Bron</a:t>
            </a:r>
            <a:r>
              <a:rPr lang="en-US" dirty="0"/>
              <a:t>: </a:t>
            </a:r>
            <a:r>
              <a:rPr lang="en-US" dirty="0" err="1"/>
              <a:t>sjefkoken.nl</a:t>
            </a:r>
            <a:endParaRPr lang="en-US" dirty="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3F48558E-3AB4-954A-B4A0-212039645347}"/>
              </a:ext>
            </a:extLst>
          </p:cNvPr>
          <p:cNvSpPr txBox="1"/>
          <p:nvPr/>
        </p:nvSpPr>
        <p:spPr>
          <a:xfrm>
            <a:off x="609600" y="6489700"/>
            <a:ext cx="4608606" cy="368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Bron</a:t>
            </a:r>
            <a:r>
              <a:rPr lang="en-US" dirty="0"/>
              <a:t>: </a:t>
            </a:r>
            <a:r>
              <a:rPr lang="en-US" dirty="0" err="1"/>
              <a:t>labstuff.nl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223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932979-8FBD-1F4D-B514-1E253B44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Gelbolletjes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3F578E-B232-8440-A080-4973527DF8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Practicum bij module nanotechnologie, 30 studenten;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4</a:t>
            </a:r>
            <a:r>
              <a:rPr lang="nl-NL" baseline="30000" dirty="0"/>
              <a:t>e</a:t>
            </a:r>
            <a:r>
              <a:rPr lang="nl-NL" dirty="0"/>
              <a:t>-jaars module;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Vervanging van ca. 5 klokuur practicum;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Begrips- en onderzoeksdoelen;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Volledig thuis, individueel of in tweetallen;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Geïntroduceerd met filmpje;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Docent digitaal bereikbaar voor vragen;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Kennisclip over complexvorming;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Schriftelijke feedback op onderzoeksplan;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Deelverslag uploaden op ELO;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Nabespreking.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Samen met Ruud Kok (scheikunde) en Stefan Dekker (praktijkinstructeur)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93413F1-62A8-3D4C-9A37-D0B3EBE21F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5</a:t>
            </a:fld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8B2823-6213-1F4B-B32F-85972C466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545" y="2086830"/>
            <a:ext cx="3196856" cy="223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4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A9B71-F22E-0244-939C-A0F8E2BA6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Leerdoelen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product (slide </a:t>
            </a:r>
            <a:r>
              <a:rPr lang="en-US" dirty="0" err="1"/>
              <a:t>uit</a:t>
            </a:r>
            <a:r>
              <a:rPr lang="en-US" dirty="0"/>
              <a:t> intro-film)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62D77-0BFF-1448-A9EF-C3817ED823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6830"/>
            <a:ext cx="5713927" cy="4039333"/>
          </a:xfrm>
        </p:spPr>
        <p:txBody>
          <a:bodyPr>
            <a:noAutofit/>
          </a:bodyPr>
          <a:lstStyle/>
          <a:p>
            <a:r>
              <a:rPr lang="nl-NL" sz="2200" dirty="0"/>
              <a:t>Klein onderzoek naar </a:t>
            </a:r>
            <a:r>
              <a:rPr lang="nl-NL" sz="2200" dirty="0" err="1"/>
              <a:t>spherificatie</a:t>
            </a:r>
            <a:r>
              <a:rPr lang="nl-NL" sz="2200" dirty="0"/>
              <a:t> uitvoeren</a:t>
            </a:r>
          </a:p>
          <a:p>
            <a:endParaRPr lang="nl-NL" sz="2200" dirty="0"/>
          </a:p>
          <a:p>
            <a:r>
              <a:rPr lang="nl-NL" sz="2200" dirty="0"/>
              <a:t>Nadruk: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/>
              <a:t>Onafhankelijke variabele, afhankelijke variabele en te controleren variabelen (</a:t>
            </a:r>
            <a:r>
              <a:rPr lang="nl-NL" sz="2200" dirty="0" err="1"/>
              <a:t>onderzoeksvaardighedendoel</a:t>
            </a:r>
            <a:r>
              <a:rPr lang="nl-NL" sz="2200" dirty="0"/>
              <a:t>);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/>
              <a:t>Gebruiken van een student-t-toets (</a:t>
            </a:r>
            <a:r>
              <a:rPr lang="nl-NL" sz="2200" dirty="0" err="1"/>
              <a:t>onderzoeksvaardighedendoel</a:t>
            </a:r>
            <a:r>
              <a:rPr lang="nl-NL" sz="2200" dirty="0"/>
              <a:t>);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/>
              <a:t>Verklaring formuleren voor je macroscopische waarnemingen (begripsdoel).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655A8-B1DF-B648-9F5F-1460ABE42F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6</a:t>
            </a:fld>
            <a:endParaRPr lang="nl-NL">
              <a:solidFill>
                <a:prstClr val="white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821D2A-22F1-6144-81D9-2BB7D701EAAE}"/>
              </a:ext>
            </a:extLst>
          </p:cNvPr>
          <p:cNvSpPr txBox="1">
            <a:spLocks/>
          </p:cNvSpPr>
          <p:nvPr/>
        </p:nvSpPr>
        <p:spPr bwMode="auto">
          <a:xfrm>
            <a:off x="6697014" y="2099734"/>
            <a:ext cx="4885386" cy="403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6286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2pPr>
            <a:lvl3pPr marL="896938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3pPr>
            <a:lvl4pPr marL="1255713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4pPr>
            <a:lvl5pPr marL="161290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kern="120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200" dirty="0"/>
              <a:t>Uploaden: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/>
              <a:t>Foto’s van labjournaal met daarin duidelijk een tabel met metingen;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/>
              <a:t>Conclusie uit de student-t-toets inclusief onderbouwing;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/>
              <a:t>Moleculaire verklaring;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/>
              <a:t>Uitleg hoe valide je onderzoek is;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/>
              <a:t>Karakteristieke foto van jouw uitvoering;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/>
              <a:t>Wat je hebt geleerd.</a:t>
            </a:r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0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D17C4F-4AF1-F547-91BD-D5ACA45D5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Introfilm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192461-550C-944B-8B95-5F0751E67D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Opdrachtbeschrijving;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Hands-On aspecten;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HWD-aspecten benadrukken;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Wat inleveren?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hlinkClick r:id="rId2"/>
              </a:rPr>
              <a:t>https://youtu.be/KCpudxmvQRU</a:t>
            </a:r>
            <a:r>
              <a:rPr lang="nl-NL" dirty="0"/>
              <a:t>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436B84F-C631-4945-8EC2-B42287EDFD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7</a:t>
            </a:fld>
            <a:endParaRPr lang="nl-NL">
              <a:solidFill>
                <a:prstClr val="white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6C4BBC8-B6C6-F940-9CFA-B2D227D97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405" y="0"/>
            <a:ext cx="3872678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F4D020A-8DC7-B644-B25A-5B90DAB84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083" y="1562286"/>
            <a:ext cx="3349668" cy="373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0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7D07D-8044-794B-A264-C960F0994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Opdracht</a:t>
            </a:r>
            <a:r>
              <a:rPr lang="en-US" dirty="0"/>
              <a:t> (slide </a:t>
            </a:r>
            <a:r>
              <a:rPr lang="en-US" dirty="0" err="1"/>
              <a:t>uit</a:t>
            </a:r>
            <a:r>
              <a:rPr lang="en-US" dirty="0"/>
              <a:t> Intro-film)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1D2A9-DB83-344B-9C68-4C9EB96956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6830"/>
            <a:ext cx="10972800" cy="440287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 err="1"/>
              <a:t>Formuleer</a:t>
            </a:r>
            <a:r>
              <a:rPr lang="en-US" sz="2200" dirty="0"/>
              <a:t> </a:t>
            </a:r>
            <a:r>
              <a:rPr lang="en-US" sz="2200" dirty="0" err="1"/>
              <a:t>een</a:t>
            </a:r>
            <a:r>
              <a:rPr lang="en-US" sz="2200" dirty="0"/>
              <a:t> </a:t>
            </a:r>
            <a:r>
              <a:rPr lang="en-US" sz="2200" dirty="0" err="1"/>
              <a:t>onderzoeksvraag</a:t>
            </a:r>
            <a:r>
              <a:rPr lang="en-US" sz="2200" dirty="0"/>
              <a:t> in de </a:t>
            </a:r>
            <a:r>
              <a:rPr lang="en-US" sz="2200" dirty="0" err="1"/>
              <a:t>vorm</a:t>
            </a:r>
            <a:r>
              <a:rPr lang="en-US" sz="2200" dirty="0"/>
              <a:t>: wat is het </a:t>
            </a:r>
            <a:r>
              <a:rPr lang="en-US" sz="2200" dirty="0" err="1"/>
              <a:t>verband</a:t>
            </a:r>
            <a:r>
              <a:rPr lang="en-US" sz="2200" dirty="0"/>
              <a:t> </a:t>
            </a:r>
            <a:r>
              <a:rPr lang="en-US" sz="2200" dirty="0" err="1"/>
              <a:t>tussen</a:t>
            </a:r>
            <a:r>
              <a:rPr lang="en-US" sz="2200" dirty="0"/>
              <a:t> [</a:t>
            </a:r>
            <a:r>
              <a:rPr lang="en-US" sz="2200" dirty="0" err="1"/>
              <a:t>onafhankelijke</a:t>
            </a:r>
            <a:r>
              <a:rPr lang="en-US" sz="2200" dirty="0"/>
              <a:t> </a:t>
            </a:r>
            <a:r>
              <a:rPr lang="en-US" sz="2200" dirty="0" err="1"/>
              <a:t>variabele</a:t>
            </a:r>
            <a:r>
              <a:rPr lang="en-US" sz="2200" dirty="0"/>
              <a:t>] </a:t>
            </a:r>
            <a:r>
              <a:rPr lang="en-US" sz="2200" dirty="0" err="1"/>
              <a:t>en</a:t>
            </a:r>
            <a:r>
              <a:rPr lang="en-US" sz="2200" dirty="0"/>
              <a:t> de </a:t>
            </a:r>
            <a:r>
              <a:rPr lang="en-US" sz="2200" dirty="0" err="1"/>
              <a:t>massa</a:t>
            </a:r>
            <a:r>
              <a:rPr lang="en-US" sz="2200" dirty="0"/>
              <a:t> van de </a:t>
            </a:r>
            <a:r>
              <a:rPr lang="en-US" sz="2200" dirty="0" err="1"/>
              <a:t>gevormde</a:t>
            </a:r>
            <a:r>
              <a:rPr lang="en-US" sz="2200" dirty="0"/>
              <a:t> geld [of </a:t>
            </a:r>
            <a:r>
              <a:rPr lang="en-US" sz="2200" dirty="0" err="1"/>
              <a:t>een</a:t>
            </a:r>
            <a:r>
              <a:rPr lang="en-US" sz="2200" dirty="0"/>
              <a:t> </a:t>
            </a:r>
            <a:r>
              <a:rPr lang="en-US" sz="2200" dirty="0" err="1"/>
              <a:t>zelfgekozen</a:t>
            </a:r>
            <a:r>
              <a:rPr lang="en-US" sz="2200" dirty="0"/>
              <a:t> </a:t>
            </a:r>
            <a:r>
              <a:rPr lang="en-US" sz="2200" dirty="0" err="1"/>
              <a:t>afhankelijke</a:t>
            </a:r>
            <a:r>
              <a:rPr lang="en-US" sz="2200" dirty="0"/>
              <a:t> </a:t>
            </a:r>
            <a:r>
              <a:rPr lang="en-US" sz="2200" dirty="0" err="1"/>
              <a:t>variabele</a:t>
            </a:r>
            <a:r>
              <a:rPr lang="en-US" sz="2200" dirty="0"/>
              <a:t>]?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err="1"/>
              <a:t>Maak</a:t>
            </a:r>
            <a:r>
              <a:rPr lang="en-US" sz="2200" dirty="0"/>
              <a:t> </a:t>
            </a:r>
            <a:r>
              <a:rPr lang="en-US" sz="2200" dirty="0" err="1"/>
              <a:t>een</a:t>
            </a:r>
            <a:r>
              <a:rPr lang="en-US" sz="2200" dirty="0"/>
              <a:t> </a:t>
            </a:r>
            <a:r>
              <a:rPr lang="en-US" sz="2200" dirty="0" err="1"/>
              <a:t>gedetailleerd</a:t>
            </a:r>
            <a:r>
              <a:rPr lang="en-US" sz="2200" dirty="0"/>
              <a:t> </a:t>
            </a:r>
            <a:r>
              <a:rPr lang="en-US" sz="2200" dirty="0" err="1"/>
              <a:t>werkplan</a:t>
            </a:r>
            <a:r>
              <a:rPr lang="en-US" sz="2200" dirty="0"/>
              <a:t>, </a:t>
            </a:r>
            <a:r>
              <a:rPr lang="en-US" sz="2200" dirty="0" err="1"/>
              <a:t>waarin</a:t>
            </a:r>
            <a:r>
              <a:rPr lang="en-US" sz="2200" dirty="0"/>
              <a:t> </a:t>
            </a:r>
            <a:r>
              <a:rPr lang="en-US" sz="2200" dirty="0" err="1"/>
              <a:t>je</a:t>
            </a:r>
            <a:r>
              <a:rPr lang="en-US" sz="2200" dirty="0"/>
              <a:t> </a:t>
            </a:r>
            <a:r>
              <a:rPr lang="en-US" sz="2200" dirty="0" err="1"/>
              <a:t>duidelijk</a:t>
            </a:r>
            <a:r>
              <a:rPr lang="en-US" sz="2200" dirty="0"/>
              <a:t> </a:t>
            </a:r>
            <a:r>
              <a:rPr lang="en-US" sz="2200" dirty="0" err="1"/>
              <a:t>maakt</a:t>
            </a:r>
            <a:r>
              <a:rPr lang="en-US" sz="2200" dirty="0"/>
              <a:t> </a:t>
            </a:r>
            <a:r>
              <a:rPr lang="en-US" sz="2200" dirty="0" err="1"/>
              <a:t>welke</a:t>
            </a:r>
            <a:r>
              <a:rPr lang="en-US" sz="2200" dirty="0"/>
              <a:t> </a:t>
            </a:r>
            <a:r>
              <a:rPr lang="en-US" sz="2200" dirty="0" err="1"/>
              <a:t>variabelen</a:t>
            </a:r>
            <a:r>
              <a:rPr lang="en-US" sz="2200" dirty="0"/>
              <a:t> </a:t>
            </a:r>
            <a:r>
              <a:rPr lang="en-US" sz="2200" dirty="0" err="1"/>
              <a:t>je</a:t>
            </a:r>
            <a:r>
              <a:rPr lang="en-US" sz="2200" dirty="0"/>
              <a:t> </a:t>
            </a:r>
            <a:r>
              <a:rPr lang="en-US" sz="2200" dirty="0" err="1"/>
              <a:t>allemaal</a:t>
            </a:r>
            <a:r>
              <a:rPr lang="en-US" sz="2200" dirty="0"/>
              <a:t> </a:t>
            </a:r>
            <a:r>
              <a:rPr lang="en-US" sz="2200" dirty="0" err="1"/>
              <a:t>gaat</a:t>
            </a:r>
            <a:r>
              <a:rPr lang="en-US" sz="2200" dirty="0"/>
              <a:t> </a:t>
            </a:r>
            <a:r>
              <a:rPr lang="en-US" sz="2200" dirty="0" err="1"/>
              <a:t>controleren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bepalen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hoe </a:t>
            </a:r>
            <a:r>
              <a:rPr lang="en-US" sz="2200" dirty="0" err="1"/>
              <a:t>je</a:t>
            </a:r>
            <a:r>
              <a:rPr lang="en-US" sz="2200" dirty="0"/>
              <a:t> </a:t>
            </a:r>
            <a:r>
              <a:rPr lang="en-US" sz="2200" dirty="0" err="1"/>
              <a:t>dat</a:t>
            </a:r>
            <a:r>
              <a:rPr lang="en-US" sz="2200" dirty="0"/>
              <a:t> </a:t>
            </a:r>
            <a:r>
              <a:rPr lang="en-US" sz="2200" dirty="0" err="1"/>
              <a:t>gaat</a:t>
            </a:r>
            <a:r>
              <a:rPr lang="en-US" sz="2200" dirty="0"/>
              <a:t> </a:t>
            </a:r>
            <a:r>
              <a:rPr lang="en-US" sz="2200" dirty="0" err="1"/>
              <a:t>doen</a:t>
            </a:r>
            <a:r>
              <a:rPr lang="en-US" sz="2200" dirty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Upload het </a:t>
            </a:r>
            <a:r>
              <a:rPr lang="en-US" sz="2200" dirty="0" err="1"/>
              <a:t>werkplan</a:t>
            </a:r>
            <a:r>
              <a:rPr lang="en-US" sz="2200" dirty="0"/>
              <a:t>. </a:t>
            </a:r>
            <a:r>
              <a:rPr lang="en-US" sz="2200" dirty="0" err="1"/>
              <a:t>Je</a:t>
            </a:r>
            <a:r>
              <a:rPr lang="en-US" sz="2200" dirty="0"/>
              <a:t> </a:t>
            </a:r>
            <a:r>
              <a:rPr lang="en-US" sz="2200" dirty="0" err="1"/>
              <a:t>ontvangt</a:t>
            </a:r>
            <a:r>
              <a:rPr lang="en-US" sz="2200" dirty="0"/>
              <a:t> feedback </a:t>
            </a:r>
            <a:r>
              <a:rPr lang="en-US" sz="2200" dirty="0" err="1"/>
              <a:t>erop</a:t>
            </a:r>
            <a:r>
              <a:rPr lang="en-US" sz="22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err="1"/>
              <a:t>Verwerk</a:t>
            </a:r>
            <a:r>
              <a:rPr lang="en-US" sz="2200" dirty="0"/>
              <a:t> die feedback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voer</a:t>
            </a:r>
            <a:r>
              <a:rPr lang="en-US" sz="2200" dirty="0"/>
              <a:t> het experiment </a:t>
            </a:r>
            <a:r>
              <a:rPr lang="en-US" sz="2200" dirty="0" err="1"/>
              <a:t>uit</a:t>
            </a:r>
            <a:r>
              <a:rPr lang="en-US" sz="2200" dirty="0"/>
              <a:t> conform het </a:t>
            </a:r>
            <a:r>
              <a:rPr lang="en-US" sz="2200" dirty="0" err="1"/>
              <a:t>nieuwe</a:t>
            </a:r>
            <a:r>
              <a:rPr lang="en-US" sz="2200" dirty="0"/>
              <a:t> plan;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err="1"/>
              <a:t>Verwerk</a:t>
            </a:r>
            <a:r>
              <a:rPr lang="en-US" sz="2200" dirty="0"/>
              <a:t> de </a:t>
            </a:r>
            <a:r>
              <a:rPr lang="en-US" sz="2200" dirty="0" err="1"/>
              <a:t>resultaten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formuleer</a:t>
            </a:r>
            <a:r>
              <a:rPr lang="en-US" sz="2200" dirty="0"/>
              <a:t> </a:t>
            </a:r>
            <a:r>
              <a:rPr lang="en-US" sz="2200" dirty="0" err="1"/>
              <a:t>een</a:t>
            </a:r>
            <a:r>
              <a:rPr lang="en-US" sz="2200" dirty="0"/>
              <a:t> </a:t>
            </a:r>
            <a:r>
              <a:rPr lang="en-US" sz="2200" dirty="0" err="1"/>
              <a:t>conclusie</a:t>
            </a:r>
            <a:r>
              <a:rPr lang="en-US" sz="2200" dirty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err="1"/>
              <a:t>Formuleer</a:t>
            </a:r>
            <a:r>
              <a:rPr lang="en-US" sz="2200" dirty="0"/>
              <a:t> </a:t>
            </a:r>
            <a:r>
              <a:rPr lang="en-US" sz="2200" dirty="0" err="1"/>
              <a:t>een</a:t>
            </a:r>
            <a:r>
              <a:rPr lang="en-US" sz="2200" dirty="0"/>
              <a:t> </a:t>
            </a:r>
            <a:r>
              <a:rPr lang="en-US" sz="2200" dirty="0" err="1"/>
              <a:t>verklaring</a:t>
            </a:r>
            <a:r>
              <a:rPr lang="en-US" sz="2200" dirty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Upload </a:t>
            </a:r>
            <a:r>
              <a:rPr lang="en-US" sz="2200" dirty="0" err="1"/>
              <a:t>alle</a:t>
            </a:r>
            <a:r>
              <a:rPr lang="en-US" sz="2200" dirty="0"/>
              <a:t> </a:t>
            </a:r>
            <a:r>
              <a:rPr lang="en-US" sz="2200" dirty="0" err="1"/>
              <a:t>gevraagde</a:t>
            </a:r>
            <a:r>
              <a:rPr lang="en-US" sz="2200" dirty="0"/>
              <a:t> </a:t>
            </a:r>
            <a:r>
              <a:rPr lang="en-US" sz="2200" dirty="0" err="1"/>
              <a:t>documenten</a:t>
            </a:r>
            <a:r>
              <a:rPr lang="en-US" sz="2200" dirty="0"/>
              <a:t> via de link op de </a:t>
            </a:r>
            <a:r>
              <a:rPr lang="en-US" sz="2200" dirty="0" err="1"/>
              <a:t>dlo</a:t>
            </a:r>
            <a:r>
              <a:rPr lang="en-US" sz="22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err="1"/>
              <a:t>Kom</a:t>
            </a:r>
            <a:r>
              <a:rPr lang="en-US" sz="2200" dirty="0"/>
              <a:t> </a:t>
            </a:r>
            <a:r>
              <a:rPr lang="en-US" sz="2200" dirty="0" err="1"/>
              <a:t>naar</a:t>
            </a:r>
            <a:r>
              <a:rPr lang="en-US" sz="2200" dirty="0"/>
              <a:t> </a:t>
            </a:r>
            <a:r>
              <a:rPr lang="en-US" sz="2200" dirty="0" err="1"/>
              <a:t>één</a:t>
            </a:r>
            <a:r>
              <a:rPr lang="en-US" sz="2200" dirty="0"/>
              <a:t> van de </a:t>
            </a:r>
            <a:r>
              <a:rPr lang="en-US" sz="2200" dirty="0" err="1"/>
              <a:t>virtuele</a:t>
            </a:r>
            <a:r>
              <a:rPr lang="en-US" sz="2200" dirty="0"/>
              <a:t> </a:t>
            </a:r>
            <a:r>
              <a:rPr lang="en-US" sz="2200" dirty="0" err="1"/>
              <a:t>nabesprekingen</a:t>
            </a:r>
            <a:r>
              <a:rPr lang="en-US" sz="2200" dirty="0"/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FBB24-20D3-0544-B072-83AE382BBC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8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096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F4B45-40C8-F647-A062-74F6FE14D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(Slide </a:t>
            </a:r>
            <a:r>
              <a:rPr lang="en-US" dirty="0" err="1"/>
              <a:t>uit</a:t>
            </a:r>
            <a:r>
              <a:rPr lang="en-US" dirty="0"/>
              <a:t> film)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45DA7-F04F-154F-A39D-151211E563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5243"/>
            <a:ext cx="10786584" cy="403933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/>
              <a:t>Je</a:t>
            </a:r>
            <a:r>
              <a:rPr lang="en-US" sz="2200" dirty="0"/>
              <a:t> mag met </a:t>
            </a:r>
            <a:r>
              <a:rPr lang="en-US" sz="2200" dirty="0" err="1"/>
              <a:t>zijn</a:t>
            </a:r>
            <a:r>
              <a:rPr lang="en-US" sz="2200" dirty="0"/>
              <a:t> </a:t>
            </a:r>
            <a:r>
              <a:rPr lang="en-US" sz="2200" dirty="0" err="1"/>
              <a:t>tweeën</a:t>
            </a:r>
            <a:r>
              <a:rPr lang="en-US" sz="2200" dirty="0"/>
              <a:t> </a:t>
            </a:r>
            <a:r>
              <a:rPr lang="en-US" sz="2200" dirty="0" err="1"/>
              <a:t>samenwerken</a:t>
            </a:r>
            <a:r>
              <a:rPr lang="en-US" sz="2200" dirty="0"/>
              <a:t> (</a:t>
            </a:r>
            <a:r>
              <a:rPr lang="en-US" sz="2200" dirty="0" err="1"/>
              <a:t>hoeft</a:t>
            </a:r>
            <a:r>
              <a:rPr lang="en-US" sz="2200" dirty="0"/>
              <a:t> </a:t>
            </a:r>
            <a:r>
              <a:rPr lang="en-US" sz="2200" dirty="0" err="1"/>
              <a:t>niet</a:t>
            </a:r>
            <a:r>
              <a:rPr lang="en-US" sz="2200" dirty="0"/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/>
              <a:t>Probeer</a:t>
            </a:r>
            <a:r>
              <a:rPr lang="en-US" sz="2200" dirty="0"/>
              <a:t> de procedure </a:t>
            </a:r>
            <a:r>
              <a:rPr lang="en-US" sz="2200" dirty="0" err="1"/>
              <a:t>eerst</a:t>
            </a:r>
            <a:r>
              <a:rPr lang="en-US" sz="2200" dirty="0"/>
              <a:t> </a:t>
            </a:r>
            <a:r>
              <a:rPr lang="en-US" sz="2200" dirty="0" err="1"/>
              <a:t>eens</a:t>
            </a:r>
            <a:r>
              <a:rPr lang="en-US" sz="2200" dirty="0"/>
              <a:t> </a:t>
            </a:r>
            <a:r>
              <a:rPr lang="en-US" sz="2200" dirty="0" err="1"/>
              <a:t>uit</a:t>
            </a:r>
            <a:r>
              <a:rPr lang="en-US" sz="2200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/>
              <a:t>Denk</a:t>
            </a:r>
            <a:r>
              <a:rPr lang="en-US" sz="2200" dirty="0"/>
              <a:t> </a:t>
            </a:r>
            <a:r>
              <a:rPr lang="en-US" sz="2200" dirty="0" err="1"/>
              <a:t>als</a:t>
            </a:r>
            <a:r>
              <a:rPr lang="en-US" sz="2200" dirty="0"/>
              <a:t> </a:t>
            </a:r>
            <a:r>
              <a:rPr lang="en-US" sz="2200" dirty="0" err="1"/>
              <a:t>onafhankelijke</a:t>
            </a:r>
            <a:r>
              <a:rPr lang="en-US" sz="2200" dirty="0"/>
              <a:t> </a:t>
            </a:r>
            <a:r>
              <a:rPr lang="en-US" sz="2200" dirty="0" err="1"/>
              <a:t>variabele</a:t>
            </a:r>
            <a:r>
              <a:rPr lang="en-US" sz="2200" dirty="0"/>
              <a:t> </a:t>
            </a:r>
            <a:r>
              <a:rPr lang="en-US" sz="2200" dirty="0" err="1"/>
              <a:t>bijvoorbeeld</a:t>
            </a:r>
            <a:r>
              <a:rPr lang="en-US" sz="2200" dirty="0"/>
              <a:t> </a:t>
            </a:r>
            <a:r>
              <a:rPr lang="en-US" sz="2200" dirty="0" err="1"/>
              <a:t>aan</a:t>
            </a:r>
            <a:r>
              <a:rPr lang="en-US" sz="2200" dirty="0"/>
              <a:t>: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Temperatuur</a:t>
            </a:r>
            <a:r>
              <a:rPr lang="en-US" sz="2000" dirty="0"/>
              <a:t> van het Ca-bad;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Concentratie</a:t>
            </a:r>
            <a:r>
              <a:rPr lang="en-US" sz="2000" dirty="0"/>
              <a:t> van het </a:t>
            </a:r>
            <a:r>
              <a:rPr lang="en-US" sz="2000" dirty="0" err="1"/>
              <a:t>alginaat</a:t>
            </a:r>
            <a:r>
              <a:rPr lang="en-US" sz="2000" dirty="0"/>
              <a:t>;</a:t>
            </a:r>
          </a:p>
          <a:p>
            <a:pPr marL="97155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Tijdsduur</a:t>
            </a:r>
            <a:r>
              <a:rPr lang="en-US" sz="2000" dirty="0"/>
              <a:t> in het Ca-bad;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/>
              <a:t>Validiteit</a:t>
            </a:r>
            <a:r>
              <a:rPr lang="en-US" sz="2200" dirty="0"/>
              <a:t>: </a:t>
            </a:r>
            <a:r>
              <a:rPr lang="en-US" sz="2200" dirty="0" err="1"/>
              <a:t>heb</a:t>
            </a:r>
            <a:r>
              <a:rPr lang="en-US" sz="2200" dirty="0"/>
              <a:t> </a:t>
            </a:r>
            <a:r>
              <a:rPr lang="en-US" sz="2200" dirty="0" err="1"/>
              <a:t>je</a:t>
            </a:r>
            <a:r>
              <a:rPr lang="en-US" sz="2200" dirty="0"/>
              <a:t> </a:t>
            </a:r>
            <a:r>
              <a:rPr lang="en-US" sz="2200" dirty="0" err="1"/>
              <a:t>precies</a:t>
            </a:r>
            <a:r>
              <a:rPr lang="en-US" sz="2200" dirty="0"/>
              <a:t> </a:t>
            </a:r>
            <a:r>
              <a:rPr lang="en-US" sz="2200" dirty="0" err="1"/>
              <a:t>gemeten</a:t>
            </a:r>
            <a:r>
              <a:rPr lang="en-US" sz="2200" dirty="0"/>
              <a:t> wat </a:t>
            </a:r>
            <a:r>
              <a:rPr lang="en-US" sz="2200" dirty="0" err="1"/>
              <a:t>je</a:t>
            </a:r>
            <a:r>
              <a:rPr lang="en-US" sz="2200" dirty="0"/>
              <a:t> </a:t>
            </a:r>
            <a:r>
              <a:rPr lang="en-US" sz="2200" dirty="0" err="1"/>
              <a:t>wilde</a:t>
            </a:r>
            <a:r>
              <a:rPr lang="en-US" sz="2200" dirty="0"/>
              <a:t> </a:t>
            </a:r>
            <a:r>
              <a:rPr lang="en-US" sz="2200" dirty="0" err="1"/>
              <a:t>meten</a:t>
            </a:r>
            <a:r>
              <a:rPr lang="en-US" sz="2200" dirty="0"/>
              <a:t> (was de meting </a:t>
            </a:r>
            <a:r>
              <a:rPr lang="en-US" sz="2200" dirty="0" err="1"/>
              <a:t>eerlijk</a:t>
            </a:r>
            <a:r>
              <a:rPr lang="en-US" sz="2200" dirty="0"/>
              <a:t>)? </a:t>
            </a:r>
            <a:r>
              <a:rPr lang="en-US" sz="2200" dirty="0" err="1"/>
              <a:t>Waren</a:t>
            </a:r>
            <a:r>
              <a:rPr lang="en-US" sz="2200" dirty="0"/>
              <a:t> </a:t>
            </a:r>
            <a:r>
              <a:rPr lang="en-US" sz="2200" dirty="0" err="1"/>
              <a:t>er</a:t>
            </a:r>
            <a:r>
              <a:rPr lang="en-US" sz="2200" dirty="0"/>
              <a:t> </a:t>
            </a:r>
            <a:r>
              <a:rPr lang="en-US" sz="2200" dirty="0" err="1"/>
              <a:t>bijvoorbeeld</a:t>
            </a:r>
            <a:r>
              <a:rPr lang="en-US" sz="2200" dirty="0"/>
              <a:t> </a:t>
            </a:r>
            <a:r>
              <a:rPr lang="en-US" sz="2200" dirty="0" err="1"/>
              <a:t>toch</a:t>
            </a:r>
            <a:r>
              <a:rPr lang="en-US" sz="2200" dirty="0"/>
              <a:t> </a:t>
            </a:r>
            <a:r>
              <a:rPr lang="en-US" sz="2200" dirty="0" err="1"/>
              <a:t>nog</a:t>
            </a:r>
            <a:r>
              <a:rPr lang="en-US" sz="2200" dirty="0"/>
              <a:t> </a:t>
            </a:r>
            <a:r>
              <a:rPr lang="en-US" sz="2200" dirty="0" err="1"/>
              <a:t>verstopte</a:t>
            </a:r>
            <a:r>
              <a:rPr lang="en-US" sz="2200" dirty="0"/>
              <a:t> </a:t>
            </a:r>
            <a:r>
              <a:rPr lang="en-US" sz="2200" dirty="0" err="1"/>
              <a:t>controle-variabelen</a:t>
            </a:r>
            <a:r>
              <a:rPr lang="en-US" sz="2200" dirty="0"/>
              <a:t> </a:t>
            </a:r>
            <a:r>
              <a:rPr lang="en-US" sz="2200" dirty="0" err="1"/>
              <a:t>aan</a:t>
            </a:r>
            <a:r>
              <a:rPr lang="en-US" sz="2200" dirty="0"/>
              <a:t> </a:t>
            </a:r>
            <a:r>
              <a:rPr lang="en-US" sz="2200" dirty="0" err="1"/>
              <a:t>je</a:t>
            </a:r>
            <a:r>
              <a:rPr lang="en-US" sz="2200" dirty="0"/>
              <a:t> </a:t>
            </a:r>
            <a:r>
              <a:rPr lang="en-US" sz="2200" dirty="0" err="1"/>
              <a:t>aandacht</a:t>
            </a:r>
            <a:r>
              <a:rPr lang="en-US" sz="2200" dirty="0"/>
              <a:t> </a:t>
            </a:r>
            <a:r>
              <a:rPr lang="en-US" sz="2200" dirty="0" err="1"/>
              <a:t>ontsnapt</a:t>
            </a:r>
            <a:r>
              <a:rPr lang="en-US" sz="2200" dirty="0"/>
              <a:t>? Meer info: </a:t>
            </a:r>
            <a:r>
              <a:rPr lang="en-US" sz="2200" dirty="0" err="1"/>
              <a:t>handleiding</a:t>
            </a:r>
            <a:r>
              <a:rPr lang="en-US" sz="2200" dirty="0"/>
              <a:t> </a:t>
            </a:r>
            <a:r>
              <a:rPr lang="en-US" sz="2200" dirty="0" err="1"/>
              <a:t>onderzoek</a:t>
            </a:r>
            <a:r>
              <a:rPr lang="en-US" sz="2200" dirty="0"/>
              <a:t> </a:t>
            </a:r>
            <a:r>
              <a:rPr lang="en-US" sz="2200" dirty="0" err="1"/>
              <a:t>uit</a:t>
            </a:r>
            <a:r>
              <a:rPr lang="en-US" sz="2200" dirty="0"/>
              <a:t> </a:t>
            </a:r>
            <a:r>
              <a:rPr lang="en-US" sz="2200" dirty="0" err="1"/>
              <a:t>ExpNaSk</a:t>
            </a:r>
            <a:r>
              <a:rPr lang="en-US" sz="22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/>
              <a:t>Iets</a:t>
            </a:r>
            <a:r>
              <a:rPr lang="en-US" sz="2200" dirty="0"/>
              <a:t> </a:t>
            </a:r>
            <a:r>
              <a:rPr lang="en-US" sz="2200" dirty="0" err="1"/>
              <a:t>lekkers</a:t>
            </a:r>
            <a:r>
              <a:rPr lang="en-US" sz="2200" dirty="0"/>
              <a:t> </a:t>
            </a:r>
            <a:r>
              <a:rPr lang="en-US" sz="2200" dirty="0" err="1"/>
              <a:t>maken</a:t>
            </a:r>
            <a:r>
              <a:rPr lang="en-US" sz="2200" dirty="0"/>
              <a:t>? </a:t>
            </a:r>
            <a:r>
              <a:rPr lang="en-US" sz="2200" dirty="0" err="1"/>
              <a:t>Zie</a:t>
            </a:r>
            <a:r>
              <a:rPr lang="en-US" sz="2200" dirty="0"/>
              <a:t> </a:t>
            </a:r>
            <a:r>
              <a:rPr lang="en-US" sz="2200" dirty="0" err="1"/>
              <a:t>foto</a:t>
            </a:r>
            <a:r>
              <a:rPr lang="en-US" sz="2200" dirty="0"/>
              <a:t> </a:t>
            </a:r>
            <a:r>
              <a:rPr lang="en-US" sz="2200" dirty="0" err="1"/>
              <a:t>recept</a:t>
            </a:r>
            <a:r>
              <a:rPr lang="en-US" sz="2200" dirty="0"/>
              <a:t> </a:t>
            </a:r>
            <a:r>
              <a:rPr lang="en-US" sz="2200" dirty="0" err="1"/>
              <a:t>dlo</a:t>
            </a:r>
            <a:r>
              <a:rPr lang="en-US" sz="2200" dirty="0"/>
              <a:t>.</a:t>
            </a:r>
          </a:p>
          <a:p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6D81C-035B-C140-8C7A-7F2AD8711C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EA44DE-8D81-45D8-B862-2D4903722BA6}" type="slidenum">
              <a:rPr lang="nl-NL" smtClean="0">
                <a:solidFill>
                  <a:prstClr val="white"/>
                </a:solidFill>
              </a:rPr>
              <a:pPr/>
              <a:t>9</a:t>
            </a:fld>
            <a:endParaRPr lang="nl-N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605172"/>
      </p:ext>
    </p:extLst>
  </p:cSld>
  <p:clrMapOvr>
    <a:masterClrMapping/>
  </p:clrMapOvr>
</p:sld>
</file>

<file path=ppt/theme/theme1.xml><?xml version="1.0" encoding="utf-8"?>
<a:theme xmlns:a="http://schemas.openxmlformats.org/drawingml/2006/main" name="www.hva.nl_huisstijl_bestanden_hva-algemeen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vA-thema" id="{18FAEA5F-00AD-4744-97B1-62B12A041B89}" vid="{FB2C4510-C14D-0E43-8A89-AA57894245B8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HvA-thema</Template>
  <TotalTime>8137</TotalTime>
  <Words>982</Words>
  <Application>Microsoft Macintosh PowerPoint</Application>
  <PresentationFormat>Breedbeeld</PresentationFormat>
  <Paragraphs>190</Paragraphs>
  <Slides>21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4" baseType="lpstr">
      <vt:lpstr>Arial</vt:lpstr>
      <vt:lpstr>Calibri</vt:lpstr>
      <vt:lpstr>www.hva.nl_huisstijl_bestanden_hva-algemeen</vt:lpstr>
      <vt:lpstr>Practica op afstand</vt:lpstr>
      <vt:lpstr>Overzicht</vt:lpstr>
      <vt:lpstr>Heen-en-weer-denken</vt:lpstr>
      <vt:lpstr>Voorbeeld 1: Gelbolletjes</vt:lpstr>
      <vt:lpstr>Gelbolletjes</vt:lpstr>
      <vt:lpstr>Leerdoelen en product (slide uit intro-film)</vt:lpstr>
      <vt:lpstr>Introfilm</vt:lpstr>
      <vt:lpstr>Opdracht (slide uit Intro-film)</vt:lpstr>
      <vt:lpstr>Tips (Slide uit film)</vt:lpstr>
      <vt:lpstr>terugblik van docenten</vt:lpstr>
      <vt:lpstr>Ervaringen studenten</vt:lpstr>
      <vt:lpstr>Essentiële elementen voor succes</vt:lpstr>
      <vt:lpstr>Voorbeeld 2: stijgend water</vt:lpstr>
      <vt:lpstr>Stijgend water</vt:lpstr>
      <vt:lpstr>Stijgend water begeleiding</vt:lpstr>
      <vt:lpstr>Resultaten en terugblik</vt:lpstr>
      <vt:lpstr>Veranderingen versie 2</vt:lpstr>
      <vt:lpstr>Voorbeeld 3: constante van Planck met LEDs</vt:lpstr>
      <vt:lpstr>Resultaten en terugblik</vt:lpstr>
      <vt:lpstr>Vragen? Opmerkingen? Ideeën?   GooD  Practices  Themawedstrijd!</vt:lpstr>
      <vt:lpstr>Conclusie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Heen-en-weer-denken als fundament voor natuurwetenschappelijke geletterdheid</dc:title>
  <dc:creator>Microsoft-account</dc:creator>
  <cp:lastModifiedBy>Wouter Spaan</cp:lastModifiedBy>
  <cp:revision>119</cp:revision>
  <dcterms:created xsi:type="dcterms:W3CDTF">2017-11-27T11:39:44Z</dcterms:created>
  <dcterms:modified xsi:type="dcterms:W3CDTF">2020-12-11T13:55:14Z</dcterms:modified>
</cp:coreProperties>
</file>