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4" r:id="rId4"/>
  </p:sldMasterIdLst>
  <p:notesMasterIdLst>
    <p:notesMasterId r:id="rId26"/>
  </p:notesMasterIdLst>
  <p:handoutMasterIdLst>
    <p:handoutMasterId r:id="rId27"/>
  </p:handoutMasterIdLst>
  <p:sldIdLst>
    <p:sldId id="275" r:id="rId5"/>
    <p:sldId id="471" r:id="rId6"/>
    <p:sldId id="451" r:id="rId7"/>
    <p:sldId id="457" r:id="rId8"/>
    <p:sldId id="458" r:id="rId9"/>
    <p:sldId id="459" r:id="rId10"/>
    <p:sldId id="468" r:id="rId11"/>
    <p:sldId id="460" r:id="rId12"/>
    <p:sldId id="467" r:id="rId13"/>
    <p:sldId id="456" r:id="rId14"/>
    <p:sldId id="461" r:id="rId15"/>
    <p:sldId id="360" r:id="rId16"/>
    <p:sldId id="463" r:id="rId17"/>
    <p:sldId id="462" r:id="rId18"/>
    <p:sldId id="464" r:id="rId19"/>
    <p:sldId id="465" r:id="rId20"/>
    <p:sldId id="466" r:id="rId21"/>
    <p:sldId id="469" r:id="rId22"/>
    <p:sldId id="470" r:id="rId23"/>
    <p:sldId id="362" r:id="rId24"/>
    <p:sldId id="364" r:id="rId25"/>
  </p:sldIdLst>
  <p:sldSz cx="12195175" cy="6858000"/>
  <p:notesSz cx="6858000" cy="9144000"/>
  <p:embeddedFontLst>
    <p:embeddedFont>
      <p:font typeface="Arial" panose="020B0604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erriweather Light" panose="02060503050406030704" pitchFamily="18" charset="77"/>
      <p:regular r:id="rId36"/>
      <p:italic r:id="rId37"/>
    </p:embeddedFont>
    <p:embeddedFont>
      <p:font typeface="Merriweather Regular" panose="02060503050406030704" pitchFamily="18" charset="77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Open Sans Light" panose="020B0306030504020204" pitchFamily="34" charset="0"/>
      <p:regular r:id="rId46"/>
      <p:italic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6E8ECF-320D-4D7F-BAFD-DB9BF82EBB51}">
          <p14:sldIdLst>
            <p14:sldId id="275"/>
            <p14:sldId id="471"/>
            <p14:sldId id="451"/>
            <p14:sldId id="457"/>
            <p14:sldId id="458"/>
            <p14:sldId id="459"/>
            <p14:sldId id="468"/>
            <p14:sldId id="460"/>
            <p14:sldId id="467"/>
            <p14:sldId id="456"/>
            <p14:sldId id="461"/>
            <p14:sldId id="360"/>
            <p14:sldId id="463"/>
            <p14:sldId id="462"/>
            <p14:sldId id="464"/>
            <p14:sldId id="465"/>
            <p14:sldId id="466"/>
            <p14:sldId id="469"/>
            <p14:sldId id="470"/>
            <p14:sldId id="362"/>
            <p14:sldId id="364"/>
          </p14:sldIdLst>
        </p14:section>
        <p14:section name="Untitled Section" id="{9068C076-35D9-4E88-B7AE-D237C2F0751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530" userDrawn="1">
          <p15:clr>
            <a:srgbClr val="A4A3A4"/>
          </p15:clr>
        </p15:guide>
        <p15:guide id="2" orient="horz" pos="4038" userDrawn="1">
          <p15:clr>
            <a:srgbClr val="A4A3A4"/>
          </p15:clr>
        </p15:guide>
        <p15:guide id="3" orient="horz" pos="989" userDrawn="1">
          <p15:clr>
            <a:srgbClr val="A4A3A4"/>
          </p15:clr>
        </p15:guide>
        <p15:guide id="4" orient="horz" pos="2682" userDrawn="1">
          <p15:clr>
            <a:srgbClr val="A4A3A4"/>
          </p15:clr>
        </p15:guide>
        <p15:guide id="5" orient="horz" pos="104" userDrawn="1">
          <p15:clr>
            <a:srgbClr val="A4A3A4"/>
          </p15:clr>
        </p15:guide>
        <p15:guide id="6" orient="horz" pos="3351" userDrawn="1">
          <p15:clr>
            <a:srgbClr val="A4A3A4"/>
          </p15:clr>
        </p15:guide>
        <p15:guide id="7" orient="horz" pos="3181" userDrawn="1">
          <p15:clr>
            <a:srgbClr val="A4A3A4"/>
          </p15:clr>
        </p15:guide>
        <p15:guide id="8" orient="horz" pos="1074" userDrawn="1">
          <p15:clr>
            <a:srgbClr val="A4A3A4"/>
          </p15:clr>
        </p15:guide>
        <p15:guide id="9" orient="horz" pos="3593" userDrawn="1">
          <p15:clr>
            <a:srgbClr val="A4A3A4"/>
          </p15:clr>
        </p15:guide>
        <p15:guide id="10" pos="3777" userDrawn="1">
          <p15:clr>
            <a:srgbClr val="A4A3A4"/>
          </p15:clr>
        </p15:guide>
        <p15:guide id="11" pos="739" userDrawn="1">
          <p15:clr>
            <a:srgbClr val="A4A3A4"/>
          </p15:clr>
        </p15:guide>
        <p15:guide id="12" pos="7273" userDrawn="1">
          <p15:clr>
            <a:srgbClr val="A4A3A4"/>
          </p15:clr>
        </p15:guide>
        <p15:guide id="13" pos="1604" userDrawn="1">
          <p15:clr>
            <a:srgbClr val="A4A3A4"/>
          </p15:clr>
        </p15:guide>
        <p15:guide id="14" pos="5145" userDrawn="1">
          <p15:clr>
            <a:srgbClr val="A4A3A4"/>
          </p15:clr>
        </p15:guide>
        <p15:guide id="15" pos="5282" userDrawn="1">
          <p15:clr>
            <a:srgbClr val="A4A3A4"/>
          </p15:clr>
        </p15:guide>
        <p15:guide id="16" pos="1447" userDrawn="1">
          <p15:clr>
            <a:srgbClr val="A4A3A4"/>
          </p15:clr>
        </p15:guide>
        <p15:guide id="17" pos="6651" userDrawn="1">
          <p15:clr>
            <a:srgbClr val="A4A3A4"/>
          </p15:clr>
        </p15:guide>
        <p15:guide id="18" pos="36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E7"/>
    <a:srgbClr val="633F2B"/>
    <a:srgbClr val="522980"/>
    <a:srgbClr val="6687C3"/>
    <a:srgbClr val="171D42"/>
    <a:srgbClr val="63A593"/>
    <a:srgbClr val="921E56"/>
    <a:srgbClr val="DD9562"/>
    <a:srgbClr val="D49562"/>
    <a:srgbClr val="D49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4D6AC-5751-3944-8F05-F4D98EBE4485}" v="647" dt="2019-12-12T17:08:01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9" autoAdjust="0"/>
    <p:restoredTop sz="79402" autoAdjust="0"/>
  </p:normalViewPr>
  <p:slideViewPr>
    <p:cSldViewPr snapToGrid="0">
      <p:cViewPr varScale="1">
        <p:scale>
          <a:sx n="121" d="100"/>
          <a:sy n="121" d="100"/>
        </p:scale>
        <p:origin x="1552" y="184"/>
      </p:cViewPr>
      <p:guideLst>
        <p:guide orient="horz" pos="1530"/>
        <p:guide orient="horz" pos="4038"/>
        <p:guide orient="horz" pos="989"/>
        <p:guide orient="horz" pos="2682"/>
        <p:guide orient="horz" pos="104"/>
        <p:guide orient="horz" pos="3351"/>
        <p:guide orient="horz" pos="3181"/>
        <p:guide orient="horz" pos="1074"/>
        <p:guide orient="horz" pos="3593"/>
        <p:guide pos="3777"/>
        <p:guide pos="739"/>
        <p:guide pos="7273"/>
        <p:guide pos="1604"/>
        <p:guide pos="5145"/>
        <p:guide pos="5282"/>
        <p:guide pos="1447"/>
        <p:guide pos="6651"/>
        <p:guide pos="36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70" d="100"/>
          <a:sy n="170" d="100"/>
        </p:scale>
        <p:origin x="54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font" Target="fonts/font2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6.xml"/><Relationship Id="rId41" Type="http://schemas.openxmlformats.org/officeDocument/2006/relationships/font" Target="fonts/font14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562E9-F970-40C5-8076-BA5383048925}" type="datetimeFigureOut">
              <a:rPr lang="en-GB" smtClean="0">
                <a:latin typeface="Merriweather Regular" panose="02060503050406030704" pitchFamily="18" charset="77"/>
              </a:rPr>
              <a:t>12/12/2019</a:t>
            </a:fld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BDD4-EA2B-47CA-A27F-5DCC43F23FEF}" type="slidenum">
              <a:rPr lang="en-GB" smtClean="0">
                <a:latin typeface="Merriweather Regular" panose="02060503050406030704" pitchFamily="18" charset="77"/>
              </a:rPr>
              <a:t>‹nr.›</a:t>
            </a:fld>
            <a:endParaRPr lang="en-GB">
              <a:latin typeface="Merriweather Regular" panose="020605030504060307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72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7CAC0B33-3943-42F1-973C-9CDD51C76BBD}" type="datetimeFigureOut">
              <a:rPr lang="en-GB" smtClean="0"/>
              <a:pPr/>
              <a:t>12/12/2019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697381A9-0C9E-4D3A-A28B-AC4E168A57B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9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Ook facilitators introduceren.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53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94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40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823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are </a:t>
            </a:r>
            <a:r>
              <a:rPr lang="nl-NL" dirty="0" err="1"/>
              <a:t>not</a:t>
            </a:r>
            <a:r>
              <a:rPr lang="nl-NL" dirty="0"/>
              <a:t> a teacher: </a:t>
            </a:r>
            <a:r>
              <a:rPr lang="nl-NL" dirty="0" err="1"/>
              <a:t>what</a:t>
            </a:r>
            <a:r>
              <a:rPr lang="nl-NL" dirty="0"/>
              <a:t> is important for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institution</a:t>
            </a:r>
            <a:r>
              <a:rPr lang="nl-NL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3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24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70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43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69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9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1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My name is Jasper van Winden, I </a:t>
            </a:r>
            <a:r>
              <a:rPr lang="nl-NL" dirty="0" err="1"/>
              <a:t>work</a:t>
            </a:r>
            <a:r>
              <a:rPr lang="nl-NL" dirty="0"/>
              <a:t> as project manager Future Learning Spaces. here, at Utrecht University.</a:t>
            </a:r>
          </a:p>
          <a:p>
            <a:endParaRPr lang="nl-NL" dirty="0"/>
          </a:p>
          <a:p>
            <a:r>
              <a:rPr lang="nl-NL" dirty="0"/>
              <a:t>We </a:t>
            </a:r>
            <a:r>
              <a:rPr lang="nl-NL" dirty="0" err="1"/>
              <a:t>only</a:t>
            </a:r>
            <a:r>
              <a:rPr lang="nl-NL" dirty="0"/>
              <a:t> have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hour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I </a:t>
            </a:r>
            <a:r>
              <a:rPr lang="nl-NL" dirty="0" err="1"/>
              <a:t>would</a:t>
            </a:r>
            <a:r>
              <a:rPr lang="nl-NL" dirty="0"/>
              <a:t> like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time </a:t>
            </a:r>
            <a:r>
              <a:rPr lang="nl-NL" dirty="0" err="1"/>
              <a:t>with</a:t>
            </a:r>
            <a:r>
              <a:rPr lang="nl-NL" baseline="0" dirty="0"/>
              <a:t> hands-on </a:t>
            </a:r>
            <a:r>
              <a:rPr lang="nl-NL" baseline="0" dirty="0" err="1"/>
              <a:t>activities</a:t>
            </a:r>
            <a:r>
              <a:rPr lang="nl-NL" baseline="0" dirty="0"/>
              <a:t>, </a:t>
            </a:r>
            <a:r>
              <a:rPr lang="nl-NL" baseline="0" dirty="0" err="1"/>
              <a:t>so</a:t>
            </a:r>
            <a:r>
              <a:rPr lang="nl-NL" baseline="0" dirty="0"/>
              <a:t> I do </a:t>
            </a:r>
            <a:r>
              <a:rPr lang="nl-NL" baseline="0" dirty="0" err="1"/>
              <a:t>not</a:t>
            </a:r>
            <a:r>
              <a:rPr lang="nl-NL" baseline="0" dirty="0"/>
              <a:t> have a long </a:t>
            </a:r>
            <a:r>
              <a:rPr lang="nl-NL" baseline="0" dirty="0" err="1"/>
              <a:t>introduction</a:t>
            </a:r>
            <a:r>
              <a:rPr lang="nl-NL" baseline="0" dirty="0"/>
              <a:t> for </a:t>
            </a:r>
            <a:r>
              <a:rPr lang="nl-NL" baseline="0" dirty="0" err="1"/>
              <a:t>you</a:t>
            </a:r>
            <a:r>
              <a:rPr lang="nl-NL" baseline="0" dirty="0"/>
              <a:t>. </a:t>
            </a:r>
            <a:r>
              <a:rPr lang="nl-NL" baseline="0" dirty="0" err="1"/>
              <a:t>And</a:t>
            </a:r>
            <a:r>
              <a:rPr lang="nl-NL" baseline="0" dirty="0"/>
              <a:t> want </a:t>
            </a:r>
            <a:r>
              <a:rPr lang="nl-NL" baseline="0" dirty="0" err="1"/>
              <a:t>to</a:t>
            </a:r>
            <a:r>
              <a:rPr lang="nl-NL" baseline="0" dirty="0"/>
              <a:t> start </a:t>
            </a:r>
            <a:r>
              <a:rPr lang="nl-NL" baseline="0" dirty="0" err="1"/>
              <a:t>with</a:t>
            </a:r>
            <a:r>
              <a:rPr lang="nl-NL" baseline="0" dirty="0"/>
              <a:t> a short </a:t>
            </a:r>
            <a:r>
              <a:rPr lang="nl-NL" baseline="0" dirty="0" err="1"/>
              <a:t>excercise</a:t>
            </a:r>
            <a:r>
              <a:rPr lang="nl-NL" baseline="0" dirty="0"/>
              <a:t>.</a:t>
            </a:r>
          </a:p>
          <a:p>
            <a:endParaRPr lang="nl-NL" baseline="0" dirty="0"/>
          </a:p>
          <a:p>
            <a:r>
              <a:rPr lang="nl-NL" baseline="0" dirty="0" err="1"/>
              <a:t>When</a:t>
            </a:r>
            <a:r>
              <a:rPr lang="nl-NL" baseline="0" dirty="0"/>
              <a:t> </a:t>
            </a:r>
            <a:r>
              <a:rPr lang="nl-NL" baseline="0" dirty="0" err="1"/>
              <a:t>you</a:t>
            </a:r>
            <a:r>
              <a:rPr lang="nl-NL" baseline="0" dirty="0"/>
              <a:t> enter a </a:t>
            </a:r>
            <a:r>
              <a:rPr lang="nl-NL" baseline="0" dirty="0" err="1"/>
              <a:t>space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</a:t>
            </a:r>
            <a:r>
              <a:rPr lang="nl-NL" baseline="0" dirty="0" err="1"/>
              <a:t>speaks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you</a:t>
            </a:r>
            <a:r>
              <a:rPr lang="nl-NL" baseline="0" dirty="0"/>
              <a:t>. It </a:t>
            </a:r>
            <a:r>
              <a:rPr lang="nl-NL" baseline="0" dirty="0" err="1"/>
              <a:t>sends</a:t>
            </a:r>
            <a:r>
              <a:rPr lang="nl-NL" baseline="0" dirty="0"/>
              <a:t> out a </a:t>
            </a:r>
            <a:r>
              <a:rPr lang="nl-NL" baseline="0" dirty="0" err="1"/>
              <a:t>message</a:t>
            </a:r>
            <a:r>
              <a:rPr lang="nl-NL" baseline="0" dirty="0"/>
              <a:t> </a:t>
            </a:r>
            <a:r>
              <a:rPr lang="nl-NL" baseline="0" dirty="0" err="1"/>
              <a:t>about</a:t>
            </a:r>
            <a:r>
              <a:rPr lang="nl-NL" baseline="0" dirty="0"/>
              <a:t> </a:t>
            </a:r>
            <a:r>
              <a:rPr lang="nl-NL" baseline="0" dirty="0" err="1"/>
              <a:t>what</a:t>
            </a:r>
            <a:r>
              <a:rPr lang="nl-NL" baseline="0" dirty="0"/>
              <a:t> </a:t>
            </a:r>
            <a:r>
              <a:rPr lang="nl-NL" baseline="0" dirty="0" err="1"/>
              <a:t>activities</a:t>
            </a:r>
            <a:r>
              <a:rPr lang="nl-NL" baseline="0" dirty="0"/>
              <a:t> are </a:t>
            </a:r>
            <a:r>
              <a:rPr lang="nl-NL" baseline="0" dirty="0" err="1"/>
              <a:t>expected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take </a:t>
            </a:r>
            <a:r>
              <a:rPr lang="nl-NL" baseline="0" dirty="0" err="1"/>
              <a:t>place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space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what</a:t>
            </a:r>
            <a:r>
              <a:rPr lang="nl-NL" baseline="0" dirty="0"/>
              <a:t> kind of </a:t>
            </a:r>
            <a:r>
              <a:rPr lang="nl-NL" baseline="0" dirty="0" err="1"/>
              <a:t>roles</a:t>
            </a:r>
            <a:r>
              <a:rPr lang="nl-NL" baseline="0" dirty="0"/>
              <a:t> </a:t>
            </a:r>
            <a:r>
              <a:rPr lang="nl-NL" baseline="0" dirty="0" err="1"/>
              <a:t>there</a:t>
            </a:r>
            <a:r>
              <a:rPr lang="nl-NL" baseline="0" dirty="0"/>
              <a:t> are.</a:t>
            </a:r>
          </a:p>
          <a:p>
            <a:endParaRPr lang="nl-NL" baseline="0" dirty="0"/>
          </a:p>
          <a:p>
            <a:r>
              <a:rPr lang="nl-NL" baseline="0" dirty="0" err="1"/>
              <a:t>Compare</a:t>
            </a:r>
            <a:r>
              <a:rPr lang="nl-NL" baseline="0" dirty="0"/>
              <a:t> these </a:t>
            </a:r>
            <a:r>
              <a:rPr lang="nl-NL" baseline="0" dirty="0" err="1"/>
              <a:t>two</a:t>
            </a:r>
            <a:r>
              <a:rPr lang="nl-NL" baseline="0" dirty="0"/>
              <a:t> </a:t>
            </a:r>
            <a:r>
              <a:rPr lang="nl-NL" baseline="0" dirty="0" err="1"/>
              <a:t>lecture</a:t>
            </a:r>
            <a:r>
              <a:rPr lang="nl-NL" baseline="0" dirty="0"/>
              <a:t> halls.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73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err="1"/>
              <a:t>So</a:t>
            </a:r>
            <a:r>
              <a:rPr lang="nl-NL" baseline="0" dirty="0"/>
              <a:t>, </a:t>
            </a:r>
            <a:r>
              <a:rPr lang="nl-NL" baseline="0" dirty="0" err="1"/>
              <a:t>since</a:t>
            </a:r>
            <a:r>
              <a:rPr lang="nl-NL" baseline="0" dirty="0"/>
              <a:t> we do </a:t>
            </a:r>
            <a:r>
              <a:rPr lang="nl-NL" baseline="0" dirty="0" err="1"/>
              <a:t>not</a:t>
            </a:r>
            <a:r>
              <a:rPr lang="nl-NL" baseline="0" dirty="0"/>
              <a:t> have a lot of time,  </a:t>
            </a:r>
            <a:r>
              <a:rPr lang="nl-NL" baseline="0" dirty="0" err="1"/>
              <a:t>think</a:t>
            </a:r>
            <a:r>
              <a:rPr lang="nl-NL" baseline="0" dirty="0"/>
              <a:t> for </a:t>
            </a:r>
            <a:r>
              <a:rPr lang="nl-NL" baseline="0" dirty="0" err="1"/>
              <a:t>yourself</a:t>
            </a:r>
            <a:r>
              <a:rPr lang="nl-NL" baseline="0" dirty="0"/>
              <a:t> </a:t>
            </a:r>
            <a:r>
              <a:rPr lang="nl-NL" baseline="0" dirty="0" err="1"/>
              <a:t>about</a:t>
            </a:r>
            <a:r>
              <a:rPr lang="nl-NL" baseline="0" dirty="0"/>
              <a:t> </a:t>
            </a:r>
            <a:r>
              <a:rPr lang="nl-NL" baseline="0" dirty="0" err="1"/>
              <a:t>what</a:t>
            </a:r>
            <a:r>
              <a:rPr lang="nl-NL" baseline="0" dirty="0"/>
              <a:t> </a:t>
            </a:r>
            <a:r>
              <a:rPr lang="nl-NL" baseline="0" dirty="0" err="1"/>
              <a:t>messages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following</a:t>
            </a:r>
            <a:r>
              <a:rPr lang="nl-NL" baseline="0" dirty="0"/>
              <a:t> </a:t>
            </a:r>
            <a:r>
              <a:rPr lang="nl-NL" baseline="0" dirty="0" err="1"/>
              <a:t>spaces</a:t>
            </a:r>
            <a:r>
              <a:rPr lang="nl-NL" baseline="0" dirty="0"/>
              <a:t> </a:t>
            </a:r>
            <a:r>
              <a:rPr lang="nl-NL" baseline="0" dirty="0" err="1"/>
              <a:t>send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you</a:t>
            </a:r>
            <a:r>
              <a:rPr lang="nl-NL" baseline="0" dirty="0"/>
              <a:t>.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57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8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02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92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8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2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geel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6" y="512912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990374F-3182-3F4C-8F48-187BC7686E2A}" type="datetime1">
              <a:rPr lang="nl-NL" noProof="0" smtClean="0"/>
              <a:t>12-12-19</a:t>
            </a:fld>
            <a:endParaRPr lang="nl-NL" noProof="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4" y="2"/>
            <a:ext cx="3198329" cy="1268759"/>
          </a:xfrm>
          <a:prstGeom prst="rect">
            <a:avLst/>
          </a:prstGeom>
          <a:ln>
            <a:noFill/>
          </a:ln>
        </p:spPr>
      </p:pic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6621" y="5800330"/>
            <a:ext cx="5041933" cy="217169"/>
          </a:xfrm>
          <a:prstGeom prst="rect">
            <a:avLst/>
          </a:prstGeom>
        </p:spPr>
        <p:txBody>
          <a:bodyPr/>
          <a:lstStyle>
            <a:lvl1pPr marL="0" marR="0" indent="0" algn="ctr" defTabSz="914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6621" y="6017497"/>
            <a:ext cx="5041933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/>
              <a:t>Functie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75804E32-4442-4548-B1CA-E4A4F92A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1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Plaats hier een titel</a:t>
            </a:r>
            <a:br>
              <a:rPr lang="nl-NL" noProof="0" dirty="0"/>
            </a:br>
            <a:r>
              <a:rPr lang="nl-NL" noProof="0" dirty="0"/>
              <a:t>die de aandacht vraagt</a:t>
            </a:r>
          </a:p>
        </p:txBody>
      </p:sp>
      <p:sp>
        <p:nvSpPr>
          <p:cNvPr id="12" name="Tijdelijke aanduiding voor tekst 30">
            <a:extLst>
              <a:ext uri="{FF2B5EF4-FFF2-40B4-BE49-F238E27FC236}">
                <a16:creationId xmlns:a16="http://schemas.microsoft.com/office/drawing/2014/main" id="{C482619B-A308-6A45-8328-69A651036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8" y="501836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914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50" baseline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</p:spTree>
    <p:extLst>
      <p:ext uri="{BB962C8B-B14F-4D97-AF65-F5344CB8AC3E}">
        <p14:creationId xmlns:p14="http://schemas.microsoft.com/office/powerpoint/2010/main" val="437315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3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7" pos="6200" userDrawn="1">
          <p15:clr>
            <a:srgbClr val="FBAE40"/>
          </p15:clr>
        </p15:guide>
        <p15:guide id="8" pos="6290" userDrawn="1">
          <p15:clr>
            <a:srgbClr val="FBAE40"/>
          </p15:clr>
        </p15:guide>
        <p15:guide id="9" pos="4998" userDrawn="1">
          <p15:clr>
            <a:srgbClr val="FBAE40"/>
          </p15:clr>
        </p15:guide>
        <p15:guide id="10" pos="3864" userDrawn="1">
          <p15:clr>
            <a:srgbClr val="FBAE40"/>
          </p15:clr>
        </p15:guide>
        <p15:guide id="11" pos="3772" userDrawn="1">
          <p15:clr>
            <a:srgbClr val="FBAE40"/>
          </p15:clr>
        </p15:guide>
        <p15:guide id="12" pos="2662" userDrawn="1">
          <p15:clr>
            <a:srgbClr val="FBAE40"/>
          </p15:clr>
        </p15:guide>
        <p15:guide id="13" pos="2571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346" userDrawn="1">
          <p15:clr>
            <a:srgbClr val="FBAE40"/>
          </p15:clr>
        </p15:guide>
        <p15:guide id="20" orient="horz" pos="754" userDrawn="1">
          <p15:clr>
            <a:srgbClr val="FBAE40"/>
          </p15:clr>
        </p15:guide>
        <p15:guide id="21" orient="horz" pos="21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2" y="1180848"/>
            <a:ext cx="11374640" cy="4459936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1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</a:t>
            </a:r>
            <a:br>
              <a:rPr lang="nl-NL" noProof="0" dirty="0"/>
            </a:br>
            <a:r>
              <a:rPr lang="nl-NL" noProof="0" dirty="0"/>
              <a:t>(Vul Naam Achternaam 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640786"/>
            <a:ext cx="5038725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5865904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pic>
        <p:nvPicPr>
          <p:cNvPr id="7" name="Afbeelding 4">
            <a:extLst>
              <a:ext uri="{FF2B5EF4-FFF2-40B4-BE49-F238E27FC236}">
                <a16:creationId xmlns:a16="http://schemas.microsoft.com/office/drawing/2014/main" id="{452FA773-B80D-E542-8F1A-5D3DA98FC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33" y="6001200"/>
            <a:ext cx="1712044" cy="679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4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3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7" pos="6200" userDrawn="1">
          <p15:clr>
            <a:srgbClr val="FBAE40"/>
          </p15:clr>
        </p15:guide>
        <p15:guide id="8" pos="6290" userDrawn="1">
          <p15:clr>
            <a:srgbClr val="FBAE40"/>
          </p15:clr>
        </p15:guide>
        <p15:guide id="9" pos="4998" userDrawn="1">
          <p15:clr>
            <a:srgbClr val="FBAE40"/>
          </p15:clr>
        </p15:guide>
        <p15:guide id="10" pos="3864" userDrawn="1">
          <p15:clr>
            <a:srgbClr val="FBAE40"/>
          </p15:clr>
        </p15:guide>
        <p15:guide id="11" pos="3772" userDrawn="1">
          <p15:clr>
            <a:srgbClr val="FBAE40"/>
          </p15:clr>
        </p15:guide>
        <p15:guide id="12" pos="2662" userDrawn="1">
          <p15:clr>
            <a:srgbClr val="FBAE40"/>
          </p15:clr>
        </p15:guide>
        <p15:guide id="13" pos="2571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346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 +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1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6975" y="368303"/>
            <a:ext cx="5581650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5498554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5715721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pic>
        <p:nvPicPr>
          <p:cNvPr id="8" name="Afbeelding 4">
            <a:extLst>
              <a:ext uri="{FF2B5EF4-FFF2-40B4-BE49-F238E27FC236}">
                <a16:creationId xmlns:a16="http://schemas.microsoft.com/office/drawing/2014/main" id="{DDFE9E82-0F54-B847-85ED-9B9E38ED26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33" y="6001200"/>
            <a:ext cx="1712044" cy="679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33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3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9" userDrawn="1">
          <p15:clr>
            <a:srgbClr val="FBAE40"/>
          </p15:clr>
        </p15:guide>
        <p15:guide id="7" pos="6222" userDrawn="1">
          <p15:clr>
            <a:srgbClr val="FBAE40"/>
          </p15:clr>
        </p15:guide>
        <p15:guide id="8" pos="6426" userDrawn="1">
          <p15:clr>
            <a:srgbClr val="FBAE40"/>
          </p15:clr>
        </p15:guide>
        <p15:guide id="9" pos="4975" userDrawn="1">
          <p15:clr>
            <a:srgbClr val="FBAE40"/>
          </p15:clr>
        </p15:guide>
        <p15:guide id="10" pos="3954" userDrawn="1">
          <p15:clr>
            <a:srgbClr val="FBAE40"/>
          </p15:clr>
        </p15:guide>
        <p15:guide id="11" pos="3728" userDrawn="1">
          <p15:clr>
            <a:srgbClr val="FBAE40"/>
          </p15:clr>
        </p15:guide>
        <p15:guide id="12" pos="2707" userDrawn="1">
          <p15:clr>
            <a:srgbClr val="FBAE40"/>
          </p15:clr>
        </p15:guide>
        <p15:guide id="13" pos="2503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 + afbeelding link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8563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1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68303"/>
            <a:ext cx="5581650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8563" y="5530401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8563" y="5747568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pic>
        <p:nvPicPr>
          <p:cNvPr id="9" name="Afbeelding 4">
            <a:extLst>
              <a:ext uri="{FF2B5EF4-FFF2-40B4-BE49-F238E27FC236}">
                <a16:creationId xmlns:a16="http://schemas.microsoft.com/office/drawing/2014/main" id="{E94B303B-6D2E-6942-AE7B-7B1999543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33" y="6001200"/>
            <a:ext cx="1712044" cy="679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920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3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9" userDrawn="1">
          <p15:clr>
            <a:srgbClr val="FBAE40"/>
          </p15:clr>
        </p15:guide>
        <p15:guide id="7" pos="6222" userDrawn="1">
          <p15:clr>
            <a:srgbClr val="FBAE40"/>
          </p15:clr>
        </p15:guide>
        <p15:guide id="8" pos="6426" userDrawn="1">
          <p15:clr>
            <a:srgbClr val="FBAE40"/>
          </p15:clr>
        </p15:guide>
        <p15:guide id="9" pos="4975" userDrawn="1">
          <p15:clr>
            <a:srgbClr val="FBAE40"/>
          </p15:clr>
        </p15:guide>
        <p15:guide id="10" pos="3954" userDrawn="1">
          <p15:clr>
            <a:srgbClr val="FBAE40"/>
          </p15:clr>
        </p15:guide>
        <p15:guide id="11" pos="3728" userDrawn="1">
          <p15:clr>
            <a:srgbClr val="FBAE40"/>
          </p15:clr>
        </p15:guide>
        <p15:guide id="12" pos="2707" userDrawn="1">
          <p15:clr>
            <a:srgbClr val="FBAE40"/>
          </p15:clr>
        </p15:guide>
        <p15:guide id="13" pos="2503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4" y="2"/>
            <a:ext cx="3198329" cy="1268759"/>
          </a:xfrm>
          <a:prstGeom prst="rect">
            <a:avLst/>
          </a:prstGeom>
          <a:ln>
            <a:noFill/>
          </a:ln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C3DDE77D-D71F-704C-A2D4-463407928C14}"/>
              </a:ext>
            </a:extLst>
          </p:cNvPr>
          <p:cNvSpPr txBox="1"/>
          <p:nvPr/>
        </p:nvSpPr>
        <p:spPr>
          <a:xfrm>
            <a:off x="4315333" y="5861672"/>
            <a:ext cx="3529584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Universiteit Utrecht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3AA642-5FC3-A649-8D82-91CB9D7210E1}"/>
              </a:ext>
            </a:extLst>
          </p:cNvPr>
          <p:cNvSpPr/>
          <p:nvPr/>
        </p:nvSpPr>
        <p:spPr>
          <a:xfrm>
            <a:off x="2317752" y="3267706"/>
            <a:ext cx="7524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informatie in deze presentatie is met zorg samengesteld, </a:t>
            </a:r>
            <a:b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maar er kunnen geen rechten ontleend worden aan de inhoud.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262F07-769F-7344-8831-7C11624C7EB8}"/>
              </a:ext>
            </a:extLst>
          </p:cNvPr>
          <p:cNvSpPr/>
          <p:nvPr userDrawn="1"/>
        </p:nvSpPr>
        <p:spPr>
          <a:xfrm>
            <a:off x="10305288" y="521644"/>
            <a:ext cx="1553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200" b="0" i="0" u="none" kern="1200" cap="all" baseline="0" noProof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87726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3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7" pos="6200" userDrawn="1">
          <p15:clr>
            <a:srgbClr val="FBAE40"/>
          </p15:clr>
        </p15:guide>
        <p15:guide id="8" pos="6290" userDrawn="1">
          <p15:clr>
            <a:srgbClr val="FBAE40"/>
          </p15:clr>
        </p15:guide>
        <p15:guide id="10" pos="3864" userDrawn="1">
          <p15:clr>
            <a:srgbClr val="FBAE40"/>
          </p15:clr>
        </p15:guide>
        <p15:guide id="11" pos="3772" userDrawn="1">
          <p15:clr>
            <a:srgbClr val="FBAE40"/>
          </p15:clr>
        </p15:guide>
        <p15:guide id="12" pos="2662" userDrawn="1">
          <p15:clr>
            <a:srgbClr val="FBAE40"/>
          </p15:clr>
        </p15:guide>
        <p15:guide id="13" pos="2571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346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22" pos="5134" userDrawn="1">
          <p15:clr>
            <a:srgbClr val="FBAE40"/>
          </p15:clr>
        </p15:guide>
        <p15:guide id="23" pos="5043" userDrawn="1">
          <p15:clr>
            <a:srgbClr val="FBAE40"/>
          </p15:clr>
        </p15:guide>
        <p15:guide id="24" orient="horz" pos="377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5F7D3194-2ED7-524D-B4A4-B27FBC049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33" y="6001200"/>
            <a:ext cx="1712044" cy="679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50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3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34" userDrawn="1">
          <p15:clr>
            <a:srgbClr val="FBAE40"/>
          </p15:clr>
        </p15:guide>
        <p15:guide id="7" pos="6200" userDrawn="1">
          <p15:clr>
            <a:srgbClr val="FBAE40"/>
          </p15:clr>
        </p15:guide>
        <p15:guide id="8" pos="6290" userDrawn="1">
          <p15:clr>
            <a:srgbClr val="FBAE40"/>
          </p15:clr>
        </p15:guide>
        <p15:guide id="9" pos="5043" userDrawn="1">
          <p15:clr>
            <a:srgbClr val="FBAE40"/>
          </p15:clr>
        </p15:guide>
        <p15:guide id="10" pos="3864" userDrawn="1">
          <p15:clr>
            <a:srgbClr val="FBAE40"/>
          </p15:clr>
        </p15:guide>
        <p15:guide id="11" pos="3772" userDrawn="1">
          <p15:clr>
            <a:srgbClr val="FBAE40"/>
          </p15:clr>
        </p15:guide>
        <p15:guide id="12" pos="2662" userDrawn="1">
          <p15:clr>
            <a:srgbClr val="FBAE40"/>
          </p15:clr>
        </p15:guide>
        <p15:guide id="13" pos="2571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346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377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wi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6" y="512912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4D62D96-7CE2-2344-B4CA-17FC5B3B9FCF}" type="datetime1">
              <a:rPr lang="nl-NL" noProof="0" smtClean="0"/>
              <a:t>12-12-19</a:t>
            </a:fld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1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Plaats hier een titel</a:t>
            </a:r>
            <a:br>
              <a:rPr lang="nl-NL" noProof="0" dirty="0"/>
            </a:br>
            <a:r>
              <a:rPr lang="nl-NL" noProof="0" dirty="0"/>
              <a:t>die de aandacht vraagt</a:t>
            </a:r>
          </a:p>
        </p:txBody>
      </p:sp>
      <p:sp>
        <p:nvSpPr>
          <p:cNvPr id="14" name="Tijdelijke aanduiding voor tekst 30">
            <a:extLst>
              <a:ext uri="{FF2B5EF4-FFF2-40B4-BE49-F238E27FC236}">
                <a16:creationId xmlns:a16="http://schemas.microsoft.com/office/drawing/2014/main" id="{51C6920E-2404-FC40-988B-4BB1412D06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8" y="501836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914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50" baseline="0" smtClean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  <p:sp>
        <p:nvSpPr>
          <p:cNvPr id="15" name="Tijdelijke aanduiding voor tekst 32">
            <a:extLst>
              <a:ext uri="{FF2B5EF4-FFF2-40B4-BE49-F238E27FC236}">
                <a16:creationId xmlns:a16="http://schemas.microsoft.com/office/drawing/2014/main" id="{E9C4D7DF-C2D6-2444-A1B2-F13AB0C20B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800330"/>
            <a:ext cx="5038725" cy="217169"/>
          </a:xfrm>
          <a:prstGeom prst="rect">
            <a:avLst/>
          </a:prstGeom>
        </p:spPr>
        <p:txBody>
          <a:bodyPr/>
          <a:lstStyle>
            <a:lvl1pPr marL="0" marR="0" indent="0" algn="ctr" defTabSz="914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16" name="Tijdelijke aanduiding voor tekst 34">
            <a:extLst>
              <a:ext uri="{FF2B5EF4-FFF2-40B4-BE49-F238E27FC236}">
                <a16:creationId xmlns:a16="http://schemas.microsoft.com/office/drawing/2014/main" id="{817F154B-050E-E24D-A94F-C5AD3C5577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6017497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/>
              <a:t>Functie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6837DB80-B58D-FF45-AF89-0C2E8D28F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4" y="2"/>
            <a:ext cx="3198329" cy="1268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44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3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7" pos="6200" userDrawn="1">
          <p15:clr>
            <a:srgbClr val="FBAE40"/>
          </p15:clr>
        </p15:guide>
        <p15:guide id="8" pos="6290" userDrawn="1">
          <p15:clr>
            <a:srgbClr val="FBAE40"/>
          </p15:clr>
        </p15:guide>
        <p15:guide id="9" pos="4998" userDrawn="1">
          <p15:clr>
            <a:srgbClr val="FBAE40"/>
          </p15:clr>
        </p15:guide>
        <p15:guide id="10" pos="3864" userDrawn="1">
          <p15:clr>
            <a:srgbClr val="FBAE40"/>
          </p15:clr>
        </p15:guide>
        <p15:guide id="11" pos="3772" userDrawn="1">
          <p15:clr>
            <a:srgbClr val="FBAE40"/>
          </p15:clr>
        </p15:guide>
        <p15:guide id="12" pos="2662" userDrawn="1">
          <p15:clr>
            <a:srgbClr val="FBAE40"/>
          </p15:clr>
        </p15:guide>
        <p15:guide id="13" pos="2571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346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wit + afbeeldin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71904" y="512912"/>
            <a:ext cx="1866907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8B8C369-1FE7-A843-9B43-8D475A19F863}" type="datetime1">
              <a:rPr lang="nl-NL" noProof="0" smtClean="0"/>
              <a:t>12-12-19</a:t>
            </a:fld>
            <a:endParaRPr lang="nl-NL" noProof="0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733" y="1196750"/>
            <a:ext cx="5584467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1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Plaats hier een titel die de aandacht vraagt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733" y="6084057"/>
            <a:ext cx="5584467" cy="217169"/>
          </a:xfrm>
          <a:prstGeom prst="rect">
            <a:avLst/>
          </a:prstGeom>
        </p:spPr>
        <p:txBody>
          <a:bodyPr/>
          <a:lstStyle>
            <a:lvl1pPr marL="0" marR="0" indent="0" algn="ctr" defTabSz="914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0" y="6309175"/>
            <a:ext cx="5581650" cy="270592"/>
          </a:xfrm>
          <a:prstGeom prst="rect">
            <a:avLst/>
          </a:prstGeom>
        </p:spPr>
        <p:txBody>
          <a:bodyPr/>
          <a:lstStyle>
            <a:lvl1pPr marL="0" marR="0" indent="0" algn="ctr" defTabSz="914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6976" y="1196751"/>
            <a:ext cx="5562599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marR="0" indent="0" algn="ctr" defTabSz="914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14" name="Tijdelijke aanduiding voor tekst 30">
            <a:extLst>
              <a:ext uri="{FF2B5EF4-FFF2-40B4-BE49-F238E27FC236}">
                <a16:creationId xmlns:a16="http://schemas.microsoft.com/office/drawing/2014/main" id="{E9603F35-3EF2-CA47-993A-7691CF422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8" y="501836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914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50" baseline="0" smtClean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3975AE5-2821-1849-B1D4-B58A7B209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4" y="2"/>
            <a:ext cx="3198329" cy="1268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95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3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9" userDrawn="1">
          <p15:clr>
            <a:srgbClr val="FBAE40"/>
          </p15:clr>
        </p15:guide>
        <p15:guide id="7" pos="6222" userDrawn="1">
          <p15:clr>
            <a:srgbClr val="FBAE40"/>
          </p15:clr>
        </p15:guide>
        <p15:guide id="8" pos="6426" userDrawn="1">
          <p15:clr>
            <a:srgbClr val="FBAE40"/>
          </p15:clr>
        </p15:guide>
        <p15:guide id="9" pos="4975" userDrawn="1">
          <p15:clr>
            <a:srgbClr val="FBAE40"/>
          </p15:clr>
        </p15:guide>
        <p15:guide id="10" pos="3954" userDrawn="1">
          <p15:clr>
            <a:srgbClr val="FBAE40"/>
          </p15:clr>
        </p15:guide>
        <p15:guide id="11" pos="3728" userDrawn="1">
          <p15:clr>
            <a:srgbClr val="FBAE40"/>
          </p15:clr>
        </p15:guide>
        <p15:guide id="12" pos="2707" userDrawn="1">
          <p15:clr>
            <a:srgbClr val="FBAE40"/>
          </p15:clr>
        </p15:guide>
        <p15:guide id="13" pos="2503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20" orient="horz" pos="754" userDrawn="1">
          <p15:clr>
            <a:srgbClr val="FBAE40"/>
          </p15:clr>
        </p15:guide>
        <p15:guide id="21" orient="horz" pos="21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eks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0" marR="0" indent="0" algn="l" defTabSz="914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 des </a:t>
            </a:r>
            <a:r>
              <a:rPr lang="nl-NL" noProof="0" dirty="0" err="1"/>
              <a:t>earcit</a:t>
            </a:r>
            <a:r>
              <a:rPr lang="nl-NL" noProof="0" dirty="0"/>
              <a:t>, </a:t>
            </a:r>
            <a:r>
              <a:rPr lang="nl-NL" noProof="0" dirty="0" err="1"/>
              <a:t>ium</a:t>
            </a:r>
            <a:r>
              <a:rPr lang="nl-NL" noProof="0" dirty="0"/>
              <a:t> ad </a:t>
            </a:r>
            <a:r>
              <a:rPr lang="nl-NL" noProof="0" dirty="0" err="1"/>
              <a:t>quam</a:t>
            </a:r>
            <a:r>
              <a:rPr lang="nl-NL" noProof="0" dirty="0"/>
              <a:t> </a:t>
            </a:r>
            <a:r>
              <a:rPr lang="nl-NL" noProof="0" dirty="0" err="1"/>
              <a:t>faccupt</a:t>
            </a:r>
            <a:r>
              <a:rPr lang="nl-NL" noProof="0" dirty="0"/>
              <a:t> </a:t>
            </a:r>
            <a:r>
              <a:rPr lang="nl-NL" noProof="0" dirty="0" err="1"/>
              <a:t>atiature</a:t>
            </a:r>
            <a:r>
              <a:rPr lang="nl-NL" noProof="0" dirty="0"/>
              <a:t>, </a:t>
            </a:r>
            <a:r>
              <a:rPr lang="nl-NL" noProof="0" dirty="0" err="1"/>
              <a:t>qui</a:t>
            </a:r>
            <a:r>
              <a:rPr lang="nl-NL" noProof="0" dirty="0"/>
              <a:t> </a:t>
            </a:r>
            <a:r>
              <a:rPr lang="nl-NL" noProof="0" dirty="0" err="1"/>
              <a:t>officipis</a:t>
            </a:r>
            <a:r>
              <a:rPr lang="nl-NL" noProof="0" dirty="0"/>
              <a:t> </a:t>
            </a:r>
            <a:r>
              <a:rPr lang="nl-NL" noProof="0" dirty="0" err="1"/>
              <a:t>dolupta</a:t>
            </a:r>
            <a:r>
              <a:rPr lang="nl-NL" noProof="0" dirty="0"/>
              <a:t> </a:t>
            </a:r>
            <a:r>
              <a:rPr lang="nl-NL" noProof="0" dirty="0" err="1"/>
              <a:t>spereium</a:t>
            </a:r>
            <a:r>
              <a:rPr lang="nl-NL" noProof="0" dirty="0"/>
              <a:t> </a:t>
            </a:r>
            <a:r>
              <a:rPr lang="nl-NL" noProof="0" dirty="0" err="1"/>
              <a:t>quias</a:t>
            </a:r>
            <a:r>
              <a:rPr lang="nl-NL" noProof="0" dirty="0"/>
              <a:t> </a:t>
            </a:r>
            <a:r>
              <a:rPr lang="nl-NL" noProof="0" dirty="0" err="1"/>
              <a:t>sum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min </a:t>
            </a:r>
            <a:r>
              <a:rPr lang="nl-NL" noProof="0" dirty="0" err="1"/>
              <a:t>prae</a:t>
            </a:r>
            <a:r>
              <a:rPr lang="nl-NL" noProof="0" dirty="0"/>
              <a:t> nam </a:t>
            </a:r>
            <a:r>
              <a:rPr lang="nl-NL" noProof="0" dirty="0" err="1"/>
              <a:t>aut</a:t>
            </a:r>
            <a:r>
              <a:rPr lang="nl-NL" noProof="0" dirty="0"/>
              <a:t> que </a:t>
            </a:r>
            <a:r>
              <a:rPr lang="nl-NL" noProof="0" dirty="0" err="1"/>
              <a:t>nobitatur</a:t>
            </a:r>
            <a:r>
              <a:rPr lang="nl-NL" noProof="0" dirty="0"/>
              <a:t>, </a:t>
            </a:r>
            <a:r>
              <a:rPr lang="nl-NL" noProof="0" dirty="0" err="1"/>
              <a:t>cus</a:t>
            </a:r>
            <a:r>
              <a:rPr lang="nl-NL" noProof="0" dirty="0"/>
              <a:t> </a:t>
            </a:r>
            <a:r>
              <a:rPr lang="nl-NL" noProof="0" dirty="0" err="1"/>
              <a:t>eario</a:t>
            </a:r>
            <a:r>
              <a:rPr lang="nl-NL" noProof="0" dirty="0"/>
              <a:t> </a:t>
            </a:r>
            <a:r>
              <a:rPr lang="nl-NL" noProof="0" dirty="0" err="1"/>
              <a:t>omnihic</a:t>
            </a:r>
            <a:r>
              <a:rPr lang="nl-NL" noProof="0" dirty="0"/>
              <a:t> </a:t>
            </a:r>
            <a:r>
              <a:rPr lang="nl-NL" noProof="0" dirty="0" err="1"/>
              <a:t>aeruptur</a:t>
            </a:r>
            <a:r>
              <a:rPr lang="nl-NL" noProof="0" dirty="0"/>
              <a:t>, </a:t>
            </a:r>
            <a:r>
              <a:rPr lang="nl-NL" noProof="0" dirty="0" err="1"/>
              <a:t>sunt</a:t>
            </a:r>
            <a:r>
              <a:rPr lang="nl-NL" noProof="0" dirty="0"/>
              <a:t> </a:t>
            </a:r>
            <a:r>
              <a:rPr lang="nl-NL" noProof="0" dirty="0" err="1"/>
              <a:t>eruptat</a:t>
            </a:r>
            <a:r>
              <a:rPr lang="nl-NL" noProof="0" dirty="0"/>
              <a:t> </a:t>
            </a:r>
            <a:r>
              <a:rPr lang="nl-NL" noProof="0" dirty="0" err="1"/>
              <a:t>volorep</a:t>
            </a:r>
            <a:r>
              <a:rPr lang="nl-NL" noProof="0" dirty="0"/>
              <a:t>. &lt;Max. 70 woorden&gt;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5F4EC7-5817-CC41-AADD-8BE27B448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33" y="6001200"/>
            <a:ext cx="1712044" cy="679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007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3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9" userDrawn="1">
          <p15:clr>
            <a:srgbClr val="FBAE40"/>
          </p15:clr>
        </p15:guide>
        <p15:guide id="7" pos="6222" userDrawn="1">
          <p15:clr>
            <a:srgbClr val="FBAE40"/>
          </p15:clr>
        </p15:guide>
        <p15:guide id="8" pos="6426" userDrawn="1">
          <p15:clr>
            <a:srgbClr val="FBAE40"/>
          </p15:clr>
        </p15:guide>
        <p15:guide id="9" pos="4975" userDrawn="1">
          <p15:clr>
            <a:srgbClr val="FBAE40"/>
          </p15:clr>
        </p15:guide>
        <p15:guide id="10" pos="3954" userDrawn="1">
          <p15:clr>
            <a:srgbClr val="FBAE40"/>
          </p15:clr>
        </p15:guide>
        <p15:guide id="11" pos="3728" userDrawn="1">
          <p15:clr>
            <a:srgbClr val="FBAE40"/>
          </p15:clr>
        </p15:guide>
        <p15:guide id="12" pos="2707" userDrawn="1">
          <p15:clr>
            <a:srgbClr val="FBAE40"/>
          </p15:clr>
        </p15:guide>
        <p15:guide id="13" pos="2503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07512B20-AEAB-ED4D-913E-F86A9F66DD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450872" marR="0" indent="-450872" algn="l" defTabSz="914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9042" algn="l"/>
                <a:tab pos="1452632" algn="l"/>
              </a:tabLst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313" indent="-309578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478" indent="-31116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920" indent="-311165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650" indent="-366731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6092" indent="-352442">
              <a:spcBef>
                <a:spcPts val="600"/>
              </a:spcBef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815" indent="-311165"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7257" indent="-352442">
              <a:tabLst/>
              <a:defRPr lang="nl-NL" sz="2200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7F2E4594-F0E5-AA40-A3F5-867BD19F5B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33" y="6001200"/>
            <a:ext cx="1712044" cy="679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043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3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9" userDrawn="1">
          <p15:clr>
            <a:srgbClr val="FBAE40"/>
          </p15:clr>
        </p15:guide>
        <p15:guide id="7" pos="6222" userDrawn="1">
          <p15:clr>
            <a:srgbClr val="FBAE40"/>
          </p15:clr>
        </p15:guide>
        <p15:guide id="8" pos="6426" userDrawn="1">
          <p15:clr>
            <a:srgbClr val="FBAE40"/>
          </p15:clr>
        </p15:guide>
        <p15:guide id="9" pos="4975" userDrawn="1">
          <p15:clr>
            <a:srgbClr val="FBAE40"/>
          </p15:clr>
        </p15:guide>
        <p15:guide id="10" pos="3954" userDrawn="1">
          <p15:clr>
            <a:srgbClr val="FBAE40"/>
          </p15:clr>
        </p15:guide>
        <p15:guide id="11" pos="3728" userDrawn="1">
          <p15:clr>
            <a:srgbClr val="FBAE40"/>
          </p15:clr>
        </p15:guide>
        <p15:guide id="12" pos="2707" userDrawn="1">
          <p15:clr>
            <a:srgbClr val="FBAE40"/>
          </p15:clr>
        </p15:guide>
        <p15:guide id="13" pos="2503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links,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7363" y="368301"/>
            <a:ext cx="7561262" cy="5534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3635376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513" y="1664209"/>
            <a:ext cx="3636000" cy="4238715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et. </a:t>
            </a:r>
            <a:br>
              <a:rPr lang="nl-NL" noProof="0" dirty="0"/>
            </a:br>
            <a:r>
              <a:rPr lang="nl-NL" noProof="0" dirty="0"/>
              <a:t>&lt;Max. 40 woorden &gt; </a:t>
            </a:r>
          </a:p>
        </p:txBody>
      </p:sp>
      <p:pic>
        <p:nvPicPr>
          <p:cNvPr id="7" name="Afbeelding 4">
            <a:extLst>
              <a:ext uri="{FF2B5EF4-FFF2-40B4-BE49-F238E27FC236}">
                <a16:creationId xmlns:a16="http://schemas.microsoft.com/office/drawing/2014/main" id="{09456213-34F0-5C40-B825-151872AD5C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33" y="6001200"/>
            <a:ext cx="1712044" cy="679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83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3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9" userDrawn="1">
          <p15:clr>
            <a:srgbClr val="FBAE40"/>
          </p15:clr>
        </p15:guide>
        <p15:guide id="7" pos="6222" userDrawn="1">
          <p15:clr>
            <a:srgbClr val="FBAE40"/>
          </p15:clr>
        </p15:guide>
        <p15:guide id="8" pos="6426" userDrawn="1">
          <p15:clr>
            <a:srgbClr val="FBAE40"/>
          </p15:clr>
        </p15:guide>
        <p15:guide id="9" pos="4975" userDrawn="1">
          <p15:clr>
            <a:srgbClr val="FBAE40"/>
          </p15:clr>
        </p15:guide>
        <p15:guide id="10" pos="3954" userDrawn="1">
          <p15:clr>
            <a:srgbClr val="FBAE40"/>
          </p15:clr>
        </p15:guide>
        <p15:guide id="11" pos="3728" userDrawn="1">
          <p15:clr>
            <a:srgbClr val="FBAE40"/>
          </p15:clr>
        </p15:guide>
        <p15:guide id="12" pos="2707" userDrawn="1">
          <p15:clr>
            <a:srgbClr val="FBAE40"/>
          </p15:clr>
        </p15:guide>
        <p15:guide id="13" pos="2503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links, tekst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71475"/>
            <a:ext cx="7561262" cy="554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9C4ACB-0E7C-2E49-975D-15A9366B7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41244" y="371475"/>
            <a:ext cx="3616761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AB650-E7FC-9C49-B3D3-F48669607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1243" y="1627632"/>
            <a:ext cx="3617383" cy="4286151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br>
              <a:rPr lang="nl-NL" noProof="0" dirty="0"/>
            </a:b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. </a:t>
            </a:r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.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</a:t>
            </a:r>
            <a:r>
              <a:rPr lang="nl-NL" noProof="0" dirty="0"/>
              <a:t>. </a:t>
            </a:r>
            <a:br>
              <a:rPr lang="nl-NL" noProof="0" dirty="0"/>
            </a:br>
            <a:r>
              <a:rPr lang="nl-NL" noProof="0" dirty="0"/>
              <a:t>&lt;Max. 40 woorden&gt; </a:t>
            </a:r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DC8FE514-0F55-F940-B4B4-F6399E7297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33" y="6001200"/>
            <a:ext cx="1712044" cy="679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89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3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9" userDrawn="1">
          <p15:clr>
            <a:srgbClr val="FBAE40"/>
          </p15:clr>
        </p15:guide>
        <p15:guide id="7" pos="6222" userDrawn="1">
          <p15:clr>
            <a:srgbClr val="FBAE40"/>
          </p15:clr>
        </p15:guide>
        <p15:guide id="8" pos="6426" userDrawn="1">
          <p15:clr>
            <a:srgbClr val="FBAE40"/>
          </p15:clr>
        </p15:guide>
        <p15:guide id="9" pos="4975" userDrawn="1">
          <p15:clr>
            <a:srgbClr val="FBAE40"/>
          </p15:clr>
        </p15:guide>
        <p15:guide id="10" pos="3954" userDrawn="1">
          <p15:clr>
            <a:srgbClr val="FBAE40"/>
          </p15:clr>
        </p15:guide>
        <p15:guide id="11" pos="3728" userDrawn="1">
          <p15:clr>
            <a:srgbClr val="FBAE40"/>
          </p15:clr>
        </p15:guide>
        <p15:guide id="12" pos="2707" userDrawn="1">
          <p15:clr>
            <a:srgbClr val="FBAE40"/>
          </p15:clr>
        </p15:guide>
        <p15:guide id="13" pos="2503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</p:spTree>
    <p:extLst>
      <p:ext uri="{BB962C8B-B14F-4D97-AF65-F5344CB8AC3E}">
        <p14:creationId xmlns:p14="http://schemas.microsoft.com/office/powerpoint/2010/main" val="422630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3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9" userDrawn="1">
          <p15:clr>
            <a:srgbClr val="FBAE40"/>
          </p15:clr>
        </p15:guide>
        <p15:guide id="7" pos="6222" userDrawn="1">
          <p15:clr>
            <a:srgbClr val="FBAE40"/>
          </p15:clr>
        </p15:guide>
        <p15:guide id="8" pos="6426" userDrawn="1">
          <p15:clr>
            <a:srgbClr val="FBAE40"/>
          </p15:clr>
        </p15:guide>
        <p15:guide id="9" pos="4975" userDrawn="1">
          <p15:clr>
            <a:srgbClr val="FBAE40"/>
          </p15:clr>
        </p15:guide>
        <p15:guide id="10" pos="3954" userDrawn="1">
          <p15:clr>
            <a:srgbClr val="FBAE40"/>
          </p15:clr>
        </p15:guide>
        <p15:guide id="11" pos="3728" userDrawn="1">
          <p15:clr>
            <a:srgbClr val="FBAE40"/>
          </p15:clr>
        </p15:guide>
        <p15:guide id="12" pos="2707" userDrawn="1">
          <p15:clr>
            <a:srgbClr val="FBAE40"/>
          </p15:clr>
        </p15:guide>
        <p15:guide id="13" pos="2503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 + bijschri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51" y="5948302"/>
            <a:ext cx="11522075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914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&lt;Max. 40 woorden&gt; </a:t>
            </a:r>
          </a:p>
        </p:txBody>
      </p:sp>
    </p:spTree>
    <p:extLst>
      <p:ext uri="{BB962C8B-B14F-4D97-AF65-F5344CB8AC3E}">
        <p14:creationId xmlns:p14="http://schemas.microsoft.com/office/powerpoint/2010/main" val="168599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3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9" userDrawn="1">
          <p15:clr>
            <a:srgbClr val="FBAE40"/>
          </p15:clr>
        </p15:guide>
        <p15:guide id="7" pos="6222" userDrawn="1">
          <p15:clr>
            <a:srgbClr val="FBAE40"/>
          </p15:clr>
        </p15:guide>
        <p15:guide id="8" pos="6426" userDrawn="1">
          <p15:clr>
            <a:srgbClr val="FBAE40"/>
          </p15:clr>
        </p15:guide>
        <p15:guide id="9" pos="4975" userDrawn="1">
          <p15:clr>
            <a:srgbClr val="FBAE40"/>
          </p15:clr>
        </p15:guide>
        <p15:guide id="10" pos="3954" userDrawn="1">
          <p15:clr>
            <a:srgbClr val="FBAE40"/>
          </p15:clr>
        </p15:guide>
        <p15:guide id="11" pos="3728" userDrawn="1">
          <p15:clr>
            <a:srgbClr val="FBAE40"/>
          </p15:clr>
        </p15:guide>
        <p15:guide id="12" pos="2707" userDrawn="1">
          <p15:clr>
            <a:srgbClr val="FBAE40"/>
          </p15:clr>
        </p15:guide>
        <p15:guide id="13" pos="2503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8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8" r:id="rId5"/>
    <p:sldLayoutId id="2147483709" r:id="rId6"/>
    <p:sldLayoutId id="2147483720" r:id="rId7"/>
    <p:sldLayoutId id="2147483711" r:id="rId8"/>
    <p:sldLayoutId id="2147483712" r:id="rId9"/>
    <p:sldLayoutId id="2147483713" r:id="rId10"/>
    <p:sldLayoutId id="2147483714" r:id="rId11"/>
    <p:sldLayoutId id="2147483719" r:id="rId12"/>
    <p:sldLayoutId id="2147483716" r:id="rId13"/>
    <p:sldLayoutId id="2147483717" r:id="rId14"/>
  </p:sldLayoutIdLst>
  <p:hf hdr="0" ftr="0"/>
  <p:txStyles>
    <p:titleStyle>
      <a:lvl1pPr algn="l" defTabSz="914444" rtl="0" eaLnBrk="1" latinLnBrk="0" hangingPunct="1">
        <a:spcBef>
          <a:spcPct val="0"/>
        </a:spcBef>
        <a:buNone/>
        <a:defRPr sz="2100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914444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444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70013" indent="-270013" algn="l" defTabSz="914444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70013" indent="-270013" algn="l" defTabSz="914444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10039" indent="-270013" algn="l" defTabSz="914444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719" indent="-228611" algn="l" defTabSz="9144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2" indent="-228611" algn="l" defTabSz="9144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63" indent="-228611" algn="l" defTabSz="9144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85" indent="-228611" algn="l" defTabSz="9144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21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44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5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7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09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0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53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74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D1BBCBC-FA3C-844D-ABF6-9C62F98CD8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Je klaslokaal herontwerpen</a:t>
            </a:r>
            <a:br>
              <a:rPr lang="nl-NL" dirty="0"/>
            </a:br>
            <a:br>
              <a:rPr lang="nl-NL" dirty="0"/>
            </a:br>
            <a:r>
              <a:rPr lang="nl-NL" sz="1801" i="0" cap="all" spc="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WND, 13 december 2019</a:t>
            </a:r>
            <a:endParaRPr lang="nl-NL" sz="1200" i="0" cap="all" spc="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25F3E5A-BD30-F544-87A7-FA09F584E6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Frans van Dam, met dank aan Jasper van Winden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Manager Teaching &amp; learning Lab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756" y="1455973"/>
            <a:ext cx="5942442" cy="4456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3390">
            <a:off x="7298220" y="1550058"/>
            <a:ext cx="3348842" cy="3754441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5283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Waarom ruimte ertoe doet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Het draait niet alleen om verwachtingen</a:t>
            </a:r>
          </a:p>
          <a:p>
            <a:endParaRPr lang="nl-NL" dirty="0"/>
          </a:p>
          <a:p>
            <a:r>
              <a:rPr lang="nl-NL" dirty="0"/>
              <a:t>Onderzoek laat zien: studerenden en docenten gedragen zich verschillend in verschillende lesomgevingen</a:t>
            </a:r>
          </a:p>
          <a:p>
            <a:endParaRPr lang="nl-NL" dirty="0"/>
          </a:p>
          <a:p>
            <a:r>
              <a:rPr lang="nl-NL" dirty="0"/>
              <a:t>Zelfs wanneer het didactisch ontwerp gelijk is..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7361" y="5902923"/>
            <a:ext cx="75612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212529"/>
                </a:solidFill>
                <a:latin typeface="Open Sans" panose="020B0604020202020204" charset="0"/>
              </a:rPr>
              <a:t>Brooks, D.C. (2011). Space matters: the impact of formal learning environments on student learning. British Journal of Educational Technology, 42(5), 719-726. doi:10.1111/j.1467-8535.2010.01098.x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212529"/>
                </a:solidFill>
                <a:latin typeface="Open Sans" panose="020B0604020202020204" charset="0"/>
              </a:rPr>
              <a:t>Brooks, D.C. (2012). Space and consequences: The impact of different formal learning spaces on instructor and student behavior. </a:t>
            </a:r>
            <a:r>
              <a:rPr lang="en-US" sz="1050" i="1" dirty="0">
                <a:solidFill>
                  <a:srgbClr val="212529"/>
                </a:solidFill>
                <a:latin typeface="Open Sans" panose="020B0604020202020204" charset="0"/>
              </a:rPr>
              <a:t>Journal of Learning Spaces, 1</a:t>
            </a:r>
            <a:r>
              <a:rPr lang="en-US" sz="1050" dirty="0">
                <a:solidFill>
                  <a:srgbClr val="212529"/>
                </a:solidFill>
                <a:latin typeface="Open Sans" panose="020B0604020202020204" charset="0"/>
              </a:rPr>
              <a:t>(2).</a:t>
            </a:r>
          </a:p>
        </p:txBody>
      </p:sp>
    </p:spTree>
    <p:extLst>
      <p:ext uri="{BB962C8B-B14F-4D97-AF65-F5344CB8AC3E}">
        <p14:creationId xmlns:p14="http://schemas.microsoft.com/office/powerpoint/2010/main" val="16304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21097" y="1447134"/>
            <a:ext cx="85972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8800" i="1" dirty="0">
                <a:solidFill>
                  <a:schemeClr val="tx2"/>
                </a:solidFill>
                <a:latin typeface="Merriweather Light" panose="020B0604020202020204" charset="0"/>
                <a:ea typeface="Merriweather Light" panose="020B0604020202020204" charset="0"/>
              </a:rPr>
              <a:t>Learning Spaces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82763" y="3134493"/>
            <a:ext cx="52854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800" dirty="0">
                <a:latin typeface="Merriweather Light" panose="020B0604020202020204" charset="0"/>
                <a:ea typeface="Merriweather Light" panose="020B0604020202020204" charset="0"/>
              </a:rPr>
              <a:t>Ontwerpprincipe</a:t>
            </a:r>
            <a:br>
              <a:rPr lang="nl-NL" sz="4800" dirty="0">
                <a:latin typeface="Merriweather Light" panose="020B0604020202020204" charset="0"/>
                <a:ea typeface="Merriweather Light" panose="020B0604020202020204" charset="0"/>
              </a:rPr>
            </a:br>
            <a:r>
              <a:rPr lang="nl-NL" sz="4800" dirty="0">
                <a:latin typeface="Merriweather Light" panose="020B0604020202020204" charset="0"/>
                <a:ea typeface="Merriweather Light" panose="020B0604020202020204" charset="0"/>
              </a:rPr>
              <a:t>kaarten</a:t>
            </a:r>
            <a:endParaRPr lang="nl-NL" sz="6000" dirty="0">
              <a:latin typeface="Merriweather Light" panose="020B0604020202020204" charset="0"/>
              <a:ea typeface="Merriweather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0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Ontwerpprincipe kaarten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16" indent="-342916">
              <a:buFont typeface="Arial" panose="020B0604020202020204" pitchFamily="34" charset="0"/>
              <a:buChar char="•"/>
            </a:pPr>
            <a:r>
              <a:rPr lang="nl-NL" dirty="0"/>
              <a:t>Geven een startpunt voor het bespreken van lesruimtes</a:t>
            </a:r>
          </a:p>
          <a:p>
            <a:endParaRPr lang="nl-NL" dirty="0"/>
          </a:p>
          <a:p>
            <a:r>
              <a:rPr lang="nl-NL" dirty="0"/>
              <a:t>Maar:</a:t>
            </a:r>
          </a:p>
          <a:p>
            <a:pPr marL="342916" indent="-342916">
              <a:buFont typeface="Arial" panose="020B0604020202020204" pitchFamily="34" charset="0"/>
              <a:buChar char="•"/>
            </a:pPr>
            <a:r>
              <a:rPr lang="nl-NL" dirty="0"/>
              <a:t>Versie 0.3: feedback &amp; validering is nodig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972" y="911475"/>
            <a:ext cx="5326039" cy="53260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352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Ontwerpprincipe kaarten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I.v.m. beperkte tijd</a:t>
            </a:r>
            <a:br>
              <a:rPr lang="nl-NL" dirty="0"/>
            </a:b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Eén type lesruimte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Neem een ruimte die jezelf kunt indelen (geen practicumruimte met vaststaande tafels)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Alleen enkele principes in praktijk brengen.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972" y="911475"/>
            <a:ext cx="5326039" cy="53260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28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Met welk doel?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513" y="1664209"/>
            <a:ext cx="3814792" cy="4238715"/>
          </a:xfrm>
        </p:spPr>
        <p:txBody>
          <a:bodyPr/>
          <a:lstStyle/>
          <a:p>
            <a:r>
              <a:rPr lang="nl-NL" b="1" dirty="0"/>
              <a:t>Neem een minuut voor jezelf: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Welke typen leeractiviteiten vinden plaats in je lesruimtes?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/>
              <a:t>Deel in tweetallen (2x2 min):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Leeractiviteiten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Context (# scholieren, lesstof, niveau,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En maak geen aantekeningen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pic>
        <p:nvPicPr>
          <p:cNvPr id="5" name="Google Shape;674;p3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2788" y="2104618"/>
            <a:ext cx="3611356" cy="260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9;p3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4144" y="3973286"/>
            <a:ext cx="2798992" cy="2054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94;p2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1459" y="3662098"/>
            <a:ext cx="3873168" cy="302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10;p4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6058" y="371475"/>
            <a:ext cx="4096124" cy="307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74;p6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2301" y="911475"/>
            <a:ext cx="4462874" cy="3618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1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Ontwerpprincipe kaarten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Elk individueel:</a:t>
            </a:r>
          </a:p>
          <a:p>
            <a:endParaRPr lang="nl-NL" dirty="0"/>
          </a:p>
          <a:p>
            <a:r>
              <a:rPr lang="nl-NL" dirty="0"/>
              <a:t>Selecteer uit alle gele kaarten </a:t>
            </a:r>
            <a:r>
              <a:rPr lang="nl-NL" u="sng" dirty="0"/>
              <a:t>een of twee perspectieven</a:t>
            </a:r>
            <a:r>
              <a:rPr lang="nl-NL" dirty="0"/>
              <a:t> die belangrijk zijn voor jouw leeromgeving.</a:t>
            </a:r>
            <a:endParaRPr lang="nl-NL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686" y="901928"/>
            <a:ext cx="5353276" cy="53532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98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Ontwerpprincipe kaarten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Draai de kaarten om:</a:t>
            </a:r>
          </a:p>
          <a:p>
            <a:endParaRPr lang="nl-NL" u="sng" dirty="0"/>
          </a:p>
          <a:p>
            <a:endParaRPr lang="nl-NL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686" y="901928"/>
            <a:ext cx="5353276" cy="53532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237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Ontwerpprincipe kaarten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Kies maximaal twee doelen (</a:t>
            </a:r>
            <a:r>
              <a:rPr lang="nl-NL" i="1" dirty="0" err="1"/>
              <a:t>objectives</a:t>
            </a:r>
            <a:r>
              <a:rPr lang="nl-NL" dirty="0"/>
              <a:t>) voor je lesruimte. En leg deze voor je neer.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685" y="911475"/>
            <a:ext cx="5353277" cy="53532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92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6943">
            <a:off x="5845009" y="744202"/>
            <a:ext cx="5375048" cy="5375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5039">
            <a:off x="5845009" y="989752"/>
            <a:ext cx="5375048" cy="5375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6238">
            <a:off x="5570304" y="1058549"/>
            <a:ext cx="5375048" cy="5375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Ontwerpprincipe kaarten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Haal alle kaarten met de corresponderende kleur uit je pak. </a:t>
            </a:r>
          </a:p>
          <a:p>
            <a:endParaRPr lang="nl-NL" dirty="0"/>
          </a:p>
          <a:p>
            <a:r>
              <a:rPr lang="nl-NL" dirty="0"/>
              <a:t>Selecteer maximaal 3 principes voor je lesruimte.</a:t>
            </a:r>
          </a:p>
          <a:p>
            <a:endParaRPr lang="nl-NL" dirty="0"/>
          </a:p>
          <a:p>
            <a:r>
              <a:rPr lang="nl-NL" dirty="0"/>
              <a:t>Berg de overige kaarten weer op (elastiekje)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304" y="1145646"/>
            <a:ext cx="5375048" cy="5375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06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Ontwerpprincipe kaarten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Ruil nu van plaats met je partner – en geef hem/haar je aantekeningen </a:t>
            </a:r>
            <a:r>
              <a:rPr lang="nl-NL" dirty="0">
                <a:sym typeface="Wingdings" panose="05000000000000000000" pitchFamily="2" charset="2"/>
              </a:rPr>
              <a:t>.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Bouw zijn/haar lesruimte met LEGO.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Voor inspiratie: kijk op de achterzijde van de kaarten.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683" y="911474"/>
            <a:ext cx="5353277" cy="53532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Korte oefening in</a:t>
            </a:r>
            <a:br>
              <a:rPr lang="nl-NL" dirty="0"/>
            </a:br>
            <a:r>
              <a:rPr lang="nl-NL" sz="5400" dirty="0"/>
              <a:t>Learning Space fluistervaardigheden</a:t>
            </a:r>
            <a:endParaRPr lang="nl-N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656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92228" y="-341691"/>
            <a:ext cx="5584468" cy="4603578"/>
          </a:xfrm>
        </p:spPr>
        <p:txBody>
          <a:bodyPr/>
          <a:lstStyle/>
          <a:p>
            <a:r>
              <a:rPr lang="nl-NL" dirty="0"/>
              <a:t>Rapid prototyping met LEGO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s://simply-communicate.com/wp-content/uploads/2017/02/LegoBri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121" y="2551103"/>
            <a:ext cx="6432262" cy="30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65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Over LEGO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16" indent="-342916">
              <a:buFont typeface="Arial" panose="020B0604020202020204" pitchFamily="34" charset="0"/>
              <a:buChar char="•"/>
            </a:pPr>
            <a:r>
              <a:rPr lang="nl-NL" dirty="0"/>
              <a:t>Het is een snelle 3D-</a:t>
            </a:r>
            <a:r>
              <a:rPr lang="nl-NL" i="1" dirty="0"/>
              <a:t>visualizer</a:t>
            </a:r>
            <a:r>
              <a:rPr lang="nl-NL" dirty="0"/>
              <a:t>.</a:t>
            </a:r>
          </a:p>
          <a:p>
            <a:pPr marL="342916" indent="-342916">
              <a:buFont typeface="Arial" panose="020B0604020202020204" pitchFamily="34" charset="0"/>
              <a:buChar char="•"/>
            </a:pPr>
            <a:r>
              <a:rPr lang="nl-NL" dirty="0"/>
              <a:t>Het draait allemaal om het verhaal, niet over realiteit.</a:t>
            </a:r>
          </a:p>
          <a:p>
            <a:pPr marL="342916" indent="-342916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42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8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98957" y="0"/>
            <a:ext cx="5894736" cy="3131731"/>
          </a:xfrm>
          <a:ln w="28575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35" y="2492828"/>
            <a:ext cx="5820228" cy="436517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163" y="2492827"/>
            <a:ext cx="5820228" cy="436517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776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Waarom ruimte ertoe doet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Welke boodschap geeft deze ruimte je: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Leeractiviteiten.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Rollen van studerenden, docent en lesstof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Traditionele </a:t>
            </a:r>
            <a:r>
              <a:rPr lang="nl-NL" dirty="0" err="1"/>
              <a:t>werkgroepruimte</a:t>
            </a:r>
            <a:r>
              <a:rPr lang="nl-NL" dirty="0"/>
              <a:t> – Universiteit Utrecht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0328275" y="512763"/>
            <a:ext cx="1866900" cy="215900"/>
          </a:xfrm>
          <a:prstGeom prst="rect">
            <a:avLst/>
          </a:prstGeom>
        </p:spPr>
        <p:txBody>
          <a:bodyPr/>
          <a:lstStyle/>
          <a:p>
            <a:fld id="{E8B8C369-1FE7-A843-9B43-8D475A19F863}" type="datetime1">
              <a:rPr lang="nl-NL" noProof="0" smtClean="0"/>
              <a:t>12-12-19</a:t>
            </a:fld>
            <a:endParaRPr lang="nl-NL" noProof="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8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Waarom ruimte ertoe doet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7826" y="1694329"/>
            <a:ext cx="3636000" cy="3966547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Welke boodschap geeft deze ruimte je: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Leeractiviteiten.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Rollen van studerenden, docent en lesstof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Flexibele </a:t>
            </a:r>
            <a:r>
              <a:rPr lang="nl-NL" dirty="0" err="1"/>
              <a:t>werkgroepruimte</a:t>
            </a:r>
            <a:r>
              <a:rPr lang="nl-NL" dirty="0"/>
              <a:t> – Universiteit Utrecht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0328275" y="512763"/>
            <a:ext cx="1866900" cy="215900"/>
          </a:xfrm>
          <a:prstGeom prst="rect">
            <a:avLst/>
          </a:prstGeom>
        </p:spPr>
        <p:txBody>
          <a:bodyPr/>
          <a:lstStyle/>
          <a:p>
            <a:fld id="{E8B8C369-1FE7-A843-9B43-8D475A19F863}" type="datetime1">
              <a:rPr lang="nl-NL" noProof="0" smtClean="0"/>
              <a:t>12-12-19</a:t>
            </a:fld>
            <a:endParaRPr lang="nl-NL" noProof="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8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Waarom ruimte ertoe doet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Welke boodschap geeft deze ruimte je: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Leeractiviteiten.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Rollen van studerenden, docent en lesstof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Dynamische </a:t>
            </a:r>
            <a:r>
              <a:rPr lang="nl-NL" dirty="0" err="1"/>
              <a:t>werkgroepruimte</a:t>
            </a:r>
            <a:r>
              <a:rPr lang="nl-NL" dirty="0"/>
              <a:t> – Universiteit Utrecht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0328275" y="512763"/>
            <a:ext cx="1866900" cy="215900"/>
          </a:xfrm>
          <a:prstGeom prst="rect">
            <a:avLst/>
          </a:prstGeom>
        </p:spPr>
        <p:txBody>
          <a:bodyPr/>
          <a:lstStyle/>
          <a:p>
            <a:fld id="{E8B8C369-1FE7-A843-9B43-8D475A19F863}" type="datetime1">
              <a:rPr lang="nl-NL" noProof="0" smtClean="0"/>
              <a:t>12-12-19</a:t>
            </a:fld>
            <a:endParaRPr lang="nl-NL" noProof="0" dirty="0"/>
          </a:p>
        </p:txBody>
      </p:sp>
      <p:pic>
        <p:nvPicPr>
          <p:cNvPr id="10" name="Picture Placeholder 3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75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Waarom ruimte ertoe doet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Welke boodschap geeft deze ruimte je: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Leeractiviteiten.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Rollen van studerenden, docent en lesstof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Virtual classroom– Universiteit Utrecht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69775" y="6011339"/>
            <a:ext cx="188885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dirty="0"/>
              <a:t>Picture: Fridolin van der Lecq;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076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Waarom ruimte ertoe doet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Welke boodschap geeft deze ruimte je: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Leeractiviteiten.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Rollen van studerenden, docent en lesstof</a:t>
            </a:r>
          </a:p>
          <a:p>
            <a:endParaRPr lang="nl-NL" dirty="0"/>
          </a:p>
          <a:p>
            <a:r>
              <a:rPr lang="nl-NL" dirty="0" err="1"/>
              <a:t>Governance</a:t>
            </a:r>
            <a:r>
              <a:rPr lang="nl-NL" dirty="0"/>
              <a:t> Lab –</a:t>
            </a:r>
          </a:p>
          <a:p>
            <a:r>
              <a:rPr lang="nl-NL" dirty="0" err="1"/>
              <a:t>Hybrid</a:t>
            </a:r>
            <a:r>
              <a:rPr lang="nl-NL" dirty="0"/>
              <a:t> Active Learning Classroom – Universiteit Utrecht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56769" y="6033110"/>
            <a:ext cx="42018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dirty="0"/>
              <a:t>Picture: Dick Boetekees; design Christel Kleijnen, Utrecht University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30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Waarom ruimte ertoe doet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6550" y="1546579"/>
            <a:ext cx="3636000" cy="3764842"/>
          </a:xfrm>
        </p:spPr>
        <p:txBody>
          <a:bodyPr/>
          <a:lstStyle/>
          <a:p>
            <a:r>
              <a:rPr lang="nl-NL" dirty="0"/>
              <a:t>Welke boodschap geeft deze ruimte je: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Leeractiviteiten.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Rollen van studerenden, docent en lesstof</a:t>
            </a:r>
          </a:p>
          <a:p>
            <a:endParaRPr lang="nl-NL" dirty="0"/>
          </a:p>
          <a:p>
            <a:r>
              <a:rPr lang="nl-NL" dirty="0" err="1"/>
              <a:t>Governance</a:t>
            </a:r>
            <a:r>
              <a:rPr lang="nl-NL" dirty="0"/>
              <a:t> Lab –</a:t>
            </a:r>
          </a:p>
          <a:p>
            <a:r>
              <a:rPr lang="nl-NL" dirty="0"/>
              <a:t>– Universiteit Utrecht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91749" y="5999657"/>
            <a:ext cx="146687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dirty="0"/>
              <a:t>Picture: Dick Boetekees</a:t>
            </a:r>
          </a:p>
        </p:txBody>
      </p:sp>
    </p:spTree>
    <p:extLst>
      <p:ext uri="{BB962C8B-B14F-4D97-AF65-F5344CB8AC3E}">
        <p14:creationId xmlns:p14="http://schemas.microsoft.com/office/powerpoint/2010/main" val="2180802481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eit Utrecht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u_powerpoint_sjabloon_NL_2019_logofied fonts embedded" id="{03A0133C-7F91-3041-AEC3-EF426C2A728C}" vid="{66B33B2D-9DE1-B24B-B550-E2B355003617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23EE415FBD54C87CE88101391AFF2" ma:contentTypeVersion="9" ma:contentTypeDescription="Een nieuw document maken." ma:contentTypeScope="" ma:versionID="68bf85bad293497efe7dc051c8d36ee1">
  <xsd:schema xmlns:xsd="http://www.w3.org/2001/XMLSchema" xmlns:xs="http://www.w3.org/2001/XMLSchema" xmlns:p="http://schemas.microsoft.com/office/2006/metadata/properties" xmlns:ns2="39211b81-beae-490c-9e65-43868374ab6b" xmlns:ns3="ef464a5e-7dac-49a3-a56e-00fc7e0379a6" targetNamespace="http://schemas.microsoft.com/office/2006/metadata/properties" ma:root="true" ma:fieldsID="27fc8e72c03901d41bab6c6dbde56357" ns2:_="" ns3:_="">
    <xsd:import namespace="39211b81-beae-490c-9e65-43868374ab6b"/>
    <xsd:import namespace="ef464a5e-7dac-49a3-a56e-00fc7e0379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11b81-beae-490c-9e65-43868374ab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64a5e-7dac-49a3-a56e-00fc7e0379a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0D58FC-380F-43D5-AB2C-34F3F9E3A8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605BB2-B232-4E03-98FC-D05267E86982}">
  <ds:schemaRefs>
    <ds:schemaRef ds:uri="ef464a5e-7dac-49a3-a56e-00fc7e0379a6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9211b81-beae-490c-9e65-43868374ab6b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663511D-2AD3-4B31-885C-556238DCA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211b81-beae-490c-9e65-43868374ab6b"/>
    <ds:schemaRef ds:uri="ef464a5e-7dac-49a3-a56e-00fc7e0379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uu_powerpoint_sjabloon_NL_2019_logofied (1)</Template>
  <TotalTime>8102</TotalTime>
  <Words>718</Words>
  <Application>Microsoft Macintosh PowerPoint</Application>
  <PresentationFormat>Aangepast</PresentationFormat>
  <Paragraphs>145</Paragraphs>
  <Slides>21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Arial</vt:lpstr>
      <vt:lpstr>Verdana</vt:lpstr>
      <vt:lpstr>Open Sans Light</vt:lpstr>
      <vt:lpstr>Merriweather Regular</vt:lpstr>
      <vt:lpstr>Merriweather Light</vt:lpstr>
      <vt:lpstr>Open Sans</vt:lpstr>
      <vt:lpstr>Calibri</vt:lpstr>
      <vt:lpstr>Universiteit Utrecht</vt:lpstr>
      <vt:lpstr>Je klaslokaal herontwerpen  WND, 13 december 2019</vt:lpstr>
      <vt:lpstr>Korte oefening in Learning Space fluistervaardigheden</vt:lpstr>
      <vt:lpstr>PowerPoint-presentatie</vt:lpstr>
      <vt:lpstr>Waarom ruimte ertoe doet</vt:lpstr>
      <vt:lpstr>Waarom ruimte ertoe doet</vt:lpstr>
      <vt:lpstr>Waarom ruimte ertoe doet</vt:lpstr>
      <vt:lpstr>Waarom ruimte ertoe doet</vt:lpstr>
      <vt:lpstr>Waarom ruimte ertoe doet</vt:lpstr>
      <vt:lpstr>Waarom ruimte ertoe doet</vt:lpstr>
      <vt:lpstr>Waarom ruimte ertoe doet</vt:lpstr>
      <vt:lpstr>PowerPoint-presentatie</vt:lpstr>
      <vt:lpstr>Ontwerpprincipe kaarten</vt:lpstr>
      <vt:lpstr>Ontwerpprincipe kaarten</vt:lpstr>
      <vt:lpstr>Met welk doel?</vt:lpstr>
      <vt:lpstr>Ontwerpprincipe kaarten</vt:lpstr>
      <vt:lpstr>Ontwerpprincipe kaarten</vt:lpstr>
      <vt:lpstr>Ontwerpprincipe kaarten</vt:lpstr>
      <vt:lpstr>Ontwerpprincipe kaarten</vt:lpstr>
      <vt:lpstr>Ontwerpprincipe kaarten</vt:lpstr>
      <vt:lpstr>Rapid prototyping met LEGO</vt:lpstr>
      <vt:lpstr>Over LEGO</vt:lpstr>
    </vt:vector>
  </TitlesOfParts>
  <Manager/>
  <Company>Faculty of Science U.U.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Winden, J. van (Jasper)</dc:creator>
  <cp:keywords/>
  <dc:description/>
  <cp:lastModifiedBy>Dam, F.W. van (Frans)</cp:lastModifiedBy>
  <cp:revision>159</cp:revision>
  <dcterms:created xsi:type="dcterms:W3CDTF">2019-02-11T07:02:04Z</dcterms:created>
  <dcterms:modified xsi:type="dcterms:W3CDTF">2019-12-13T13:35:54Z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0x010100A4C23EE415FBD54C87CE88101391AFF2</vt:lpwstr>
  </property>
</Properties>
</file>