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9" r:id="rId4"/>
    <p:sldId id="262" r:id="rId5"/>
    <p:sldId id="272" r:id="rId6"/>
    <p:sldId id="274" r:id="rId7"/>
    <p:sldId id="275" r:id="rId8"/>
    <p:sldId id="278" r:id="rId9"/>
    <p:sldId id="279" r:id="rId10"/>
    <p:sldId id="277" r:id="rId11"/>
    <p:sldId id="271" r:id="rId12"/>
    <p:sldId id="276" r:id="rId13"/>
    <p:sldId id="280" r:id="rId14"/>
    <p:sldId id="281" r:id="rId15"/>
    <p:sldId id="282" r:id="rId16"/>
    <p:sldId id="26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8" d="100"/>
          <a:sy n="88" d="100"/>
        </p:scale>
        <p:origin x="35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CAE349B-E151-4575-924C-7CB09DEE601C}" type="datetimeFigureOut">
              <a:rPr lang="nl-NL" smtClean="0"/>
              <a:t>13-12-2019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9C7F618-D005-4313-BB55-8A17A9FB78D3}" type="slidenum">
              <a:rPr lang="nl-NL" smtClean="0"/>
              <a:t>‹nr.›</a:t>
            </a:fld>
            <a:endParaRPr lang="nl-NL"/>
          </a:p>
        </p:txBody>
      </p:sp>
    </p:spTree>
    <p:extLst>
      <p:ext uri="{BB962C8B-B14F-4D97-AF65-F5344CB8AC3E}">
        <p14:creationId xmlns:p14="http://schemas.microsoft.com/office/powerpoint/2010/main" val="51428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CAE349B-E151-4575-924C-7CB09DEE601C}" type="datetimeFigureOut">
              <a:rPr lang="nl-NL" smtClean="0"/>
              <a:t>13-12-2019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9C7F618-D005-4313-BB55-8A17A9FB78D3}" type="slidenum">
              <a:rPr lang="nl-NL" smtClean="0"/>
              <a:t>‹nr.›</a:t>
            </a:fld>
            <a:endParaRPr lang="nl-NL"/>
          </a:p>
        </p:txBody>
      </p:sp>
    </p:spTree>
    <p:extLst>
      <p:ext uri="{BB962C8B-B14F-4D97-AF65-F5344CB8AC3E}">
        <p14:creationId xmlns:p14="http://schemas.microsoft.com/office/powerpoint/2010/main" val="368222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CAE349B-E151-4575-924C-7CB09DEE601C}" type="datetimeFigureOut">
              <a:rPr lang="nl-NL" smtClean="0"/>
              <a:t>13-12-2019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9C7F618-D005-4313-BB55-8A17A9FB78D3}" type="slidenum">
              <a:rPr lang="nl-NL" smtClean="0"/>
              <a:t>‹nr.›</a:t>
            </a:fld>
            <a:endParaRPr lang="nl-NL"/>
          </a:p>
        </p:txBody>
      </p:sp>
    </p:spTree>
    <p:extLst>
      <p:ext uri="{BB962C8B-B14F-4D97-AF65-F5344CB8AC3E}">
        <p14:creationId xmlns:p14="http://schemas.microsoft.com/office/powerpoint/2010/main" val="145448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CAE349B-E151-4575-924C-7CB09DEE601C}" type="datetimeFigureOut">
              <a:rPr lang="nl-NL" smtClean="0"/>
              <a:t>13-12-2019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9C7F618-D005-4313-BB55-8A17A9FB78D3}" type="slidenum">
              <a:rPr lang="nl-NL" smtClean="0"/>
              <a:t>‹nr.›</a:t>
            </a:fld>
            <a:endParaRPr lang="nl-NL"/>
          </a:p>
        </p:txBody>
      </p:sp>
    </p:spTree>
    <p:extLst>
      <p:ext uri="{BB962C8B-B14F-4D97-AF65-F5344CB8AC3E}">
        <p14:creationId xmlns:p14="http://schemas.microsoft.com/office/powerpoint/2010/main" val="407167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8CAE349B-E151-4575-924C-7CB09DEE601C}" type="datetimeFigureOut">
              <a:rPr lang="nl-NL" smtClean="0"/>
              <a:t>13-12-2019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9C7F618-D005-4313-BB55-8A17A9FB78D3}" type="slidenum">
              <a:rPr lang="nl-NL" smtClean="0"/>
              <a:t>‹nr.›</a:t>
            </a:fld>
            <a:endParaRPr lang="nl-NL"/>
          </a:p>
        </p:txBody>
      </p:sp>
    </p:spTree>
    <p:extLst>
      <p:ext uri="{BB962C8B-B14F-4D97-AF65-F5344CB8AC3E}">
        <p14:creationId xmlns:p14="http://schemas.microsoft.com/office/powerpoint/2010/main" val="1750217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CAE349B-E151-4575-924C-7CB09DEE601C}" type="datetimeFigureOut">
              <a:rPr lang="nl-NL" smtClean="0"/>
              <a:t>13-12-2019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9C7F618-D005-4313-BB55-8A17A9FB78D3}" type="slidenum">
              <a:rPr lang="nl-NL" smtClean="0"/>
              <a:t>‹nr.›</a:t>
            </a:fld>
            <a:endParaRPr lang="nl-NL"/>
          </a:p>
        </p:txBody>
      </p:sp>
    </p:spTree>
    <p:extLst>
      <p:ext uri="{BB962C8B-B14F-4D97-AF65-F5344CB8AC3E}">
        <p14:creationId xmlns:p14="http://schemas.microsoft.com/office/powerpoint/2010/main" val="50861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CAE349B-E151-4575-924C-7CB09DEE601C}" type="datetimeFigureOut">
              <a:rPr lang="nl-NL" smtClean="0"/>
              <a:t>13-12-2019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9C7F618-D005-4313-BB55-8A17A9FB78D3}" type="slidenum">
              <a:rPr lang="nl-NL" smtClean="0"/>
              <a:t>‹nr.›</a:t>
            </a:fld>
            <a:endParaRPr lang="nl-NL"/>
          </a:p>
        </p:txBody>
      </p:sp>
    </p:spTree>
    <p:extLst>
      <p:ext uri="{BB962C8B-B14F-4D97-AF65-F5344CB8AC3E}">
        <p14:creationId xmlns:p14="http://schemas.microsoft.com/office/powerpoint/2010/main" val="167143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CAE349B-E151-4575-924C-7CB09DEE601C}" type="datetimeFigureOut">
              <a:rPr lang="nl-NL" smtClean="0"/>
              <a:t>13-12-2019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9C7F618-D005-4313-BB55-8A17A9FB78D3}" type="slidenum">
              <a:rPr lang="nl-NL" smtClean="0"/>
              <a:t>‹nr.›</a:t>
            </a:fld>
            <a:endParaRPr lang="nl-NL"/>
          </a:p>
        </p:txBody>
      </p:sp>
    </p:spTree>
    <p:extLst>
      <p:ext uri="{BB962C8B-B14F-4D97-AF65-F5344CB8AC3E}">
        <p14:creationId xmlns:p14="http://schemas.microsoft.com/office/powerpoint/2010/main" val="291886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CAE349B-E151-4575-924C-7CB09DEE601C}" type="datetimeFigureOut">
              <a:rPr lang="nl-NL" smtClean="0"/>
              <a:t>13-12-2019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9C7F618-D005-4313-BB55-8A17A9FB78D3}" type="slidenum">
              <a:rPr lang="nl-NL" smtClean="0"/>
              <a:t>‹nr.›</a:t>
            </a:fld>
            <a:endParaRPr lang="nl-NL"/>
          </a:p>
        </p:txBody>
      </p:sp>
    </p:spTree>
    <p:extLst>
      <p:ext uri="{BB962C8B-B14F-4D97-AF65-F5344CB8AC3E}">
        <p14:creationId xmlns:p14="http://schemas.microsoft.com/office/powerpoint/2010/main" val="35081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CAE349B-E151-4575-924C-7CB09DEE601C}" type="datetimeFigureOut">
              <a:rPr lang="nl-NL" smtClean="0"/>
              <a:t>13-12-2019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9C7F618-D005-4313-BB55-8A17A9FB78D3}" type="slidenum">
              <a:rPr lang="nl-NL" smtClean="0"/>
              <a:t>‹nr.›</a:t>
            </a:fld>
            <a:endParaRPr lang="nl-NL"/>
          </a:p>
        </p:txBody>
      </p:sp>
    </p:spTree>
    <p:extLst>
      <p:ext uri="{BB962C8B-B14F-4D97-AF65-F5344CB8AC3E}">
        <p14:creationId xmlns:p14="http://schemas.microsoft.com/office/powerpoint/2010/main" val="151973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CAE349B-E151-4575-924C-7CB09DEE601C}" type="datetimeFigureOut">
              <a:rPr lang="nl-NL" smtClean="0"/>
              <a:t>13-12-2019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9C7F618-D005-4313-BB55-8A17A9FB78D3}" type="slidenum">
              <a:rPr lang="nl-NL" smtClean="0"/>
              <a:t>‹nr.›</a:t>
            </a:fld>
            <a:endParaRPr lang="nl-NL"/>
          </a:p>
        </p:txBody>
      </p:sp>
    </p:spTree>
    <p:extLst>
      <p:ext uri="{BB962C8B-B14F-4D97-AF65-F5344CB8AC3E}">
        <p14:creationId xmlns:p14="http://schemas.microsoft.com/office/powerpoint/2010/main" val="312834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E349B-E151-4575-924C-7CB09DEE601C}" type="datetimeFigureOut">
              <a:rPr lang="nl-NL" smtClean="0"/>
              <a:t>13-12-2019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7F618-D005-4313-BB55-8A17A9FB78D3}" type="slidenum">
              <a:rPr lang="nl-NL" smtClean="0"/>
              <a:t>‹nr.›</a:t>
            </a:fld>
            <a:endParaRPr lang="nl-NL"/>
          </a:p>
        </p:txBody>
      </p:sp>
    </p:spTree>
    <p:extLst>
      <p:ext uri="{BB962C8B-B14F-4D97-AF65-F5344CB8AC3E}">
        <p14:creationId xmlns:p14="http://schemas.microsoft.com/office/powerpoint/2010/main" val="221848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4800" dirty="0"/>
              <a:t>Differentiatie bij opgaven, presentaties, en </a:t>
            </a:r>
            <a:r>
              <a:rPr lang="nl-NL" sz="4800" dirty="0" smtClean="0"/>
              <a:t>examentraining</a:t>
            </a:r>
            <a:br>
              <a:rPr lang="nl-NL" sz="4800" dirty="0" smtClean="0"/>
            </a:br>
            <a:r>
              <a:rPr lang="nl-NL" sz="3200" dirty="0" smtClean="0"/>
              <a:t>(en bij de introductie van een hoofdstuk)</a:t>
            </a:r>
            <a:endParaRPr lang="nl-NL" sz="3200" dirty="0"/>
          </a:p>
        </p:txBody>
      </p:sp>
      <p:sp>
        <p:nvSpPr>
          <p:cNvPr id="3" name="Ondertitel 2"/>
          <p:cNvSpPr>
            <a:spLocks noGrp="1"/>
          </p:cNvSpPr>
          <p:nvPr>
            <p:ph type="subTitle" idx="1"/>
          </p:nvPr>
        </p:nvSpPr>
        <p:spPr/>
        <p:txBody>
          <a:bodyPr/>
          <a:lstStyle/>
          <a:p>
            <a:r>
              <a:rPr lang="nl-NL" dirty="0" smtClean="0"/>
              <a:t>Werkgroep </a:t>
            </a:r>
            <a:r>
              <a:rPr lang="nl-NL" dirty="0" err="1" smtClean="0"/>
              <a:t>wnd</a:t>
            </a:r>
            <a:r>
              <a:rPr lang="nl-NL" dirty="0" smtClean="0"/>
              <a:t> 2019 Hans van Bemmel</a:t>
            </a:r>
            <a:endParaRPr lang="nl-NL" dirty="0"/>
          </a:p>
        </p:txBody>
      </p:sp>
    </p:spTree>
    <p:extLst>
      <p:ext uri="{BB962C8B-B14F-4D97-AF65-F5344CB8AC3E}">
        <p14:creationId xmlns:p14="http://schemas.microsoft.com/office/powerpoint/2010/main" val="395735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77795" y="143085"/>
            <a:ext cx="10231393" cy="6714915"/>
          </a:xfrm>
          <a:prstGeom prst="rect">
            <a:avLst/>
          </a:prstGeom>
        </p:spPr>
        <p:txBody>
          <a:bodyPr wrap="square">
            <a:spAutoFit/>
          </a:bodyPr>
          <a:lstStyle/>
          <a:p>
            <a:pPr>
              <a:lnSpc>
                <a:spcPct val="107000"/>
              </a:lnSpc>
              <a:spcAft>
                <a:spcPts val="800"/>
              </a:spcAft>
            </a:pPr>
            <a:r>
              <a:rPr lang="nl-NL" b="1" dirty="0">
                <a:latin typeface="Calibri" panose="020F0502020204030204" pitchFamily="34" charset="0"/>
                <a:ea typeface="Calibri" panose="020F0502020204030204" pitchFamily="34" charset="0"/>
                <a:cs typeface="Times New Roman" panose="02020603050405020304" pitchFamily="18" charset="0"/>
              </a:rPr>
              <a:t>Straling</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b="1" dirty="0">
                <a:latin typeface="Calibri" panose="020F0502020204030204" pitchFamily="34" charset="0"/>
                <a:ea typeface="Calibri" panose="020F0502020204030204" pitchFamily="34" charset="0"/>
                <a:cs typeface="Times New Roman" panose="02020603050405020304" pitchFamily="18" charset="0"/>
              </a:rPr>
              <a:t>Inleiding</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Iedereen bestudeert de basisstof, uiteraard. Daarnaast is het interessant als groepjes leerlingen specialist worden op het gebied van een speciale toepassing van straling of op het gebied van een extra stukje theorie.</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 </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In groepjes maak je een poster over het onderwerp dat je krijgt toebedeeld. Die poster wordt beoordeeld op correctheid, diepgang en originaliteit van de uitleg. Verder wordt de manier van presenteren beoordeeld: is de tekst helder, passend bij de doelgroep (je klasgenoten), ondersteunt het beeld de uitleg, ziet de poster er mooi uit, is hij op tijd af. Hier de onderwerpen. Als je nog iets anders wilt doen, overleg dan met je docent of dat kan.</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 </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b="1" dirty="0">
                <a:latin typeface="Calibri" panose="020F0502020204030204" pitchFamily="34" charset="0"/>
                <a:ea typeface="Calibri" panose="020F0502020204030204" pitchFamily="34" charset="0"/>
                <a:cs typeface="Times New Roman" panose="02020603050405020304" pitchFamily="18" charset="0"/>
              </a:rPr>
              <a:t>Onderwerpen</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b="1" dirty="0">
                <a:latin typeface="Calibri" panose="020F0502020204030204" pitchFamily="34" charset="0"/>
                <a:ea typeface="Calibri" panose="020F0502020204030204" pitchFamily="34" charset="0"/>
                <a:cs typeface="Times New Roman" panose="02020603050405020304" pitchFamily="18" charset="0"/>
              </a:rPr>
              <a:t>Medische toepassingen van straling uit het elektromagnetisch spectrum</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Startpunt is de eindopdracht van Ontdekken paragraaf 1, op bladzijde 152. Misschien kun je verder gaan met bestralingen bij specifieke ziektes. Ook dan is een poster met ‘patiëntenvoorlichting’ een geschikte vorm.</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NL" b="1" dirty="0" smtClean="0">
                <a:latin typeface="Calibri" panose="020F0502020204030204" pitchFamily="34" charset="0"/>
                <a:ea typeface="Calibri" panose="020F0502020204030204" pitchFamily="34" charset="0"/>
                <a:cs typeface="Times New Roman" panose="02020603050405020304" pitchFamily="18" charset="0"/>
              </a:rPr>
              <a:t>2.    Datering </a:t>
            </a:r>
            <a:r>
              <a:rPr lang="nl-NL" b="1" dirty="0">
                <a:latin typeface="Calibri" panose="020F0502020204030204" pitchFamily="34" charset="0"/>
                <a:ea typeface="Calibri" panose="020F0502020204030204" pitchFamily="34" charset="0"/>
                <a:cs typeface="Times New Roman" panose="02020603050405020304" pitchFamily="18" charset="0"/>
              </a:rPr>
              <a:t>met behulp van halfwaardetijden</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Startpunt is de eindopdracht van Ontdekken paragraaf 2, op bladzijde 164. Deze methode is geschikt voor tijdsduren van duizenden jaren, maar er zijn ook methoden voor gesteenten, waarbij het gaat om veel langere tijdsduren. Dan werkt de datering niet met koolstof-14, maar met andere radioactieve stoffen. </a:t>
            </a:r>
            <a:endParaRPr lang="nl-NL"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6062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452" y="2716995"/>
            <a:ext cx="6111875" cy="3403600"/>
          </a:xfrm>
          <a:prstGeom prst="rect">
            <a:avLst/>
          </a:prstGeom>
          <a:solidFill>
            <a:srgbClr val="FFFFFF"/>
          </a:solidFill>
        </p:spPr>
      </p:pic>
      <p:sp>
        <p:nvSpPr>
          <p:cNvPr id="3" name="Rectangle 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zh-CN" sz="1200" b="0" i="0" u="none" strike="noStrike" cap="none" normalizeH="0" baseline="0" smtClean="0">
                <a:ln>
                  <a:noFill/>
                </a:ln>
                <a:solidFill>
                  <a:schemeClr val="tx1"/>
                </a:solidFill>
                <a:effectLst/>
                <a:latin typeface="Times New Roman" panose="02020603050405020304" pitchFamily="18" charset="0"/>
                <a:ea typeface="Droid Sans Fallback"/>
                <a:cs typeface="Times New Roman" panose="02020603050405020304" pitchFamily="18" charset="0"/>
              </a:rPr>
              <a:t/>
            </a:r>
            <a:br>
              <a:rPr kumimoji="0" lang="nl-NL" altLang="zh-CN" sz="1200" b="0" i="0" u="none" strike="noStrike" cap="none" normalizeH="0" baseline="0" smtClean="0">
                <a:ln>
                  <a:noFill/>
                </a:ln>
                <a:solidFill>
                  <a:schemeClr val="tx1"/>
                </a:solidFill>
                <a:effectLst/>
                <a:latin typeface="Times New Roman" panose="02020603050405020304" pitchFamily="18" charset="0"/>
                <a:ea typeface="Droid Sans Fallback"/>
                <a:cs typeface="Times New Roman" panose="02020603050405020304" pitchFamily="18" charset="0"/>
              </a:rPr>
            </a:br>
            <a:endParaRPr kumimoji="0" lang="nl-NL" altLang="zh-CN" sz="1800" b="0" i="0" u="none" strike="noStrike" cap="none" normalizeH="0" baseline="0" smtClean="0">
              <a:ln>
                <a:noFill/>
              </a:ln>
              <a:solidFill>
                <a:schemeClr val="tx1"/>
              </a:solidFill>
              <a:effectLst/>
              <a:latin typeface="Arial" panose="020B0604020202020204" pitchFamily="34"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41" y="457200"/>
            <a:ext cx="4985338" cy="329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600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Eerst theorie of eerst toepassing?</a:t>
            </a:r>
            <a:endParaRPr lang="nl-NL" dirty="0"/>
          </a:p>
        </p:txBody>
      </p:sp>
      <p:sp>
        <p:nvSpPr>
          <p:cNvPr id="3" name="Tijdelijke aanduiding voor inhoud 2"/>
          <p:cNvSpPr>
            <a:spLocks noGrp="1"/>
          </p:cNvSpPr>
          <p:nvPr>
            <p:ph idx="1"/>
          </p:nvPr>
        </p:nvSpPr>
        <p:spPr/>
        <p:txBody>
          <a:bodyPr/>
          <a:lstStyle/>
          <a:p>
            <a:r>
              <a:rPr lang="nl-NL" dirty="0" smtClean="0"/>
              <a:t>Praktijk Theorie Maatschappij</a:t>
            </a:r>
          </a:p>
          <a:p>
            <a:r>
              <a:rPr lang="nl-NL" dirty="0" smtClean="0"/>
              <a:t>Meerdere leerstijlen bediend</a:t>
            </a:r>
          </a:p>
          <a:p>
            <a:r>
              <a:rPr lang="nl-NL" dirty="0" smtClean="0"/>
              <a:t>Toekomstige theoretisch natuurkundige of arts of ingenieur…</a:t>
            </a:r>
          </a:p>
          <a:p>
            <a:r>
              <a:rPr lang="nl-NL" dirty="0" smtClean="0"/>
              <a:t>Probleem: “Ik snap het nu al niet!” Bedoeling goed communiceren.</a:t>
            </a:r>
          </a:p>
          <a:p>
            <a:r>
              <a:rPr lang="nl-NL" dirty="0" smtClean="0"/>
              <a:t>Leerstijl van de leraar (die ervaart een en ander soms als ruis of tijdverspilling (niet mee eens, meer opties is beter))</a:t>
            </a:r>
          </a:p>
          <a:p>
            <a:r>
              <a:rPr lang="nl-NL" dirty="0" smtClean="0"/>
              <a:t>Digitaal wordt weinig gebruikt</a:t>
            </a:r>
          </a:p>
          <a:p>
            <a:pPr marL="0" indent="0">
              <a:buNone/>
            </a:pPr>
            <a:endParaRPr lang="nl-NL" dirty="0"/>
          </a:p>
        </p:txBody>
      </p:sp>
    </p:spTree>
    <p:extLst>
      <p:ext uri="{BB962C8B-B14F-4D97-AF65-F5344CB8AC3E}">
        <p14:creationId xmlns:p14="http://schemas.microsoft.com/office/powerpoint/2010/main" val="4200042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048000" y="105686"/>
            <a:ext cx="6096000" cy="6646628"/>
          </a:xfrm>
          <a:prstGeom prst="rect">
            <a:avLst/>
          </a:prstGeom>
        </p:spPr>
        <p:txBody>
          <a:bodyPr>
            <a:spAutoFit/>
          </a:bodyPr>
          <a:lstStyle/>
          <a:p>
            <a:pPr>
              <a:lnSpc>
                <a:spcPct val="107000"/>
              </a:lnSpc>
              <a:spcAft>
                <a:spcPts val="800"/>
              </a:spcAft>
            </a:pPr>
            <a:r>
              <a:rPr lang="nl-NL" sz="2400" b="1" dirty="0">
                <a:latin typeface="Calibri" panose="020F0502020204030204" pitchFamily="34" charset="0"/>
                <a:ea typeface="Calibri" panose="020F0502020204030204" pitchFamily="34" charset="0"/>
                <a:cs typeface="Times New Roman" panose="02020603050405020304" pitchFamily="18" charset="0"/>
              </a:rPr>
              <a:t>Werkblad Elektrisch Licht</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Deze opdracht gaat over vier lampen die allemaal evenveel licht geven: een natriumlamp (dat is zo’n oranje lamp van een lantaarnpaal), een even felle gloeilamp, een even felle </a:t>
            </a:r>
            <a:r>
              <a:rPr lang="nl-NL" dirty="0" err="1">
                <a:latin typeface="Calibri" panose="020F0502020204030204" pitchFamily="34" charset="0"/>
                <a:ea typeface="Calibri" panose="020F0502020204030204" pitchFamily="34" charset="0"/>
                <a:cs typeface="Times New Roman" panose="02020603050405020304" pitchFamily="18" charset="0"/>
              </a:rPr>
              <a:t>TL-buis</a:t>
            </a:r>
            <a:r>
              <a:rPr lang="nl-NL" dirty="0">
                <a:latin typeface="Calibri" panose="020F0502020204030204" pitchFamily="34" charset="0"/>
                <a:ea typeface="Calibri" panose="020F0502020204030204" pitchFamily="34" charset="0"/>
                <a:cs typeface="Times New Roman" panose="02020603050405020304" pitchFamily="18" charset="0"/>
              </a:rPr>
              <a:t> en een even felle LED-lamp.</a:t>
            </a:r>
          </a:p>
          <a:p>
            <a:pPr>
              <a:lnSpc>
                <a:spcPct val="107000"/>
              </a:lnSpc>
              <a:spcAft>
                <a:spcPts val="800"/>
              </a:spcAft>
            </a:pPr>
            <a:r>
              <a:rPr lang="nl-NL" sz="2400" b="1" dirty="0">
                <a:latin typeface="Calibri" panose="020F0502020204030204" pitchFamily="34" charset="0"/>
                <a:ea typeface="Calibri" panose="020F0502020204030204" pitchFamily="34" charset="0"/>
                <a:cs typeface="Times New Roman" panose="02020603050405020304" pitchFamily="18" charset="0"/>
              </a:rPr>
              <a:t>Opdracht: </a:t>
            </a:r>
            <a:r>
              <a:rPr lang="nl-NL" sz="2400" dirty="0">
                <a:latin typeface="Calibri" panose="020F0502020204030204" pitchFamily="34" charset="0"/>
                <a:ea typeface="Calibri" panose="020F0502020204030204" pitchFamily="34" charset="0"/>
                <a:cs typeface="Times New Roman" panose="02020603050405020304" pitchFamily="18" charset="0"/>
              </a:rPr>
              <a:t>Beredeneer door welke lamp de meeste elektrische stroom loopt.</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Taakverdeling (besteed hier 1 minuut aan):</a:t>
            </a:r>
          </a:p>
          <a:p>
            <a:pPr marL="342900" lvl="0" indent="-342900">
              <a:lnSpc>
                <a:spcPct val="107000"/>
              </a:lnSpc>
              <a:spcAft>
                <a:spcPts val="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Schrijver (vult dit blad in):		  </a:t>
            </a:r>
          </a:p>
          <a:p>
            <a:pPr marL="342900" lvl="0" indent="-342900">
              <a:lnSpc>
                <a:spcPct val="107000"/>
              </a:lnSpc>
              <a:spcAft>
                <a:spcPts val="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Voorzitter (zorgt dat iedereen iets zegt): </a:t>
            </a:r>
          </a:p>
          <a:p>
            <a:pPr marL="342900" lvl="0" indent="-342900">
              <a:lnSpc>
                <a:spcPct val="107000"/>
              </a:lnSpc>
              <a:spcAft>
                <a:spcPts val="0"/>
              </a:spcAft>
              <a:buFont typeface="Symbol" panose="05050102010706020507" pitchFamily="18" charset="2"/>
              <a:buChar char=""/>
            </a:pPr>
            <a:r>
              <a:rPr lang="nl-NL" dirty="0" err="1">
                <a:latin typeface="Calibri" panose="020F0502020204030204" pitchFamily="34" charset="0"/>
                <a:ea typeface="Calibri" panose="020F0502020204030204" pitchFamily="34" charset="0"/>
                <a:cs typeface="Times New Roman" panose="02020603050405020304" pitchFamily="18" charset="0"/>
              </a:rPr>
              <a:t>Opzoeker</a:t>
            </a:r>
            <a:r>
              <a:rPr lang="nl-NL" dirty="0">
                <a:latin typeface="Calibri" panose="020F0502020204030204" pitchFamily="34" charset="0"/>
                <a:ea typeface="Calibri" panose="020F0502020204030204" pitchFamily="34" charset="0"/>
                <a:cs typeface="Times New Roman" panose="02020603050405020304" pitchFamily="18" charset="0"/>
              </a:rPr>
              <a:t> (zoekt in boek):</a:t>
            </a:r>
          </a:p>
          <a:p>
            <a:pPr marL="342900" lvl="0" indent="-342900">
              <a:lnSpc>
                <a:spcPct val="107000"/>
              </a:lnSpc>
              <a:spcAft>
                <a:spcPts val="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Internetter:</a:t>
            </a:r>
          </a:p>
          <a:p>
            <a:pPr marL="342900" lvl="0" indent="-342900">
              <a:lnSpc>
                <a:spcPct val="107000"/>
              </a:lnSpc>
              <a:spcAft>
                <a:spcPts val="80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Spreker (vertelt aan klas, mogen er meer zijn):</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Antwoord (1 zin):</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Redenering (tenminste drie zinnen):</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9504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771525" y="-1371600"/>
            <a:ext cx="14630400" cy="8229600"/>
          </a:xfrm>
          <a:prstGeom prst="rect">
            <a:avLst/>
          </a:prstGeom>
        </p:spPr>
      </p:pic>
    </p:spTree>
    <p:extLst>
      <p:ext uri="{BB962C8B-B14F-4D97-AF65-F5344CB8AC3E}">
        <p14:creationId xmlns:p14="http://schemas.microsoft.com/office/powerpoint/2010/main" val="531094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Zelf toepassen</a:t>
            </a:r>
            <a:endParaRPr lang="nl-NL" dirty="0"/>
          </a:p>
        </p:txBody>
      </p:sp>
      <p:sp>
        <p:nvSpPr>
          <p:cNvPr id="3" name="Tijdelijke aanduiding voor inhoud 2"/>
          <p:cNvSpPr>
            <a:spLocks noGrp="1"/>
          </p:cNvSpPr>
          <p:nvPr>
            <p:ph idx="1"/>
          </p:nvPr>
        </p:nvSpPr>
        <p:spPr/>
        <p:txBody>
          <a:bodyPr/>
          <a:lstStyle/>
          <a:p>
            <a:r>
              <a:rPr lang="nl-NL" dirty="0" smtClean="0"/>
              <a:t>Indeling opgaven? (Bedenken of gegeven paragraaf indelen)</a:t>
            </a:r>
          </a:p>
          <a:p>
            <a:r>
              <a:rPr lang="nl-NL" dirty="0" smtClean="0"/>
              <a:t>Contexten bedenken en bepalen: vooraf of achteraf?</a:t>
            </a:r>
          </a:p>
          <a:p>
            <a:r>
              <a:rPr lang="nl-NL" dirty="0" smtClean="0"/>
              <a:t>Hele Taak bedenken</a:t>
            </a:r>
          </a:p>
          <a:p>
            <a:endParaRPr lang="nl-NL" dirty="0"/>
          </a:p>
          <a:p>
            <a:r>
              <a:rPr lang="nl-NL" smtClean="0"/>
              <a:t>Discussie/Maken/Presentatie bedenken</a:t>
            </a:r>
            <a:endParaRPr lang="nl-NL" dirty="0" smtClean="0"/>
          </a:p>
          <a:p>
            <a:endParaRPr lang="nl-NL" dirty="0" smtClean="0"/>
          </a:p>
          <a:p>
            <a:endParaRPr lang="nl-NL" dirty="0"/>
          </a:p>
        </p:txBody>
      </p:sp>
    </p:spTree>
    <p:extLst>
      <p:ext uri="{BB962C8B-B14F-4D97-AF65-F5344CB8AC3E}">
        <p14:creationId xmlns:p14="http://schemas.microsoft.com/office/powerpoint/2010/main" val="1675971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Lodewijk en ik</a:t>
            </a:r>
            <a:endParaRPr lang="nl-NL" dirty="0"/>
          </a:p>
        </p:txBody>
      </p:sp>
      <p:sp>
        <p:nvSpPr>
          <p:cNvPr id="3" name="Tijdelijke aanduiding voor inhoud 2"/>
          <p:cNvSpPr>
            <a:spLocks noGrp="1"/>
          </p:cNvSpPr>
          <p:nvPr>
            <p:ph idx="1"/>
          </p:nvPr>
        </p:nvSpPr>
        <p:spPr>
          <a:xfrm>
            <a:off x="1175951" y="1702057"/>
            <a:ext cx="10515600" cy="4351338"/>
          </a:xfrm>
        </p:spPr>
        <p:txBody>
          <a:bodyPr/>
          <a:lstStyle/>
          <a:p>
            <a:pPr marL="0" indent="0">
              <a:buNone/>
            </a:pPr>
            <a:r>
              <a:rPr lang="nl-NL" dirty="0" smtClean="0"/>
              <a:t>NG: </a:t>
            </a:r>
            <a:r>
              <a:rPr lang="nl-NL" dirty="0" err="1" smtClean="0"/>
              <a:t>Dafne</a:t>
            </a:r>
            <a:r>
              <a:rPr lang="nl-NL" dirty="0" smtClean="0"/>
              <a:t> Schippers	NT: Theorie versnelde filmpjes (Coach)</a:t>
            </a:r>
          </a:p>
          <a:p>
            <a:pPr lvl="8"/>
            <a:endParaRPr lang="nl-NL" dirty="0" smtClean="0"/>
          </a:p>
          <a:p>
            <a:pPr lvl="8"/>
            <a:endParaRPr lang="nl-NL" dirty="0"/>
          </a:p>
          <a:p>
            <a:pPr lvl="8"/>
            <a:r>
              <a:rPr lang="nl-NL" sz="2800" dirty="0"/>
              <a:t>v</a:t>
            </a:r>
            <a:r>
              <a:rPr lang="nl-NL" sz="2800" dirty="0" smtClean="0"/>
              <a:t> evenredig 1/</a:t>
            </a:r>
            <a:r>
              <a:rPr lang="el-GR" sz="2800" dirty="0" smtClean="0"/>
              <a:t>Δ</a:t>
            </a:r>
            <a:r>
              <a:rPr lang="nl-NL" sz="2800" dirty="0" smtClean="0"/>
              <a:t>t</a:t>
            </a:r>
          </a:p>
          <a:p>
            <a:pPr lvl="8"/>
            <a:r>
              <a:rPr lang="nl-NL" sz="2800" dirty="0"/>
              <a:t>a</a:t>
            </a:r>
            <a:r>
              <a:rPr lang="nl-NL" sz="2800" dirty="0" smtClean="0"/>
              <a:t> evenredig met </a:t>
            </a:r>
            <a:r>
              <a:rPr lang="nl-NL" sz="2800" dirty="0"/>
              <a:t>1</a:t>
            </a:r>
            <a:r>
              <a:rPr lang="nl-NL" sz="2800" dirty="0" smtClean="0"/>
              <a:t>/(</a:t>
            </a:r>
            <a:r>
              <a:rPr lang="el-GR" sz="2800" dirty="0" smtClean="0"/>
              <a:t>Δ</a:t>
            </a:r>
            <a:r>
              <a:rPr lang="nl-NL" sz="2800" dirty="0" smtClean="0"/>
              <a:t>t)</a:t>
            </a:r>
            <a:r>
              <a:rPr lang="nl-NL" sz="2800" baseline="30000" dirty="0" smtClean="0"/>
              <a:t>2</a:t>
            </a:r>
            <a:endParaRPr lang="nl-NL"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951" y="2505236"/>
            <a:ext cx="2952750" cy="2495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804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Indeling</a:t>
            </a:r>
            <a:endParaRPr lang="nl-NL" dirty="0"/>
          </a:p>
        </p:txBody>
      </p:sp>
      <p:sp>
        <p:nvSpPr>
          <p:cNvPr id="3" name="Tijdelijke aanduiding voor inhoud 2"/>
          <p:cNvSpPr>
            <a:spLocks noGrp="1"/>
          </p:cNvSpPr>
          <p:nvPr>
            <p:ph idx="1"/>
          </p:nvPr>
        </p:nvSpPr>
        <p:spPr/>
        <p:txBody>
          <a:bodyPr/>
          <a:lstStyle/>
          <a:p>
            <a:r>
              <a:rPr lang="nl-NL" dirty="0" smtClean="0"/>
              <a:t>Voorbeelden Hans (Steeds: idee, positieve ervaring, punt van zorg, toekomstplan, vragen) 3 x 12 minuten</a:t>
            </a:r>
          </a:p>
          <a:p>
            <a:endParaRPr lang="nl-NL" dirty="0"/>
          </a:p>
          <a:p>
            <a:r>
              <a:rPr lang="nl-NL" dirty="0" smtClean="0"/>
              <a:t>In 6 groepen één van de ideeën toepassen (met enig materiaal)</a:t>
            </a:r>
          </a:p>
          <a:p>
            <a:pPr marL="0" indent="0">
              <a:buNone/>
            </a:pPr>
            <a:r>
              <a:rPr lang="nl-NL" dirty="0"/>
              <a:t> </a:t>
            </a:r>
            <a:r>
              <a:rPr lang="nl-NL" dirty="0" smtClean="0"/>
              <a:t>20 minuten</a:t>
            </a:r>
          </a:p>
          <a:p>
            <a:pPr marL="0" indent="0">
              <a:buNone/>
            </a:pPr>
            <a:endParaRPr lang="nl-NL" dirty="0"/>
          </a:p>
          <a:p>
            <a:r>
              <a:rPr lang="nl-NL" dirty="0" smtClean="0"/>
              <a:t>Presenteren 6 x 3 minuten</a:t>
            </a:r>
          </a:p>
          <a:p>
            <a:endParaRPr lang="nl-NL" dirty="0" smtClean="0"/>
          </a:p>
          <a:p>
            <a:endParaRPr lang="nl-NL" dirty="0"/>
          </a:p>
        </p:txBody>
      </p:sp>
    </p:spTree>
    <p:extLst>
      <p:ext uri="{BB962C8B-B14F-4D97-AF65-F5344CB8AC3E}">
        <p14:creationId xmlns:p14="http://schemas.microsoft.com/office/powerpoint/2010/main" val="3762851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Maak gedifferentieerde les bij dit leerdoel:</a:t>
            </a:r>
            <a:endParaRPr lang="nl-NL" dirty="0"/>
          </a:p>
        </p:txBody>
      </p:sp>
      <p:sp>
        <p:nvSpPr>
          <p:cNvPr id="3" name="Tijdelijke aanduiding voor inhoud 2"/>
          <p:cNvSpPr>
            <a:spLocks noGrp="1"/>
          </p:cNvSpPr>
          <p:nvPr>
            <p:ph idx="1"/>
          </p:nvPr>
        </p:nvSpPr>
        <p:spPr/>
        <p:txBody>
          <a:bodyPr/>
          <a:lstStyle/>
          <a:p>
            <a:r>
              <a:rPr lang="nl-NL" dirty="0" smtClean="0"/>
              <a:t>In deze paragraaf leer je:</a:t>
            </a:r>
          </a:p>
          <a:p>
            <a:pPr marL="0" indent="0">
              <a:buNone/>
            </a:pPr>
            <a:r>
              <a:rPr lang="nl-NL" dirty="0" smtClean="0"/>
              <a:t>	– uit een (snelheid, tijd)-diagram de gemiddelde versnelling 	en de versnelling op een bepaald moment bepalen;</a:t>
            </a:r>
          </a:p>
          <a:p>
            <a:pPr marL="0" indent="0">
              <a:buNone/>
            </a:pPr>
            <a:r>
              <a:rPr lang="nl-NL" dirty="0" smtClean="0"/>
              <a:t>	– de volgende bewegingen herkennen: eenparig 	versnelde/vertraagde beweging, vrije val en valbeweging met 	wrijving.</a:t>
            </a:r>
          </a:p>
          <a:p>
            <a:endParaRPr lang="nl-NL" dirty="0"/>
          </a:p>
        </p:txBody>
      </p:sp>
    </p:spTree>
    <p:extLst>
      <p:ext uri="{BB962C8B-B14F-4D97-AF65-F5344CB8AC3E}">
        <p14:creationId xmlns:p14="http://schemas.microsoft.com/office/powerpoint/2010/main" val="4003024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Voorbeelden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Steeds: idee, positieve ervaring, punt van zorg, toekomstplan, vragen</a:t>
            </a:r>
          </a:p>
          <a:p>
            <a:pPr marL="0" indent="0">
              <a:buNone/>
            </a:pPr>
            <a:endParaRPr lang="nl-NL" dirty="0" smtClean="0"/>
          </a:p>
          <a:p>
            <a:pPr marL="0" indent="0">
              <a:buNone/>
            </a:pPr>
            <a:r>
              <a:rPr lang="nl-NL" dirty="0" smtClean="0"/>
              <a:t>1. Niveau: 				Kleurtjes (</a:t>
            </a:r>
            <a:r>
              <a:rPr lang="nl-NL" dirty="0" err="1" smtClean="0"/>
              <a:t>Bloom</a:t>
            </a:r>
            <a:r>
              <a:rPr lang="nl-NL" dirty="0" smtClean="0"/>
              <a:t>) </a:t>
            </a:r>
          </a:p>
          <a:p>
            <a:pPr marL="0" indent="0">
              <a:buNone/>
            </a:pPr>
            <a:r>
              <a:rPr lang="nl-NL" dirty="0"/>
              <a:t> </a:t>
            </a:r>
            <a:r>
              <a:rPr lang="nl-NL" dirty="0" smtClean="0"/>
              <a:t>                 				Werkwijze bij examentraining</a:t>
            </a:r>
          </a:p>
          <a:p>
            <a:pPr marL="0" indent="0">
              <a:buNone/>
            </a:pPr>
            <a:r>
              <a:rPr lang="nl-NL" dirty="0" smtClean="0"/>
              <a:t>2. Leerstijl/belangstelling:	Posters straling</a:t>
            </a:r>
            <a:r>
              <a:rPr lang="nl-NL" dirty="0"/>
              <a:t> </a:t>
            </a:r>
            <a:endParaRPr lang="nl-NL" dirty="0" smtClean="0"/>
          </a:p>
          <a:p>
            <a:pPr marL="0" indent="0">
              <a:buNone/>
            </a:pPr>
            <a:r>
              <a:rPr lang="nl-NL" dirty="0"/>
              <a:t>	</a:t>
            </a:r>
            <a:r>
              <a:rPr lang="nl-NL" dirty="0" smtClean="0"/>
              <a:t>				Quantumkwal </a:t>
            </a:r>
            <a:r>
              <a:rPr lang="nl-NL" dirty="0"/>
              <a:t>of Zonnepanelen</a:t>
            </a:r>
            <a:endParaRPr lang="nl-NL" dirty="0" smtClean="0"/>
          </a:p>
          <a:p>
            <a:pPr marL="0" indent="0">
              <a:buNone/>
            </a:pPr>
            <a:r>
              <a:rPr lang="nl-NL" dirty="0"/>
              <a:t>	</a:t>
            </a:r>
            <a:r>
              <a:rPr lang="nl-NL" dirty="0" smtClean="0"/>
              <a:t>				Praktijkdeel eerst of Theoriedeel eerst   3. Zelfstandigheid: 			Hele Taak Eerst: Geostationaire baan</a:t>
            </a:r>
          </a:p>
          <a:p>
            <a:pPr marL="0" indent="0">
              <a:buNone/>
            </a:pPr>
            <a:endParaRPr lang="nl-NL" dirty="0" smtClean="0"/>
          </a:p>
          <a:p>
            <a:endParaRPr lang="nl-NL" dirty="0" smtClean="0"/>
          </a:p>
          <a:p>
            <a:endParaRPr lang="nl-NL" dirty="0"/>
          </a:p>
        </p:txBody>
      </p:sp>
    </p:spTree>
    <p:extLst>
      <p:ext uri="{BB962C8B-B14F-4D97-AF65-F5344CB8AC3E}">
        <p14:creationId xmlns:p14="http://schemas.microsoft.com/office/powerpoint/2010/main" val="4028335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0" y="-219075"/>
            <a:ext cx="13716000" cy="7715250"/>
          </a:xfrm>
          <a:prstGeom prst="rect">
            <a:avLst/>
          </a:prstGeom>
        </p:spPr>
      </p:pic>
    </p:spTree>
    <p:extLst>
      <p:ext uri="{BB962C8B-B14F-4D97-AF65-F5344CB8AC3E}">
        <p14:creationId xmlns:p14="http://schemas.microsoft.com/office/powerpoint/2010/main" val="1412443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Aandachtspunten</a:t>
            </a:r>
            <a:endParaRPr lang="nl-NL" dirty="0"/>
          </a:p>
        </p:txBody>
      </p:sp>
      <p:sp>
        <p:nvSpPr>
          <p:cNvPr id="3" name="Tijdelijke aanduiding voor inhoud 2"/>
          <p:cNvSpPr>
            <a:spLocks noGrp="1"/>
          </p:cNvSpPr>
          <p:nvPr>
            <p:ph idx="1"/>
          </p:nvPr>
        </p:nvSpPr>
        <p:spPr/>
        <p:txBody>
          <a:bodyPr/>
          <a:lstStyle/>
          <a:p>
            <a:r>
              <a:rPr lang="nl-NL" dirty="0" smtClean="0"/>
              <a:t>Keuze binnen klas is het inderdaad gespreid</a:t>
            </a:r>
          </a:p>
          <a:p>
            <a:r>
              <a:rPr lang="nl-NL" dirty="0" smtClean="0"/>
              <a:t>Let op dat alles ‘goed’ is, niet het een minder dan het ander, je doet wat bij je past, waar jij het meest van leert.</a:t>
            </a:r>
          </a:p>
          <a:p>
            <a:r>
              <a:rPr lang="nl-NL" dirty="0" smtClean="0"/>
              <a:t>Even werk om het in te delen</a:t>
            </a:r>
          </a:p>
          <a:p>
            <a:pPr marL="0" indent="0">
              <a:buNone/>
            </a:pPr>
            <a:r>
              <a:rPr lang="nl-NL" dirty="0" smtClean="0"/>
              <a:t>  (Doha helpt vaak wel)</a:t>
            </a:r>
          </a:p>
          <a:p>
            <a:r>
              <a:rPr lang="nl-NL" dirty="0" smtClean="0"/>
              <a:t>Waarom wiskunde (potverdrie) niet?</a:t>
            </a:r>
          </a:p>
          <a:p>
            <a:endParaRPr lang="nl-NL" dirty="0" smtClean="0"/>
          </a:p>
          <a:p>
            <a:pPr marL="0" indent="0">
              <a:buNone/>
            </a:pPr>
            <a:endParaRPr lang="nl-NL" dirty="0"/>
          </a:p>
        </p:txBody>
      </p:sp>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3144648"/>
            <a:ext cx="4241800" cy="303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46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Examentraining</a:t>
            </a:r>
            <a:endParaRPr lang="nl-NL" dirty="0"/>
          </a:p>
        </p:txBody>
      </p:sp>
      <p:sp>
        <p:nvSpPr>
          <p:cNvPr id="3" name="Tijdelijke aanduiding voor inhoud 2"/>
          <p:cNvSpPr>
            <a:spLocks noGrp="1"/>
          </p:cNvSpPr>
          <p:nvPr>
            <p:ph idx="1"/>
          </p:nvPr>
        </p:nvSpPr>
        <p:spPr/>
        <p:txBody>
          <a:bodyPr/>
          <a:lstStyle/>
          <a:p>
            <a:r>
              <a:rPr lang="nl-NL" dirty="0" smtClean="0"/>
              <a:t>Hoofdstuk al bestudeerd?</a:t>
            </a:r>
          </a:p>
          <a:p>
            <a:r>
              <a:rPr lang="nl-NL" dirty="0" smtClean="0"/>
              <a:t>Small, medium, large</a:t>
            </a:r>
          </a:p>
          <a:p>
            <a:pPr marL="0" indent="0">
              <a:buNone/>
            </a:pPr>
            <a:endParaRPr lang="nl-NL" dirty="0" smtClean="0"/>
          </a:p>
          <a:p>
            <a:endParaRPr lang="nl-NL" dirty="0"/>
          </a:p>
        </p:txBody>
      </p:sp>
      <p:pic>
        <p:nvPicPr>
          <p:cNvPr id="4" name="Afbeelding 3"/>
          <p:cNvPicPr>
            <a:picLocks noChangeAspect="1"/>
          </p:cNvPicPr>
          <p:nvPr/>
        </p:nvPicPr>
        <p:blipFill>
          <a:blip r:embed="rId2"/>
          <a:stretch>
            <a:fillRect/>
          </a:stretch>
        </p:blipFill>
        <p:spPr>
          <a:xfrm>
            <a:off x="5550568" y="1941487"/>
            <a:ext cx="5149517" cy="4119614"/>
          </a:xfrm>
          <a:prstGeom prst="rect">
            <a:avLst/>
          </a:prstGeom>
        </p:spPr>
      </p:pic>
    </p:spTree>
    <p:extLst>
      <p:ext uri="{BB962C8B-B14F-4D97-AF65-F5344CB8AC3E}">
        <p14:creationId xmlns:p14="http://schemas.microsoft.com/office/powerpoint/2010/main" val="230997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Digitaal</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WRTS</a:t>
            </a:r>
          </a:p>
          <a:p>
            <a:r>
              <a:rPr lang="nl-NL" dirty="0" err="1"/>
              <a:t>G</a:t>
            </a:r>
            <a:r>
              <a:rPr lang="nl-NL" dirty="0" err="1" smtClean="0"/>
              <a:t>amification</a:t>
            </a:r>
            <a:endParaRPr lang="nl-NL" dirty="0" smtClean="0"/>
          </a:p>
          <a:p>
            <a:r>
              <a:rPr lang="nl-NL" dirty="0" smtClean="0"/>
              <a:t>Serieus (Saai? Zieken? Keuze?)</a:t>
            </a:r>
          </a:p>
          <a:p>
            <a:pPr marL="0" indent="0">
              <a:buNone/>
            </a:pPr>
            <a:r>
              <a:rPr lang="nl-NL" sz="1900" b="1" dirty="0" smtClean="0"/>
              <a:t>Opgave </a:t>
            </a:r>
            <a:r>
              <a:rPr lang="nl-NL" sz="1900" b="1" dirty="0"/>
              <a:t>7 </a:t>
            </a:r>
            <a:r>
              <a:rPr lang="nl-NL" sz="1900" dirty="0"/>
              <a:t>Basisvraag</a:t>
            </a:r>
          </a:p>
          <a:p>
            <a:pPr marL="0" indent="0">
              <a:buNone/>
            </a:pPr>
            <a:r>
              <a:rPr lang="nl-NL" sz="1900" b="1" dirty="0"/>
              <a:t>Titel</a:t>
            </a:r>
            <a:r>
              <a:rPr lang="nl-NL" sz="1900" dirty="0"/>
              <a:t>: Sneller trillen</a:t>
            </a:r>
          </a:p>
          <a:p>
            <a:pPr marL="0" indent="0">
              <a:buNone/>
            </a:pPr>
            <a:r>
              <a:rPr lang="nl-NL" sz="1900" b="1" dirty="0"/>
              <a:t>Taxonomie</a:t>
            </a:r>
            <a:r>
              <a:rPr lang="nl-NL" sz="1900" dirty="0"/>
              <a:t>: Toepassen</a:t>
            </a:r>
          </a:p>
          <a:p>
            <a:pPr marL="0" indent="0">
              <a:buNone/>
            </a:pPr>
            <a:r>
              <a:rPr lang="nl-NL" sz="1900" b="1" dirty="0"/>
              <a:t>Leerdoel</a:t>
            </a:r>
            <a:r>
              <a:rPr lang="nl-NL" sz="1900" dirty="0"/>
              <a:t>: Berekeningen uitvoeren met het verband tussen massa, veerconstante en periode van een massa-veersysteem</a:t>
            </a:r>
          </a:p>
          <a:p>
            <a:pPr marL="0" indent="0">
              <a:buNone/>
            </a:pPr>
            <a:r>
              <a:rPr lang="nl-NL" sz="1900" b="1" dirty="0"/>
              <a:t>Type vraag</a:t>
            </a:r>
            <a:r>
              <a:rPr lang="nl-NL" sz="1900" dirty="0"/>
              <a:t>: volgorde</a:t>
            </a:r>
          </a:p>
          <a:p>
            <a:pPr marL="0" indent="0">
              <a:buNone/>
            </a:pPr>
            <a:r>
              <a:rPr lang="nl-NL" sz="1900" b="1" dirty="0" err="1"/>
              <a:t>Introduction</a:t>
            </a:r>
            <a:r>
              <a:rPr lang="nl-NL" sz="1900" dirty="0"/>
              <a:t>: Hier staan combinaties van massa’s en veerconstanten.</a:t>
            </a:r>
          </a:p>
          <a:p>
            <a:pPr marL="0" indent="0">
              <a:buNone/>
            </a:pPr>
            <a:r>
              <a:rPr lang="nl-NL" sz="1900" b="1" dirty="0" err="1"/>
              <a:t>Instruction</a:t>
            </a:r>
            <a:r>
              <a:rPr lang="nl-NL" sz="1900" dirty="0" smtClean="0"/>
              <a:t>: </a:t>
            </a:r>
            <a:r>
              <a:rPr lang="nl-NL" sz="1900" dirty="0"/>
              <a:t>Zet de systemen op volgorde van kleinste naar grootste eigenfrequentie.</a:t>
            </a:r>
          </a:p>
          <a:p>
            <a:pPr marL="0" indent="0">
              <a:buNone/>
            </a:pPr>
            <a:endParaRPr lang="nl-NL" dirty="0"/>
          </a:p>
        </p:txBody>
      </p:sp>
    </p:spTree>
    <p:extLst>
      <p:ext uri="{BB962C8B-B14F-4D97-AF65-F5344CB8AC3E}">
        <p14:creationId xmlns:p14="http://schemas.microsoft.com/office/powerpoint/2010/main" val="30573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Toepassingen, contexten</a:t>
            </a:r>
            <a:endParaRPr lang="nl-NL" dirty="0"/>
          </a:p>
        </p:txBody>
      </p:sp>
      <p:sp>
        <p:nvSpPr>
          <p:cNvPr id="3" name="Tijdelijke aanduiding voor inhoud 2"/>
          <p:cNvSpPr>
            <a:spLocks noGrp="1"/>
          </p:cNvSpPr>
          <p:nvPr>
            <p:ph idx="1"/>
          </p:nvPr>
        </p:nvSpPr>
        <p:spPr/>
        <p:txBody>
          <a:bodyPr/>
          <a:lstStyle/>
          <a:p>
            <a:r>
              <a:rPr lang="nl-NL" dirty="0" smtClean="0"/>
              <a:t>We doen al veel aan maatschappelijke thema’s zoals gezondheid en energie:</a:t>
            </a:r>
          </a:p>
          <a:p>
            <a:pPr marL="0" indent="0">
              <a:buNone/>
            </a:pPr>
            <a:r>
              <a:rPr lang="nl-NL" dirty="0"/>
              <a:t>	</a:t>
            </a:r>
            <a:r>
              <a:rPr lang="nl-NL" dirty="0" smtClean="0"/>
              <a:t>- gehoorschade</a:t>
            </a:r>
          </a:p>
          <a:p>
            <a:pPr marL="0" indent="0">
              <a:buNone/>
            </a:pPr>
            <a:r>
              <a:rPr lang="nl-NL" dirty="0"/>
              <a:t>	</a:t>
            </a:r>
            <a:r>
              <a:rPr lang="nl-NL" dirty="0" smtClean="0"/>
              <a:t>- zonnepanelen (dieper dan: goede zaak, doen)</a:t>
            </a:r>
          </a:p>
          <a:p>
            <a:pPr marL="0" indent="0">
              <a:buNone/>
            </a:pPr>
            <a:r>
              <a:rPr lang="nl-NL" dirty="0"/>
              <a:t>	</a:t>
            </a:r>
            <a:r>
              <a:rPr lang="nl-NL" dirty="0" smtClean="0"/>
              <a:t>- …</a:t>
            </a:r>
          </a:p>
          <a:p>
            <a:r>
              <a:rPr lang="nl-NL" dirty="0" smtClean="0"/>
              <a:t>Hoe het beste: als motivatie aan het begin, of achteraf als toepassing?</a:t>
            </a:r>
            <a:endParaRPr lang="nl-NL" dirty="0"/>
          </a:p>
        </p:txBody>
      </p:sp>
    </p:spTree>
    <p:extLst>
      <p:ext uri="{BB962C8B-B14F-4D97-AF65-F5344CB8AC3E}">
        <p14:creationId xmlns:p14="http://schemas.microsoft.com/office/powerpoint/2010/main" val="731625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3206</TotalTime>
  <Words>441</Words>
  <Application>Microsoft Office PowerPoint</Application>
  <PresentationFormat>Breedbeeld</PresentationFormat>
  <Paragraphs>93</Paragraphs>
  <Slides>16</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16</vt:i4>
      </vt:variant>
    </vt:vector>
  </HeadingPairs>
  <TitlesOfParts>
    <vt:vector size="24" baseType="lpstr">
      <vt:lpstr>Arial</vt:lpstr>
      <vt:lpstr>Calibri</vt:lpstr>
      <vt:lpstr>Calibri Light</vt:lpstr>
      <vt:lpstr>等线</vt:lpstr>
      <vt:lpstr>Droid Sans Fallback</vt:lpstr>
      <vt:lpstr>Symbol</vt:lpstr>
      <vt:lpstr>Times New Roman</vt:lpstr>
      <vt:lpstr>Kantoorthema</vt:lpstr>
      <vt:lpstr>Differentiatie bij opgaven, presentaties, en examentraining (en bij de introductie van een hoofdstuk)</vt:lpstr>
      <vt:lpstr>Indeling</vt:lpstr>
      <vt:lpstr>Maak gedifferentieerde les bij dit leerdoel:</vt:lpstr>
      <vt:lpstr>Voorbeelden</vt:lpstr>
      <vt:lpstr>PowerPoint-presentatie</vt:lpstr>
      <vt:lpstr>Aandachtspunten</vt:lpstr>
      <vt:lpstr>Examentraining</vt:lpstr>
      <vt:lpstr>Digitaal</vt:lpstr>
      <vt:lpstr>Toepassingen, contexten</vt:lpstr>
      <vt:lpstr>PowerPoint-presentatie</vt:lpstr>
      <vt:lpstr>PowerPoint-presentatie</vt:lpstr>
      <vt:lpstr>Eerst theorie of eerst toepassing?</vt:lpstr>
      <vt:lpstr>PowerPoint-presentatie</vt:lpstr>
      <vt:lpstr>PowerPoint-presentatie</vt:lpstr>
      <vt:lpstr>Zelf toepassen</vt:lpstr>
      <vt:lpstr>Lodewijk en ik</vt:lpstr>
    </vt:vector>
  </TitlesOfParts>
  <Company>Knakworst en Killroy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Perspectieven op de quantumwereld</dc:title>
  <dc:creator>Hans</dc:creator>
  <cp:lastModifiedBy>Hans</cp:lastModifiedBy>
  <cp:revision>37</cp:revision>
  <dcterms:created xsi:type="dcterms:W3CDTF">2019-12-06T07:10:08Z</dcterms:created>
  <dcterms:modified xsi:type="dcterms:W3CDTF">2019-12-13T09:09:05Z</dcterms:modified>
</cp:coreProperties>
</file>