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4" r:id="rId1"/>
  </p:sldMasterIdLst>
  <p:notesMasterIdLst>
    <p:notesMasterId r:id="rId46"/>
  </p:notesMasterIdLst>
  <p:sldIdLst>
    <p:sldId id="256" r:id="rId2"/>
    <p:sldId id="293" r:id="rId3"/>
    <p:sldId id="296" r:id="rId4"/>
    <p:sldId id="295" r:id="rId5"/>
    <p:sldId id="316" r:id="rId6"/>
    <p:sldId id="279" r:id="rId7"/>
    <p:sldId id="315" r:id="rId8"/>
    <p:sldId id="297" r:id="rId9"/>
    <p:sldId id="314" r:id="rId10"/>
    <p:sldId id="284" r:id="rId11"/>
    <p:sldId id="298" r:id="rId12"/>
    <p:sldId id="281" r:id="rId13"/>
    <p:sldId id="291" r:id="rId14"/>
    <p:sldId id="292" r:id="rId15"/>
    <p:sldId id="290" r:id="rId16"/>
    <p:sldId id="300" r:id="rId17"/>
    <p:sldId id="317" r:id="rId18"/>
    <p:sldId id="299" r:id="rId19"/>
    <p:sldId id="311" r:id="rId20"/>
    <p:sldId id="312" r:id="rId21"/>
    <p:sldId id="305" r:id="rId22"/>
    <p:sldId id="313" r:id="rId23"/>
    <p:sldId id="320" r:id="rId24"/>
    <p:sldId id="301" r:id="rId25"/>
    <p:sldId id="318" r:id="rId26"/>
    <p:sldId id="319" r:id="rId27"/>
    <p:sldId id="302" r:id="rId28"/>
    <p:sldId id="289" r:id="rId29"/>
    <p:sldId id="303" r:id="rId30"/>
    <p:sldId id="304" r:id="rId31"/>
    <p:sldId id="288" r:id="rId32"/>
    <p:sldId id="310" r:id="rId33"/>
    <p:sldId id="309" r:id="rId34"/>
    <p:sldId id="308" r:id="rId35"/>
    <p:sldId id="307" r:id="rId36"/>
    <p:sldId id="277" r:id="rId37"/>
    <p:sldId id="276" r:id="rId38"/>
    <p:sldId id="272" r:id="rId39"/>
    <p:sldId id="268" r:id="rId40"/>
    <p:sldId id="278" r:id="rId41"/>
    <p:sldId id="269" r:id="rId42"/>
    <p:sldId id="265" r:id="rId43"/>
    <p:sldId id="267" r:id="rId44"/>
    <p:sldId id="287" r:id="rId4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5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3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K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3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K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1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30C1D96-1D2C-4FE9-ADD0-C6EE63729C5C}" type="presOf" srcId="{BE5B2CB8-F990-4DEB-A9B9-AE5BC1B8EDC4}" destId="{E2B34B26-28EB-45A0-AE36-07D2354B09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1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30C1D96-1D2C-4FE9-ADD0-C6EE63729C5C}" type="presOf" srcId="{BE5B2CB8-F990-4DEB-A9B9-AE5BC1B8EDC4}" destId="{E2B34B26-28EB-45A0-AE36-07D2354B09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2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30C1D96-1D2C-4FE9-ADD0-C6EE63729C5C}" type="presOf" srcId="{BE5B2CB8-F990-4DEB-A9B9-AE5BC1B8EDC4}" destId="{E2B34B26-28EB-45A0-AE36-07D2354B09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3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K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4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1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30C1D96-1D2C-4FE9-ADD0-C6EE63729C5C}" type="presOf" srcId="{BE5B2CB8-F990-4DEB-A9B9-AE5BC1B8EDC4}" destId="{E2B34B26-28EB-45A0-AE36-07D2354B09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2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30C1D96-1D2C-4FE9-ADD0-C6EE63729C5C}" type="presOf" srcId="{BE5B2CB8-F990-4DEB-A9B9-AE5BC1B8EDC4}" destId="{E2B34B26-28EB-45A0-AE36-07D2354B09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3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B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BV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K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5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2D0CA4E9-4713-459B-A45E-6B63617526C8}" type="pres">
      <dgm:prSet presAssocID="{0CA8D946-4674-44BC-8370-FCCC50652893}" presName="parTxOnly" presStyleLbl="node1" presStyleIdx="0" presStyleCnt="1" custLinFactX="-93527" custLinFactNeighborX="-100000" custLinFactNeighborY="17828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0" destOrd="0" parTransId="{458A94C4-D280-4461-A1A5-4D2A3C07EFEB}" sibTransId="{3CAFC3B8-999F-4BF6-B386-AE5455936667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C9244BE8-2030-4424-8B80-A299BB96746B}" type="presParOf" srcId="{E2B34B26-28EB-45A0-AE36-07D2354B09AB}" destId="{2D0CA4E9-4713-459B-A45E-6B63617526C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30C1D96-1D2C-4FE9-ADD0-C6EE63729C5C}" type="presOf" srcId="{BE5B2CB8-F990-4DEB-A9B9-AE5BC1B8EDC4}" destId="{E2B34B26-28EB-45A0-AE36-07D2354B09A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4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Hoofdstuk 2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Y="1649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</dgm:pt>
    <dgm:pt modelId="{77CFCC6F-DAE0-43EA-94FF-ADC4EBC0408F}">
      <dgm:prSet phldrT="[Tekst]"/>
      <dgm:spPr/>
      <dgm:t>
        <a:bodyPr/>
        <a:lstStyle/>
        <a:p>
          <a:endParaRPr lang="nl-NL" dirty="0"/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D5DB0417-95C7-459E-B1BF-51F48C58246F}">
      <dgm:prSet/>
      <dgm:spPr/>
      <dgm:t>
        <a:bodyPr/>
        <a:lstStyle/>
        <a:p>
          <a:endParaRPr lang="nl-NL"/>
        </a:p>
      </dgm:t>
    </dgm:pt>
    <dgm:pt modelId="{A10FBC26-EF12-4E96-AB58-A33FC380D3DA}" type="parTrans" cxnId="{9EC18B9C-F6D3-4A76-9E77-7F0EF3C79EE8}">
      <dgm:prSet/>
      <dgm:spPr/>
      <dgm:t>
        <a:bodyPr/>
        <a:lstStyle/>
        <a:p>
          <a:endParaRPr lang="nl-NL"/>
        </a:p>
      </dgm:t>
    </dgm:pt>
    <dgm:pt modelId="{E464BD6E-944C-4690-B7C5-255E2CB7D347}" type="sibTrans" cxnId="{9EC18B9C-F6D3-4A76-9E77-7F0EF3C79EE8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F6566BC3-90B5-4567-A391-9BFC06A254FC}" type="pres">
      <dgm:prSet presAssocID="{A099759F-A710-44B6-888E-75A7C4982DD0}" presName="parTxOnlySpace" presStyleCnt="0"/>
      <dgm:spPr/>
    </dgm:pt>
    <dgm:pt modelId="{D096B87B-0AF3-41CF-9F0C-2C4A7D3ECF00}" type="pres">
      <dgm:prSet presAssocID="{0631C22C-2D08-4961-9748-BBB7E00ACBC7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2D66335-164E-4826-AD20-2405C9D4239A}" type="pres">
      <dgm:prSet presAssocID="{841B7847-9B7C-43C8-9277-38D14305B36B}" presName="parTxOnlySpace" presStyleCnt="0"/>
      <dgm:spPr/>
    </dgm:pt>
    <dgm:pt modelId="{10FB36E0-9B6D-4133-B062-2281C52024B6}" type="pres">
      <dgm:prSet presAssocID="{D5DB0417-95C7-459E-B1BF-51F48C58246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2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1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9EC18B9C-F6D3-4A76-9E77-7F0EF3C79EE8}" srcId="{BE5B2CB8-F990-4DEB-A9B9-AE5BC1B8EDC4}" destId="{D5DB0417-95C7-459E-B1BF-51F48C58246F}" srcOrd="4" destOrd="0" parTransId="{A10FBC26-EF12-4E96-AB58-A33FC380D3DA}" sibTransId="{E464BD6E-944C-4690-B7C5-255E2CB7D347}"/>
    <dgm:cxn modelId="{6981DBAA-1CCF-48B8-B8E6-84B1F8A71F55}" srcId="{BE5B2CB8-F990-4DEB-A9B9-AE5BC1B8EDC4}" destId="{D445EC3E-E146-4664-8F66-B283EE21B381}" srcOrd="3" destOrd="0" parTransId="{BF0B3FF7-9D86-4DD4-8AB5-EECECD4B7FB2}" sibTransId="{841B7847-9B7C-43C8-9277-38D14305B36B}"/>
    <dgm:cxn modelId="{05E972AB-1E4C-4293-A3B1-2FA6A586D338}" type="presOf" srcId="{D5DB0417-95C7-459E-B1BF-51F48C58246F}" destId="{10FB36E0-9B6D-4133-B062-2281C52024B6}" srcOrd="0" destOrd="0" presId="urn:microsoft.com/office/officeart/2005/8/layout/chevron1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  <dgm:cxn modelId="{5F9E4D27-4AAC-4521-A310-93CE53B19D01}" type="presParOf" srcId="{E2B34B26-28EB-45A0-AE36-07D2354B09AB}" destId="{F6566BC3-90B5-4567-A391-9BFC06A254FC}" srcOrd="1" destOrd="0" presId="urn:microsoft.com/office/officeart/2005/8/layout/chevron1"/>
    <dgm:cxn modelId="{2F36B9FE-522D-43E8-9977-78F8F9EF75A0}" type="presParOf" srcId="{E2B34B26-28EB-45A0-AE36-07D2354B09AB}" destId="{D096B87B-0AF3-41CF-9F0C-2C4A7D3ECF00}" srcOrd="2" destOrd="0" presId="urn:microsoft.com/office/officeart/2005/8/layout/chevron1"/>
    <dgm:cxn modelId="{C56FDA5F-3425-46DF-96ED-87B1BAB91CD3}" type="presParOf" srcId="{E2B34B26-28EB-45A0-AE36-07D2354B09AB}" destId="{5A3C6703-161D-43A9-9897-0A7437E74AA9}" srcOrd="3" destOrd="0" presId="urn:microsoft.com/office/officeart/2005/8/layout/chevron1"/>
    <dgm:cxn modelId="{C9244BE8-2030-4424-8B80-A299BB96746B}" type="presParOf" srcId="{E2B34B26-28EB-45A0-AE36-07D2354B09AB}" destId="{2D0CA4E9-4713-459B-A45E-6B63617526C8}" srcOrd="4" destOrd="0" presId="urn:microsoft.com/office/officeart/2005/8/layout/chevron1"/>
    <dgm:cxn modelId="{6A3E7EB9-F321-475C-A86A-A80D0379AFB0}" type="presParOf" srcId="{E2B34B26-28EB-45A0-AE36-07D2354B09AB}" destId="{E3F25DE7-EC13-4D87-B326-044589AD7C52}" srcOrd="5" destOrd="0" presId="urn:microsoft.com/office/officeart/2005/8/layout/chevron1"/>
    <dgm:cxn modelId="{4499F3A2-F301-4056-8599-BD694C2F6CB6}" type="presParOf" srcId="{E2B34B26-28EB-45A0-AE36-07D2354B09AB}" destId="{18ED9530-6566-4EEE-88A0-C0E28EE0A9A7}" srcOrd="6" destOrd="0" presId="urn:microsoft.com/office/officeart/2005/8/layout/chevron1"/>
    <dgm:cxn modelId="{EA7D27F9-9746-4462-AC31-670AF8008431}" type="presParOf" srcId="{E2B34B26-28EB-45A0-AE36-07D2354B09AB}" destId="{02D66335-164E-4826-AD20-2405C9D4239A}" srcOrd="7" destOrd="0" presId="urn:microsoft.com/office/officeart/2005/8/layout/chevron1"/>
    <dgm:cxn modelId="{CA63855B-CEA1-4AD8-A2F7-A89432AB9F48}" type="presParOf" srcId="{E2B34B26-28EB-45A0-AE36-07D2354B09AB}" destId="{10FB36E0-9B6D-4133-B062-2281C52024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nl-NL"/>
        </a:p>
      </dgm:t>
    </dgm:pt>
    <dgm:pt modelId="{77CFCC6F-DAE0-43EA-94FF-ADC4EBC0408F}">
      <dgm:prSet phldrT="[Tekst]"/>
      <dgm:spPr/>
      <dgm:t>
        <a:bodyPr/>
        <a:lstStyle/>
        <a:p>
          <a:r>
            <a:rPr lang="nl-NL" dirty="0"/>
            <a:t>Module B</a:t>
          </a:r>
        </a:p>
      </dgm:t>
    </dgm:pt>
    <dgm:pt modelId="{BD4AA838-DD58-4530-8720-F7DA845D1311}" type="parTrans" cxnId="{B1E2BB3B-15BE-4231-8308-D2D33E6761F0}">
      <dgm:prSet/>
      <dgm:spPr/>
      <dgm:t>
        <a:bodyPr/>
        <a:lstStyle/>
        <a:p>
          <a:endParaRPr lang="nl-NL"/>
        </a:p>
      </dgm:t>
    </dgm:pt>
    <dgm:pt modelId="{A099759F-A710-44B6-888E-75A7C4982DD0}" type="sibTrans" cxnId="{B1E2BB3B-15BE-4231-8308-D2D33E6761F0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8C266CE6-D8E3-41CF-9846-C17739D356C0}" type="pres">
      <dgm:prSet presAssocID="{77CFCC6F-DAE0-43EA-94FF-ADC4EBC0408F}" presName="parTxOnly" presStyleLbl="node1" presStyleIdx="0" presStyleCnt="1" custLinFactNeighborX="49" custLinFactNeighborY="1593">
        <dgm:presLayoutVars>
          <dgm:chMax val="0"/>
          <dgm:chPref val="0"/>
          <dgm:bulletEnabled val="1"/>
        </dgm:presLayoutVars>
      </dgm:prSet>
      <dgm:spPr/>
    </dgm:pt>
  </dgm:ptLst>
  <dgm:cxnLst>
    <dgm:cxn modelId="{B1E2BB3B-15BE-4231-8308-D2D33E6761F0}" srcId="{BE5B2CB8-F990-4DEB-A9B9-AE5BC1B8EDC4}" destId="{77CFCC6F-DAE0-43EA-94FF-ADC4EBC0408F}" srcOrd="0" destOrd="0" parTransId="{BD4AA838-DD58-4530-8720-F7DA845D1311}" sibTransId="{A099759F-A710-44B6-888E-75A7C4982DD0}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F9D3AC98-4A61-4C05-9159-6654D9F862FE}" type="presOf" srcId="{77CFCC6F-DAE0-43EA-94FF-ADC4EBC0408F}" destId="{8C266CE6-D8E3-41CF-9846-C17739D356C0}" srcOrd="0" destOrd="0" presId="urn:microsoft.com/office/officeart/2005/8/layout/chevron1"/>
    <dgm:cxn modelId="{C8711AE7-EDE7-44A6-BA25-F2753C620C41}" type="presParOf" srcId="{E2B34B26-28EB-45A0-AE36-07D2354B09AB}" destId="{8C266CE6-D8E3-41CF-9846-C17739D356C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5B2CB8-F990-4DEB-A9B9-AE5BC1B8EDC4}" type="doc">
      <dgm:prSet loTypeId="urn:microsoft.com/office/officeart/2005/8/layout/chevron1" loCatId="process" qsTypeId="urn:microsoft.com/office/officeart/2005/8/quickstyle/3d1" qsCatId="3D" csTypeId="urn:microsoft.com/office/officeart/2005/8/colors/accent2_3" csCatId="accent2" phldr="1"/>
      <dgm:spPr/>
    </dgm:pt>
    <dgm:pt modelId="{0631C22C-2D08-4961-9748-BBB7E00ACBC7}">
      <dgm:prSet phldrT="[Tekst]"/>
      <dgm:spPr/>
      <dgm:t>
        <a:bodyPr/>
        <a:lstStyle/>
        <a:p>
          <a:r>
            <a:rPr lang="nl-NL" dirty="0"/>
            <a:t>P1</a:t>
          </a:r>
        </a:p>
      </dgm:t>
    </dgm:pt>
    <dgm:pt modelId="{5B8E0BFA-59DA-4134-B5C3-ADFE18D412CF}" type="parTrans" cxnId="{4D128954-D2F8-474A-BABE-667AE3CC7F0E}">
      <dgm:prSet/>
      <dgm:spPr/>
      <dgm:t>
        <a:bodyPr/>
        <a:lstStyle/>
        <a:p>
          <a:endParaRPr lang="nl-NL"/>
        </a:p>
      </dgm:t>
    </dgm:pt>
    <dgm:pt modelId="{6883D455-DF47-4E44-A606-C543575F77C4}" type="sibTrans" cxnId="{4D128954-D2F8-474A-BABE-667AE3CC7F0E}">
      <dgm:prSet/>
      <dgm:spPr/>
      <dgm:t>
        <a:bodyPr/>
        <a:lstStyle/>
        <a:p>
          <a:endParaRPr lang="nl-NL"/>
        </a:p>
      </dgm:t>
    </dgm:pt>
    <dgm:pt modelId="{0CA8D946-4674-44BC-8370-FCCC50652893}">
      <dgm:prSet phldrT="[Tekst]"/>
      <dgm:spPr/>
      <dgm:t>
        <a:bodyPr/>
        <a:lstStyle/>
        <a:p>
          <a:r>
            <a:rPr lang="nl-NL" dirty="0"/>
            <a:t>P2</a:t>
          </a:r>
        </a:p>
      </dgm:t>
    </dgm:pt>
    <dgm:pt modelId="{458A94C4-D280-4461-A1A5-4D2A3C07EFEB}" type="parTrans" cxnId="{B23BA650-2939-4AF9-B0A8-549A46879D4B}">
      <dgm:prSet/>
      <dgm:spPr/>
      <dgm:t>
        <a:bodyPr/>
        <a:lstStyle/>
        <a:p>
          <a:endParaRPr lang="nl-NL"/>
        </a:p>
      </dgm:t>
    </dgm:pt>
    <dgm:pt modelId="{3CAFC3B8-999F-4BF6-B386-AE5455936667}" type="sibTrans" cxnId="{B23BA650-2939-4AF9-B0A8-549A46879D4B}">
      <dgm:prSet/>
      <dgm:spPr/>
      <dgm:t>
        <a:bodyPr/>
        <a:lstStyle/>
        <a:p>
          <a:endParaRPr lang="nl-NL"/>
        </a:p>
      </dgm:t>
    </dgm:pt>
    <dgm:pt modelId="{D445EC3E-E146-4664-8F66-B283EE21B381}">
      <dgm:prSet phldrT="[Tekst]"/>
      <dgm:spPr/>
      <dgm:t>
        <a:bodyPr/>
        <a:lstStyle/>
        <a:p>
          <a:r>
            <a:rPr lang="nl-NL" dirty="0"/>
            <a:t>P3</a:t>
          </a:r>
        </a:p>
      </dgm:t>
    </dgm:pt>
    <dgm:pt modelId="{841B7847-9B7C-43C8-9277-38D14305B36B}" type="sibTrans" cxnId="{6981DBAA-1CCF-48B8-B8E6-84B1F8A71F55}">
      <dgm:prSet/>
      <dgm:spPr/>
      <dgm:t>
        <a:bodyPr/>
        <a:lstStyle/>
        <a:p>
          <a:endParaRPr lang="nl-NL"/>
        </a:p>
      </dgm:t>
    </dgm:pt>
    <dgm:pt modelId="{BF0B3FF7-9D86-4DD4-8AB5-EECECD4B7FB2}" type="parTrans" cxnId="{6981DBAA-1CCF-48B8-B8E6-84B1F8A71F55}">
      <dgm:prSet/>
      <dgm:spPr/>
      <dgm:t>
        <a:bodyPr/>
        <a:lstStyle/>
        <a:p>
          <a:endParaRPr lang="nl-NL"/>
        </a:p>
      </dgm:t>
    </dgm:pt>
    <dgm:pt modelId="{E2B34B26-28EB-45A0-AE36-07D2354B09AB}" type="pres">
      <dgm:prSet presAssocID="{BE5B2CB8-F990-4DEB-A9B9-AE5BC1B8EDC4}" presName="Name0" presStyleCnt="0">
        <dgm:presLayoutVars>
          <dgm:dir/>
          <dgm:animLvl val="lvl"/>
          <dgm:resizeHandles val="exact"/>
        </dgm:presLayoutVars>
      </dgm:prSet>
      <dgm:spPr/>
    </dgm:pt>
    <dgm:pt modelId="{D096B87B-0AF3-41CF-9F0C-2C4A7D3ECF00}" type="pres">
      <dgm:prSet presAssocID="{0631C22C-2D08-4961-9748-BBB7E00ACBC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A3C6703-161D-43A9-9897-0A7437E74AA9}" type="pres">
      <dgm:prSet presAssocID="{6883D455-DF47-4E44-A606-C543575F77C4}" presName="parTxOnlySpace" presStyleCnt="0"/>
      <dgm:spPr/>
    </dgm:pt>
    <dgm:pt modelId="{2D0CA4E9-4713-459B-A45E-6B63617526C8}" type="pres">
      <dgm:prSet presAssocID="{0CA8D946-4674-44BC-8370-FCCC5065289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3F25DE7-EC13-4D87-B326-044589AD7C52}" type="pres">
      <dgm:prSet presAssocID="{3CAFC3B8-999F-4BF6-B386-AE5455936667}" presName="parTxOnlySpace" presStyleCnt="0"/>
      <dgm:spPr/>
    </dgm:pt>
    <dgm:pt modelId="{18ED9530-6566-4EEE-88A0-C0E28EE0A9A7}" type="pres">
      <dgm:prSet presAssocID="{D445EC3E-E146-4664-8F66-B283EE21B38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E63C94B-7478-422E-B45E-1A996D6FB5B6}" type="presOf" srcId="{0CA8D946-4674-44BC-8370-FCCC50652893}" destId="{2D0CA4E9-4713-459B-A45E-6B63617526C8}" srcOrd="0" destOrd="0" presId="urn:microsoft.com/office/officeart/2005/8/layout/chevron1"/>
    <dgm:cxn modelId="{B23BA650-2939-4AF9-B0A8-549A46879D4B}" srcId="{BE5B2CB8-F990-4DEB-A9B9-AE5BC1B8EDC4}" destId="{0CA8D946-4674-44BC-8370-FCCC50652893}" srcOrd="1" destOrd="0" parTransId="{458A94C4-D280-4461-A1A5-4D2A3C07EFEB}" sibTransId="{3CAFC3B8-999F-4BF6-B386-AE5455936667}"/>
    <dgm:cxn modelId="{4D128954-D2F8-474A-BABE-667AE3CC7F0E}" srcId="{BE5B2CB8-F990-4DEB-A9B9-AE5BC1B8EDC4}" destId="{0631C22C-2D08-4961-9748-BBB7E00ACBC7}" srcOrd="0" destOrd="0" parTransId="{5B8E0BFA-59DA-4134-B5C3-ADFE18D412CF}" sibTransId="{6883D455-DF47-4E44-A606-C543575F77C4}"/>
    <dgm:cxn modelId="{7162E655-4DF8-436C-A18F-4E0CFC03316E}" type="presOf" srcId="{D445EC3E-E146-4664-8F66-B283EE21B381}" destId="{18ED9530-6566-4EEE-88A0-C0E28EE0A9A7}" srcOrd="0" destOrd="0" presId="urn:microsoft.com/office/officeart/2005/8/layout/chevron1"/>
    <dgm:cxn modelId="{230C1D96-1D2C-4FE9-ADD0-C6EE63729C5C}" type="presOf" srcId="{BE5B2CB8-F990-4DEB-A9B9-AE5BC1B8EDC4}" destId="{E2B34B26-28EB-45A0-AE36-07D2354B09AB}" srcOrd="0" destOrd="0" presId="urn:microsoft.com/office/officeart/2005/8/layout/chevron1"/>
    <dgm:cxn modelId="{6981DBAA-1CCF-48B8-B8E6-84B1F8A71F55}" srcId="{BE5B2CB8-F990-4DEB-A9B9-AE5BC1B8EDC4}" destId="{D445EC3E-E146-4664-8F66-B283EE21B381}" srcOrd="2" destOrd="0" parTransId="{BF0B3FF7-9D86-4DD4-8AB5-EECECD4B7FB2}" sibTransId="{841B7847-9B7C-43C8-9277-38D14305B36B}"/>
    <dgm:cxn modelId="{8DB00CDD-752A-483D-A9A0-6955DD6E9B34}" type="presOf" srcId="{0631C22C-2D08-4961-9748-BBB7E00ACBC7}" destId="{D096B87B-0AF3-41CF-9F0C-2C4A7D3ECF00}" srcOrd="0" destOrd="0" presId="urn:microsoft.com/office/officeart/2005/8/layout/chevron1"/>
    <dgm:cxn modelId="{2F36B9FE-522D-43E8-9977-78F8F9EF75A0}" type="presParOf" srcId="{E2B34B26-28EB-45A0-AE36-07D2354B09AB}" destId="{D096B87B-0AF3-41CF-9F0C-2C4A7D3ECF00}" srcOrd="0" destOrd="0" presId="urn:microsoft.com/office/officeart/2005/8/layout/chevron1"/>
    <dgm:cxn modelId="{C56FDA5F-3425-46DF-96ED-87B1BAB91CD3}" type="presParOf" srcId="{E2B34B26-28EB-45A0-AE36-07D2354B09AB}" destId="{5A3C6703-161D-43A9-9897-0A7437E74AA9}" srcOrd="1" destOrd="0" presId="urn:microsoft.com/office/officeart/2005/8/layout/chevron1"/>
    <dgm:cxn modelId="{C9244BE8-2030-4424-8B80-A299BB96746B}" type="presParOf" srcId="{E2B34B26-28EB-45A0-AE36-07D2354B09AB}" destId="{2D0CA4E9-4713-459B-A45E-6B63617526C8}" srcOrd="2" destOrd="0" presId="urn:microsoft.com/office/officeart/2005/8/layout/chevron1"/>
    <dgm:cxn modelId="{6A3E7EB9-F321-475C-A86A-A80D0379AFB0}" type="presParOf" srcId="{E2B34B26-28EB-45A0-AE36-07D2354B09AB}" destId="{E3F25DE7-EC13-4D87-B326-044589AD7C52}" srcOrd="3" destOrd="0" presId="urn:microsoft.com/office/officeart/2005/8/layout/chevron1"/>
    <dgm:cxn modelId="{4499F3A2-F301-4056-8599-BD694C2F6CB6}" type="presParOf" srcId="{E2B34B26-28EB-45A0-AE36-07D2354B09AB}" destId="{18ED9530-6566-4EEE-88A0-C0E28EE0A9A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4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3</a:t>
          </a:r>
        </a:p>
      </dsp:txBody>
      <dsp:txXfrm>
        <a:off x="176600" y="0"/>
        <a:ext cx="1961736" cy="3509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K</a:t>
          </a:r>
        </a:p>
      </dsp:txBody>
      <dsp:txXfrm>
        <a:off x="185297" y="0"/>
        <a:ext cx="3419810" cy="3631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3</a:t>
          </a:r>
        </a:p>
      </dsp:txBody>
      <dsp:txXfrm>
        <a:off x="176600" y="0"/>
        <a:ext cx="1961736" cy="3509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K</a:t>
          </a:r>
        </a:p>
      </dsp:txBody>
      <dsp:txXfrm>
        <a:off x="185297" y="0"/>
        <a:ext cx="3419810" cy="3631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1</a:t>
          </a:r>
        </a:p>
      </dsp:txBody>
      <dsp:txXfrm>
        <a:off x="176600" y="0"/>
        <a:ext cx="1961736" cy="3509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1</a:t>
          </a:r>
        </a:p>
      </dsp:txBody>
      <dsp:txXfrm>
        <a:off x="176600" y="0"/>
        <a:ext cx="1961736" cy="3509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2</a:t>
          </a:r>
        </a:p>
      </dsp:txBody>
      <dsp:txXfrm>
        <a:off x="176600" y="0"/>
        <a:ext cx="1961736" cy="3509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3</a:t>
          </a:r>
        </a:p>
      </dsp:txBody>
      <dsp:txXfrm>
        <a:off x="176600" y="0"/>
        <a:ext cx="1961736" cy="3509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K</a:t>
          </a:r>
        </a:p>
      </dsp:txBody>
      <dsp:txXfrm>
        <a:off x="185297" y="0"/>
        <a:ext cx="3419810" cy="36319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4</a:t>
          </a:r>
        </a:p>
      </dsp:txBody>
      <dsp:txXfrm>
        <a:off x="176600" y="0"/>
        <a:ext cx="1961736" cy="350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1</a:t>
          </a:r>
        </a:p>
      </dsp:txBody>
      <dsp:txXfrm>
        <a:off x="176600" y="0"/>
        <a:ext cx="1961736" cy="35094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2</a:t>
          </a:r>
        </a:p>
      </dsp:txBody>
      <dsp:txXfrm>
        <a:off x="176600" y="0"/>
        <a:ext cx="1961736" cy="35094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3</a:t>
          </a:r>
        </a:p>
      </dsp:txBody>
      <dsp:txXfrm>
        <a:off x="176600" y="0"/>
        <a:ext cx="1961736" cy="35094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480" y="0"/>
          <a:ext cx="1514935" cy="31443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Module B</a:t>
          </a:r>
        </a:p>
      </dsp:txBody>
      <dsp:txXfrm>
        <a:off x="158697" y="0"/>
        <a:ext cx="1200502" cy="314433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1366" y="73180"/>
          <a:ext cx="816955" cy="32678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4757" y="73180"/>
        <a:ext cx="490173" cy="326782"/>
      </dsp:txXfrm>
    </dsp:sp>
    <dsp:sp modelId="{2D0CA4E9-4713-459B-A45E-6B63617526C8}">
      <dsp:nvSpPr>
        <dsp:cNvPr id="0" name=""/>
        <dsp:cNvSpPr/>
      </dsp:nvSpPr>
      <dsp:spPr>
        <a:xfrm>
          <a:off x="736626" y="73180"/>
          <a:ext cx="816955" cy="326782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0017" y="73180"/>
        <a:ext cx="490173" cy="326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BV</a:t>
          </a:r>
        </a:p>
      </dsp:txBody>
      <dsp:txXfrm>
        <a:off x="185297" y="0"/>
        <a:ext cx="3419810" cy="36319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0" y="16894"/>
          <a:ext cx="814609" cy="325843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000" kern="1200" dirty="0"/>
            <a:t>Module K</a:t>
          </a:r>
        </a:p>
      </dsp:txBody>
      <dsp:txXfrm>
        <a:off x="162922" y="16894"/>
        <a:ext cx="488766" cy="325843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CA4E9-4713-459B-A45E-6B63617526C8}">
      <dsp:nvSpPr>
        <dsp:cNvPr id="0" name=""/>
        <dsp:cNvSpPr/>
      </dsp:nvSpPr>
      <dsp:spPr>
        <a:xfrm>
          <a:off x="0" y="80740"/>
          <a:ext cx="777469" cy="31098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P2</a:t>
          </a:r>
        </a:p>
      </dsp:txBody>
      <dsp:txXfrm>
        <a:off x="155494" y="80740"/>
        <a:ext cx="466482" cy="31098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4</a:t>
          </a:r>
        </a:p>
      </dsp:txBody>
      <dsp:txXfrm>
        <a:off x="176600" y="0"/>
        <a:ext cx="1961736" cy="3509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1130" y="0"/>
          <a:ext cx="2312676" cy="350940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Hoofdstuk 2</a:t>
          </a:r>
        </a:p>
      </dsp:txBody>
      <dsp:txXfrm>
        <a:off x="176600" y="0"/>
        <a:ext cx="1961736" cy="350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926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 dirty="0"/>
        </a:p>
      </dsp:txBody>
      <dsp:txXfrm>
        <a:off x="165795" y="145450"/>
        <a:ext cx="494607" cy="329737"/>
      </dsp:txXfrm>
    </dsp:sp>
    <dsp:sp modelId="{D096B87B-0AF3-41CF-9F0C-2C4A7D3ECF00}">
      <dsp:nvSpPr>
        <dsp:cNvPr id="0" name=""/>
        <dsp:cNvSpPr/>
      </dsp:nvSpPr>
      <dsp:spPr>
        <a:xfrm>
          <a:off x="74283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907704" y="145450"/>
        <a:ext cx="494607" cy="329737"/>
      </dsp:txXfrm>
    </dsp:sp>
    <dsp:sp modelId="{2D0CA4E9-4713-459B-A45E-6B63617526C8}">
      <dsp:nvSpPr>
        <dsp:cNvPr id="0" name=""/>
        <dsp:cNvSpPr/>
      </dsp:nvSpPr>
      <dsp:spPr>
        <a:xfrm>
          <a:off x="148474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1649614" y="145450"/>
        <a:ext cx="494607" cy="329737"/>
      </dsp:txXfrm>
    </dsp:sp>
    <dsp:sp modelId="{18ED9530-6566-4EEE-88A0-C0E28EE0A9A7}">
      <dsp:nvSpPr>
        <dsp:cNvPr id="0" name=""/>
        <dsp:cNvSpPr/>
      </dsp:nvSpPr>
      <dsp:spPr>
        <a:xfrm>
          <a:off x="2226655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2391524" y="145450"/>
        <a:ext cx="494607" cy="329737"/>
      </dsp:txXfrm>
    </dsp:sp>
    <dsp:sp modelId="{10FB36E0-9B6D-4133-B062-2281C52024B6}">
      <dsp:nvSpPr>
        <dsp:cNvPr id="0" name=""/>
        <dsp:cNvSpPr/>
      </dsp:nvSpPr>
      <dsp:spPr>
        <a:xfrm>
          <a:off x="2968564" y="145450"/>
          <a:ext cx="824344" cy="329737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900" kern="1200"/>
        </a:p>
      </dsp:txBody>
      <dsp:txXfrm>
        <a:off x="3133433" y="145450"/>
        <a:ext cx="494607" cy="3297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66CE6-D8E3-41CF-9846-C17739D356C0}">
      <dsp:nvSpPr>
        <dsp:cNvPr id="0" name=""/>
        <dsp:cNvSpPr/>
      </dsp:nvSpPr>
      <dsp:spPr>
        <a:xfrm>
          <a:off x="3697" y="0"/>
          <a:ext cx="3783009" cy="363199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Module B</a:t>
          </a:r>
        </a:p>
      </dsp:txBody>
      <dsp:txXfrm>
        <a:off x="185297" y="0"/>
        <a:ext cx="3419810" cy="363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6B87B-0AF3-41CF-9F0C-2C4A7D3ECF00}">
      <dsp:nvSpPr>
        <dsp:cNvPr id="0" name=""/>
        <dsp:cNvSpPr/>
      </dsp:nvSpPr>
      <dsp:spPr>
        <a:xfrm>
          <a:off x="678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P1</a:t>
          </a:r>
        </a:p>
      </dsp:txBody>
      <dsp:txXfrm>
        <a:off x="165934" y="87303"/>
        <a:ext cx="495767" cy="330511"/>
      </dsp:txXfrm>
    </dsp:sp>
    <dsp:sp modelId="{2D0CA4E9-4713-459B-A45E-6B63617526C8}">
      <dsp:nvSpPr>
        <dsp:cNvPr id="0" name=""/>
        <dsp:cNvSpPr/>
      </dsp:nvSpPr>
      <dsp:spPr>
        <a:xfrm>
          <a:off x="744329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240708"/>
                <a:satOff val="5083"/>
                <a:lumOff val="135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40708"/>
                <a:satOff val="5083"/>
                <a:lumOff val="135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40708"/>
                <a:satOff val="5083"/>
                <a:lumOff val="135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P2</a:t>
          </a:r>
        </a:p>
      </dsp:txBody>
      <dsp:txXfrm>
        <a:off x="909585" y="87303"/>
        <a:ext cx="495767" cy="330511"/>
      </dsp:txXfrm>
    </dsp:sp>
    <dsp:sp modelId="{18ED9530-6566-4EEE-88A0-C0E28EE0A9A7}">
      <dsp:nvSpPr>
        <dsp:cNvPr id="0" name=""/>
        <dsp:cNvSpPr/>
      </dsp:nvSpPr>
      <dsp:spPr>
        <a:xfrm>
          <a:off x="1487980" y="87303"/>
          <a:ext cx="826278" cy="330511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P3</a:t>
          </a:r>
        </a:p>
      </dsp:txBody>
      <dsp:txXfrm>
        <a:off x="1653236" y="87303"/>
        <a:ext cx="495767" cy="330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9D20-F016-4C54-956F-8AA2158134D2}" type="datetimeFigureOut">
              <a:rPr lang="nl-NL" smtClean="0"/>
              <a:t>13-1-2020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C565-1631-42AC-9F96-5420BCE638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43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Conferentie is om te delen</a:t>
            </a:r>
          </a:p>
          <a:p>
            <a:r>
              <a:rPr lang="nl-NL" dirty="0"/>
              <a:t>Veel tijd en moeite ingestoken. Zou fijn zijn als anderen kunnen profiteren</a:t>
            </a:r>
          </a:p>
          <a:p>
            <a:r>
              <a:rPr lang="nl-NL" dirty="0"/>
              <a:t>Ik merk dat het werk en wil dat delen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540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Onderzoekend leren bleek een modewoord of containerbegrip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27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Misschien geen </a:t>
            </a:r>
            <a:r>
              <a:rPr lang="nl-NL" dirty="0" err="1"/>
              <a:t>concensus</a:t>
            </a:r>
            <a:r>
              <a:rPr lang="nl-NL" dirty="0"/>
              <a:t>, maar bevat wel bepaalde onderdelen die in meerdere definities terugkomen: </a:t>
            </a:r>
            <a:r>
              <a:rPr lang="nl-NL" sz="3200" dirty="0"/>
              <a:t>niet alle gereedschap beschikbaar</a:t>
            </a:r>
          </a:p>
          <a:p>
            <a:pPr lvl="1"/>
            <a:r>
              <a:rPr lang="nl-NL" sz="2800" dirty="0"/>
              <a:t>verbanden, wetmatigheden, principes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413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Groepjes werken veelal op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7C565-1631-42AC-9F96-5420BCE638A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36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C91EC-B27D-4744-8DEB-3BA35022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C6E895-3F29-4D6B-B98D-AF34E900F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5401DC-CFA7-4382-9FB5-B39581C14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2B4B8-AE83-442C-A809-29E2C79EA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AC022D-2EF4-4E6A-85DC-8B090B65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69440-A25A-484C-9D60-C45B2475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4CD46F1-D634-4075-BD94-EA7ADEA093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BEC67E-A1B1-46A1-8FA4-0C6F783A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E10CC0-81E4-4568-B278-70D6663BA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FD0115-F144-4EE6-A921-AA91564A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5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2457935-8457-4748-8320-8864E1CF0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0062A1-3E4B-427A-9B0C-4754695D7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C3CDCD-029B-44EB-B548-89A7FB5E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BCE2C1-B8A4-47FD-9968-D87DD9827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B61948-29DF-4B71-88CA-107FC164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9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797E9-70F1-4902-B099-52479EAC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949AAB-A26C-4F83-9916-7C3FEB8DF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0A0981-4E37-49FF-B289-45D7226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E7E690-560D-4C1B-989C-C7AFEAEF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AA76D2-AF77-4051-8F35-D86D26349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D7D04-5954-4031-9A2C-27E7F7570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7D4C9C-2BE8-452E-BD4C-4931DFEBF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A819B-C92F-40EE-8CFA-116DF1F87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5C9AB2-D0F3-4E95-8A4F-098B26388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CE7A5A-1A5E-4B2E-9DC6-9577948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6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3701FB-BFD5-4E4D-8644-6F9FB560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AD91C-6E9B-48A9-AE72-3B7AD604D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3FFF6BC-DC6F-4A42-A641-EFFB90548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EB9DF4-EB62-46B8-BA3B-6484B86DB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CD367F-BF4E-467C-A3D6-7139D933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5056E7-6D7A-42AF-B91D-DFFCCEA6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57DE3-9348-486D-BAD7-BA0F4EA3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330DD01-0C2A-4DE6-ABBE-8D0D110C3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F4C906F-6AB2-476E-ABE7-AB276A9DF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A5800F3-EBCB-4EB5-B5EA-DD3F1DE30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4CAA3C0-135B-4839-AEF8-C2EA29717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1B21A6-6670-40CF-89A7-F0115004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085DD22-5CF1-48DD-89EB-CAFBCCE93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CDC4026-CEE0-433E-BB10-5407780A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5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60AFF-71FB-4332-AFD2-502A24AC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8666FD5-6CE2-4FD4-88C5-224EBDEB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6AAAD15-18CB-40BD-85C4-B4D0F2333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827AED-3DFE-4845-BAA6-6541AF02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6623535-D15A-47EA-B38D-3C16C84A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B631D5-BB29-4C33-8E34-1F0F1EA83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6820A8F-BFDE-4120-A87A-840878B65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5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E16E3-3487-4045-AA68-33AE3F965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F09D71-F903-4524-922D-D2CF56E1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52BE4B-AE76-4174-B14E-FB2C75B7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D65121-89E0-4312-B0D2-C22DD915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AF95F0-6AF9-420E-B6B7-E90C0EA9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47503F-F8DB-4FE7-BDB3-F6032534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35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84A733-C380-4A1D-984A-6C7D8A8E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5943FA-8AB2-465D-B795-D1A00869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82EA94F-309C-4D1F-AC2A-52EEC5623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38B9D9C-9402-483B-B70A-D9BBE9ED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B890131-1CA1-4C2F-B512-77D6F3A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997814-39A8-47B9-92F3-9BCC79A1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A8EE4E7-B3E4-436C-A699-26F866E0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10EA0C-259F-4A5F-8D99-5A8904EEA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9B043F-A18B-444A-860D-0328A2886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48FB07-DB95-4742-AF3B-E70D82BEC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4FECC0-CA35-4E79-BF82-883727A1D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8CCC4631-5EE1-49AE-B6CF-C4EC212E6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9958" t="29787" r="29837" b="28209"/>
          <a:stretch/>
        </p:blipFill>
        <p:spPr>
          <a:xfrm>
            <a:off x="9565179" y="5883903"/>
            <a:ext cx="2510444" cy="904824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3AF728C-F110-4BB4-BE04-536B9051FE7A}"/>
              </a:ext>
            </a:extLst>
          </p:cNvPr>
          <p:cNvCxnSpPr/>
          <p:nvPr userDrawn="1"/>
        </p:nvCxnSpPr>
        <p:spPr>
          <a:xfrm flipH="1">
            <a:off x="577962" y="6315583"/>
            <a:ext cx="9108141" cy="0"/>
          </a:xfrm>
          <a:prstGeom prst="line">
            <a:avLst/>
          </a:prstGeom>
          <a:ln w="38100">
            <a:solidFill>
              <a:srgbClr val="33265E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2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9" Type="http://schemas.openxmlformats.org/officeDocument/2006/relationships/diagramQuickStyle" Target="../diagrams/quickStyle8.xml"/><Relationship Id="rId21" Type="http://schemas.microsoft.com/office/2007/relationships/diagramDrawing" Target="../diagrams/drawing4.xml"/><Relationship Id="rId34" Type="http://schemas.openxmlformats.org/officeDocument/2006/relationships/diagramQuickStyle" Target="../diagrams/quickStyle7.xml"/><Relationship Id="rId42" Type="http://schemas.openxmlformats.org/officeDocument/2006/relationships/diagramData" Target="../diagrams/data9.xml"/><Relationship Id="rId47" Type="http://schemas.openxmlformats.org/officeDocument/2006/relationships/diagramData" Target="../diagrams/data10.xml"/><Relationship Id="rId50" Type="http://schemas.openxmlformats.org/officeDocument/2006/relationships/diagramColors" Target="../diagrams/colors10.xml"/><Relationship Id="rId55" Type="http://schemas.openxmlformats.org/officeDocument/2006/relationships/diagramColors" Target="../diagrams/colors11.xml"/><Relationship Id="rId63" Type="http://schemas.openxmlformats.org/officeDocument/2006/relationships/diagramLayout" Target="../diagrams/layout13.xml"/><Relationship Id="rId68" Type="http://schemas.openxmlformats.org/officeDocument/2006/relationships/diagramLayout" Target="../diagrams/layout14.xml"/><Relationship Id="rId76" Type="http://schemas.microsoft.com/office/2007/relationships/diagramDrawing" Target="../diagrams/drawing15.xml"/><Relationship Id="rId7" Type="http://schemas.openxmlformats.org/officeDocument/2006/relationships/diagramData" Target="../diagrams/data2.xml"/><Relationship Id="rId71" Type="http://schemas.microsoft.com/office/2007/relationships/diagramDrawing" Target="../diagrams/drawing1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9" Type="http://schemas.openxmlformats.org/officeDocument/2006/relationships/diagramQuickStyle" Target="../diagrams/quickStyle6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32" Type="http://schemas.openxmlformats.org/officeDocument/2006/relationships/diagramData" Target="../diagrams/data7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Colors" Target="../diagrams/colors9.xml"/><Relationship Id="rId53" Type="http://schemas.openxmlformats.org/officeDocument/2006/relationships/diagramLayout" Target="../diagrams/layout11.xml"/><Relationship Id="rId58" Type="http://schemas.openxmlformats.org/officeDocument/2006/relationships/diagramLayout" Target="../diagrams/layout12.xml"/><Relationship Id="rId66" Type="http://schemas.microsoft.com/office/2007/relationships/diagramDrawing" Target="../diagrams/drawing13.xml"/><Relationship Id="rId74" Type="http://schemas.openxmlformats.org/officeDocument/2006/relationships/diagramQuickStyle" Target="../diagrams/quickStyle15.xml"/><Relationship Id="rId79" Type="http://schemas.openxmlformats.org/officeDocument/2006/relationships/diagramQuickStyle" Target="../diagrams/quickStyle16.xml"/><Relationship Id="rId5" Type="http://schemas.openxmlformats.org/officeDocument/2006/relationships/diagramColors" Target="../diagrams/colors1.xml"/><Relationship Id="rId61" Type="http://schemas.microsoft.com/office/2007/relationships/diagramDrawing" Target="../diagrams/drawing12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4" Type="http://schemas.openxmlformats.org/officeDocument/2006/relationships/diagramQuickStyle" Target="../diagrams/quickStyle9.xml"/><Relationship Id="rId52" Type="http://schemas.openxmlformats.org/officeDocument/2006/relationships/diagramData" Target="../diagrams/data11.xml"/><Relationship Id="rId60" Type="http://schemas.openxmlformats.org/officeDocument/2006/relationships/diagramColors" Target="../diagrams/colors12.xml"/><Relationship Id="rId65" Type="http://schemas.openxmlformats.org/officeDocument/2006/relationships/diagramColors" Target="../diagrams/colors13.xml"/><Relationship Id="rId73" Type="http://schemas.openxmlformats.org/officeDocument/2006/relationships/diagramLayout" Target="../diagrams/layout15.xml"/><Relationship Id="rId78" Type="http://schemas.openxmlformats.org/officeDocument/2006/relationships/diagramLayout" Target="../diagrams/layout16.xml"/><Relationship Id="rId81" Type="http://schemas.microsoft.com/office/2007/relationships/diagramDrawing" Target="../diagrams/drawing1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Relationship Id="rId35" Type="http://schemas.openxmlformats.org/officeDocument/2006/relationships/diagramColors" Target="../diagrams/colors7.xml"/><Relationship Id="rId43" Type="http://schemas.openxmlformats.org/officeDocument/2006/relationships/diagramLayout" Target="../diagrams/layout9.xml"/><Relationship Id="rId48" Type="http://schemas.openxmlformats.org/officeDocument/2006/relationships/diagramLayout" Target="../diagrams/layout10.xml"/><Relationship Id="rId56" Type="http://schemas.microsoft.com/office/2007/relationships/diagramDrawing" Target="../diagrams/drawing11.xml"/><Relationship Id="rId64" Type="http://schemas.openxmlformats.org/officeDocument/2006/relationships/diagramQuickStyle" Target="../diagrams/quickStyle13.xml"/><Relationship Id="rId69" Type="http://schemas.openxmlformats.org/officeDocument/2006/relationships/diagramQuickStyle" Target="../diagrams/quickStyle14.xml"/><Relationship Id="rId77" Type="http://schemas.openxmlformats.org/officeDocument/2006/relationships/diagramData" Target="../diagrams/data16.xml"/><Relationship Id="rId8" Type="http://schemas.openxmlformats.org/officeDocument/2006/relationships/diagramLayout" Target="../diagrams/layout2.xml"/><Relationship Id="rId51" Type="http://schemas.microsoft.com/office/2007/relationships/diagramDrawing" Target="../diagrams/drawing10.xml"/><Relationship Id="rId72" Type="http://schemas.openxmlformats.org/officeDocument/2006/relationships/diagramData" Target="../diagrams/data15.xml"/><Relationship Id="rId80" Type="http://schemas.openxmlformats.org/officeDocument/2006/relationships/diagramColors" Target="../diagrams/colors16.xml"/><Relationship Id="rId3" Type="http://schemas.openxmlformats.org/officeDocument/2006/relationships/diagramLayout" Target="../diagrams/layout1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33" Type="http://schemas.openxmlformats.org/officeDocument/2006/relationships/diagramLayout" Target="../diagrams/layout7.xml"/><Relationship Id="rId38" Type="http://schemas.openxmlformats.org/officeDocument/2006/relationships/diagramLayout" Target="../diagrams/layout8.xml"/><Relationship Id="rId46" Type="http://schemas.microsoft.com/office/2007/relationships/diagramDrawing" Target="../diagrams/drawing9.xml"/><Relationship Id="rId59" Type="http://schemas.openxmlformats.org/officeDocument/2006/relationships/diagramQuickStyle" Target="../diagrams/quickStyle12.xml"/><Relationship Id="rId67" Type="http://schemas.openxmlformats.org/officeDocument/2006/relationships/diagramData" Target="../diagrams/data14.xml"/><Relationship Id="rId20" Type="http://schemas.openxmlformats.org/officeDocument/2006/relationships/diagramColors" Target="../diagrams/colors4.xml"/><Relationship Id="rId41" Type="http://schemas.microsoft.com/office/2007/relationships/diagramDrawing" Target="../diagrams/drawing8.xml"/><Relationship Id="rId54" Type="http://schemas.openxmlformats.org/officeDocument/2006/relationships/diagramQuickStyle" Target="../diagrams/quickStyle11.xml"/><Relationship Id="rId62" Type="http://schemas.openxmlformats.org/officeDocument/2006/relationships/diagramData" Target="../diagrams/data13.xml"/><Relationship Id="rId70" Type="http://schemas.openxmlformats.org/officeDocument/2006/relationships/diagramColors" Target="../diagrams/colors14.xml"/><Relationship Id="rId75" Type="http://schemas.openxmlformats.org/officeDocument/2006/relationships/diagramColors" Target="../diagrams/colors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36" Type="http://schemas.microsoft.com/office/2007/relationships/diagramDrawing" Target="../diagrams/drawing7.xml"/><Relationship Id="rId49" Type="http://schemas.openxmlformats.org/officeDocument/2006/relationships/diagramQuickStyle" Target="../diagrams/quickStyle10.xml"/><Relationship Id="rId57" Type="http://schemas.openxmlformats.org/officeDocument/2006/relationships/diagramData" Target="../diagrams/data1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9.xml"/><Relationship Id="rId18" Type="http://schemas.openxmlformats.org/officeDocument/2006/relationships/diagramLayout" Target="../diagrams/layout20.xml"/><Relationship Id="rId26" Type="http://schemas.microsoft.com/office/2007/relationships/diagramDrawing" Target="../diagrams/drawing21.xml"/><Relationship Id="rId39" Type="http://schemas.openxmlformats.org/officeDocument/2006/relationships/diagramQuickStyle" Target="../diagrams/quickStyle24.xml"/><Relationship Id="rId21" Type="http://schemas.microsoft.com/office/2007/relationships/diagramDrawing" Target="../diagrams/drawing20.xml"/><Relationship Id="rId34" Type="http://schemas.openxmlformats.org/officeDocument/2006/relationships/diagramQuickStyle" Target="../diagrams/quickStyle23.xml"/><Relationship Id="rId42" Type="http://schemas.openxmlformats.org/officeDocument/2006/relationships/diagramData" Target="../diagrams/data25.xml"/><Relationship Id="rId47" Type="http://schemas.openxmlformats.org/officeDocument/2006/relationships/diagramData" Target="../diagrams/data26.xml"/><Relationship Id="rId50" Type="http://schemas.openxmlformats.org/officeDocument/2006/relationships/diagramColors" Target="../diagrams/colors26.xml"/><Relationship Id="rId55" Type="http://schemas.openxmlformats.org/officeDocument/2006/relationships/diagramColors" Target="../diagrams/colors27.xml"/><Relationship Id="rId63" Type="http://schemas.openxmlformats.org/officeDocument/2006/relationships/diagramLayout" Target="../diagrams/layout29.xml"/><Relationship Id="rId7" Type="http://schemas.openxmlformats.org/officeDocument/2006/relationships/diagramData" Target="../diagrams/data18.xml"/><Relationship Id="rId2" Type="http://schemas.openxmlformats.org/officeDocument/2006/relationships/diagramData" Target="../diagrams/data17.xml"/><Relationship Id="rId16" Type="http://schemas.microsoft.com/office/2007/relationships/diagramDrawing" Target="../diagrams/drawing19.xml"/><Relationship Id="rId20" Type="http://schemas.openxmlformats.org/officeDocument/2006/relationships/diagramColors" Target="../diagrams/colors20.xml"/><Relationship Id="rId29" Type="http://schemas.openxmlformats.org/officeDocument/2006/relationships/diagramQuickStyle" Target="../diagrams/quickStyle22.xml"/><Relationship Id="rId41" Type="http://schemas.microsoft.com/office/2007/relationships/diagramDrawing" Target="../diagrams/drawing24.xml"/><Relationship Id="rId54" Type="http://schemas.openxmlformats.org/officeDocument/2006/relationships/diagramQuickStyle" Target="../diagrams/quickStyle27.xml"/><Relationship Id="rId6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24" Type="http://schemas.openxmlformats.org/officeDocument/2006/relationships/diagramQuickStyle" Target="../diagrams/quickStyle21.xml"/><Relationship Id="rId32" Type="http://schemas.openxmlformats.org/officeDocument/2006/relationships/diagramData" Target="../diagrams/data23.xml"/><Relationship Id="rId37" Type="http://schemas.openxmlformats.org/officeDocument/2006/relationships/diagramData" Target="../diagrams/data24.xml"/><Relationship Id="rId40" Type="http://schemas.openxmlformats.org/officeDocument/2006/relationships/diagramColors" Target="../diagrams/colors24.xml"/><Relationship Id="rId45" Type="http://schemas.openxmlformats.org/officeDocument/2006/relationships/diagramColors" Target="../diagrams/colors25.xml"/><Relationship Id="rId53" Type="http://schemas.openxmlformats.org/officeDocument/2006/relationships/diagramLayout" Target="../diagrams/layout27.xml"/><Relationship Id="rId58" Type="http://schemas.openxmlformats.org/officeDocument/2006/relationships/diagramLayout" Target="../diagrams/layout28.xml"/><Relationship Id="rId66" Type="http://schemas.microsoft.com/office/2007/relationships/diagramDrawing" Target="../diagrams/drawing29.xml"/><Relationship Id="rId5" Type="http://schemas.openxmlformats.org/officeDocument/2006/relationships/diagramColors" Target="../diagrams/colors17.xml"/><Relationship Id="rId15" Type="http://schemas.openxmlformats.org/officeDocument/2006/relationships/diagramColors" Target="../diagrams/colors19.xml"/><Relationship Id="rId23" Type="http://schemas.openxmlformats.org/officeDocument/2006/relationships/diagramLayout" Target="../diagrams/layout21.xml"/><Relationship Id="rId28" Type="http://schemas.openxmlformats.org/officeDocument/2006/relationships/diagramLayout" Target="../diagrams/layout22.xml"/><Relationship Id="rId36" Type="http://schemas.microsoft.com/office/2007/relationships/diagramDrawing" Target="../diagrams/drawing23.xml"/><Relationship Id="rId49" Type="http://schemas.openxmlformats.org/officeDocument/2006/relationships/diagramQuickStyle" Target="../diagrams/quickStyle26.xml"/><Relationship Id="rId57" Type="http://schemas.openxmlformats.org/officeDocument/2006/relationships/diagramData" Target="../diagrams/data28.xml"/><Relationship Id="rId61" Type="http://schemas.microsoft.com/office/2007/relationships/diagramDrawing" Target="../diagrams/drawing28.xml"/><Relationship Id="rId10" Type="http://schemas.openxmlformats.org/officeDocument/2006/relationships/diagramColors" Target="../diagrams/colors18.xml"/><Relationship Id="rId19" Type="http://schemas.openxmlformats.org/officeDocument/2006/relationships/diagramQuickStyle" Target="../diagrams/quickStyle20.xml"/><Relationship Id="rId31" Type="http://schemas.microsoft.com/office/2007/relationships/diagramDrawing" Target="../diagrams/drawing22.xml"/><Relationship Id="rId44" Type="http://schemas.openxmlformats.org/officeDocument/2006/relationships/diagramQuickStyle" Target="../diagrams/quickStyle25.xml"/><Relationship Id="rId52" Type="http://schemas.openxmlformats.org/officeDocument/2006/relationships/diagramData" Target="../diagrams/data27.xml"/><Relationship Id="rId60" Type="http://schemas.openxmlformats.org/officeDocument/2006/relationships/diagramColors" Target="../diagrams/colors28.xml"/><Relationship Id="rId65" Type="http://schemas.openxmlformats.org/officeDocument/2006/relationships/diagramColors" Target="../diagrams/colors29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Relationship Id="rId22" Type="http://schemas.openxmlformats.org/officeDocument/2006/relationships/diagramData" Target="../diagrams/data21.xml"/><Relationship Id="rId27" Type="http://schemas.openxmlformats.org/officeDocument/2006/relationships/diagramData" Target="../diagrams/data22.xml"/><Relationship Id="rId30" Type="http://schemas.openxmlformats.org/officeDocument/2006/relationships/diagramColors" Target="../diagrams/colors22.xml"/><Relationship Id="rId35" Type="http://schemas.openxmlformats.org/officeDocument/2006/relationships/diagramColors" Target="../diagrams/colors23.xml"/><Relationship Id="rId43" Type="http://schemas.openxmlformats.org/officeDocument/2006/relationships/diagramLayout" Target="../diagrams/layout25.xml"/><Relationship Id="rId48" Type="http://schemas.openxmlformats.org/officeDocument/2006/relationships/diagramLayout" Target="../diagrams/layout26.xml"/><Relationship Id="rId56" Type="http://schemas.microsoft.com/office/2007/relationships/diagramDrawing" Target="../diagrams/drawing27.xml"/><Relationship Id="rId64" Type="http://schemas.openxmlformats.org/officeDocument/2006/relationships/diagramQuickStyle" Target="../diagrams/quickStyle29.xml"/><Relationship Id="rId8" Type="http://schemas.openxmlformats.org/officeDocument/2006/relationships/diagramLayout" Target="../diagrams/layout18.xml"/><Relationship Id="rId51" Type="http://schemas.microsoft.com/office/2007/relationships/diagramDrawing" Target="../diagrams/drawing26.xml"/><Relationship Id="rId3" Type="http://schemas.openxmlformats.org/officeDocument/2006/relationships/diagramLayout" Target="../diagrams/layout17.xml"/><Relationship Id="rId12" Type="http://schemas.openxmlformats.org/officeDocument/2006/relationships/diagramData" Target="../diagrams/data19.xml"/><Relationship Id="rId17" Type="http://schemas.openxmlformats.org/officeDocument/2006/relationships/diagramData" Target="../diagrams/data20.xml"/><Relationship Id="rId25" Type="http://schemas.openxmlformats.org/officeDocument/2006/relationships/diagramColors" Target="../diagrams/colors21.xml"/><Relationship Id="rId33" Type="http://schemas.openxmlformats.org/officeDocument/2006/relationships/diagramLayout" Target="../diagrams/layout23.xml"/><Relationship Id="rId38" Type="http://schemas.openxmlformats.org/officeDocument/2006/relationships/diagramLayout" Target="../diagrams/layout24.xml"/><Relationship Id="rId46" Type="http://schemas.microsoft.com/office/2007/relationships/diagramDrawing" Target="../diagrams/drawing25.xml"/><Relationship Id="rId59" Type="http://schemas.openxmlformats.org/officeDocument/2006/relationships/diagramQuickStyle" Target="../diagrams/quickStyle28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32.xml"/><Relationship Id="rId18" Type="http://schemas.openxmlformats.org/officeDocument/2006/relationships/diagramLayout" Target="../diagrams/layout33.xml"/><Relationship Id="rId26" Type="http://schemas.microsoft.com/office/2007/relationships/diagramDrawing" Target="../diagrams/drawing34.xml"/><Relationship Id="rId39" Type="http://schemas.openxmlformats.org/officeDocument/2006/relationships/diagramQuickStyle" Target="../diagrams/quickStyle37.xml"/><Relationship Id="rId21" Type="http://schemas.microsoft.com/office/2007/relationships/diagramDrawing" Target="../diagrams/drawing33.xml"/><Relationship Id="rId34" Type="http://schemas.openxmlformats.org/officeDocument/2006/relationships/diagramQuickStyle" Target="../diagrams/quickStyle36.xml"/><Relationship Id="rId42" Type="http://schemas.openxmlformats.org/officeDocument/2006/relationships/diagramData" Target="../diagrams/data38.xml"/><Relationship Id="rId47" Type="http://schemas.openxmlformats.org/officeDocument/2006/relationships/diagramData" Target="../diagrams/data39.xml"/><Relationship Id="rId50" Type="http://schemas.openxmlformats.org/officeDocument/2006/relationships/diagramColors" Target="../diagrams/colors39.xml"/><Relationship Id="rId55" Type="http://schemas.openxmlformats.org/officeDocument/2006/relationships/diagramColors" Target="../diagrams/colors40.xml"/><Relationship Id="rId63" Type="http://schemas.openxmlformats.org/officeDocument/2006/relationships/diagramLayout" Target="../diagrams/layout42.xml"/><Relationship Id="rId68" Type="http://schemas.openxmlformats.org/officeDocument/2006/relationships/diagramLayout" Target="../diagrams/layout43.xml"/><Relationship Id="rId76" Type="http://schemas.microsoft.com/office/2007/relationships/diagramDrawing" Target="../diagrams/drawing44.xml"/><Relationship Id="rId7" Type="http://schemas.openxmlformats.org/officeDocument/2006/relationships/diagramData" Target="../diagrams/data31.xml"/><Relationship Id="rId71" Type="http://schemas.microsoft.com/office/2007/relationships/diagramDrawing" Target="../diagrams/drawing43.xml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29" Type="http://schemas.openxmlformats.org/officeDocument/2006/relationships/diagramQuickStyle" Target="../diagrams/quickStyle35.xml"/><Relationship Id="rId11" Type="http://schemas.microsoft.com/office/2007/relationships/diagramDrawing" Target="../diagrams/drawing31.xml"/><Relationship Id="rId24" Type="http://schemas.openxmlformats.org/officeDocument/2006/relationships/diagramQuickStyle" Target="../diagrams/quickStyle34.xml"/><Relationship Id="rId32" Type="http://schemas.openxmlformats.org/officeDocument/2006/relationships/diagramData" Target="../diagrams/data36.xml"/><Relationship Id="rId37" Type="http://schemas.openxmlformats.org/officeDocument/2006/relationships/diagramData" Target="../diagrams/data37.xml"/><Relationship Id="rId40" Type="http://schemas.openxmlformats.org/officeDocument/2006/relationships/diagramColors" Target="../diagrams/colors37.xml"/><Relationship Id="rId45" Type="http://schemas.openxmlformats.org/officeDocument/2006/relationships/diagramColors" Target="../diagrams/colors38.xml"/><Relationship Id="rId53" Type="http://schemas.openxmlformats.org/officeDocument/2006/relationships/diagramLayout" Target="../diagrams/layout40.xml"/><Relationship Id="rId58" Type="http://schemas.openxmlformats.org/officeDocument/2006/relationships/diagramLayout" Target="../diagrams/layout41.xml"/><Relationship Id="rId66" Type="http://schemas.microsoft.com/office/2007/relationships/diagramDrawing" Target="../diagrams/drawing42.xml"/><Relationship Id="rId74" Type="http://schemas.openxmlformats.org/officeDocument/2006/relationships/diagramQuickStyle" Target="../diagrams/quickStyle44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23" Type="http://schemas.openxmlformats.org/officeDocument/2006/relationships/diagramLayout" Target="../diagrams/layout34.xml"/><Relationship Id="rId28" Type="http://schemas.openxmlformats.org/officeDocument/2006/relationships/diagramLayout" Target="../diagrams/layout35.xml"/><Relationship Id="rId36" Type="http://schemas.microsoft.com/office/2007/relationships/diagramDrawing" Target="../diagrams/drawing36.xml"/><Relationship Id="rId49" Type="http://schemas.openxmlformats.org/officeDocument/2006/relationships/diagramQuickStyle" Target="../diagrams/quickStyle39.xml"/><Relationship Id="rId57" Type="http://schemas.openxmlformats.org/officeDocument/2006/relationships/diagramData" Target="../diagrams/data41.xml"/><Relationship Id="rId61" Type="http://schemas.microsoft.com/office/2007/relationships/diagramDrawing" Target="../diagrams/drawing41.xml"/><Relationship Id="rId10" Type="http://schemas.openxmlformats.org/officeDocument/2006/relationships/diagramColors" Target="../diagrams/colors31.xml"/><Relationship Id="rId19" Type="http://schemas.openxmlformats.org/officeDocument/2006/relationships/diagramQuickStyle" Target="../diagrams/quickStyle33.xml"/><Relationship Id="rId31" Type="http://schemas.microsoft.com/office/2007/relationships/diagramDrawing" Target="../diagrams/drawing35.xml"/><Relationship Id="rId44" Type="http://schemas.openxmlformats.org/officeDocument/2006/relationships/diagramQuickStyle" Target="../diagrams/quickStyle38.xml"/><Relationship Id="rId52" Type="http://schemas.openxmlformats.org/officeDocument/2006/relationships/diagramData" Target="../diagrams/data40.xml"/><Relationship Id="rId60" Type="http://schemas.openxmlformats.org/officeDocument/2006/relationships/diagramColors" Target="../diagrams/colors41.xml"/><Relationship Id="rId65" Type="http://schemas.openxmlformats.org/officeDocument/2006/relationships/diagramColors" Target="../diagrams/colors42.xml"/><Relationship Id="rId73" Type="http://schemas.openxmlformats.org/officeDocument/2006/relationships/diagramLayout" Target="../diagrams/layout44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Relationship Id="rId22" Type="http://schemas.openxmlformats.org/officeDocument/2006/relationships/diagramData" Target="../diagrams/data34.xml"/><Relationship Id="rId27" Type="http://schemas.openxmlformats.org/officeDocument/2006/relationships/diagramData" Target="../diagrams/data35.xml"/><Relationship Id="rId30" Type="http://schemas.openxmlformats.org/officeDocument/2006/relationships/diagramColors" Target="../diagrams/colors35.xml"/><Relationship Id="rId35" Type="http://schemas.openxmlformats.org/officeDocument/2006/relationships/diagramColors" Target="../diagrams/colors36.xml"/><Relationship Id="rId43" Type="http://schemas.openxmlformats.org/officeDocument/2006/relationships/diagramLayout" Target="../diagrams/layout38.xml"/><Relationship Id="rId48" Type="http://schemas.openxmlformats.org/officeDocument/2006/relationships/diagramLayout" Target="../diagrams/layout39.xml"/><Relationship Id="rId56" Type="http://schemas.microsoft.com/office/2007/relationships/diagramDrawing" Target="../diagrams/drawing40.xml"/><Relationship Id="rId64" Type="http://schemas.openxmlformats.org/officeDocument/2006/relationships/diagramQuickStyle" Target="../diagrams/quickStyle42.xml"/><Relationship Id="rId69" Type="http://schemas.openxmlformats.org/officeDocument/2006/relationships/diagramQuickStyle" Target="../diagrams/quickStyle43.xml"/><Relationship Id="rId8" Type="http://schemas.openxmlformats.org/officeDocument/2006/relationships/diagramLayout" Target="../diagrams/layout31.xml"/><Relationship Id="rId51" Type="http://schemas.microsoft.com/office/2007/relationships/diagramDrawing" Target="../diagrams/drawing39.xml"/><Relationship Id="rId72" Type="http://schemas.openxmlformats.org/officeDocument/2006/relationships/diagramData" Target="../diagrams/data44.xml"/><Relationship Id="rId3" Type="http://schemas.openxmlformats.org/officeDocument/2006/relationships/diagramLayout" Target="../diagrams/layout30.xml"/><Relationship Id="rId12" Type="http://schemas.openxmlformats.org/officeDocument/2006/relationships/diagramData" Target="../diagrams/data32.xml"/><Relationship Id="rId17" Type="http://schemas.openxmlformats.org/officeDocument/2006/relationships/diagramData" Target="../diagrams/data33.xml"/><Relationship Id="rId25" Type="http://schemas.openxmlformats.org/officeDocument/2006/relationships/diagramColors" Target="../diagrams/colors34.xml"/><Relationship Id="rId33" Type="http://schemas.openxmlformats.org/officeDocument/2006/relationships/diagramLayout" Target="../diagrams/layout36.xml"/><Relationship Id="rId38" Type="http://schemas.openxmlformats.org/officeDocument/2006/relationships/diagramLayout" Target="../diagrams/layout37.xml"/><Relationship Id="rId46" Type="http://schemas.microsoft.com/office/2007/relationships/diagramDrawing" Target="../diagrams/drawing38.xml"/><Relationship Id="rId59" Type="http://schemas.openxmlformats.org/officeDocument/2006/relationships/diagramQuickStyle" Target="../diagrams/quickStyle41.xml"/><Relationship Id="rId67" Type="http://schemas.openxmlformats.org/officeDocument/2006/relationships/diagramData" Target="../diagrams/data43.xml"/><Relationship Id="rId20" Type="http://schemas.openxmlformats.org/officeDocument/2006/relationships/diagramColors" Target="../diagrams/colors33.xml"/><Relationship Id="rId41" Type="http://schemas.microsoft.com/office/2007/relationships/diagramDrawing" Target="../diagrams/drawing37.xml"/><Relationship Id="rId54" Type="http://schemas.openxmlformats.org/officeDocument/2006/relationships/diagramQuickStyle" Target="../diagrams/quickStyle40.xml"/><Relationship Id="rId62" Type="http://schemas.openxmlformats.org/officeDocument/2006/relationships/diagramData" Target="../diagrams/data42.xml"/><Relationship Id="rId70" Type="http://schemas.openxmlformats.org/officeDocument/2006/relationships/diagramColors" Target="../diagrams/colors43.xml"/><Relationship Id="rId75" Type="http://schemas.openxmlformats.org/officeDocument/2006/relationships/diagramColors" Target="../diagrams/colors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igenfrequentie.n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2BAD1-37CB-4F95-B47B-558065B1A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542" y="556604"/>
            <a:ext cx="9144000" cy="2178771"/>
          </a:xfrm>
        </p:spPr>
        <p:txBody>
          <a:bodyPr>
            <a:normAutofit/>
          </a:bodyPr>
          <a:lstStyle/>
          <a:p>
            <a:r>
              <a:rPr lang="nl-NL" sz="4800" dirty="0" err="1">
                <a:latin typeface="+mn-lt"/>
              </a:rPr>
              <a:t>Leerlingbetrokkenheid</a:t>
            </a:r>
            <a:r>
              <a:rPr lang="nl-NL" sz="4800" dirty="0">
                <a:latin typeface="+mn-lt"/>
              </a:rPr>
              <a:t> </a:t>
            </a:r>
            <a:br>
              <a:rPr lang="nl-NL" sz="4800" dirty="0">
                <a:latin typeface="+mn-lt"/>
              </a:rPr>
            </a:br>
            <a:r>
              <a:rPr lang="nl-NL" sz="4800" dirty="0">
                <a:latin typeface="+mn-lt"/>
              </a:rPr>
              <a:t>vergroten met </a:t>
            </a:r>
            <a:br>
              <a:rPr lang="nl-NL" sz="4800" dirty="0">
                <a:latin typeface="+mn-lt"/>
              </a:rPr>
            </a:br>
            <a:r>
              <a:rPr lang="nl-NL" sz="4800" dirty="0">
                <a:latin typeface="+mn-lt"/>
              </a:rPr>
              <a:t>onderzoekend leren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C791D1-7FE2-4169-8EA3-118A9D546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962" y="5870234"/>
            <a:ext cx="9144000" cy="3844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nl-NL" dirty="0"/>
              <a:t>Simon de Groot – Peellandcollege Deurne</a:t>
            </a:r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7BDDADD7-23C7-4DE7-8FCC-B59A958CA4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58" t="29787" r="29837" b="28209"/>
          <a:stretch/>
        </p:blipFill>
        <p:spPr>
          <a:xfrm>
            <a:off x="2791032" y="3119209"/>
            <a:ext cx="6045021" cy="21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84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8"/>
            <a:ext cx="10515600" cy="4798639"/>
          </a:xfrm>
        </p:spPr>
        <p:txBody>
          <a:bodyPr>
            <a:normAutofit/>
          </a:bodyPr>
          <a:lstStyle/>
          <a:p>
            <a:r>
              <a:rPr lang="nl-NL" sz="3600" dirty="0"/>
              <a:t>Set modules</a:t>
            </a:r>
          </a:p>
          <a:p>
            <a:pPr lvl="1"/>
            <a:r>
              <a:rPr lang="nl-NL" sz="3200" dirty="0"/>
              <a:t>leerdoelen per module</a:t>
            </a:r>
          </a:p>
          <a:p>
            <a:pPr lvl="1"/>
            <a:r>
              <a:rPr lang="nl-NL" sz="3200" dirty="0"/>
              <a:t>sluiten af met een eindopdracht</a:t>
            </a:r>
          </a:p>
          <a:p>
            <a:pPr lvl="1"/>
            <a:r>
              <a:rPr lang="nl-NL" sz="3200" dirty="0"/>
              <a:t>gebruik naast bestaande methode</a:t>
            </a:r>
            <a:br>
              <a:rPr lang="nl-NL" sz="3200" dirty="0"/>
            </a:br>
            <a:r>
              <a:rPr lang="nl-NL" sz="3200" dirty="0"/>
              <a:t>(overlap met hoofdstuk)</a:t>
            </a:r>
          </a:p>
          <a:p>
            <a:pPr lvl="1"/>
            <a:endParaRPr lang="nl-NL" sz="3200" dirty="0"/>
          </a:p>
          <a:p>
            <a:pPr lvl="1"/>
            <a:r>
              <a:rPr lang="nl-NL" sz="3200" dirty="0"/>
              <a:t>Op basis van kenmerken van onderzoekend leren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wat is eigenfrequentie?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3AE787-0D38-4F12-8BC1-9673B3233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622" y="365125"/>
            <a:ext cx="4643001" cy="37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898"/>
            <a:ext cx="10515600" cy="4798639"/>
          </a:xfrm>
        </p:spPr>
        <p:txBody>
          <a:bodyPr>
            <a:normAutofit/>
          </a:bodyPr>
          <a:lstStyle/>
          <a:p>
            <a:r>
              <a:rPr lang="nl-NL" sz="4000" dirty="0"/>
              <a:t>werkvorm</a:t>
            </a:r>
          </a:p>
          <a:p>
            <a:pPr lvl="1"/>
            <a:r>
              <a:rPr lang="nl-NL" sz="3200" dirty="0"/>
              <a:t>groepjes werken zelfstandig</a:t>
            </a:r>
          </a:p>
          <a:p>
            <a:pPr lvl="1"/>
            <a:r>
              <a:rPr lang="nl-NL" sz="3200" dirty="0"/>
              <a:t>werken naar een eindopdracht</a:t>
            </a:r>
          </a:p>
          <a:p>
            <a:pPr lvl="1"/>
            <a:r>
              <a:rPr lang="nl-NL" sz="3200" dirty="0"/>
              <a:t>werk op papier</a:t>
            </a:r>
          </a:p>
          <a:p>
            <a:pPr lvl="1"/>
            <a:r>
              <a:rPr lang="nl-NL" sz="3200" dirty="0"/>
              <a:t>weinig frontale instructie</a:t>
            </a:r>
          </a:p>
          <a:p>
            <a:pPr lvl="1"/>
            <a:r>
              <a:rPr lang="nl-NL" sz="3200" dirty="0"/>
              <a:t>soms verwijzing naar boek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wat is eigenfrequentie?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03AE787-0D38-4F12-8BC1-9673B3233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622" y="365125"/>
            <a:ext cx="4643001" cy="378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31" y="13188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Eigenfrequentie. Wat en hoe</a:t>
            </a:r>
            <a:br>
              <a:rPr lang="nl-NL" spc="400" dirty="0">
                <a:latin typeface="+mn-lt"/>
              </a:rPr>
            </a:br>
            <a:r>
              <a:rPr lang="nl-NL" spc="400" dirty="0">
                <a:latin typeface="+mn-lt"/>
              </a:rPr>
              <a:t>optie 1: hele curriculum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0105FB6-56B8-4E4C-9C03-861B2C43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774077"/>
              </p:ext>
            </p:extLst>
          </p:nvPr>
        </p:nvGraphicFramePr>
        <p:xfrm>
          <a:off x="500466" y="3680466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64B1C4C-D081-415F-8B5F-917DB7808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3971329"/>
              </p:ext>
            </p:extLst>
          </p:nvPr>
        </p:nvGraphicFramePr>
        <p:xfrm>
          <a:off x="500465" y="417073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866A2E38-0986-4113-80E2-77718322E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240813"/>
              </p:ext>
            </p:extLst>
          </p:nvPr>
        </p:nvGraphicFramePr>
        <p:xfrm>
          <a:off x="-249227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E41C28BB-684C-484D-9AC5-997EA9814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832224"/>
              </p:ext>
            </p:extLst>
          </p:nvPr>
        </p:nvGraphicFramePr>
        <p:xfrm>
          <a:off x="-242100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FB7A57B9-DE79-48D4-B5B8-13A27DE5CF6E}"/>
              </a:ext>
            </a:extLst>
          </p:cNvPr>
          <p:cNvCxnSpPr/>
          <p:nvPr/>
        </p:nvCxnSpPr>
        <p:spPr>
          <a:xfrm>
            <a:off x="89979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8D851E3C-D0DC-4FE9-8EAF-28122E6B4D5D}"/>
              </a:ext>
            </a:extLst>
          </p:cNvPr>
          <p:cNvCxnSpPr/>
          <p:nvPr/>
        </p:nvCxnSpPr>
        <p:spPr>
          <a:xfrm>
            <a:off x="168301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160D3338-D714-4015-AAFC-7906E9949D7C}"/>
              </a:ext>
            </a:extLst>
          </p:cNvPr>
          <p:cNvCxnSpPr/>
          <p:nvPr/>
        </p:nvCxnSpPr>
        <p:spPr>
          <a:xfrm>
            <a:off x="2400644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905295FE-46A3-4BC5-B736-0C570ED30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2807510"/>
              </p:ext>
            </p:extLst>
          </p:nvPr>
        </p:nvGraphicFramePr>
        <p:xfrm>
          <a:off x="4200506" y="3680466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8C1662D5-2986-466B-BD06-C4E0AFB46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12697"/>
              </p:ext>
            </p:extLst>
          </p:nvPr>
        </p:nvGraphicFramePr>
        <p:xfrm>
          <a:off x="4200505" y="417073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947982BF-F319-48C0-876F-771048479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096976"/>
              </p:ext>
            </p:extLst>
          </p:nvPr>
        </p:nvGraphicFramePr>
        <p:xfrm>
          <a:off x="3450813" y="2569407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0EC7B3A7-4B41-4BDE-A0F2-B084E7A3F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466471"/>
              </p:ext>
            </p:extLst>
          </p:nvPr>
        </p:nvGraphicFramePr>
        <p:xfrm>
          <a:off x="3457940" y="2254974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cxnSp>
        <p:nvCxnSpPr>
          <p:cNvPr id="42" name="Rechte verbindingslijn met pijl 41">
            <a:extLst>
              <a:ext uri="{FF2B5EF4-FFF2-40B4-BE49-F238E27FC236}">
                <a16:creationId xmlns:a16="http://schemas.microsoft.com/office/drawing/2014/main" id="{490CF5BB-9A47-4986-B0B7-4A00CDD61155}"/>
              </a:ext>
            </a:extLst>
          </p:cNvPr>
          <p:cNvCxnSpPr/>
          <p:nvPr/>
        </p:nvCxnSpPr>
        <p:spPr>
          <a:xfrm>
            <a:off x="459983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>
            <a:extLst>
              <a:ext uri="{FF2B5EF4-FFF2-40B4-BE49-F238E27FC236}">
                <a16:creationId xmlns:a16="http://schemas.microsoft.com/office/drawing/2014/main" id="{BDA99AB9-05F2-4528-A986-9D53FFCB6DA3}"/>
              </a:ext>
            </a:extLst>
          </p:cNvPr>
          <p:cNvCxnSpPr/>
          <p:nvPr/>
        </p:nvCxnSpPr>
        <p:spPr>
          <a:xfrm>
            <a:off x="5383053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7A1CDEDE-B8F8-4C8F-9FDE-12940E8BC04A}"/>
              </a:ext>
            </a:extLst>
          </p:cNvPr>
          <p:cNvCxnSpPr/>
          <p:nvPr/>
        </p:nvCxnSpPr>
        <p:spPr>
          <a:xfrm>
            <a:off x="6100684" y="304985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1FBCD9BF-6386-41F0-B64C-15DDBA6EC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192213"/>
              </p:ext>
            </p:extLst>
          </p:nvPr>
        </p:nvGraphicFramePr>
        <p:xfrm>
          <a:off x="7900546" y="3674454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12728A7E-39B8-4679-A3D0-138F4B106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75578"/>
              </p:ext>
            </p:extLst>
          </p:nvPr>
        </p:nvGraphicFramePr>
        <p:xfrm>
          <a:off x="7900545" y="4164725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B8A58EBD-AED5-43A8-B103-6DC599D08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7687266"/>
              </p:ext>
            </p:extLst>
          </p:nvPr>
        </p:nvGraphicFramePr>
        <p:xfrm>
          <a:off x="7150853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501C981E-C87A-4FFE-9706-6DF9A345E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5559359"/>
              </p:ext>
            </p:extLst>
          </p:nvPr>
        </p:nvGraphicFramePr>
        <p:xfrm>
          <a:off x="7157980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8EE9C997-B1C6-4381-B7CD-B58D127D962E}"/>
              </a:ext>
            </a:extLst>
          </p:cNvPr>
          <p:cNvCxnSpPr/>
          <p:nvPr/>
        </p:nvCxnSpPr>
        <p:spPr>
          <a:xfrm>
            <a:off x="8299873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D51741F8-4432-46B7-8FFF-2EA2DF43E528}"/>
              </a:ext>
            </a:extLst>
          </p:cNvPr>
          <p:cNvCxnSpPr/>
          <p:nvPr/>
        </p:nvCxnSpPr>
        <p:spPr>
          <a:xfrm>
            <a:off x="9083093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FAF566B0-F57B-43B9-B1DB-65AC29F83C73}"/>
              </a:ext>
            </a:extLst>
          </p:cNvPr>
          <p:cNvCxnSpPr/>
          <p:nvPr/>
        </p:nvCxnSpPr>
        <p:spPr>
          <a:xfrm>
            <a:off x="9800724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067A6736-1D4B-4233-B898-CE370B1B9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5834475"/>
              </p:ext>
            </p:extLst>
          </p:nvPr>
        </p:nvGraphicFramePr>
        <p:xfrm>
          <a:off x="11607712" y="3674454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56" name="Diagram 55">
            <a:extLst>
              <a:ext uri="{FF2B5EF4-FFF2-40B4-BE49-F238E27FC236}">
                <a16:creationId xmlns:a16="http://schemas.microsoft.com/office/drawing/2014/main" id="{CC234E82-2DB3-4EEB-B7B0-A5C0F07F32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187250"/>
              </p:ext>
            </p:extLst>
          </p:nvPr>
        </p:nvGraphicFramePr>
        <p:xfrm>
          <a:off x="11607711" y="4164725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57" name="Diagram 56">
            <a:extLst>
              <a:ext uri="{FF2B5EF4-FFF2-40B4-BE49-F238E27FC236}">
                <a16:creationId xmlns:a16="http://schemas.microsoft.com/office/drawing/2014/main" id="{4F1E9CC6-BF41-4109-88DA-5A848D71C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881817"/>
              </p:ext>
            </p:extLst>
          </p:nvPr>
        </p:nvGraphicFramePr>
        <p:xfrm>
          <a:off x="10858019" y="2563395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  <p:graphicFrame>
        <p:nvGraphicFramePr>
          <p:cNvPr id="58" name="Diagram 57">
            <a:extLst>
              <a:ext uri="{FF2B5EF4-FFF2-40B4-BE49-F238E27FC236}">
                <a16:creationId xmlns:a16="http://schemas.microsoft.com/office/drawing/2014/main" id="{F07FECE9-9DA9-4092-B09A-F6F2E5C4D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798676"/>
              </p:ext>
            </p:extLst>
          </p:nvPr>
        </p:nvGraphicFramePr>
        <p:xfrm>
          <a:off x="10865146" y="2248962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7" r:lo="rId78" r:qs="rId79" r:cs="rId80"/>
          </a:graphicData>
        </a:graphic>
      </p:graphicFrame>
      <p:cxnSp>
        <p:nvCxnSpPr>
          <p:cNvPr id="59" name="Rechte verbindingslijn met pijl 58">
            <a:extLst>
              <a:ext uri="{FF2B5EF4-FFF2-40B4-BE49-F238E27FC236}">
                <a16:creationId xmlns:a16="http://schemas.microsoft.com/office/drawing/2014/main" id="{978996F8-34A5-45DA-BD11-8DD352E6B633}"/>
              </a:ext>
            </a:extLst>
          </p:cNvPr>
          <p:cNvCxnSpPr/>
          <p:nvPr/>
        </p:nvCxnSpPr>
        <p:spPr>
          <a:xfrm>
            <a:off x="12007039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70DEB4B5-5A7E-46B8-9119-DBEA9E4996EB}"/>
              </a:ext>
            </a:extLst>
          </p:cNvPr>
          <p:cNvCxnSpPr/>
          <p:nvPr/>
        </p:nvCxnSpPr>
        <p:spPr>
          <a:xfrm>
            <a:off x="12790259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>
            <a:extLst>
              <a:ext uri="{FF2B5EF4-FFF2-40B4-BE49-F238E27FC236}">
                <a16:creationId xmlns:a16="http://schemas.microsoft.com/office/drawing/2014/main" id="{8813585D-DF37-4200-ABAA-DA4FD076ED34}"/>
              </a:ext>
            </a:extLst>
          </p:cNvPr>
          <p:cNvCxnSpPr/>
          <p:nvPr/>
        </p:nvCxnSpPr>
        <p:spPr>
          <a:xfrm>
            <a:off x="13507890" y="3043841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8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0105FB6-56B8-4E4C-9C03-861B2C43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150916"/>
              </p:ext>
            </p:extLst>
          </p:nvPr>
        </p:nvGraphicFramePr>
        <p:xfrm>
          <a:off x="957371" y="3657948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64B1C4C-D081-415F-8B5F-917DB7808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12958"/>
              </p:ext>
            </p:extLst>
          </p:nvPr>
        </p:nvGraphicFramePr>
        <p:xfrm>
          <a:off x="957370" y="4148219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866A2E38-0986-4113-80E2-77718322E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331811"/>
              </p:ext>
            </p:extLst>
          </p:nvPr>
        </p:nvGraphicFramePr>
        <p:xfrm>
          <a:off x="1749082" y="2489800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E41C28BB-684C-484D-9AC5-997EA9814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0784884"/>
              </p:ext>
            </p:extLst>
          </p:nvPr>
        </p:nvGraphicFramePr>
        <p:xfrm>
          <a:off x="1756209" y="2175367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905295FE-46A3-4BC5-B736-0C570ED30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972968"/>
              </p:ext>
            </p:extLst>
          </p:nvPr>
        </p:nvGraphicFramePr>
        <p:xfrm>
          <a:off x="3302314" y="3649881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8C1662D5-2986-466B-BD06-C4E0AFB46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477521"/>
              </p:ext>
            </p:extLst>
          </p:nvPr>
        </p:nvGraphicFramePr>
        <p:xfrm>
          <a:off x="3290883" y="4143965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0EC7B3A7-4B41-4BDE-A0F2-B084E7A3F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385075"/>
              </p:ext>
            </p:extLst>
          </p:nvPr>
        </p:nvGraphicFramePr>
        <p:xfrm>
          <a:off x="3290883" y="3720841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1FBCD9BF-6386-41F0-B64C-15DDBA6EC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761731"/>
              </p:ext>
            </p:extLst>
          </p:nvPr>
        </p:nvGraphicFramePr>
        <p:xfrm>
          <a:off x="6248214" y="3665129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12728A7E-39B8-4679-A3D0-138F4B106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3981962"/>
              </p:ext>
            </p:extLst>
          </p:nvPr>
        </p:nvGraphicFramePr>
        <p:xfrm>
          <a:off x="6248213" y="4155400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graphicFrame>
        <p:nvGraphicFramePr>
          <p:cNvPr id="47" name="Diagram 46">
            <a:extLst>
              <a:ext uri="{FF2B5EF4-FFF2-40B4-BE49-F238E27FC236}">
                <a16:creationId xmlns:a16="http://schemas.microsoft.com/office/drawing/2014/main" id="{B8A58EBD-AED5-43A8-B103-6DC599D08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084595"/>
              </p:ext>
            </p:extLst>
          </p:nvPr>
        </p:nvGraphicFramePr>
        <p:xfrm>
          <a:off x="5498521" y="2554070"/>
          <a:ext cx="3793835" cy="62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501C981E-C87A-4FFE-9706-6DF9A345E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2950224"/>
              </p:ext>
            </p:extLst>
          </p:nvPr>
        </p:nvGraphicFramePr>
        <p:xfrm>
          <a:off x="5505648" y="2239637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cxnSp>
        <p:nvCxnSpPr>
          <p:cNvPr id="49" name="Rechte verbindingslijn met pijl 48">
            <a:extLst>
              <a:ext uri="{FF2B5EF4-FFF2-40B4-BE49-F238E27FC236}">
                <a16:creationId xmlns:a16="http://schemas.microsoft.com/office/drawing/2014/main" id="{8EE9C997-B1C6-4381-B7CD-B58D127D962E}"/>
              </a:ext>
            </a:extLst>
          </p:cNvPr>
          <p:cNvCxnSpPr/>
          <p:nvPr/>
        </p:nvCxnSpPr>
        <p:spPr>
          <a:xfrm>
            <a:off x="6647541" y="3034516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D51741F8-4432-46B7-8FFF-2EA2DF43E528}"/>
              </a:ext>
            </a:extLst>
          </p:cNvPr>
          <p:cNvCxnSpPr/>
          <p:nvPr/>
        </p:nvCxnSpPr>
        <p:spPr>
          <a:xfrm>
            <a:off x="7430761" y="3034516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met pijl 50">
            <a:extLst>
              <a:ext uri="{FF2B5EF4-FFF2-40B4-BE49-F238E27FC236}">
                <a16:creationId xmlns:a16="http://schemas.microsoft.com/office/drawing/2014/main" id="{FAF566B0-F57B-43B9-B1DB-65AC29F83C73}"/>
              </a:ext>
            </a:extLst>
          </p:cNvPr>
          <p:cNvCxnSpPr/>
          <p:nvPr/>
        </p:nvCxnSpPr>
        <p:spPr>
          <a:xfrm>
            <a:off x="8148392" y="3034516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el 1">
            <a:extLst>
              <a:ext uri="{FF2B5EF4-FFF2-40B4-BE49-F238E27FC236}">
                <a16:creationId xmlns:a16="http://schemas.microsoft.com/office/drawing/2014/main" id="{326ACCE8-77D6-45A9-9E3C-BD7477E1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31" y="13188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Eigenfrequentie. Wat en hoe</a:t>
            </a:r>
            <a:br>
              <a:rPr lang="nl-NL" spc="400" dirty="0">
                <a:latin typeface="+mn-lt"/>
              </a:rPr>
            </a:br>
            <a:r>
              <a:rPr lang="nl-NL" spc="400" dirty="0">
                <a:latin typeface="+mn-lt"/>
              </a:rPr>
              <a:t>optie 2: een hoofdstuk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E29F3B2-9B39-4D49-AC8A-EA9DC6334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9574922"/>
              </p:ext>
            </p:extLst>
          </p:nvPr>
        </p:nvGraphicFramePr>
        <p:xfrm>
          <a:off x="9292356" y="3664728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7BA037BC-48D4-4C6D-872B-284341AC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609603"/>
              </p:ext>
            </p:extLst>
          </p:nvPr>
        </p:nvGraphicFramePr>
        <p:xfrm>
          <a:off x="9292355" y="4154999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</p:spTree>
    <p:extLst>
      <p:ext uri="{BB962C8B-B14F-4D97-AF65-F5344CB8AC3E}">
        <p14:creationId xmlns:p14="http://schemas.microsoft.com/office/powerpoint/2010/main" val="202074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C0105FB6-56B8-4E4C-9C03-861B2C431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7853895"/>
              </p:ext>
            </p:extLst>
          </p:nvPr>
        </p:nvGraphicFramePr>
        <p:xfrm>
          <a:off x="764120" y="3617118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264B1C4C-D081-415F-8B5F-917DB78080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515635"/>
              </p:ext>
            </p:extLst>
          </p:nvPr>
        </p:nvGraphicFramePr>
        <p:xfrm>
          <a:off x="764119" y="4107389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E41C28BB-684C-484D-9AC5-997EA9814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0792346"/>
              </p:ext>
            </p:extLst>
          </p:nvPr>
        </p:nvGraphicFramePr>
        <p:xfrm>
          <a:off x="721631" y="2211943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38" name="Diagram 37">
            <a:extLst>
              <a:ext uri="{FF2B5EF4-FFF2-40B4-BE49-F238E27FC236}">
                <a16:creationId xmlns:a16="http://schemas.microsoft.com/office/drawing/2014/main" id="{905295FE-46A3-4BC5-B736-0C570ED30A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732675"/>
              </p:ext>
            </p:extLst>
          </p:nvPr>
        </p:nvGraphicFramePr>
        <p:xfrm>
          <a:off x="3009692" y="3609665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8C1662D5-2986-466B-BD06-C4E0AFB46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83301"/>
              </p:ext>
            </p:extLst>
          </p:nvPr>
        </p:nvGraphicFramePr>
        <p:xfrm>
          <a:off x="2998261" y="4103749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0EC7B3A7-4B41-4BDE-A0F2-B084E7A3FC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966100"/>
              </p:ext>
            </p:extLst>
          </p:nvPr>
        </p:nvGraphicFramePr>
        <p:xfrm>
          <a:off x="2998261" y="3680625"/>
          <a:ext cx="3786707" cy="36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1FBCD9BF-6386-41F0-B64C-15DDBA6EC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422005"/>
              </p:ext>
            </p:extLst>
          </p:nvPr>
        </p:nvGraphicFramePr>
        <p:xfrm>
          <a:off x="5253251" y="3608876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graphicFrame>
        <p:nvGraphicFramePr>
          <p:cNvPr id="46" name="Diagram 45">
            <a:extLst>
              <a:ext uri="{FF2B5EF4-FFF2-40B4-BE49-F238E27FC236}">
                <a16:creationId xmlns:a16="http://schemas.microsoft.com/office/drawing/2014/main" id="{12728A7E-39B8-4679-A3D0-138F4B106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548707"/>
              </p:ext>
            </p:extLst>
          </p:nvPr>
        </p:nvGraphicFramePr>
        <p:xfrm>
          <a:off x="5253250" y="4099147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48" name="Diagram 47">
            <a:extLst>
              <a:ext uri="{FF2B5EF4-FFF2-40B4-BE49-F238E27FC236}">
                <a16:creationId xmlns:a16="http://schemas.microsoft.com/office/drawing/2014/main" id="{501C981E-C87A-4FFE-9706-6DF9A345E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087407"/>
              </p:ext>
            </p:extLst>
          </p:nvPr>
        </p:nvGraphicFramePr>
        <p:xfrm>
          <a:off x="3086904" y="2312870"/>
          <a:ext cx="1516416" cy="314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2" r:lo="rId43" r:qs="rId44" r:cs="rId45"/>
          </a:graphicData>
        </a:graphic>
      </p:graphicFrame>
      <p:cxnSp>
        <p:nvCxnSpPr>
          <p:cNvPr id="50" name="Rechte verbindingslijn met pijl 49">
            <a:extLst>
              <a:ext uri="{FF2B5EF4-FFF2-40B4-BE49-F238E27FC236}">
                <a16:creationId xmlns:a16="http://schemas.microsoft.com/office/drawing/2014/main" id="{D51741F8-4432-46B7-8FFF-2EA2DF43E528}"/>
              </a:ext>
            </a:extLst>
          </p:cNvPr>
          <p:cNvCxnSpPr/>
          <p:nvPr/>
        </p:nvCxnSpPr>
        <p:spPr>
          <a:xfrm>
            <a:off x="6435798" y="2978263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4C362CE7-8292-42DA-A5B1-CF6CF3F73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06860"/>
              </p:ext>
            </p:extLst>
          </p:nvPr>
        </p:nvGraphicFramePr>
        <p:xfrm>
          <a:off x="3048373" y="2627303"/>
          <a:ext cx="1554949" cy="47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7" r:lo="rId48" r:qs="rId49" r:cs="rId50"/>
          </a:graphicData>
        </a:graphic>
      </p:graphicFrame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3D36A59B-687F-4B73-9AC2-009A99B66D29}"/>
              </a:ext>
            </a:extLst>
          </p:cNvPr>
          <p:cNvCxnSpPr/>
          <p:nvPr/>
        </p:nvCxnSpPr>
        <p:spPr>
          <a:xfrm>
            <a:off x="3425820" y="3023694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71964796-97E4-4537-81DA-82380B204F04}"/>
              </a:ext>
            </a:extLst>
          </p:cNvPr>
          <p:cNvCxnSpPr/>
          <p:nvPr/>
        </p:nvCxnSpPr>
        <p:spPr>
          <a:xfrm>
            <a:off x="4209040" y="3023694"/>
            <a:ext cx="0" cy="70865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77493739-E26F-4A5D-B53B-ABA4B66CEA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7678033"/>
              </p:ext>
            </p:extLst>
          </p:nvPr>
        </p:nvGraphicFramePr>
        <p:xfrm>
          <a:off x="6045489" y="2272102"/>
          <a:ext cx="814609" cy="3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2" r:lo="rId53" r:qs="rId54" r:cs="rId55"/>
          </a:graphicData>
        </a:graphic>
      </p:graphicFrame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4BACBB81-1919-4B1A-940F-BB99C6EA46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0159999"/>
              </p:ext>
            </p:extLst>
          </p:nvPr>
        </p:nvGraphicFramePr>
        <p:xfrm>
          <a:off x="6082627" y="2586535"/>
          <a:ext cx="777469" cy="39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7" r:lo="rId58" r:qs="rId59" r:cs="rId60"/>
          </a:graphicData>
        </a:graphic>
      </p:graphicFrame>
      <p:sp>
        <p:nvSpPr>
          <p:cNvPr id="32" name="Titel 1">
            <a:extLst>
              <a:ext uri="{FF2B5EF4-FFF2-40B4-BE49-F238E27FC236}">
                <a16:creationId xmlns:a16="http://schemas.microsoft.com/office/drawing/2014/main" id="{762C11F5-4EDA-45B4-878D-EA8584C3B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631" y="13188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Eigenfrequentie. Wat en hoe</a:t>
            </a:r>
            <a:br>
              <a:rPr lang="nl-NL" spc="400" dirty="0">
                <a:latin typeface="+mn-lt"/>
              </a:rPr>
            </a:br>
            <a:r>
              <a:rPr lang="nl-NL" spc="400" dirty="0">
                <a:latin typeface="+mn-lt"/>
              </a:rPr>
              <a:t>optie 3: af en toe een paragraaf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5A4BC9AB-B5DD-47DC-9A0D-D49DD21FE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5248828"/>
              </p:ext>
            </p:extLst>
          </p:nvPr>
        </p:nvGraphicFramePr>
        <p:xfrm>
          <a:off x="7629957" y="4098319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2" r:lo="rId63" r:qs="rId64" r:cs="rId65"/>
          </a:graphicData>
        </a:graphic>
      </p:graphicFrame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8B3B5BA3-182B-4513-96D5-116886AD3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6636100"/>
              </p:ext>
            </p:extLst>
          </p:nvPr>
        </p:nvGraphicFramePr>
        <p:xfrm>
          <a:off x="7524281" y="3616290"/>
          <a:ext cx="2314937" cy="50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7" r:lo="rId68" r:qs="rId69" r:cs="rId70"/>
          </a:graphicData>
        </a:graphic>
      </p:graphicFrame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5A6F6F33-7884-4CEC-8879-96755F470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0420523"/>
              </p:ext>
            </p:extLst>
          </p:nvPr>
        </p:nvGraphicFramePr>
        <p:xfrm>
          <a:off x="7524280" y="4106561"/>
          <a:ext cx="2314937" cy="350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2" r:lo="rId73" r:qs="rId74" r:cs="rId75"/>
          </a:graphicData>
        </a:graphic>
      </p:graphicFrame>
    </p:spTree>
    <p:extLst>
      <p:ext uri="{BB962C8B-B14F-4D97-AF65-F5344CB8AC3E}">
        <p14:creationId xmlns:p14="http://schemas.microsoft.com/office/powerpoint/2010/main" val="296238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589"/>
            <a:ext cx="10515600" cy="4798639"/>
          </a:xfrm>
        </p:spPr>
        <p:txBody>
          <a:bodyPr>
            <a:normAutofit/>
          </a:bodyPr>
          <a:lstStyle/>
          <a:p>
            <a:r>
              <a:rPr lang="nl-NL" sz="3600" dirty="0"/>
              <a:t>practicumopdrachten </a:t>
            </a:r>
          </a:p>
          <a:p>
            <a:r>
              <a:rPr lang="nl-NL" sz="3600" dirty="0"/>
              <a:t>ontdekopdrachten</a:t>
            </a:r>
          </a:p>
          <a:p>
            <a:r>
              <a:rPr lang="nl-NL" sz="3600" dirty="0"/>
              <a:t>puzzelopdrachten</a:t>
            </a:r>
          </a:p>
          <a:p>
            <a:r>
              <a:rPr lang="nl-NL" sz="3600" dirty="0"/>
              <a:t>overzichtsopdrachten</a:t>
            </a:r>
          </a:p>
          <a:p>
            <a:r>
              <a:rPr lang="nl-NL" sz="3600" dirty="0"/>
              <a:t>werkopdrachten</a:t>
            </a:r>
          </a:p>
          <a:p>
            <a:r>
              <a:rPr lang="nl-NL" sz="3600" dirty="0"/>
              <a:t>reflectieopdrachten </a:t>
            </a:r>
          </a:p>
          <a:p>
            <a:r>
              <a:rPr lang="nl-NL" sz="3600" dirty="0"/>
              <a:t>eindopdrachten</a:t>
            </a:r>
          </a:p>
          <a:p>
            <a:endParaRPr lang="nl-NL" sz="36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0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Opdrachten / Voorbeelden</a:t>
            </a:r>
          </a:p>
        </p:txBody>
      </p:sp>
    </p:spTree>
    <p:extLst>
      <p:ext uri="{BB962C8B-B14F-4D97-AF65-F5344CB8AC3E}">
        <p14:creationId xmlns:p14="http://schemas.microsoft.com/office/powerpoint/2010/main" val="39456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42C9B-37C1-437A-BB83-8054FB86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practicumopdrachten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02D888-987A-4444-9921-893230D33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70" y="1589741"/>
            <a:ext cx="11152860" cy="900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4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42C9B-37C1-437A-BB83-8054FB86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practicumopdrachten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302D888-987A-4444-9921-893230D33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937" b="1942"/>
          <a:stretch/>
        </p:blipFill>
        <p:spPr>
          <a:xfrm>
            <a:off x="484937" y="412376"/>
            <a:ext cx="11402645" cy="545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42C9B-37C1-437A-BB83-8054FB86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ontdekopdrachten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2BDB4-11FF-4BCF-8CE0-9F28BF22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wetmatigheden ontdekken</a:t>
            </a:r>
          </a:p>
          <a:p>
            <a:r>
              <a:rPr lang="nl-NL" dirty="0"/>
              <a:t>uit (gedachte)experimenten</a:t>
            </a:r>
          </a:p>
          <a:p>
            <a:r>
              <a:rPr lang="nl-NL" dirty="0"/>
              <a:t>uit filmpjes of afbeeldingen</a:t>
            </a:r>
          </a:p>
        </p:txBody>
      </p:sp>
    </p:spTree>
    <p:extLst>
      <p:ext uri="{BB962C8B-B14F-4D97-AF65-F5344CB8AC3E}">
        <p14:creationId xmlns:p14="http://schemas.microsoft.com/office/powerpoint/2010/main" val="3601899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87AA0BC-CBCD-4676-A117-29063E34F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538"/>
          <a:stretch/>
        </p:blipFill>
        <p:spPr>
          <a:xfrm>
            <a:off x="663265" y="370984"/>
            <a:ext cx="10961006" cy="536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7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Verwachtingen?</a:t>
            </a:r>
          </a:p>
        </p:txBody>
      </p:sp>
    </p:spTree>
    <p:extLst>
      <p:ext uri="{BB962C8B-B14F-4D97-AF65-F5344CB8AC3E}">
        <p14:creationId xmlns:p14="http://schemas.microsoft.com/office/powerpoint/2010/main" val="153231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B6498A0-9F31-43E0-A8A3-6CE69476D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07"/>
          <a:stretch/>
        </p:blipFill>
        <p:spPr>
          <a:xfrm>
            <a:off x="714837" y="318598"/>
            <a:ext cx="10485069" cy="560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45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42C9B-37C1-437A-BB83-8054FB86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puzzelopdrachten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2BDB4-11FF-4BCF-8CE0-9F28BF22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een leuke manier toepassen of oefenen</a:t>
            </a:r>
          </a:p>
        </p:txBody>
      </p:sp>
    </p:spTree>
    <p:extLst>
      <p:ext uri="{BB962C8B-B14F-4D97-AF65-F5344CB8AC3E}">
        <p14:creationId xmlns:p14="http://schemas.microsoft.com/office/powerpoint/2010/main" val="964568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3CC3BDF-54EE-486B-8C53-2E244E72E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7" y="-979079"/>
            <a:ext cx="8694637" cy="71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953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CEF8C51-6257-4523-8EC3-BA01FE83EA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43"/>
          <a:stretch/>
        </p:blipFill>
        <p:spPr>
          <a:xfrm>
            <a:off x="901902" y="478394"/>
            <a:ext cx="9831077" cy="501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1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42C9B-37C1-437A-BB83-8054FB86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overzichtsopdrachten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2BDB4-11FF-4BCF-8CE0-9F28BF22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Zou in klassieke vorm in een aantekening staan</a:t>
            </a:r>
          </a:p>
          <a:p>
            <a:r>
              <a:rPr lang="nl-NL" sz="3200" dirty="0"/>
              <a:t>Leerlingen zelf laten tekenen</a:t>
            </a:r>
          </a:p>
          <a:p>
            <a:r>
              <a:rPr lang="nl-NL" sz="3200" dirty="0"/>
              <a:t>Leerlingen zelf laten samenvatten</a:t>
            </a:r>
          </a:p>
          <a:p>
            <a:r>
              <a:rPr lang="nl-NL" sz="3200" dirty="0"/>
              <a:t>Leerlingen zelf laten opzoeken</a:t>
            </a:r>
          </a:p>
        </p:txBody>
      </p:sp>
    </p:spTree>
    <p:extLst>
      <p:ext uri="{BB962C8B-B14F-4D97-AF65-F5344CB8AC3E}">
        <p14:creationId xmlns:p14="http://schemas.microsoft.com/office/powerpoint/2010/main" val="2863854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DF5D5C8-CA06-4ADB-B009-E00147B05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75" y="276066"/>
            <a:ext cx="11426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7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42C9B-37C1-437A-BB83-8054FB86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overzichtsopdrachten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2B7E412-5E8C-4F66-9264-689A3566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82" y="365125"/>
            <a:ext cx="7713171" cy="584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9AD73C-8B79-4227-B28A-5AD23E945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93D596-5B8E-4FC0-BC64-AAD0A69B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Toepassen van geleerde theorie</a:t>
            </a:r>
          </a:p>
          <a:p>
            <a:r>
              <a:rPr lang="nl-NL" sz="3200" dirty="0"/>
              <a:t>Zelf opzoeken van informatie</a:t>
            </a:r>
          </a:p>
          <a:p>
            <a:r>
              <a:rPr lang="nl-NL" sz="3200" dirty="0"/>
              <a:t>Keuzes maken</a:t>
            </a:r>
          </a:p>
          <a:p>
            <a:r>
              <a:rPr lang="nl-NL" sz="3200" dirty="0"/>
              <a:t>Discussie uitlokken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341206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C728E-3B33-423D-B518-05FF9F4D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werkopdrachten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A1078-AF1B-48D6-BBD9-3287C2C20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482165"/>
            <a:ext cx="10654553" cy="4694798"/>
          </a:xfrm>
        </p:spPr>
        <p:txBody>
          <a:bodyPr>
            <a:normAutofit/>
          </a:bodyPr>
          <a:lstStyle/>
          <a:p>
            <a:r>
              <a:rPr lang="nl-NL" sz="3200" dirty="0"/>
              <a:t>Bereken/bepaal de massa van de lucht in dit klaslokaal</a:t>
            </a:r>
          </a:p>
          <a:p>
            <a:r>
              <a:rPr lang="nl-NL" sz="3200" dirty="0"/>
              <a:t>Bereken de afstand tussen nummer 1 en nummer 2 bij de laatste marathon van Eindhoven</a:t>
            </a:r>
          </a:p>
          <a:p>
            <a:r>
              <a:rPr lang="nl-NL" sz="3200" dirty="0"/>
              <a:t>Bereken hoeveel extra benzine verbruikt wordt als de airco in de auto aanstaat tussen Deurne en Amsterdam</a:t>
            </a:r>
          </a:p>
          <a:p>
            <a:r>
              <a:rPr lang="nl-NL" sz="3200" dirty="0"/>
              <a:t>Bepaal het minimale energieverbruik van je favoriete attractie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53241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87A8B-8A68-45DB-9C0F-D8CFFB19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reflectieopdrachten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E1706E-05BF-4DD8-860C-4E7E82024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Leerlingen laten reflecteren op leerproces</a:t>
            </a:r>
          </a:p>
        </p:txBody>
      </p:sp>
    </p:spTree>
    <p:extLst>
      <p:ext uri="{BB962C8B-B14F-4D97-AF65-F5344CB8AC3E}">
        <p14:creationId xmlns:p14="http://schemas.microsoft.com/office/powerpoint/2010/main" val="326027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Mijn verwachtingen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DD4A60-458E-4F45-A460-CBBBFC0A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kennis laten maken met</a:t>
            </a:r>
          </a:p>
          <a:p>
            <a:r>
              <a:rPr lang="nl-NL" sz="3600" dirty="0"/>
              <a:t>delen van lesmateriaal </a:t>
            </a:r>
          </a:p>
          <a:p>
            <a:r>
              <a:rPr lang="nl-NL" sz="3600" dirty="0"/>
              <a:t>mogelijk inspirerend</a:t>
            </a:r>
          </a:p>
          <a:p>
            <a:r>
              <a:rPr lang="nl-NL" sz="3600" dirty="0"/>
              <a:t>mogelijke samenwerking</a:t>
            </a:r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725118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887A8B-8A68-45DB-9C0F-D8CFFB19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/>
              <a:t>eindopdrachten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E1706E-05BF-4DD8-860C-4E7E82024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Vorm</a:t>
            </a:r>
          </a:p>
          <a:p>
            <a:pPr lvl="1"/>
            <a:r>
              <a:rPr lang="nl-NL" sz="3200" dirty="0"/>
              <a:t>poster</a:t>
            </a:r>
          </a:p>
          <a:p>
            <a:pPr lvl="1"/>
            <a:r>
              <a:rPr lang="nl-NL" sz="3200" dirty="0"/>
              <a:t>cheatsheet</a:t>
            </a:r>
          </a:p>
          <a:p>
            <a:pPr lvl="1"/>
            <a:r>
              <a:rPr lang="nl-NL" sz="3200" dirty="0" err="1"/>
              <a:t>infographic</a:t>
            </a:r>
            <a:endParaRPr lang="nl-NL" sz="3200" dirty="0"/>
          </a:p>
          <a:p>
            <a:pPr lvl="1"/>
            <a:r>
              <a:rPr lang="nl-NL" sz="3200" dirty="0"/>
              <a:t>filmpje</a:t>
            </a:r>
          </a:p>
          <a:p>
            <a:pPr lvl="1"/>
            <a:r>
              <a:rPr lang="nl-NL" sz="3200" dirty="0"/>
              <a:t>maquette</a:t>
            </a:r>
          </a:p>
          <a:p>
            <a:r>
              <a:rPr lang="nl-NL" sz="3600" dirty="0"/>
              <a:t>Inhoud</a:t>
            </a:r>
          </a:p>
          <a:p>
            <a:pPr lvl="1"/>
            <a:endParaRPr lang="nl-NL" sz="3200" dirty="0"/>
          </a:p>
          <a:p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79475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2" y="1043801"/>
            <a:ext cx="10515600" cy="4798639"/>
          </a:xfrm>
        </p:spPr>
        <p:txBody>
          <a:bodyPr>
            <a:normAutofit/>
          </a:bodyPr>
          <a:lstStyle/>
          <a:p>
            <a:pPr lvl="1"/>
            <a:endParaRPr lang="nl-NL" sz="3200" dirty="0"/>
          </a:p>
          <a:p>
            <a:pPr lvl="1"/>
            <a:r>
              <a:rPr lang="nl-NL" sz="3600" dirty="0"/>
              <a:t>schaalmodel van het zonnestelsel</a:t>
            </a:r>
          </a:p>
          <a:p>
            <a:pPr lvl="1"/>
            <a:r>
              <a:rPr lang="nl-NL" sz="3600" dirty="0" err="1"/>
              <a:t>infographic</a:t>
            </a:r>
            <a:r>
              <a:rPr lang="nl-NL" sz="3600" dirty="0"/>
              <a:t> over snelheid en versnelling</a:t>
            </a:r>
          </a:p>
          <a:p>
            <a:pPr lvl="1"/>
            <a:r>
              <a:rPr lang="nl-NL" sz="3600" dirty="0"/>
              <a:t>filmpje waarin een krachtconcept wordt uitgelegd</a:t>
            </a:r>
          </a:p>
          <a:p>
            <a:pPr lvl="1"/>
            <a:r>
              <a:rPr lang="nl-NL" sz="3600" dirty="0"/>
              <a:t>interactieve poster elektrische auto</a:t>
            </a:r>
          </a:p>
          <a:p>
            <a:pPr lvl="1"/>
            <a:r>
              <a:rPr lang="nl-NL" sz="3600" dirty="0"/>
              <a:t>labjournaal beweging naar elektrische energie</a:t>
            </a:r>
          </a:p>
          <a:p>
            <a:pPr marL="457200" lvl="1" indent="0">
              <a:buNone/>
            </a:pPr>
            <a:endParaRPr lang="nl-NL" sz="3200" dirty="0"/>
          </a:p>
          <a:p>
            <a:pPr lvl="1"/>
            <a:endParaRPr lang="nl-NL" sz="32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Voorbeeld eindopdrachten</a:t>
            </a:r>
          </a:p>
        </p:txBody>
      </p:sp>
    </p:spTree>
    <p:extLst>
      <p:ext uri="{BB962C8B-B14F-4D97-AF65-F5344CB8AC3E}">
        <p14:creationId xmlns:p14="http://schemas.microsoft.com/office/powerpoint/2010/main" val="290118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2" y="1043801"/>
            <a:ext cx="10515600" cy="4798639"/>
          </a:xfrm>
        </p:spPr>
        <p:txBody>
          <a:bodyPr>
            <a:normAutofit/>
          </a:bodyPr>
          <a:lstStyle/>
          <a:p>
            <a:pPr lvl="1"/>
            <a:endParaRPr lang="nl-NL" sz="3200" dirty="0"/>
          </a:p>
          <a:p>
            <a:pPr lvl="1"/>
            <a:r>
              <a:rPr lang="nl-NL" sz="3600" dirty="0"/>
              <a:t>ontwerp een draaiende kermisattractie</a:t>
            </a:r>
          </a:p>
          <a:p>
            <a:pPr lvl="1"/>
            <a:r>
              <a:rPr lang="nl-NL" sz="3600" dirty="0"/>
              <a:t>labjournaal frequentie als functie van …</a:t>
            </a:r>
          </a:p>
          <a:p>
            <a:pPr lvl="1"/>
            <a:r>
              <a:rPr lang="nl-NL" sz="3600" dirty="0"/>
              <a:t>informatieboekje over medische beeldvorming</a:t>
            </a:r>
          </a:p>
          <a:p>
            <a:pPr lvl="1"/>
            <a:r>
              <a:rPr lang="nl-NL" sz="3600" dirty="0"/>
              <a:t>spiekbriefje voor toets kern- en deeltjesprocessen</a:t>
            </a:r>
          </a:p>
          <a:p>
            <a:pPr lvl="1"/>
            <a:endParaRPr lang="nl-NL" sz="3600" dirty="0"/>
          </a:p>
          <a:p>
            <a:pPr lvl="1"/>
            <a:endParaRPr lang="nl-NL" sz="3600" dirty="0"/>
          </a:p>
          <a:p>
            <a:pPr lvl="1"/>
            <a:endParaRPr lang="nl-NL" sz="3200" dirty="0"/>
          </a:p>
          <a:p>
            <a:pPr lvl="1"/>
            <a:endParaRPr lang="nl-NL" sz="3200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Voorbeeld eindopdrachten</a:t>
            </a:r>
          </a:p>
        </p:txBody>
      </p:sp>
    </p:spTree>
    <p:extLst>
      <p:ext uri="{BB962C8B-B14F-4D97-AF65-F5344CB8AC3E}">
        <p14:creationId xmlns:p14="http://schemas.microsoft.com/office/powerpoint/2010/main" val="34077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A6C29-4FB7-49C0-8F3F-F54D5742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FBFDAA-8523-4633-80F6-0D6FC4347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5381" y="-2072332"/>
            <a:ext cx="12257381" cy="9193036"/>
          </a:xfrm>
        </p:spPr>
      </p:pic>
    </p:spTree>
    <p:extLst>
      <p:ext uri="{BB962C8B-B14F-4D97-AF65-F5344CB8AC3E}">
        <p14:creationId xmlns:p14="http://schemas.microsoft.com/office/powerpoint/2010/main" val="3353042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BD25-0931-433A-ABB2-FB33C139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FB521AF-AF2D-4CB7-B580-9B5EE7E37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87" y="0"/>
            <a:ext cx="12921850" cy="6858000"/>
          </a:xfrm>
        </p:spPr>
      </p:pic>
    </p:spTree>
    <p:extLst>
      <p:ext uri="{BB962C8B-B14F-4D97-AF65-F5344CB8AC3E}">
        <p14:creationId xmlns:p14="http://schemas.microsoft.com/office/powerpoint/2010/main" val="328070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8BD25-0931-433A-ABB2-FB33C139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FB521AF-AF2D-4CB7-B580-9B5EE7E37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602" y="1825625"/>
            <a:ext cx="8198795" cy="435133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D0004BF-C2D1-4678-93BA-E35436ACB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00" y="150000"/>
            <a:ext cx="91440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BF7380A-69D5-419D-9825-5658BCA9C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2516"/>
            <a:ext cx="12242510" cy="91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92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54"/>
            <a:ext cx="10515600" cy="4931505"/>
          </a:xfrm>
        </p:spPr>
        <p:txBody>
          <a:bodyPr>
            <a:normAutofit lnSpcReduction="10000"/>
          </a:bodyPr>
          <a:lstStyle/>
          <a:p>
            <a:r>
              <a:rPr lang="nl-NL" sz="3200" dirty="0"/>
              <a:t>veel modules nog in draft</a:t>
            </a:r>
          </a:p>
          <a:p>
            <a:r>
              <a:rPr lang="nl-NL" sz="3200" dirty="0"/>
              <a:t>soms meer afwisseling nodig</a:t>
            </a:r>
          </a:p>
          <a:p>
            <a:r>
              <a:rPr lang="nl-NL" sz="3200" dirty="0"/>
              <a:t>soms meer diepgang nodig</a:t>
            </a:r>
          </a:p>
          <a:p>
            <a:r>
              <a:rPr lang="nl-NL" sz="3200" dirty="0"/>
              <a:t>nog (lang) niet alles verwerkt </a:t>
            </a:r>
          </a:p>
          <a:p>
            <a:r>
              <a:rPr lang="nl-NL" sz="3200" dirty="0"/>
              <a:t>digitaal lesmateriaal erin verwerken</a:t>
            </a:r>
          </a:p>
          <a:p>
            <a:r>
              <a:rPr lang="nl-NL" sz="3200" dirty="0"/>
              <a:t>meer keuzevrijheid inbouwen</a:t>
            </a:r>
          </a:p>
          <a:p>
            <a:r>
              <a:rPr lang="nl-NL" sz="3200" dirty="0"/>
              <a:t>oefenmatrix</a:t>
            </a:r>
          </a:p>
          <a:p>
            <a:endParaRPr lang="nl-NL" sz="3200" dirty="0"/>
          </a:p>
          <a:p>
            <a:r>
              <a:rPr lang="nl-NL" sz="3200" dirty="0"/>
              <a:t>nog weinig havo modules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09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Toekomst: nog lang niet klaar</a:t>
            </a:r>
          </a:p>
        </p:txBody>
      </p:sp>
    </p:spTree>
    <p:extLst>
      <p:ext uri="{BB962C8B-B14F-4D97-AF65-F5344CB8AC3E}">
        <p14:creationId xmlns:p14="http://schemas.microsoft.com/office/powerpoint/2010/main" val="236119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A8217BEB-4547-4282-87F3-BE172238D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151" y="809259"/>
            <a:ext cx="2619741" cy="261974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tijd? </a:t>
            </a:r>
            <a:r>
              <a:rPr lang="nl-NL" sz="3200" dirty="0">
                <a:sym typeface="Wingdings" panose="05000000000000000000" pitchFamily="2" charset="2"/>
              </a:rPr>
              <a:t> </a:t>
            </a:r>
            <a:r>
              <a:rPr lang="nl-NL" sz="3200" dirty="0"/>
              <a:t>LOF subsidie</a:t>
            </a:r>
          </a:p>
          <a:p>
            <a:endParaRPr lang="nl-NL" sz="3200" dirty="0"/>
          </a:p>
          <a:p>
            <a:r>
              <a:rPr lang="nl-NL" sz="3200" dirty="0"/>
              <a:t>voor de vuist weg</a:t>
            </a:r>
            <a:r>
              <a:rPr lang="nl-NL" sz="32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NL" sz="3200" dirty="0">
                <a:sym typeface="Wingdings" panose="05000000000000000000" pitchFamily="2" charset="2"/>
              </a:rPr>
              <a:t>werkbladen van vorige jaren verwerken</a:t>
            </a:r>
          </a:p>
          <a:p>
            <a:pPr lvl="1"/>
            <a:r>
              <a:rPr lang="nl-NL" sz="3200" dirty="0">
                <a:sym typeface="Wingdings" panose="05000000000000000000" pitchFamily="2" charset="2"/>
              </a:rPr>
              <a:t>aantekeningen omdraaien</a:t>
            </a:r>
          </a:p>
          <a:p>
            <a:pPr lvl="1"/>
            <a:r>
              <a:rPr lang="nl-NL" sz="3200" dirty="0">
                <a:sym typeface="Wingdings" panose="05000000000000000000" pitchFamily="2" charset="2"/>
              </a:rPr>
              <a:t>opdrachten omdraaien</a:t>
            </a:r>
          </a:p>
          <a:p>
            <a:pPr lvl="1"/>
            <a:endParaRPr lang="nl-NL" sz="3200" dirty="0"/>
          </a:p>
          <a:p>
            <a:endParaRPr lang="nl-NL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hoe doe ik dat?</a:t>
            </a:r>
          </a:p>
        </p:txBody>
      </p:sp>
    </p:spTree>
    <p:extLst>
      <p:ext uri="{BB962C8B-B14F-4D97-AF65-F5344CB8AC3E}">
        <p14:creationId xmlns:p14="http://schemas.microsoft.com/office/powerpoint/2010/main" val="25528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Dus uitproberen. </a:t>
            </a:r>
          </a:p>
        </p:txBody>
      </p:sp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A0A482EC-81B6-4179-AC83-80CF40A67574}"/>
              </a:ext>
            </a:extLst>
          </p:cNvPr>
          <p:cNvSpPr/>
          <p:nvPr/>
        </p:nvSpPr>
        <p:spPr>
          <a:xfrm>
            <a:off x="5509846" y="3761221"/>
            <a:ext cx="6302310" cy="2081219"/>
          </a:xfrm>
          <a:prstGeom prst="wedgeRoundRectCallout">
            <a:avLst>
              <a:gd name="adj1" fmla="val -88994"/>
              <a:gd name="adj2" fmla="val 16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Bjorn (4HAVO):</a:t>
            </a:r>
          </a:p>
          <a:p>
            <a:pPr algn="ctr"/>
            <a:r>
              <a:rPr lang="nl-NL" sz="2800" dirty="0"/>
              <a:t>“Het is net of je aan het puzzelen bent. Je wil het gewoon oplossen. Het zou zomaar een hobby kunnen zijn of zo”</a:t>
            </a:r>
          </a:p>
        </p:txBody>
      </p:sp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32092783-6D0D-4C21-A478-CF17A60A935D}"/>
              </a:ext>
            </a:extLst>
          </p:cNvPr>
          <p:cNvSpPr/>
          <p:nvPr/>
        </p:nvSpPr>
        <p:spPr>
          <a:xfrm>
            <a:off x="737865" y="1463957"/>
            <a:ext cx="6427355" cy="1965043"/>
          </a:xfrm>
          <a:prstGeom prst="wedgeRoundRectCallout">
            <a:avLst>
              <a:gd name="adj1" fmla="val 81786"/>
              <a:gd name="adj2" fmla="val 460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Erik (4VWO):</a:t>
            </a:r>
          </a:p>
          <a:p>
            <a:pPr algn="ctr"/>
            <a:r>
              <a:rPr lang="nl-NL" sz="2800" dirty="0"/>
              <a:t>“Hij legt het niet echt uit. Dat is soms wel vervelend maar zo snap ik het wel beter”</a:t>
            </a:r>
          </a:p>
        </p:txBody>
      </p:sp>
    </p:spTree>
    <p:extLst>
      <p:ext uri="{BB962C8B-B14F-4D97-AF65-F5344CB8AC3E}">
        <p14:creationId xmlns:p14="http://schemas.microsoft.com/office/powerpoint/2010/main" val="331677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Toekomst: vraagtekens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511"/>
            <a:ext cx="10515600" cy="4881245"/>
          </a:xfrm>
        </p:spPr>
        <p:txBody>
          <a:bodyPr>
            <a:normAutofit fontScale="92500" lnSpcReduction="10000"/>
          </a:bodyPr>
          <a:lstStyle/>
          <a:p>
            <a:r>
              <a:rPr lang="nl-NL" sz="3900" dirty="0"/>
              <a:t>vorm</a:t>
            </a:r>
            <a:endParaRPr lang="nl-NL" sz="3600" dirty="0"/>
          </a:p>
          <a:p>
            <a:pPr lvl="1"/>
            <a:r>
              <a:rPr lang="nl-NL" sz="3200" dirty="0"/>
              <a:t>boekjes maken? </a:t>
            </a:r>
          </a:p>
          <a:p>
            <a:pPr lvl="1"/>
            <a:r>
              <a:rPr lang="nl-NL" sz="3200" dirty="0"/>
              <a:t>antwoordlijntjes? </a:t>
            </a:r>
          </a:p>
          <a:p>
            <a:pPr lvl="1"/>
            <a:r>
              <a:rPr lang="nl-NL" sz="3200" dirty="0"/>
              <a:t>digitaal of op papier?</a:t>
            </a:r>
          </a:p>
          <a:p>
            <a:pPr lvl="1"/>
            <a:r>
              <a:rPr lang="nl-NL" sz="3200" dirty="0" err="1"/>
              <a:t>leerlingdeel</a:t>
            </a:r>
            <a:r>
              <a:rPr lang="nl-NL" sz="3200" dirty="0"/>
              <a:t> op website? </a:t>
            </a:r>
          </a:p>
          <a:p>
            <a:r>
              <a:rPr lang="nl-NL" sz="3900" dirty="0"/>
              <a:t>toetsing</a:t>
            </a:r>
          </a:p>
          <a:p>
            <a:pPr lvl="1"/>
            <a:r>
              <a:rPr lang="nl-NL" sz="3200" dirty="0"/>
              <a:t>andere didactiek dus andere toetsing?</a:t>
            </a:r>
          </a:p>
          <a:p>
            <a:pPr lvl="1"/>
            <a:r>
              <a:rPr lang="nl-NL" sz="3200" dirty="0"/>
              <a:t>formatieve toetsen toevoegen?</a:t>
            </a:r>
          </a:p>
          <a:p>
            <a:r>
              <a:rPr lang="nl-NL" sz="3900" dirty="0"/>
              <a:t>Leerroutes inbouwen</a:t>
            </a:r>
          </a:p>
          <a:p>
            <a:pPr lvl="1"/>
            <a:r>
              <a:rPr lang="nl-NL" sz="3200" dirty="0"/>
              <a:t>meer keuzevrijheid?</a:t>
            </a:r>
          </a:p>
          <a:p>
            <a:pPr lvl="1"/>
            <a:endParaRPr lang="nl-NL" sz="3200" dirty="0"/>
          </a:p>
          <a:p>
            <a:pPr lvl="1"/>
            <a:endParaRPr lang="nl-NL" sz="3200" dirty="0"/>
          </a:p>
        </p:txBody>
      </p:sp>
      <p:pic>
        <p:nvPicPr>
          <p:cNvPr id="4" name="Afbeelding 3" descr="Story Goals, Questions, and Ambitions | Delightfully Twisted">
            <a:extLst>
              <a:ext uri="{FF2B5EF4-FFF2-40B4-BE49-F238E27FC236}">
                <a16:creationId xmlns:a16="http://schemas.microsoft.com/office/drawing/2014/main" id="{14B30C41-21E8-4299-9952-02CF61982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929" y="874221"/>
            <a:ext cx="2257044" cy="338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8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Inhoud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920DC40-284D-4E30-8028-53D29EC73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3568"/>
            <a:ext cx="10515600" cy="4784168"/>
          </a:xfrm>
        </p:spPr>
        <p:txBody>
          <a:bodyPr>
            <a:normAutofit/>
          </a:bodyPr>
          <a:lstStyle/>
          <a:p>
            <a:r>
              <a:rPr lang="nl-NL" sz="3600" dirty="0"/>
              <a:t>Waarom anders gaan werken? </a:t>
            </a:r>
          </a:p>
          <a:p>
            <a:r>
              <a:rPr lang="nl-NL" sz="3600" dirty="0"/>
              <a:t>Onderzoekend leren. Wat is dat?</a:t>
            </a:r>
          </a:p>
          <a:p>
            <a:r>
              <a:rPr lang="nl-NL" sz="3600" dirty="0"/>
              <a:t>Eigenfrequentie: wat en hoe</a:t>
            </a:r>
          </a:p>
          <a:p>
            <a:r>
              <a:rPr lang="nl-NL" sz="3600" dirty="0"/>
              <a:t>Opdrachten / Voorbeelden </a:t>
            </a:r>
          </a:p>
          <a:p>
            <a:r>
              <a:rPr lang="nl-NL" sz="3600" dirty="0"/>
              <a:t>Toekomst</a:t>
            </a:r>
          </a:p>
        </p:txBody>
      </p:sp>
    </p:spTree>
    <p:extLst>
      <p:ext uri="{BB962C8B-B14F-4D97-AF65-F5344CB8AC3E}">
        <p14:creationId xmlns:p14="http://schemas.microsoft.com/office/powerpoint/2010/main" val="3047926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nog meer vraagtekens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627"/>
            <a:ext cx="10515600" cy="4645086"/>
          </a:xfrm>
        </p:spPr>
        <p:txBody>
          <a:bodyPr>
            <a:normAutofit/>
          </a:bodyPr>
          <a:lstStyle/>
          <a:p>
            <a:r>
              <a:rPr lang="nl-NL" sz="3600" dirty="0"/>
              <a:t>organisatie met andere docenten</a:t>
            </a:r>
          </a:p>
          <a:p>
            <a:pPr lvl="1"/>
            <a:r>
              <a:rPr lang="nl-NL" sz="3200" dirty="0"/>
              <a:t>echt samenwerken of alleen delen?</a:t>
            </a:r>
          </a:p>
          <a:p>
            <a:pPr lvl="1"/>
            <a:r>
              <a:rPr lang="nl-NL" sz="3200" dirty="0"/>
              <a:t>afgeleid werk terug?</a:t>
            </a:r>
          </a:p>
          <a:p>
            <a:r>
              <a:rPr lang="nl-NL" sz="3600" dirty="0"/>
              <a:t>organisatie in de klas</a:t>
            </a:r>
          </a:p>
          <a:p>
            <a:pPr lvl="1"/>
            <a:r>
              <a:rPr lang="nl-NL" sz="3200" dirty="0"/>
              <a:t>altijd in groepjes?</a:t>
            </a:r>
          </a:p>
          <a:p>
            <a:pPr lvl="1"/>
            <a:r>
              <a:rPr lang="nl-NL" sz="3200" dirty="0"/>
              <a:t>andere basismethode kiezen of geen methode?</a:t>
            </a:r>
          </a:p>
          <a:p>
            <a:endParaRPr lang="nl-NL" sz="3600" dirty="0"/>
          </a:p>
          <a:p>
            <a:endParaRPr lang="nl-NL" sz="3600" dirty="0"/>
          </a:p>
          <a:p>
            <a:pPr lvl="1"/>
            <a:endParaRPr lang="nl-NL" sz="3200" dirty="0"/>
          </a:p>
        </p:txBody>
      </p:sp>
      <p:pic>
        <p:nvPicPr>
          <p:cNvPr id="4" name="Afbeelding 3" descr="Story Goals, Questions, and Ambitions | Delightfully Twisted">
            <a:extLst>
              <a:ext uri="{FF2B5EF4-FFF2-40B4-BE49-F238E27FC236}">
                <a16:creationId xmlns:a16="http://schemas.microsoft.com/office/drawing/2014/main" id="{9AD9CEF2-E84A-4972-9C09-9B52878B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5584">
            <a:off x="8796944" y="403165"/>
            <a:ext cx="2257044" cy="338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635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huidige status</a:t>
            </a:r>
            <a:endParaRPr lang="nl-NL" dirty="0">
              <a:latin typeface="+mn-l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eigenfrequentie.nl</a:t>
            </a:r>
          </a:p>
        </p:txBody>
      </p:sp>
    </p:spTree>
    <p:extLst>
      <p:ext uri="{BB962C8B-B14F-4D97-AF65-F5344CB8AC3E}">
        <p14:creationId xmlns:p14="http://schemas.microsoft.com/office/powerpoint/2010/main" val="2077163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B4581-761E-4992-A37C-DAA6977C7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ambities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E005C755-454C-4C11-A7CE-FA19E249F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368" y="1133852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7DFBB2A-28AE-4299-8F35-838A8B98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873">
            <a:off x="2165261" y="3324972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4C649E0-E0F2-4BB2-98E3-77619A5CA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795" y="256266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2A3E90-70E7-429E-B1B6-442F19301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6496" y="439295"/>
            <a:ext cx="2363595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B8035F3-CFF8-43AE-916A-A72191F2BB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4742">
            <a:off x="4898797" y="3351496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A592F40B-5D95-455B-A8E8-8FA1D1EBE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55376">
            <a:off x="7650673" y="3107205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95CDABA6-7EA9-4D23-8B7F-89A31F4077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45228">
            <a:off x="555585" y="1937948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AF27038-5B2F-44E8-97E8-940C9994C6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92637">
            <a:off x="9160360" y="1291867"/>
            <a:ext cx="2362293" cy="33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D82D7D7-E47C-4E8B-93BE-E7177482EB54}"/>
              </a:ext>
            </a:extLst>
          </p:cNvPr>
          <p:cNvSpPr/>
          <p:nvPr/>
        </p:nvSpPr>
        <p:spPr>
          <a:xfrm>
            <a:off x="2069051" y="1992505"/>
            <a:ext cx="8213742" cy="304512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000" dirty="0"/>
              <a:t>vanaf 2020/2021:</a:t>
            </a:r>
          </a:p>
          <a:p>
            <a:pPr algn="ctr"/>
            <a:r>
              <a:rPr lang="nl-NL" sz="6000" dirty="0"/>
              <a:t>alle VWO stof op deze manier aanbieden</a:t>
            </a:r>
          </a:p>
        </p:txBody>
      </p:sp>
    </p:spTree>
    <p:extLst>
      <p:ext uri="{BB962C8B-B14F-4D97-AF65-F5344CB8AC3E}">
        <p14:creationId xmlns:p14="http://schemas.microsoft.com/office/powerpoint/2010/main" val="212915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eigenfrequentie is de leidraad </a:t>
            </a:r>
          </a:p>
          <a:p>
            <a:pPr lvl="1"/>
            <a:r>
              <a:rPr lang="nl-NL" sz="2800" dirty="0"/>
              <a:t>soms verwijzen naar het boek</a:t>
            </a:r>
          </a:p>
          <a:p>
            <a:pPr lvl="1"/>
            <a:r>
              <a:rPr lang="nl-NL" sz="2800" dirty="0"/>
              <a:t>soms verwijzen naar een aantekening</a:t>
            </a:r>
          </a:p>
          <a:p>
            <a:pPr lvl="1"/>
            <a:r>
              <a:rPr lang="nl-NL" sz="2800" dirty="0"/>
              <a:t>soms verwijzen lesmateriaal methode inbouwen</a:t>
            </a:r>
          </a:p>
          <a:p>
            <a:pPr lvl="1"/>
            <a:r>
              <a:rPr lang="nl-NL" sz="2800" dirty="0"/>
              <a:t>soms verwijzen naar opdrachten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750" y="365125"/>
            <a:ext cx="10515600" cy="1325563"/>
          </a:xfrm>
        </p:spPr>
        <p:txBody>
          <a:bodyPr/>
          <a:lstStyle/>
          <a:p>
            <a:r>
              <a:rPr lang="nl-NL" spc="400" dirty="0">
                <a:latin typeface="+mn-lt"/>
              </a:rPr>
              <a:t>vanaf 2020/2021 alle VWO groepen</a:t>
            </a:r>
          </a:p>
        </p:txBody>
      </p:sp>
    </p:spTree>
    <p:extLst>
      <p:ext uri="{BB962C8B-B14F-4D97-AF65-F5344CB8AC3E}">
        <p14:creationId xmlns:p14="http://schemas.microsoft.com/office/powerpoint/2010/main" val="34527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nl-NL" sz="3600" dirty="0"/>
              <a:t>pdf altijd te gebruiken (zie </a:t>
            </a:r>
            <a:r>
              <a:rPr lang="nl-NL" sz="3600" dirty="0">
                <a:hlinkClick r:id="rId2"/>
              </a:rPr>
              <a:t>eigenfrequentie.nl</a:t>
            </a:r>
            <a:r>
              <a:rPr lang="nl-NL" sz="3600" dirty="0"/>
              <a:t>)</a:t>
            </a:r>
          </a:p>
          <a:p>
            <a:pPr lvl="1">
              <a:buFontTx/>
              <a:buChar char="-"/>
            </a:pPr>
            <a:r>
              <a:rPr lang="nl-NL" sz="3600" dirty="0"/>
              <a:t>word-bestand op aanvraag</a:t>
            </a:r>
          </a:p>
          <a:p>
            <a:pPr lvl="2">
              <a:buFontTx/>
              <a:buChar char="-"/>
            </a:pPr>
            <a:r>
              <a:rPr lang="nl-NL" sz="3200" dirty="0"/>
              <a:t>zelf aanpassen aan eigen situatie</a:t>
            </a:r>
          </a:p>
          <a:p>
            <a:pPr lvl="2">
              <a:buFontTx/>
              <a:buChar char="-"/>
            </a:pPr>
            <a:r>
              <a:rPr lang="nl-NL" sz="3200" dirty="0"/>
              <a:t>eigenfrequentie logo + naam blijven staan</a:t>
            </a:r>
          </a:p>
          <a:p>
            <a:pPr lvl="2">
              <a:buFontTx/>
              <a:buChar char="-"/>
            </a:pPr>
            <a:r>
              <a:rPr lang="nl-NL" sz="3200" dirty="0"/>
              <a:t>aangepaste versie terugsturen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8002FF9-B744-42B0-ADB0-768FCF60B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meld je aan om modules te testen</a:t>
            </a:r>
          </a:p>
        </p:txBody>
      </p:sp>
    </p:spTree>
    <p:extLst>
      <p:ext uri="{BB962C8B-B14F-4D97-AF65-F5344CB8AC3E}">
        <p14:creationId xmlns:p14="http://schemas.microsoft.com/office/powerpoint/2010/main" val="7928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F400C-EBCA-4697-8333-FAA8EA9E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04"/>
            <a:ext cx="10515600" cy="1325563"/>
          </a:xfrm>
        </p:spPr>
        <p:txBody>
          <a:bodyPr/>
          <a:lstStyle/>
          <a:p>
            <a:r>
              <a:rPr lang="nl-NL" spc="400" dirty="0"/>
              <a:t>Waarom anders gaan werken?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6E9A613-A80B-420E-A1C9-D05C3B45F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108"/>
          <a:stretch/>
        </p:blipFill>
        <p:spPr>
          <a:xfrm>
            <a:off x="645459" y="1081090"/>
            <a:ext cx="8916894" cy="54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9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658" y="1527022"/>
            <a:ext cx="10515600" cy="4694917"/>
          </a:xfrm>
        </p:spPr>
        <p:txBody>
          <a:bodyPr>
            <a:normAutofit/>
          </a:bodyPr>
          <a:lstStyle/>
          <a:p>
            <a:r>
              <a:rPr lang="nl-NL" sz="3200" dirty="0"/>
              <a:t>Praktische redenen: Veel los lesmateriaal</a:t>
            </a:r>
          </a:p>
          <a:p>
            <a:pPr lvl="1"/>
            <a:r>
              <a:rPr lang="nl-NL" sz="2800" dirty="0"/>
              <a:t>werkbladen</a:t>
            </a:r>
          </a:p>
          <a:p>
            <a:pPr lvl="1"/>
            <a:r>
              <a:rPr lang="nl-NL" sz="2800" dirty="0"/>
              <a:t>practicumbladen</a:t>
            </a:r>
          </a:p>
          <a:p>
            <a:pPr lvl="1"/>
            <a:r>
              <a:rPr lang="nl-NL" sz="2800" dirty="0"/>
              <a:t>extra opdrachten</a:t>
            </a:r>
          </a:p>
          <a:p>
            <a:pPr lvl="1"/>
            <a:r>
              <a:rPr lang="nl-NL" sz="2800" dirty="0"/>
              <a:t>aantekening</a:t>
            </a:r>
          </a:p>
          <a:p>
            <a:pPr lvl="1"/>
            <a:r>
              <a:rPr lang="nl-NL" sz="2800" dirty="0"/>
              <a:t>afbeeldingen</a:t>
            </a:r>
          </a:p>
          <a:p>
            <a:pPr lvl="1"/>
            <a:r>
              <a:rPr lang="nl-NL" sz="2800" dirty="0"/>
              <a:t>filmpjes</a:t>
            </a:r>
          </a:p>
          <a:p>
            <a:pPr lvl="1"/>
            <a:r>
              <a:rPr lang="nl-NL" sz="2800" dirty="0" err="1"/>
              <a:t>applets</a:t>
            </a:r>
            <a:endParaRPr lang="nl-NL" sz="2800" dirty="0"/>
          </a:p>
          <a:p>
            <a:pPr lvl="1"/>
            <a:r>
              <a:rPr lang="nl-NL" sz="2800" dirty="0"/>
              <a:t>mini demonstratie</a:t>
            </a:r>
          </a:p>
          <a:p>
            <a:r>
              <a:rPr lang="nl-NL" sz="3200" dirty="0"/>
              <a:t>structuur ontbrak voor mij en de leerlingen</a:t>
            </a:r>
          </a:p>
          <a:p>
            <a:pPr marL="0" indent="0">
              <a:buNone/>
            </a:pPr>
            <a:endParaRPr lang="nl-NL" sz="32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Waarom anders gaan werken?</a:t>
            </a:r>
          </a:p>
        </p:txBody>
      </p:sp>
    </p:spTree>
    <p:extLst>
      <p:ext uri="{BB962C8B-B14F-4D97-AF65-F5344CB8AC3E}">
        <p14:creationId xmlns:p14="http://schemas.microsoft.com/office/powerpoint/2010/main" val="13305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1247F3-2705-4EE1-98CF-76DA5C970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64"/>
            <a:ext cx="10515600" cy="4694917"/>
          </a:xfrm>
        </p:spPr>
        <p:txBody>
          <a:bodyPr>
            <a:normAutofit/>
          </a:bodyPr>
          <a:lstStyle/>
          <a:p>
            <a:r>
              <a:rPr lang="nl-NL" sz="3200" dirty="0"/>
              <a:t>Didactische redenen</a:t>
            </a:r>
          </a:p>
          <a:p>
            <a:pPr lvl="1"/>
            <a:r>
              <a:rPr lang="nl-NL" sz="2800" dirty="0"/>
              <a:t>Meer discussie tussen leerlingen</a:t>
            </a:r>
          </a:p>
          <a:p>
            <a:pPr lvl="1"/>
            <a:r>
              <a:rPr lang="nl-NL" sz="2800" dirty="0"/>
              <a:t>Mogelijkheid tot differentiëren</a:t>
            </a:r>
          </a:p>
          <a:p>
            <a:pPr lvl="1"/>
            <a:r>
              <a:rPr lang="nl-NL" sz="2800" dirty="0"/>
              <a:t>Niet onnodig vermoeien met uitleg</a:t>
            </a:r>
          </a:p>
          <a:p>
            <a:r>
              <a:rPr lang="nl-NL" sz="3200" dirty="0"/>
              <a:t>Werksfeer in de klas:</a:t>
            </a:r>
          </a:p>
          <a:p>
            <a:pPr lvl="1"/>
            <a:r>
              <a:rPr lang="nl-NL" sz="2800" dirty="0"/>
              <a:t>Enthousiaste leerlingen</a:t>
            </a:r>
          </a:p>
          <a:p>
            <a:pPr lvl="1"/>
            <a:r>
              <a:rPr lang="nl-NL" sz="2800" dirty="0"/>
              <a:t>Betrokken leerlingen</a:t>
            </a:r>
          </a:p>
          <a:p>
            <a:pPr lvl="1"/>
            <a:r>
              <a:rPr lang="nl-NL" sz="2800" dirty="0"/>
              <a:t>Leerlingen autonomie geven</a:t>
            </a:r>
          </a:p>
          <a:p>
            <a:pPr lvl="1"/>
            <a:r>
              <a:rPr lang="nl-NL" sz="2800" dirty="0"/>
              <a:t>Leerlingen keuzes laten maken</a:t>
            </a:r>
          </a:p>
          <a:p>
            <a:pPr lvl="1"/>
            <a:endParaRPr lang="nl-NL" sz="28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A8457EF-5DF1-45C9-BF29-D9A6FD34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pc="400" dirty="0">
                <a:latin typeface="+mn-lt"/>
              </a:rPr>
              <a:t>Waarom anders gaan werken?</a:t>
            </a:r>
          </a:p>
        </p:txBody>
      </p:sp>
    </p:spTree>
    <p:extLst>
      <p:ext uri="{BB962C8B-B14F-4D97-AF65-F5344CB8AC3E}">
        <p14:creationId xmlns:p14="http://schemas.microsoft.com/office/powerpoint/2010/main" val="188338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82990-3C7E-474F-A288-46234180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Onderzoekend leren. Wat is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477C63-EBA4-444B-A500-5430DCBBF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8519"/>
            <a:ext cx="10515600" cy="4351338"/>
          </a:xfrm>
        </p:spPr>
        <p:txBody>
          <a:bodyPr>
            <a:normAutofit/>
          </a:bodyPr>
          <a:lstStyle/>
          <a:p>
            <a:r>
              <a:rPr lang="nl-NL" sz="3200" dirty="0"/>
              <a:t>Via een PLG uitgekomen bij OL</a:t>
            </a:r>
          </a:p>
          <a:p>
            <a:r>
              <a:rPr lang="nl-NL" sz="3200" dirty="0"/>
              <a:t>Verschillende termen:</a:t>
            </a:r>
          </a:p>
          <a:p>
            <a:pPr lvl="1"/>
            <a:r>
              <a:rPr lang="nl-NL" sz="2800" dirty="0"/>
              <a:t>Activerende Didactiek</a:t>
            </a:r>
          </a:p>
          <a:p>
            <a:pPr lvl="1"/>
            <a:r>
              <a:rPr lang="nl-NL" sz="2800" dirty="0"/>
              <a:t>Taak Gestuurd Onderwijs</a:t>
            </a:r>
          </a:p>
          <a:p>
            <a:pPr lvl="1"/>
            <a:r>
              <a:rPr lang="nl-NL" sz="2800" dirty="0"/>
              <a:t>Probleem Gestuurd Onderwijs</a:t>
            </a:r>
          </a:p>
          <a:p>
            <a:pPr lvl="1"/>
            <a:r>
              <a:rPr lang="nl-NL" sz="2800" dirty="0" err="1"/>
              <a:t>Inquiry</a:t>
            </a:r>
            <a:r>
              <a:rPr lang="nl-NL" sz="2800" dirty="0"/>
              <a:t> </a:t>
            </a:r>
            <a:r>
              <a:rPr lang="nl-NL" sz="2800" dirty="0" err="1"/>
              <a:t>Based</a:t>
            </a:r>
            <a:r>
              <a:rPr lang="nl-NL" sz="2800" dirty="0"/>
              <a:t> Learning</a:t>
            </a:r>
          </a:p>
          <a:p>
            <a:pPr lvl="1"/>
            <a:r>
              <a:rPr lang="nl-NL" sz="2800" dirty="0"/>
              <a:t>“Zoek het zelf uit”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42697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A5D5F-036F-4C99-A035-1A4D903B4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509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dirty="0"/>
              <a:t>Onderzoekend leren. Wat is dat?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65A03B-C2AC-40B7-8886-52E8E1A9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259"/>
            <a:ext cx="10515600" cy="4718704"/>
          </a:xfrm>
        </p:spPr>
        <p:txBody>
          <a:bodyPr>
            <a:normAutofit/>
          </a:bodyPr>
          <a:lstStyle/>
          <a:p>
            <a:r>
              <a:rPr lang="nl-NL" sz="3600" dirty="0"/>
              <a:t>Overkomsten definities</a:t>
            </a:r>
          </a:p>
          <a:p>
            <a:pPr lvl="1"/>
            <a:r>
              <a:rPr lang="nl-NL" sz="3200" dirty="0"/>
              <a:t>gegevens verzamelen / interpreteren</a:t>
            </a:r>
          </a:p>
          <a:p>
            <a:pPr lvl="1"/>
            <a:r>
              <a:rPr lang="nl-NL" sz="3200" dirty="0"/>
              <a:t>overleggen / communiceren</a:t>
            </a:r>
          </a:p>
          <a:p>
            <a:pPr lvl="1"/>
            <a:r>
              <a:rPr lang="nl-NL" sz="3200" dirty="0"/>
              <a:t>conclusies trekken / evalueren</a:t>
            </a:r>
          </a:p>
          <a:p>
            <a:pPr lvl="1"/>
            <a:r>
              <a:rPr lang="nl-NL" sz="3200" dirty="0"/>
              <a:t>niet alle informatie en gereedschap beschikbaar</a:t>
            </a:r>
          </a:p>
          <a:p>
            <a:pPr marL="0" indent="0">
              <a:buNone/>
            </a:pPr>
            <a:endParaRPr lang="nl-NL" sz="3600" dirty="0"/>
          </a:p>
          <a:p>
            <a:pPr lvl="1"/>
            <a:r>
              <a:rPr lang="nl-NL" sz="3200" dirty="0"/>
              <a:t>Er wordt iets geleerd!</a:t>
            </a:r>
          </a:p>
        </p:txBody>
      </p:sp>
    </p:spTree>
    <p:extLst>
      <p:ext uri="{BB962C8B-B14F-4D97-AF65-F5344CB8AC3E}">
        <p14:creationId xmlns:p14="http://schemas.microsoft.com/office/powerpoint/2010/main" val="19701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genfrequentie" id="{DE5E0892-8DC7-4EEB-8EAE-DEB9388DC6FF}" vid="{3FE57471-E048-4FB6-B632-CC15DCDE64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eigenfrequentie</Template>
  <TotalTime>1827</TotalTime>
  <Words>875</Words>
  <Application>Microsoft Office PowerPoint</Application>
  <PresentationFormat>Breedbeeld</PresentationFormat>
  <Paragraphs>268</Paragraphs>
  <Slides>44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Kantoorthema</vt:lpstr>
      <vt:lpstr>Leerlingbetrokkenheid  vergroten met  onderzoekend leren</vt:lpstr>
      <vt:lpstr>Verwachtingen?</vt:lpstr>
      <vt:lpstr>Mijn verwachtingen</vt:lpstr>
      <vt:lpstr>Inhoud</vt:lpstr>
      <vt:lpstr>Waarom anders gaan werken?</vt:lpstr>
      <vt:lpstr>Waarom anders gaan werken?</vt:lpstr>
      <vt:lpstr>Waarom anders gaan werken?</vt:lpstr>
      <vt:lpstr>Onderzoekend leren. Wat is dat?</vt:lpstr>
      <vt:lpstr>Onderzoekend leren. Wat is dat?</vt:lpstr>
      <vt:lpstr>wat is eigenfrequentie?</vt:lpstr>
      <vt:lpstr>wat is eigenfrequentie?</vt:lpstr>
      <vt:lpstr>Eigenfrequentie. Wat en hoe optie 1: hele curriculum</vt:lpstr>
      <vt:lpstr>Eigenfrequentie. Wat en hoe optie 2: een hoofdstuk</vt:lpstr>
      <vt:lpstr>Eigenfrequentie. Wat en hoe optie 3: af en toe een paragraaf</vt:lpstr>
      <vt:lpstr>Opdrachten / Voorbeelden</vt:lpstr>
      <vt:lpstr>practicumopdrachten</vt:lpstr>
      <vt:lpstr>practicumopdrachten</vt:lpstr>
      <vt:lpstr>ontdekopdrachten</vt:lpstr>
      <vt:lpstr>PowerPoint-presentatie</vt:lpstr>
      <vt:lpstr>PowerPoint-presentatie</vt:lpstr>
      <vt:lpstr>puzzelopdrachten</vt:lpstr>
      <vt:lpstr>PowerPoint-presentatie</vt:lpstr>
      <vt:lpstr>PowerPoint-presentatie</vt:lpstr>
      <vt:lpstr>overzichtsopdrachten</vt:lpstr>
      <vt:lpstr>PowerPoint-presentatie</vt:lpstr>
      <vt:lpstr>overzichtsopdrachten</vt:lpstr>
      <vt:lpstr>werkopdrachten</vt:lpstr>
      <vt:lpstr>werkopdrachten </vt:lpstr>
      <vt:lpstr>reflectieopdrachten</vt:lpstr>
      <vt:lpstr>eindopdrachten</vt:lpstr>
      <vt:lpstr>Voorbeeld eindopdrachten</vt:lpstr>
      <vt:lpstr>Voorbeeld eindopdrachten</vt:lpstr>
      <vt:lpstr>PowerPoint-presentatie</vt:lpstr>
      <vt:lpstr>PowerPoint-presentatie</vt:lpstr>
      <vt:lpstr>PowerPoint-presentatie</vt:lpstr>
      <vt:lpstr>Toekomst: nog lang niet klaar</vt:lpstr>
      <vt:lpstr>hoe doe ik dat?</vt:lpstr>
      <vt:lpstr>Dus uitproberen. </vt:lpstr>
      <vt:lpstr>Toekomst: vraagtekens</vt:lpstr>
      <vt:lpstr>nog meer vraagtekens</vt:lpstr>
      <vt:lpstr>huidige status</vt:lpstr>
      <vt:lpstr>ambities</vt:lpstr>
      <vt:lpstr>vanaf 2020/2021 alle VWO groepen</vt:lpstr>
      <vt:lpstr>meld je aan om modules te testen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 de Groot</dc:creator>
  <cp:lastModifiedBy>Simon de Groot</cp:lastModifiedBy>
  <cp:revision>53</cp:revision>
  <dcterms:created xsi:type="dcterms:W3CDTF">2017-12-15T11:18:14Z</dcterms:created>
  <dcterms:modified xsi:type="dcterms:W3CDTF">2020-01-13T21:46:58Z</dcterms:modified>
</cp:coreProperties>
</file>