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2" r:id="rId1"/>
  </p:sldMasterIdLst>
  <p:notesMasterIdLst>
    <p:notesMasterId r:id="rId15"/>
  </p:notesMasterIdLst>
  <p:sldIdLst>
    <p:sldId id="473" r:id="rId2"/>
    <p:sldId id="286" r:id="rId3"/>
    <p:sldId id="288" r:id="rId4"/>
    <p:sldId id="459" r:id="rId5"/>
    <p:sldId id="391" r:id="rId6"/>
    <p:sldId id="291" r:id="rId7"/>
    <p:sldId id="435" r:id="rId8"/>
    <p:sldId id="438" r:id="rId9"/>
    <p:sldId id="442" r:id="rId10"/>
    <p:sldId id="265" r:id="rId11"/>
    <p:sldId id="472" r:id="rId12"/>
    <p:sldId id="378" r:id="rId13"/>
    <p:sldId id="485" r:id="rId1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obold Extra1" panose="02000500000000000000" pitchFamily="2" charset="0"/>
      <p:regular r:id="rId20"/>
    </p:embeddedFont>
    <p:embeddedFont>
      <p:font typeface="Gobold Lowplus" panose="02000500000000000000" pitchFamily="2" charset="0"/>
      <p:regular r:id="rId21"/>
    </p:embeddedFont>
  </p:embeddedFontLst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jn Folkerts" initials="SF" lastIdx="4" clrIdx="0">
    <p:extLst>
      <p:ext uri="{19B8F6BF-5375-455C-9EA6-DF929625EA0E}">
        <p15:presenceInfo xmlns:p15="http://schemas.microsoft.com/office/powerpoint/2012/main" userId="S::fkt@heemlanden.nl::4ef91272-adf8-4463-9b6e-0301405df1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  <a:srgbClr val="A3B1B8"/>
    <a:srgbClr val="3C6171"/>
    <a:srgbClr val="B52B36"/>
    <a:srgbClr val="B52C35"/>
    <a:srgbClr val="567483"/>
    <a:srgbClr val="A7B5BC"/>
    <a:srgbClr val="3F6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3412"/>
  </p:normalViewPr>
  <p:slideViewPr>
    <p:cSldViewPr snapToGrid="0" snapToObjects="1">
      <p:cViewPr varScale="1">
        <p:scale>
          <a:sx n="83" d="100"/>
          <a:sy n="8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80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52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voor het kijken! 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of opmerkingen?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ons op:</a:t>
            </a:r>
          </a:p>
          <a:p>
            <a:pPr algn="ctr"/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delen 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dilatatie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Bovenbouw VWO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rama.tudelft.nl/Mediasite/Showcase/esa-teachingacademy/Presentation/82e333805e4541c4b92b62ca3d2e9f6c1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554F70-AA7D-478D-9FF7-CD453EEA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" y="292309"/>
            <a:ext cx="9132340" cy="51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60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10838" y="3018800"/>
            <a:ext cx="4020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Internalisatie</a:t>
            </a:r>
            <a:endParaRPr lang="en-US" sz="21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0090" y="-123870"/>
            <a:ext cx="7886700" cy="1104900"/>
          </a:xfrm>
        </p:spPr>
        <p:txBody>
          <a:bodyPr/>
          <a:lstStyle/>
          <a:p>
            <a:r>
              <a:rPr lang="en-US" dirty="0"/>
              <a:t>Perceived Locus of Control (PLOC)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7278" y="2963136"/>
            <a:ext cx="1347953" cy="1631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76" y="2963136"/>
            <a:ext cx="1351948" cy="1631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2870" y="1079785"/>
            <a:ext cx="5332687" cy="1765367"/>
            <a:chOff x="2254468" y="1825625"/>
            <a:chExt cx="7110249" cy="2353823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4468" y="1825625"/>
              <a:ext cx="7110249" cy="775685"/>
            </a:xfrm>
            <a:prstGeom prst="rect">
              <a:avLst/>
            </a:prstGeom>
          </p:spPr>
        </p:pic>
        <p:pic>
          <p:nvPicPr>
            <p:cNvPr id="7" name="Content Placeholder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4468" y="2601310"/>
              <a:ext cx="7110249" cy="1578138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2235908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1" name="Oval 10"/>
          <p:cNvSpPr/>
          <p:nvPr/>
        </p:nvSpPr>
        <p:spPr>
          <a:xfrm>
            <a:off x="3566499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4" name="Oval 13"/>
          <p:cNvSpPr/>
          <p:nvPr/>
        </p:nvSpPr>
        <p:spPr>
          <a:xfrm>
            <a:off x="4897090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Oval 14"/>
          <p:cNvSpPr/>
          <p:nvPr/>
        </p:nvSpPr>
        <p:spPr>
          <a:xfrm>
            <a:off x="6227681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32123" y="3385473"/>
            <a:ext cx="3161434" cy="10307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73550" y="4685559"/>
            <a:ext cx="697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Vereist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: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verbondenheid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,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autonomie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én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(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waargenomen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)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competentie</a:t>
            </a:r>
            <a:endParaRPr lang="en-US" sz="18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3646630" y="3871086"/>
            <a:ext cx="1486944" cy="445770"/>
          </a:xfrm>
          <a:prstGeom prst="curvedUp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>
              <a:solidFill>
                <a:schemeClr val="tx1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BC2B6B9-F6F5-4D8F-B5EE-C66D2A56E8A1}"/>
              </a:ext>
            </a:extLst>
          </p:cNvPr>
          <p:cNvSpPr/>
          <p:nvPr/>
        </p:nvSpPr>
        <p:spPr>
          <a:xfrm>
            <a:off x="5436061" y="2406104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470570A6-532A-4AF4-866A-D8AC91CDB551}"/>
              </a:ext>
            </a:extLst>
          </p:cNvPr>
          <p:cNvSpPr/>
          <p:nvPr/>
        </p:nvSpPr>
        <p:spPr>
          <a:xfrm>
            <a:off x="2449531" y="2391252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1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11" grpId="0" animBg="1"/>
      <p:bldP spid="14" grpId="0" animBg="1"/>
      <p:bldP spid="15" grpId="0" animBg="1"/>
      <p:bldP spid="21" grpId="0"/>
      <p:bldP spid="12" grpId="0" animBg="1"/>
      <p:bldP spid="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E80002D-D073-4250-82EC-9AC57B3DD9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Habitable</a:t>
            </a:r>
            <a:r>
              <a:rPr lang="nl-NL" dirty="0"/>
              <a:t> </a:t>
            </a:r>
            <a:r>
              <a:rPr lang="nl-NL" dirty="0" err="1"/>
              <a:t>planets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69D077-6A04-41FA-86EF-67D5BCBD79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0E5666-6693-4C67-8A50-61D2DF2E3C2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1080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77457" y="4512630"/>
            <a:ext cx="8090244" cy="7405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20000"/>
                    <a:lumOff val="80000"/>
                  </a:schemeClr>
                </a:solidFill>
                <a:hlinkClick r:id="rId3"/>
              </a:rPr>
              <a:t>https://collegerama.tudelft.nl/Mediasite/Showcase/esa-teachingacademy/Presentation/82e333805e4541c4b92b62ca3d2e9f6c1d</a:t>
            </a:r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algn="ctr"/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9153" y="572019"/>
            <a:ext cx="8193974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 err="1"/>
              <a:t>Presentatie</a:t>
            </a:r>
            <a:r>
              <a:rPr lang="en-US" sz="2100" dirty="0"/>
              <a:t> TU Delft:</a:t>
            </a:r>
          </a:p>
          <a:p>
            <a:pPr algn="ctr">
              <a:lnSpc>
                <a:spcPct val="100000"/>
              </a:lnSpc>
            </a:pPr>
            <a:r>
              <a:rPr lang="en-US" sz="2100" dirty="0"/>
              <a:t>Autonomy-supportive gamification: Skill Tree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CC7A8-8FD8-4964-858E-EB48364F8CDE}"/>
              </a:ext>
            </a:extLst>
          </p:cNvPr>
          <p:cNvSpPr txBox="1">
            <a:spLocks/>
          </p:cNvSpPr>
          <p:nvPr/>
        </p:nvSpPr>
        <p:spPr>
          <a:xfrm>
            <a:off x="473727" y="5142981"/>
            <a:ext cx="8193974" cy="4453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/>
              <a:t>Of mail </a:t>
            </a:r>
            <a:r>
              <a:rPr lang="en-US" sz="2100" dirty="0" err="1"/>
              <a:t>ons</a:t>
            </a:r>
            <a:r>
              <a:rPr lang="en-US" sz="2100" dirty="0"/>
              <a:t>: boemlauwnatuurkunde@gmail.com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01A5A4-C233-4F36-B174-4E6024F2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58614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8B496E-D5AC-4B61-8B5C-C42779BC93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Workshop bij u op school?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We hebben veel ervaring met het verzorgen van workshops over autonomie-ondersteunend onderwijs met flip de klas en/of </a:t>
            </a:r>
            <a:r>
              <a:rPr lang="nl-NL" sz="1400" dirty="0" err="1"/>
              <a:t>gamification</a:t>
            </a:r>
            <a:r>
              <a:rPr lang="nl-NL" sz="1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Hoewel we beiden momenteel druk zijn met </a:t>
            </a:r>
            <a:r>
              <a:rPr lang="nl-NL" sz="1400" dirty="0" err="1"/>
              <a:t>promotie-onderzoek</a:t>
            </a:r>
            <a:r>
              <a:rPr lang="nl-NL" sz="1400" dirty="0"/>
              <a:t> en opleiding, onderzoeken we graag met u of er mogelijkheden zijn voor een workshop of lezing op uw school!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Interesse? Mail ons: boemlauwnatuurkunde@gmail.com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18E0170-A132-4E21-9B07-D0D321915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768258" y="685800"/>
            <a:ext cx="3448233" cy="4333875"/>
          </a:xfrm>
        </p:spPr>
      </p:pic>
    </p:spTree>
    <p:extLst>
      <p:ext uri="{BB962C8B-B14F-4D97-AF65-F5344CB8AC3E}">
        <p14:creationId xmlns:p14="http://schemas.microsoft.com/office/powerpoint/2010/main" val="42328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76254"/>
            <a:ext cx="5120552" cy="464921"/>
          </a:xfrm>
        </p:spPr>
        <p:txBody>
          <a:bodyPr>
            <a:normAutofit fontScale="77500" lnSpcReduction="20000"/>
          </a:bodyPr>
          <a:lstStyle/>
          <a:p>
            <a:r>
              <a:rPr lang="nl-NL" sz="2800" dirty="0" err="1"/>
              <a:t>gamification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5263056" cy="381987"/>
          </a:xfrm>
        </p:spPr>
        <p:txBody>
          <a:bodyPr>
            <a:noAutofit/>
          </a:bodyPr>
          <a:lstStyle/>
          <a:p>
            <a:r>
              <a:rPr lang="nl-NL" sz="1600" dirty="0">
                <a:latin typeface="Gobold Extra1" charset="0"/>
                <a:ea typeface="Gobold Extra1" charset="0"/>
                <a:cs typeface="Gobold Extra1" charset="0"/>
              </a:rPr>
              <a:t>Gerben Bakker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TU Delft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4B1B47-11BB-7045-9A63-A8B824345E4C}"/>
              </a:ext>
            </a:extLst>
          </p:cNvPr>
          <p:cNvSpPr txBox="1">
            <a:spLocks/>
          </p:cNvSpPr>
          <p:nvPr/>
        </p:nvSpPr>
        <p:spPr>
          <a:xfrm>
            <a:off x="3880944" y="4103821"/>
            <a:ext cx="5263056" cy="381987"/>
          </a:xfrm>
          <a:prstGeom prst="rect">
            <a:avLst/>
          </a:prstGeom>
        </p:spPr>
        <p:txBody>
          <a:bodyPr vert="horz" lIns="91440" tIns="14400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Stijn Folkerts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BA699EE-CF97-3245-9A3B-604E2A707D57}"/>
              </a:ext>
            </a:extLst>
          </p:cNvPr>
          <p:cNvSpPr txBox="1">
            <a:spLocks/>
          </p:cNvSpPr>
          <p:nvPr/>
        </p:nvSpPr>
        <p:spPr>
          <a:xfrm>
            <a:off x="3880944" y="4480560"/>
            <a:ext cx="4524704" cy="1234440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College de Heemlanden</a:t>
            </a: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/>
          <a:lstStyle/>
          <a:p>
            <a:pPr marL="0" indent="0">
              <a:buNone/>
            </a:pPr>
            <a:r>
              <a:rPr lang="en-GB" dirty="0" err="1"/>
              <a:t>Inhoud</a:t>
            </a:r>
            <a:r>
              <a:rPr lang="en-GB" dirty="0"/>
              <a:t>:</a:t>
            </a:r>
          </a:p>
          <a:p>
            <a:r>
              <a:rPr lang="en-GB" dirty="0"/>
              <a:t>Doel workshop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2DDAD9-2007-491B-B3FA-CD6DD10E0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Achtergrond: 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D8AEA09-3EBA-4E45-8E0D-FA8A724D94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96C297F-834E-41A9-A055-B287E0DB03C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7509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92AB60B-19A4-794B-87AB-86D74D2F6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524260"/>
            <a:ext cx="4003514" cy="32036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330FD1-1783-0543-89FC-0DFF33CB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501442"/>
            <a:ext cx="4003514" cy="3226422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7C1FC5E-3007-4A4F-8820-31877D3BB7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Using gamedesign </a:t>
            </a:r>
            <a:r>
              <a:rPr lang="nl-NL" dirty="0" err="1"/>
              <a:t>elements</a:t>
            </a:r>
            <a:r>
              <a:rPr lang="nl-NL" dirty="0"/>
              <a:t> in non-game </a:t>
            </a:r>
            <a:r>
              <a:rPr lang="nl-NL" dirty="0" err="1"/>
              <a:t>contexts</a:t>
            </a:r>
            <a:r>
              <a:rPr lang="nl-NL" dirty="0"/>
              <a:t>:</a:t>
            </a:r>
          </a:p>
          <a:p>
            <a:r>
              <a:rPr lang="nl-NL" dirty="0"/>
              <a:t>Games made </a:t>
            </a:r>
            <a:r>
              <a:rPr lang="nl-NL" dirty="0" err="1"/>
              <a:t>serious</a:t>
            </a:r>
            <a:endParaRPr lang="nl-NL" dirty="0"/>
          </a:p>
          <a:p>
            <a:r>
              <a:rPr lang="nl-NL" dirty="0" err="1"/>
              <a:t>Serious</a:t>
            </a:r>
            <a:r>
              <a:rPr lang="nl-NL" dirty="0"/>
              <a:t> games</a:t>
            </a:r>
          </a:p>
          <a:p>
            <a:r>
              <a:rPr lang="nl-NL" dirty="0"/>
              <a:t>Learning </a:t>
            </a:r>
            <a:r>
              <a:rPr lang="nl-NL" dirty="0" err="1"/>
              <a:t>by</a:t>
            </a:r>
            <a:r>
              <a:rPr lang="nl-NL" dirty="0"/>
              <a:t> design</a:t>
            </a:r>
          </a:p>
          <a:p>
            <a:r>
              <a:rPr lang="nl-NL" dirty="0" err="1"/>
              <a:t>Gamification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4011B2B-31B0-F949-AB9E-52D99CC3C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409167"/>
            <a:ext cx="4019244" cy="33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en-GB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GB" i="1" dirty="0"/>
              <a:t>Gamification is het </a:t>
            </a:r>
            <a:r>
              <a:rPr lang="en-GB" i="1" dirty="0" err="1"/>
              <a:t>toepassen</a:t>
            </a:r>
            <a:r>
              <a:rPr lang="en-GB" i="1" dirty="0"/>
              <a:t> van </a:t>
            </a:r>
            <a:r>
              <a:rPr lang="en-GB" i="1" dirty="0" err="1"/>
              <a:t>spel-ontwerp</a:t>
            </a:r>
            <a:r>
              <a:rPr lang="en-GB" i="1" dirty="0"/>
              <a:t> </a:t>
            </a:r>
            <a:r>
              <a:rPr lang="en-GB" i="1" dirty="0" err="1"/>
              <a:t>elementen</a:t>
            </a:r>
            <a:r>
              <a:rPr lang="en-GB" i="1" dirty="0"/>
              <a:t> in </a:t>
            </a:r>
            <a:r>
              <a:rPr lang="en-GB" i="1" dirty="0" err="1"/>
              <a:t>niet-spel</a:t>
            </a:r>
            <a:r>
              <a:rPr lang="en-GB" i="1" dirty="0"/>
              <a:t> </a:t>
            </a:r>
            <a:r>
              <a:rPr lang="en-GB" i="1" dirty="0" err="1"/>
              <a:t>contexten</a:t>
            </a:r>
            <a:r>
              <a:rPr lang="en-GB" i="1" dirty="0"/>
              <a:t> (</a:t>
            </a:r>
            <a:r>
              <a:rPr lang="en-GB" i="1" dirty="0" err="1"/>
              <a:t>zoals</a:t>
            </a:r>
            <a:r>
              <a:rPr lang="en-GB" i="1" dirty="0"/>
              <a:t> het </a:t>
            </a:r>
            <a:r>
              <a:rPr lang="en-GB" i="1" dirty="0" err="1"/>
              <a:t>onderwijs</a:t>
            </a:r>
            <a:r>
              <a:rPr lang="en-GB" i="1" dirty="0"/>
              <a:t>)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(</a:t>
            </a:r>
            <a:r>
              <a:rPr lang="en-US" sz="1400" dirty="0" err="1"/>
              <a:t>Deterding</a:t>
            </a:r>
            <a:r>
              <a:rPr lang="en-US" sz="1400" dirty="0"/>
              <a:t>, Dixon, Khaled, &amp; </a:t>
            </a:r>
            <a:r>
              <a:rPr lang="en-US" sz="1400" dirty="0" err="1"/>
              <a:t>Nacke</a:t>
            </a:r>
            <a:r>
              <a:rPr lang="en-US" sz="1400" dirty="0"/>
              <a:t>, 2011)</a:t>
            </a:r>
            <a:endParaRPr lang="nl-NL" sz="1400" dirty="0"/>
          </a:p>
          <a:p>
            <a:pPr marL="0" indent="0">
              <a:lnSpc>
                <a:spcPct val="100000"/>
              </a:lnSpc>
              <a:buNone/>
            </a:pPr>
            <a:endParaRPr lang="en-GB" i="1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-166081"/>
            <a:ext cx="7886700" cy="1104900"/>
          </a:xfrm>
        </p:spPr>
        <p:txBody>
          <a:bodyPr/>
          <a:lstStyle/>
          <a:p>
            <a:pPr algn="ctr"/>
            <a:r>
              <a:rPr lang="nl-NL" dirty="0"/>
              <a:t>Wat is Gamification?</a:t>
            </a:r>
          </a:p>
        </p:txBody>
      </p:sp>
    </p:spTree>
    <p:extLst>
      <p:ext uri="{BB962C8B-B14F-4D97-AF65-F5344CB8AC3E}">
        <p14:creationId xmlns:p14="http://schemas.microsoft.com/office/powerpoint/2010/main" val="4727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27704"/>
          <a:stretch/>
        </p:blipFill>
        <p:spPr>
          <a:xfrm>
            <a:off x="1102436" y="1231000"/>
            <a:ext cx="6939126" cy="31081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98487" y="681725"/>
            <a:ext cx="7947025" cy="549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en-US" sz="2800" dirty="0"/>
              <a:t>Reward based gamification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9BF6CA-0BAC-5842-90DB-E3DE9DFB7476}"/>
              </a:ext>
            </a:extLst>
          </p:cNvPr>
          <p:cNvSpPr txBox="1">
            <a:spLocks/>
          </p:cNvSpPr>
          <p:nvPr/>
        </p:nvSpPr>
        <p:spPr>
          <a:xfrm>
            <a:off x="598487" y="4613811"/>
            <a:ext cx="7947025" cy="549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en-US" sz="2800" dirty="0"/>
              <a:t>In </a:t>
            </a:r>
            <a:r>
              <a:rPr lang="en-US" sz="2800" dirty="0" err="1"/>
              <a:t>Vroege</a:t>
            </a:r>
            <a:r>
              <a:rPr lang="en-US" sz="2800" dirty="0"/>
              <a:t> </a:t>
            </a:r>
            <a:r>
              <a:rPr lang="en-US" sz="2800" dirty="0" err="1"/>
              <a:t>ontwerpen</a:t>
            </a:r>
            <a:r>
              <a:rPr lang="en-US" sz="2800" dirty="0"/>
              <a:t> </a:t>
            </a:r>
            <a:r>
              <a:rPr lang="en-US" sz="2800" dirty="0" err="1"/>
              <a:t>Veel</a:t>
            </a:r>
            <a:r>
              <a:rPr lang="en-US" sz="2800" dirty="0"/>
              <a:t> </a:t>
            </a:r>
            <a:r>
              <a:rPr lang="en-US" sz="2800" dirty="0" err="1"/>
              <a:t>nadruk</a:t>
            </a:r>
            <a:r>
              <a:rPr lang="en-US" sz="2800" dirty="0"/>
              <a:t> op </a:t>
            </a:r>
            <a:r>
              <a:rPr lang="en-US" sz="2800" dirty="0" err="1"/>
              <a:t>belonen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straffen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58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FF5FC0-B82A-7F40-871B-9FA8E5118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03" y="1625326"/>
            <a:ext cx="4031019" cy="290037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F6A1D9-2F56-7B4D-BA96-FEBDB9C2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03" y="1625325"/>
            <a:ext cx="4031019" cy="29003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29F1ED8-024B-B947-B3D8-92AC43B2F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6" b="6565"/>
          <a:stretch/>
        </p:blipFill>
        <p:spPr>
          <a:xfrm>
            <a:off x="4636204" y="1625327"/>
            <a:ext cx="4031019" cy="2900371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3F6195-45B1-2D40-AD9B-DFCC00996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dirty="0"/>
              <a:t>Realiseer je met belonen en/of straffen:</a:t>
            </a:r>
          </a:p>
          <a:p>
            <a:pPr>
              <a:lnSpc>
                <a:spcPct val="110000"/>
              </a:lnSpc>
            </a:pPr>
            <a:r>
              <a:rPr lang="nl-NL" dirty="0"/>
              <a:t>1. Beloningen moeten voortdurend veranderen en/of groeien om interessant te blijven </a:t>
            </a:r>
            <a:br>
              <a:rPr lang="nl-NL" dirty="0"/>
            </a:br>
            <a:r>
              <a:rPr lang="nl-NL" dirty="0"/>
              <a:t>(zie bijvoorbeeld </a:t>
            </a:r>
            <a:r>
              <a:rPr lang="nl-NL" dirty="0" err="1"/>
              <a:t>Kapp</a:t>
            </a:r>
            <a:r>
              <a:rPr lang="nl-NL" dirty="0"/>
              <a:t>, 2012).</a:t>
            </a:r>
          </a:p>
          <a:p>
            <a:pPr>
              <a:lnSpc>
                <a:spcPct val="110000"/>
              </a:lnSpc>
            </a:pPr>
            <a:r>
              <a:rPr lang="nl-NL" dirty="0"/>
              <a:t>2. Leren wordt een obstakel naar een beloning </a:t>
            </a:r>
            <a:r>
              <a:rPr lang="en-US" dirty="0"/>
              <a:t>(Kohn, 1999)</a:t>
            </a:r>
            <a:r>
              <a:rPr lang="nl-NL" dirty="0"/>
              <a:t>.</a:t>
            </a:r>
          </a:p>
          <a:p>
            <a:pPr>
              <a:lnSpc>
                <a:spcPct val="110000"/>
              </a:lnSpc>
            </a:pPr>
            <a:endParaRPr lang="nl-NL" dirty="0"/>
          </a:p>
          <a:p>
            <a:pPr>
              <a:lnSpc>
                <a:spcPct val="110000"/>
              </a:lnSpc>
            </a:pPr>
            <a:r>
              <a:rPr lang="nl-NL" dirty="0"/>
              <a:t>Niet zo relevant op korte termijn, zeer relevant op langere termijn.</a:t>
            </a:r>
          </a:p>
          <a:p>
            <a:pPr marL="0" indent="0">
              <a:lnSpc>
                <a:spcPct val="110000"/>
              </a:lnSpc>
              <a:buNone/>
            </a:pP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80E920-26F4-F846-B069-6C17B1A950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37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0256B9F-3FBA-AC4B-AD59-60E1E4CD0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/>
              <a:t>Scott </a:t>
            </a:r>
            <a:r>
              <a:rPr lang="nl-NL" dirty="0" err="1"/>
              <a:t>Nicholson</a:t>
            </a:r>
            <a:r>
              <a:rPr lang="nl-NL" dirty="0"/>
              <a:t> (2015)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Van </a:t>
            </a:r>
            <a:r>
              <a:rPr lang="nl-NL" dirty="0" err="1"/>
              <a:t>Reward-Based</a:t>
            </a:r>
            <a:r>
              <a:rPr lang="nl-NL" dirty="0"/>
              <a:t> naar </a:t>
            </a:r>
            <a:r>
              <a:rPr lang="nl-NL" dirty="0" err="1"/>
              <a:t>Meaningful</a:t>
            </a:r>
            <a:r>
              <a:rPr lang="nl-NL" dirty="0"/>
              <a:t> </a:t>
            </a:r>
            <a:r>
              <a:rPr lang="nl-NL" dirty="0" err="1"/>
              <a:t>Gamification</a:t>
            </a:r>
            <a:r>
              <a:rPr lang="nl-NL" dirty="0"/>
              <a:t>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3FB936-D2CD-964D-805F-55B26A19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86" y="1317158"/>
            <a:ext cx="4144536" cy="310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1742"/>
      </p:ext>
    </p:extLst>
  </p:cSld>
  <p:clrMapOvr>
    <a:masterClrMapping/>
  </p:clrMapOvr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10393</TotalTime>
  <Words>242</Words>
  <Application>Microsoft Office PowerPoint</Application>
  <PresentationFormat>Diavoorstelling (16:10)</PresentationFormat>
  <Paragraphs>57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Gobold Lowplus</vt:lpstr>
      <vt:lpstr>Calibri</vt:lpstr>
      <vt:lpstr>Gobold Extra1</vt:lpstr>
      <vt:lpstr>Boemlauw Video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Gamification?</vt:lpstr>
      <vt:lpstr>PowerPoint-presentatie</vt:lpstr>
      <vt:lpstr>PowerPoint-presentatie</vt:lpstr>
      <vt:lpstr>PowerPoint-presentatie</vt:lpstr>
      <vt:lpstr>Perceived Locus of Control (PLOC)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Gerben Bakker</cp:lastModifiedBy>
  <cp:revision>263</cp:revision>
  <dcterms:created xsi:type="dcterms:W3CDTF">2017-06-29T18:05:20Z</dcterms:created>
  <dcterms:modified xsi:type="dcterms:W3CDTF">2019-12-17T12:06:16Z</dcterms:modified>
</cp:coreProperties>
</file>