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E6807-8B00-E243-8405-0DE8D950DC32}" v="98" dt="2019-10-15T13:45:10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2" autoAdjust="0"/>
    <p:restoredTop sz="94593"/>
  </p:normalViewPr>
  <p:slideViewPr>
    <p:cSldViewPr snapToGrid="0" snapToObjects="1">
      <p:cViewPr varScale="1">
        <p:scale>
          <a:sx n="80" d="100"/>
          <a:sy n="80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7BBBE-7695-C744-B80D-38DEFA84E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E658C-7FEA-C940-AEB3-FA3081A8A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15037-23AD-1C45-BC9D-42853B2B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E60661-FCB9-F945-B88D-E7CCC23C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3E7E2-696C-3B41-9569-BE0A9EB1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28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EF53D-6045-BA48-84E7-C66333F5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99839B-E465-A04D-A5E5-A55477EF9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EEA146-C6B4-224F-9218-36736458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0D5C78-2E92-6147-AE78-F1878F15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711F8-B15F-0648-93DA-410BE16C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08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357B5DB-54D9-7348-8A0E-8E713637C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34F372-0E0E-C94A-9645-F1BA77EB3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067688-C11A-844B-9BCB-15A953BA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9F58C0-086C-624C-853D-9F4A88A0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AB91CE-B1F2-BD4B-B7FF-51D7749F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6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D1860-C041-C54F-8CC9-1C173EE3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9AB92-81AE-5E45-ACD2-1A250E4D9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CCE6D-E822-154A-89D4-4E5C2D6C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E95D09-2FDD-1541-A986-30435372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52BA17-5938-8F48-8793-4103E041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12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9FB66-1AF3-8C4A-82FB-F4A3EA7D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7517E2-EDCB-3B43-AE6A-C9906D04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A89F57-EBAA-3F45-AC92-E91318F9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304C20-3558-9F49-AE4F-690A5914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39950B-29C7-2240-A897-1F1A60AD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4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2EF93-B690-D749-9DEC-68C71EEA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BEBEB7-9D54-5049-8EAD-01A0DC056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5B763D-C4FD-544E-A182-709A4648C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75D367-FD3B-154B-A1E6-4C16267A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193D6D-E223-BB4F-A28A-6244BE54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D747DE-513F-F546-9C84-0E582711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57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A346B-DA68-3D4F-B92B-C5BA6B14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E3E455-5283-FD4C-9A59-015764E4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0C2870-C2C7-B040-830E-72CDE0D8F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365D05-D440-644D-A6FB-675B05A15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6DC8C47-1B92-9642-BBAD-14B14E1A3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615140B-D467-FF44-B331-E9A41BF8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8CE76F-8D9D-5842-A1B1-A410CD27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AA389E-BD5B-CB45-B546-0A358432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19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77C5E-7CDA-7948-AFA8-4407EB82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E21C-4C0E-524C-A410-2F5337FD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382CC3-4294-9F47-A81D-EA873EBE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53DC01-E34D-1E4C-9E4B-8B4AB966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74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38C129-F0FF-EF42-B541-25181B38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E123C5-6DE7-424D-9D9F-8E1AC816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5E6C5-97A0-AD4F-92BF-D5A4F513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7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53F56-D90E-4F44-A139-A95D37CA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A7E38-2DA2-554E-81DF-E3F03864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7BEC83-1F91-1045-ABA8-554454E00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063321-8B22-6E42-A6DF-EAE1A214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FF808D-CA01-384B-92E7-714D724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7F43C8-4F59-F34D-9162-A38ED86B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9D05A-01C5-F347-9AD4-CE894C19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2F33E1-B62A-2D47-A52D-D60CB8F63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8FE959-48B9-3844-A479-9B4CD0FF0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E303F1-E6CA-D841-8F61-C1756888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A034AC-D3A4-5E4A-95EA-A2943AB6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4DC2B8-A5E4-9741-972B-33037B5C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34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8396-234A-684E-9F49-153AD443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7CE78E-DD6B-EE46-9A4E-AAA8964A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9CDF79-84F3-A04F-941B-3567EF5D7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86E0-CF06-3345-A932-642F37190C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AFD8C3-2A50-3649-963C-B0487CD82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3B4333-C25E-EB44-BECF-7A85B59D2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FD9F-5982-ED4D-9A66-D72E65FBF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1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65Wsa3VtDs&amp;list=PLqSkTUz8VKmxQDtVos-qkyQJZ1SMejy-n&amp;index=7" TargetMode="External"/><Relationship Id="rId13" Type="http://schemas.openxmlformats.org/officeDocument/2006/relationships/hyperlink" Target="https://www.youtube.com/watch?v=uM8F9XvKSbM&amp;list=PLqSkTUz8VKmxQDtVos-qkyQJZ1SMejy-n&amp;index=13" TargetMode="External"/><Relationship Id="rId3" Type="http://schemas.openxmlformats.org/officeDocument/2006/relationships/hyperlink" Target="https://www.youtube.com/watch?v=5giO9AQ7MWg&amp;list=PLqSkTUz8VKmxQDtVos-qkyQJZ1SMejy-n&amp;index=1" TargetMode="External"/><Relationship Id="rId7" Type="http://schemas.openxmlformats.org/officeDocument/2006/relationships/hyperlink" Target="https://www.youtube.com/watch?v=gwcUqotY7DY&amp;list=PLqSkTUz8VKmxQDtVos-qkyQJZ1SMejy-n&amp;index=6" TargetMode="External"/><Relationship Id="rId12" Type="http://schemas.openxmlformats.org/officeDocument/2006/relationships/hyperlink" Target="https://www.youtube.com/watch?v=53BeRjykjGY&amp;list=PLqSkTUz8VKmxQDtVos-qkyQJZ1SMejy-n&amp;index=12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EGQy7cgC0s&amp;list=PLqSkTUz8VKmxQDtVos-qkyQJZ1SMejy-n&amp;index=5" TargetMode="External"/><Relationship Id="rId11" Type="http://schemas.openxmlformats.org/officeDocument/2006/relationships/hyperlink" Target="https://www.youtube.com/watch?v=_P5-WlWi7nE&amp;list=PLqSkTUz8VKmxQDtVos-qkyQJZ1SMejy-n&amp;index=11" TargetMode="External"/><Relationship Id="rId5" Type="http://schemas.openxmlformats.org/officeDocument/2006/relationships/hyperlink" Target="https://www.youtube.com/watch?v=VgkTmOHGYZk&amp;list=PLqSkTUz8VKmxQDtVos-qkyQJZ1SMejy-n&amp;index=4" TargetMode="External"/><Relationship Id="rId10" Type="http://schemas.openxmlformats.org/officeDocument/2006/relationships/hyperlink" Target="https://www.youtube.com/watch?v=9RYzIXTOtgQ&amp;list=PLqSkTUz8VKmxQDtVos-qkyQJZ1SMejy-n&amp;index=10" TargetMode="External"/><Relationship Id="rId4" Type="http://schemas.openxmlformats.org/officeDocument/2006/relationships/hyperlink" Target="https://www.youtube.com/watch?v=KPFW5IHeKZg&amp;list=PLqSkTUz8VKmxQDtVos-qkyQJZ1SMejy-n&amp;index=3" TargetMode="External"/><Relationship Id="rId9" Type="http://schemas.openxmlformats.org/officeDocument/2006/relationships/hyperlink" Target="https://www.youtube.com/watch?v=AZbZc7eTqIs&amp;list=PLqSkTUz8VKmxQDtVos-qkyQJZ1SMejy-n&amp;index=8" TargetMode="Externa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32BCDE1-F743-9E42-A370-D9FE9D49A5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93451" y="-178660"/>
            <a:ext cx="1011238" cy="10112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FD9F20-54F5-8440-B6C5-CAA60D0F85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89508" y="-174056"/>
            <a:ext cx="1011238" cy="10112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692AF6-44FF-5F40-99F0-161B561F08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3625" t="20102" r="63437" b="59831"/>
          <a:stretch/>
        </p:blipFill>
        <p:spPr>
          <a:xfrm>
            <a:off x="4681555" y="1463565"/>
            <a:ext cx="985838" cy="94297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A27F3A1-C9B0-1949-9A28-7EC428B698D7}"/>
              </a:ext>
            </a:extLst>
          </p:cNvPr>
          <p:cNvSpPr txBox="1"/>
          <p:nvPr/>
        </p:nvSpPr>
        <p:spPr>
          <a:xfrm>
            <a:off x="868819" y="3901826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Gobold Extra1" panose="02000500000000000000" pitchFamily="2" charset="77"/>
              </a:rPr>
              <a:t>Arbeid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C093099-A5A4-1047-9683-F7E7134B347E}"/>
              </a:ext>
            </a:extLst>
          </p:cNvPr>
          <p:cNvSpPr txBox="1"/>
          <p:nvPr/>
        </p:nvSpPr>
        <p:spPr>
          <a:xfrm>
            <a:off x="2275730" y="4557806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Gobold Extra1" panose="02000500000000000000" pitchFamily="2" charset="77"/>
              </a:rPr>
              <a:t>Zwaarte-energie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A6E431D-4E87-7247-A902-B4E097E2FF2C}"/>
              </a:ext>
            </a:extLst>
          </p:cNvPr>
          <p:cNvCxnSpPr>
            <a:cxnSpLocks/>
          </p:cNvCxnSpPr>
          <p:nvPr/>
        </p:nvCxnSpPr>
        <p:spPr>
          <a:xfrm flipV="1">
            <a:off x="2314827" y="3029486"/>
            <a:ext cx="547677" cy="3925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B612971-6D86-6142-982F-98CAA1216114}"/>
              </a:ext>
            </a:extLst>
          </p:cNvPr>
          <p:cNvSpPr txBox="1"/>
          <p:nvPr/>
        </p:nvSpPr>
        <p:spPr>
          <a:xfrm>
            <a:off x="4043834" y="3341033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Gobold Extra1" panose="02000500000000000000" pitchFamily="2" charset="77"/>
              </a:rPr>
              <a:t>Veer energie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B380F7F-AC9F-6D4B-BFEC-C8EF34BD2111}"/>
              </a:ext>
            </a:extLst>
          </p:cNvPr>
          <p:cNvCxnSpPr>
            <a:cxnSpLocks/>
          </p:cNvCxnSpPr>
          <p:nvPr/>
        </p:nvCxnSpPr>
        <p:spPr>
          <a:xfrm flipV="1">
            <a:off x="2637506" y="3529582"/>
            <a:ext cx="69531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5E6C0FD-D83B-834D-A562-55E64451A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499" t="20710" r="25188" b="60743"/>
          <a:stretch/>
        </p:blipFill>
        <p:spPr>
          <a:xfrm>
            <a:off x="7998555" y="1863145"/>
            <a:ext cx="785812" cy="87153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1687551-B74B-A54B-89A3-E821421A48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499" t="39865" r="25188" b="40979"/>
          <a:stretch/>
        </p:blipFill>
        <p:spPr>
          <a:xfrm>
            <a:off x="6473243" y="3058062"/>
            <a:ext cx="785812" cy="900112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7046A4A5-2585-7C48-AC41-013118C7191B}"/>
              </a:ext>
            </a:extLst>
          </p:cNvPr>
          <p:cNvSpPr txBox="1"/>
          <p:nvPr/>
        </p:nvSpPr>
        <p:spPr>
          <a:xfrm>
            <a:off x="7155375" y="1280051"/>
            <a:ext cx="246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Gobold Extra1" panose="02000500000000000000" pitchFamily="2" charset="77"/>
              </a:rPr>
              <a:t>Wvbve</a:t>
            </a:r>
            <a:endParaRPr lang="nl-NL" dirty="0">
              <a:latin typeface="Gobold Extra1" panose="02000500000000000000" pitchFamily="2" charset="77"/>
            </a:endParaRPr>
          </a:p>
          <a:p>
            <a:pPr algn="ctr"/>
            <a:r>
              <a:rPr lang="nl-NL" dirty="0">
                <a:latin typeface="Gobold Extra1" panose="02000500000000000000" pitchFamily="2" charset="77"/>
              </a:rPr>
              <a:t>(energie in)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D82AAC2D-15B2-1D48-8814-2F73BEAB6527}"/>
              </a:ext>
            </a:extLst>
          </p:cNvPr>
          <p:cNvSpPr txBox="1"/>
          <p:nvPr/>
        </p:nvSpPr>
        <p:spPr>
          <a:xfrm>
            <a:off x="1401120" y="2146097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Gobold Extra1" panose="02000500000000000000" pitchFamily="2" charset="77"/>
              </a:rPr>
              <a:t>Kinetische energie</a:t>
            </a: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62BB02A4-EF10-AF48-A7BC-4B760FADA4C9}"/>
              </a:ext>
            </a:extLst>
          </p:cNvPr>
          <p:cNvCxnSpPr>
            <a:cxnSpLocks/>
          </p:cNvCxnSpPr>
          <p:nvPr/>
        </p:nvCxnSpPr>
        <p:spPr>
          <a:xfrm>
            <a:off x="3690456" y="2826964"/>
            <a:ext cx="2269324" cy="13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783A5F07-0DB5-D84F-B29F-76AC9C45469D}"/>
              </a:ext>
            </a:extLst>
          </p:cNvPr>
          <p:cNvSpPr txBox="1"/>
          <p:nvPr/>
        </p:nvSpPr>
        <p:spPr>
          <a:xfrm>
            <a:off x="7194682" y="5255141"/>
            <a:ext cx="246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Gobold Extra1" panose="02000500000000000000" pitchFamily="2" charset="77"/>
              </a:rPr>
              <a:t>Wvbve</a:t>
            </a:r>
            <a:endParaRPr lang="nl-NL" dirty="0">
              <a:latin typeface="Gobold Extra1" panose="02000500000000000000" pitchFamily="2" charset="77"/>
            </a:endParaRPr>
          </a:p>
          <a:p>
            <a:pPr algn="ctr"/>
            <a:r>
              <a:rPr lang="nl-NL" dirty="0">
                <a:latin typeface="Gobold Extra1" panose="02000500000000000000" pitchFamily="2" charset="77"/>
              </a:rPr>
              <a:t>(energie uit)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E7B5811B-109B-9F4C-BA65-5FEC38BA9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6937" t="39865" r="50875" b="40979"/>
          <a:stretch/>
        </p:blipFill>
        <p:spPr>
          <a:xfrm>
            <a:off x="7927118" y="4421283"/>
            <a:ext cx="928687" cy="90011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BC311C15-B6B1-5D4B-B9D3-AE602A245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4748" t="39865" r="63814" b="40979"/>
          <a:stretch/>
        </p:blipFill>
        <p:spPr>
          <a:xfrm>
            <a:off x="2775595" y="3748859"/>
            <a:ext cx="871537" cy="900112"/>
          </a:xfrm>
          <a:prstGeom prst="rect">
            <a:avLst/>
          </a:prstGeom>
        </p:spPr>
      </p:pic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CD6C83C7-9416-5E42-B58D-27E0DE6C7B0E}"/>
              </a:ext>
            </a:extLst>
          </p:cNvPr>
          <p:cNvCxnSpPr>
            <a:cxnSpLocks/>
          </p:cNvCxnSpPr>
          <p:nvPr/>
        </p:nvCxnSpPr>
        <p:spPr>
          <a:xfrm>
            <a:off x="7379010" y="3893670"/>
            <a:ext cx="697712" cy="7700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1A3DA467-1DAD-C846-A33F-00978EC58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4748" t="59022" r="63814" b="21214"/>
          <a:stretch/>
        </p:blipFill>
        <p:spPr>
          <a:xfrm>
            <a:off x="3335181" y="3016739"/>
            <a:ext cx="871537" cy="928688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A8610043-73D6-5342-9F3D-CD8BE3A69B44}"/>
              </a:ext>
            </a:extLst>
          </p:cNvPr>
          <p:cNvSpPr txBox="1"/>
          <p:nvPr/>
        </p:nvSpPr>
        <p:spPr>
          <a:xfrm>
            <a:off x="5674376" y="3855645"/>
            <a:ext cx="246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Gobold Extra1" panose="02000500000000000000" pitchFamily="2" charset="77"/>
              </a:rPr>
              <a:t>WvBvE</a:t>
            </a:r>
            <a:endParaRPr lang="nl-NL" dirty="0">
              <a:latin typeface="Gobold Extra1" panose="02000500000000000000" pitchFamily="2" charset="77"/>
            </a:endParaRPr>
          </a:p>
          <a:p>
            <a:pPr algn="ctr"/>
            <a:r>
              <a:rPr lang="nl-NL" dirty="0">
                <a:latin typeface="Gobold Extra1" panose="02000500000000000000" pitchFamily="2" charset="77"/>
              </a:rPr>
              <a:t>(gesloten)</a:t>
            </a:r>
          </a:p>
        </p:txBody>
      </p: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6C72490A-E3D1-2042-86FE-FCD3856FE6EE}"/>
              </a:ext>
            </a:extLst>
          </p:cNvPr>
          <p:cNvCxnSpPr>
            <a:cxnSpLocks/>
          </p:cNvCxnSpPr>
          <p:nvPr/>
        </p:nvCxnSpPr>
        <p:spPr>
          <a:xfrm flipV="1">
            <a:off x="5454565" y="3528980"/>
            <a:ext cx="505215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5" name="Afbeelding 64">
            <a:extLst>
              <a:ext uri="{FF2B5EF4-FFF2-40B4-BE49-F238E27FC236}">
                <a16:creationId xmlns:a16="http://schemas.microsoft.com/office/drawing/2014/main" id="{0E7A520A-33F5-0947-AF13-14AA06F69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0811" t="59022" r="36813" b="21214"/>
          <a:stretch/>
        </p:blipFill>
        <p:spPr>
          <a:xfrm>
            <a:off x="2743143" y="2304962"/>
            <a:ext cx="942975" cy="928688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81525475-7DCA-1B4F-ABD5-A1704F471FAC}"/>
              </a:ext>
            </a:extLst>
          </p:cNvPr>
          <p:cNvSpPr txBox="1"/>
          <p:nvPr/>
        </p:nvSpPr>
        <p:spPr>
          <a:xfrm>
            <a:off x="8475876" y="3702327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Gobold Extra1" panose="02000500000000000000" pitchFamily="2" charset="77"/>
              </a:rPr>
              <a:t>Chemische energie</a:t>
            </a:r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E3F935D0-91BC-1C46-AC69-52315BBAC5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560" t="59022" r="51064" b="21214"/>
          <a:stretch/>
        </p:blipFill>
        <p:spPr>
          <a:xfrm>
            <a:off x="8036005" y="3351732"/>
            <a:ext cx="790575" cy="928688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61C6065B-24ED-F949-8083-6CB500D66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876" t="59022" r="25373" b="21214"/>
          <a:stretch/>
        </p:blipFill>
        <p:spPr>
          <a:xfrm>
            <a:off x="1520678" y="3029486"/>
            <a:ext cx="742950" cy="92868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7E3EA1C8-D6AE-194D-AD98-E3BB4D7291C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883443" y="-174056"/>
            <a:ext cx="1011238" cy="1011238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EEAF194A-5F52-3C4F-8907-68483D645F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779500" y="-182113"/>
            <a:ext cx="1011238" cy="1011238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246F607F-CB97-CD45-958D-30A88283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673435" y="-189207"/>
            <a:ext cx="1011238" cy="1011238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9E1893B9-11E8-3D49-9223-85BA6B55A2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569492" y="-184603"/>
            <a:ext cx="1011238" cy="1011238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F8954CEC-7793-BB43-A8E4-15BE03D909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463427" y="-184603"/>
            <a:ext cx="1011238" cy="1011238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AB17A64C-4C53-A342-8F31-DBC6BBE5CF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359484" y="-192660"/>
            <a:ext cx="1011238" cy="1011238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2F4591B8-2930-7B4E-AEDB-59F40FA21F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255984" y="-193576"/>
            <a:ext cx="1011238" cy="1011238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10D9A505-BC2D-904C-9FCF-6B00666B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149919" y="-193576"/>
            <a:ext cx="1011238" cy="1011238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888966DB-3F31-DF4D-B448-99D41540F7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45976" y="-201633"/>
            <a:ext cx="1011238" cy="1011238"/>
          </a:xfrm>
          <a:prstGeom prst="rect">
            <a:avLst/>
          </a:prstGeom>
        </p:spPr>
      </p:pic>
      <p:cxnSp>
        <p:nvCxnSpPr>
          <p:cNvPr id="74" name="Rechte verbindingslijn met pijl 73">
            <a:extLst>
              <a:ext uri="{FF2B5EF4-FFF2-40B4-BE49-F238E27FC236}">
                <a16:creationId xmlns:a16="http://schemas.microsoft.com/office/drawing/2014/main" id="{9B9BF9EC-5C90-A84F-B0FB-B1E3265608DB}"/>
              </a:ext>
            </a:extLst>
          </p:cNvPr>
          <p:cNvCxnSpPr>
            <a:cxnSpLocks/>
          </p:cNvCxnSpPr>
          <p:nvPr/>
        </p:nvCxnSpPr>
        <p:spPr>
          <a:xfrm>
            <a:off x="2317875" y="3663507"/>
            <a:ext cx="547677" cy="3925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>
            <a:extLst>
              <a:ext uri="{FF2B5EF4-FFF2-40B4-BE49-F238E27FC236}">
                <a16:creationId xmlns:a16="http://schemas.microsoft.com/office/drawing/2014/main" id="{85A0F755-662A-974A-860F-324482F6BAA1}"/>
              </a:ext>
            </a:extLst>
          </p:cNvPr>
          <p:cNvCxnSpPr>
            <a:cxnSpLocks/>
          </p:cNvCxnSpPr>
          <p:nvPr/>
        </p:nvCxnSpPr>
        <p:spPr>
          <a:xfrm>
            <a:off x="3690456" y="4196909"/>
            <a:ext cx="2269324" cy="13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hteraccolade 25">
            <a:extLst>
              <a:ext uri="{FF2B5EF4-FFF2-40B4-BE49-F238E27FC236}">
                <a16:creationId xmlns:a16="http://schemas.microsoft.com/office/drawing/2014/main" id="{D134E38E-ACFE-CB48-B687-A47CDCEACFAC}"/>
              </a:ext>
            </a:extLst>
          </p:cNvPr>
          <p:cNvSpPr/>
          <p:nvPr/>
        </p:nvSpPr>
        <p:spPr>
          <a:xfrm>
            <a:off x="6070429" y="2826964"/>
            <a:ext cx="346551" cy="1369945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9ECD572E-E9A9-6C41-AA56-1810AACFC5CF}"/>
              </a:ext>
            </a:extLst>
          </p:cNvPr>
          <p:cNvCxnSpPr>
            <a:cxnSpLocks/>
          </p:cNvCxnSpPr>
          <p:nvPr/>
        </p:nvCxnSpPr>
        <p:spPr>
          <a:xfrm flipV="1">
            <a:off x="7344285" y="2656146"/>
            <a:ext cx="697712" cy="7700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>
            <a:extLst>
              <a:ext uri="{FF2B5EF4-FFF2-40B4-BE49-F238E27FC236}">
                <a16:creationId xmlns:a16="http://schemas.microsoft.com/office/drawing/2014/main" id="{9B0A9F82-BD5B-984F-B432-77AC0B0FE838}"/>
              </a:ext>
            </a:extLst>
          </p:cNvPr>
          <p:cNvCxnSpPr>
            <a:cxnSpLocks/>
          </p:cNvCxnSpPr>
          <p:nvPr/>
        </p:nvCxnSpPr>
        <p:spPr>
          <a:xfrm flipV="1">
            <a:off x="3647132" y="2046243"/>
            <a:ext cx="1116272" cy="49184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Tekstvak 77">
            <a:extLst>
              <a:ext uri="{FF2B5EF4-FFF2-40B4-BE49-F238E27FC236}">
                <a16:creationId xmlns:a16="http://schemas.microsoft.com/office/drawing/2014/main" id="{7D197889-DE79-4A4E-AFA5-D558572B21C1}"/>
              </a:ext>
            </a:extLst>
          </p:cNvPr>
          <p:cNvSpPr txBox="1"/>
          <p:nvPr/>
        </p:nvSpPr>
        <p:spPr>
          <a:xfrm>
            <a:off x="4000845" y="1221909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Gobold Extra1" panose="02000500000000000000" pitchFamily="2" charset="77"/>
              </a:rPr>
              <a:t>Mechanisch vermogen</a:t>
            </a:r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1CEA34B-B3A2-3D43-8AA4-4600AFBCCBE2}"/>
              </a:ext>
            </a:extLst>
          </p:cNvPr>
          <p:cNvCxnSpPr>
            <a:cxnSpLocks/>
          </p:cNvCxnSpPr>
          <p:nvPr/>
        </p:nvCxnSpPr>
        <p:spPr>
          <a:xfrm rot="5400000" flipV="1">
            <a:off x="8039224" y="3097021"/>
            <a:ext cx="69531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A2220E78-D53A-4B9D-81A2-3E3712565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4876" t="59022" r="25373" b="21214"/>
          <a:stretch/>
        </p:blipFill>
        <p:spPr>
          <a:xfrm>
            <a:off x="1513025" y="3016739"/>
            <a:ext cx="742950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32BCDE1-F743-9E42-A370-D9FE9D49A5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93451" y="-178660"/>
            <a:ext cx="1011238" cy="10112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FD9F20-54F5-8440-B6C5-CAA60D0F85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89508" y="-174056"/>
            <a:ext cx="1011238" cy="10112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692AF6-44FF-5F40-99F0-161B561F08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3625" t="20102" r="63437" b="59831"/>
          <a:stretch/>
        </p:blipFill>
        <p:spPr>
          <a:xfrm>
            <a:off x="4681555" y="1463565"/>
            <a:ext cx="985838" cy="94297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A27F3A1-C9B0-1949-9A28-7EC428B698D7}"/>
              </a:ext>
            </a:extLst>
          </p:cNvPr>
          <p:cNvSpPr txBox="1"/>
          <p:nvPr/>
        </p:nvSpPr>
        <p:spPr>
          <a:xfrm>
            <a:off x="868819" y="3901826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Arbeid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C093099-A5A4-1047-9683-F7E7134B347E}"/>
              </a:ext>
            </a:extLst>
          </p:cNvPr>
          <p:cNvSpPr txBox="1"/>
          <p:nvPr/>
        </p:nvSpPr>
        <p:spPr>
          <a:xfrm>
            <a:off x="2275730" y="4557806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Zwaarte-energie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A6E431D-4E87-7247-A902-B4E097E2FF2C}"/>
              </a:ext>
            </a:extLst>
          </p:cNvPr>
          <p:cNvCxnSpPr>
            <a:cxnSpLocks/>
          </p:cNvCxnSpPr>
          <p:nvPr/>
        </p:nvCxnSpPr>
        <p:spPr>
          <a:xfrm flipV="1">
            <a:off x="2314827" y="3029486"/>
            <a:ext cx="547677" cy="3925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B612971-6D86-6142-982F-98CAA1216114}"/>
              </a:ext>
            </a:extLst>
          </p:cNvPr>
          <p:cNvSpPr txBox="1"/>
          <p:nvPr/>
        </p:nvSpPr>
        <p:spPr>
          <a:xfrm>
            <a:off x="4043834" y="3341033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Veer energie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B380F7F-AC9F-6D4B-BFEC-C8EF34BD2111}"/>
              </a:ext>
            </a:extLst>
          </p:cNvPr>
          <p:cNvCxnSpPr>
            <a:cxnSpLocks/>
          </p:cNvCxnSpPr>
          <p:nvPr/>
        </p:nvCxnSpPr>
        <p:spPr>
          <a:xfrm flipV="1">
            <a:off x="2637506" y="3529582"/>
            <a:ext cx="69531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5E6C0FD-D83B-834D-A562-55E64451A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499" t="20710" r="25188" b="60743"/>
          <a:stretch/>
        </p:blipFill>
        <p:spPr>
          <a:xfrm>
            <a:off x="7998555" y="1863145"/>
            <a:ext cx="785812" cy="87153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1687551-B74B-A54B-89A3-E821421A48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499" t="39865" r="25188" b="40979"/>
          <a:stretch/>
        </p:blipFill>
        <p:spPr>
          <a:xfrm>
            <a:off x="6473243" y="3058062"/>
            <a:ext cx="785812" cy="900112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7046A4A5-2585-7C48-AC41-013118C7191B}"/>
              </a:ext>
            </a:extLst>
          </p:cNvPr>
          <p:cNvSpPr txBox="1"/>
          <p:nvPr/>
        </p:nvSpPr>
        <p:spPr>
          <a:xfrm>
            <a:off x="7155375" y="1280051"/>
            <a:ext cx="246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Wvbve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bold Extra1" panose="02000500000000000000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(energie in)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D82AAC2D-15B2-1D48-8814-2F73BEAB6527}"/>
              </a:ext>
            </a:extLst>
          </p:cNvPr>
          <p:cNvSpPr txBox="1"/>
          <p:nvPr/>
        </p:nvSpPr>
        <p:spPr>
          <a:xfrm>
            <a:off x="1401120" y="2146097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Kinetische energie</a:t>
            </a: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62BB02A4-EF10-AF48-A7BC-4B760FADA4C9}"/>
              </a:ext>
            </a:extLst>
          </p:cNvPr>
          <p:cNvCxnSpPr>
            <a:cxnSpLocks/>
          </p:cNvCxnSpPr>
          <p:nvPr/>
        </p:nvCxnSpPr>
        <p:spPr>
          <a:xfrm>
            <a:off x="3690456" y="2826964"/>
            <a:ext cx="2269324" cy="13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783A5F07-0DB5-D84F-B29F-76AC9C45469D}"/>
              </a:ext>
            </a:extLst>
          </p:cNvPr>
          <p:cNvSpPr txBox="1"/>
          <p:nvPr/>
        </p:nvSpPr>
        <p:spPr>
          <a:xfrm>
            <a:off x="7194682" y="5255141"/>
            <a:ext cx="246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Wvbve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bold Extra1" panose="02000500000000000000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(energie uit)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E7B5811B-109B-9F4C-BA65-5FEC38BA9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6937" t="39865" r="50875" b="40979"/>
          <a:stretch/>
        </p:blipFill>
        <p:spPr>
          <a:xfrm>
            <a:off x="7927118" y="4421283"/>
            <a:ext cx="928687" cy="90011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BC311C15-B6B1-5D4B-B9D3-AE602A245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4748" t="39865" r="63814" b="40979"/>
          <a:stretch/>
        </p:blipFill>
        <p:spPr>
          <a:xfrm>
            <a:off x="2775595" y="3748859"/>
            <a:ext cx="871537" cy="900112"/>
          </a:xfrm>
          <a:prstGeom prst="rect">
            <a:avLst/>
          </a:prstGeom>
        </p:spPr>
      </p:pic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CD6C83C7-9416-5E42-B58D-27E0DE6C7B0E}"/>
              </a:ext>
            </a:extLst>
          </p:cNvPr>
          <p:cNvCxnSpPr>
            <a:cxnSpLocks/>
          </p:cNvCxnSpPr>
          <p:nvPr/>
        </p:nvCxnSpPr>
        <p:spPr>
          <a:xfrm>
            <a:off x="7379010" y="3893670"/>
            <a:ext cx="697712" cy="7700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1A3DA467-1DAD-C846-A33F-00978EC58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4748" t="59022" r="63814" b="21214"/>
          <a:stretch/>
        </p:blipFill>
        <p:spPr>
          <a:xfrm>
            <a:off x="3335181" y="3016739"/>
            <a:ext cx="871537" cy="928688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A8610043-73D6-5342-9F3D-CD8BE3A69B44}"/>
              </a:ext>
            </a:extLst>
          </p:cNvPr>
          <p:cNvSpPr txBox="1"/>
          <p:nvPr/>
        </p:nvSpPr>
        <p:spPr>
          <a:xfrm>
            <a:off x="5674376" y="3855645"/>
            <a:ext cx="246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WvBvE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bold Extra1" panose="02000500000000000000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(gesloten)</a:t>
            </a:r>
          </a:p>
        </p:txBody>
      </p: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6C72490A-E3D1-2042-86FE-FCD3856FE6EE}"/>
              </a:ext>
            </a:extLst>
          </p:cNvPr>
          <p:cNvCxnSpPr>
            <a:cxnSpLocks/>
          </p:cNvCxnSpPr>
          <p:nvPr/>
        </p:nvCxnSpPr>
        <p:spPr>
          <a:xfrm flipV="1">
            <a:off x="5454565" y="3528980"/>
            <a:ext cx="505215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5" name="Afbeelding 64">
            <a:extLst>
              <a:ext uri="{FF2B5EF4-FFF2-40B4-BE49-F238E27FC236}">
                <a16:creationId xmlns:a16="http://schemas.microsoft.com/office/drawing/2014/main" id="{0E7A520A-33F5-0947-AF13-14AA06F69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0811" t="59022" r="36813" b="21214"/>
          <a:stretch/>
        </p:blipFill>
        <p:spPr>
          <a:xfrm>
            <a:off x="2743143" y="2304962"/>
            <a:ext cx="942975" cy="928688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81525475-7DCA-1B4F-ABD5-A1704F471FAC}"/>
              </a:ext>
            </a:extLst>
          </p:cNvPr>
          <p:cNvSpPr txBox="1"/>
          <p:nvPr/>
        </p:nvSpPr>
        <p:spPr>
          <a:xfrm>
            <a:off x="8451335" y="3705128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Chemische energie</a:t>
            </a:r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E3F935D0-91BC-1C46-AC69-52315BBAC5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560" t="59022" r="51064" b="21214"/>
          <a:stretch/>
        </p:blipFill>
        <p:spPr>
          <a:xfrm>
            <a:off x="8036005" y="3351732"/>
            <a:ext cx="790575" cy="928688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61C6065B-24ED-F949-8083-6CB500D66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876" t="59022" r="25373" b="21214"/>
          <a:stretch/>
        </p:blipFill>
        <p:spPr>
          <a:xfrm>
            <a:off x="1520678" y="3029486"/>
            <a:ext cx="742950" cy="92868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7E3EA1C8-D6AE-194D-AD98-E3BB4D7291C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883443" y="-174056"/>
            <a:ext cx="1011238" cy="1011238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EEAF194A-5F52-3C4F-8907-68483D645F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779500" y="-182113"/>
            <a:ext cx="1011238" cy="1011238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246F607F-CB97-CD45-958D-30A88283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673435" y="-189207"/>
            <a:ext cx="1011238" cy="1011238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9E1893B9-11E8-3D49-9223-85BA6B55A2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569492" y="-184603"/>
            <a:ext cx="1011238" cy="1011238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F8954CEC-7793-BB43-A8E4-15BE03D909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463427" y="-184603"/>
            <a:ext cx="1011238" cy="1011238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AB17A64C-4C53-A342-8F31-DBC6BBE5CF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359484" y="-192660"/>
            <a:ext cx="1011238" cy="1011238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2F4591B8-2930-7B4E-AEDB-59F40FA21F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255984" y="-193576"/>
            <a:ext cx="1011238" cy="1011238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10D9A505-BC2D-904C-9FCF-6B00666B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149919" y="-193576"/>
            <a:ext cx="1011238" cy="1011238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888966DB-3F31-DF4D-B448-99D41540F7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45976" y="-201633"/>
            <a:ext cx="1011238" cy="1011238"/>
          </a:xfrm>
          <a:prstGeom prst="rect">
            <a:avLst/>
          </a:prstGeom>
        </p:spPr>
      </p:pic>
      <p:cxnSp>
        <p:nvCxnSpPr>
          <p:cNvPr id="74" name="Rechte verbindingslijn met pijl 73">
            <a:extLst>
              <a:ext uri="{FF2B5EF4-FFF2-40B4-BE49-F238E27FC236}">
                <a16:creationId xmlns:a16="http://schemas.microsoft.com/office/drawing/2014/main" id="{9B9BF9EC-5C90-A84F-B0FB-B1E3265608DB}"/>
              </a:ext>
            </a:extLst>
          </p:cNvPr>
          <p:cNvCxnSpPr>
            <a:cxnSpLocks/>
          </p:cNvCxnSpPr>
          <p:nvPr/>
        </p:nvCxnSpPr>
        <p:spPr>
          <a:xfrm>
            <a:off x="2335766" y="3663507"/>
            <a:ext cx="547677" cy="3925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>
            <a:extLst>
              <a:ext uri="{FF2B5EF4-FFF2-40B4-BE49-F238E27FC236}">
                <a16:creationId xmlns:a16="http://schemas.microsoft.com/office/drawing/2014/main" id="{85A0F755-662A-974A-860F-324482F6BAA1}"/>
              </a:ext>
            </a:extLst>
          </p:cNvPr>
          <p:cNvCxnSpPr>
            <a:cxnSpLocks/>
          </p:cNvCxnSpPr>
          <p:nvPr/>
        </p:nvCxnSpPr>
        <p:spPr>
          <a:xfrm>
            <a:off x="3690456" y="4196909"/>
            <a:ext cx="2269324" cy="13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hteraccolade 25">
            <a:extLst>
              <a:ext uri="{FF2B5EF4-FFF2-40B4-BE49-F238E27FC236}">
                <a16:creationId xmlns:a16="http://schemas.microsoft.com/office/drawing/2014/main" id="{D134E38E-ACFE-CB48-B687-A47CDCEACFAC}"/>
              </a:ext>
            </a:extLst>
          </p:cNvPr>
          <p:cNvSpPr/>
          <p:nvPr/>
        </p:nvSpPr>
        <p:spPr>
          <a:xfrm>
            <a:off x="6070429" y="2826964"/>
            <a:ext cx="346551" cy="1369945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9ECD572E-E9A9-6C41-AA56-1810AACFC5CF}"/>
              </a:ext>
            </a:extLst>
          </p:cNvPr>
          <p:cNvCxnSpPr>
            <a:cxnSpLocks/>
          </p:cNvCxnSpPr>
          <p:nvPr/>
        </p:nvCxnSpPr>
        <p:spPr>
          <a:xfrm flipV="1">
            <a:off x="7344285" y="2656146"/>
            <a:ext cx="697712" cy="7700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>
            <a:extLst>
              <a:ext uri="{FF2B5EF4-FFF2-40B4-BE49-F238E27FC236}">
                <a16:creationId xmlns:a16="http://schemas.microsoft.com/office/drawing/2014/main" id="{9B0A9F82-BD5B-984F-B432-77AC0B0FE838}"/>
              </a:ext>
            </a:extLst>
          </p:cNvPr>
          <p:cNvCxnSpPr>
            <a:cxnSpLocks/>
          </p:cNvCxnSpPr>
          <p:nvPr/>
        </p:nvCxnSpPr>
        <p:spPr>
          <a:xfrm flipV="1">
            <a:off x="3647132" y="2046243"/>
            <a:ext cx="1116272" cy="49184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Tekstvak 77">
            <a:extLst>
              <a:ext uri="{FF2B5EF4-FFF2-40B4-BE49-F238E27FC236}">
                <a16:creationId xmlns:a16="http://schemas.microsoft.com/office/drawing/2014/main" id="{7D197889-DE79-4A4E-AFA5-D558572B21C1}"/>
              </a:ext>
            </a:extLst>
          </p:cNvPr>
          <p:cNvSpPr txBox="1"/>
          <p:nvPr/>
        </p:nvSpPr>
        <p:spPr>
          <a:xfrm>
            <a:off x="4000845" y="1221909"/>
            <a:ext cx="24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bold Extra1" panose="02000500000000000000" pitchFamily="2" charset="77"/>
                <a:ea typeface="+mn-ea"/>
                <a:cs typeface="+mn-cs"/>
              </a:rPr>
              <a:t>Mechanisch vermogen</a:t>
            </a:r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1CEA34B-B3A2-3D43-8AA4-4600AFBCCBE2}"/>
              </a:ext>
            </a:extLst>
          </p:cNvPr>
          <p:cNvCxnSpPr>
            <a:cxnSpLocks/>
          </p:cNvCxnSpPr>
          <p:nvPr/>
        </p:nvCxnSpPr>
        <p:spPr>
          <a:xfrm rot="5400000" flipV="1">
            <a:off x="8039224" y="3097021"/>
            <a:ext cx="69531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F4F7094F-2243-4042-8C09-E9E6AD1A7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2164" t="60130" r="38086" b="22208"/>
          <a:stretch/>
        </p:blipFill>
        <p:spPr>
          <a:xfrm>
            <a:off x="2843155" y="2360651"/>
            <a:ext cx="742950" cy="829923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C0AFCCD8-0D84-4D33-953A-D6F2FC08A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6028" t="60386" r="64653" b="22723"/>
          <a:stretch/>
        </p:blipFill>
        <p:spPr>
          <a:xfrm>
            <a:off x="3439300" y="3077170"/>
            <a:ext cx="710119" cy="793718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5FE590FB-BFA6-4602-AC4C-27277BF6AD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4876" t="59022" r="25373" b="21214"/>
          <a:stretch/>
        </p:blipFill>
        <p:spPr>
          <a:xfrm>
            <a:off x="1524018" y="3026166"/>
            <a:ext cx="742950" cy="928688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A720F1AE-43FD-48C2-8FEC-04C1F50C42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2164" t="60130" r="38086" b="22208"/>
          <a:stretch/>
        </p:blipFill>
        <p:spPr>
          <a:xfrm>
            <a:off x="2850343" y="2353244"/>
            <a:ext cx="742950" cy="829923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BF203D3C-2DC1-480A-9F07-B532136E75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5120" t="41168" r="64157" b="41170"/>
          <a:stretch/>
        </p:blipFill>
        <p:spPr>
          <a:xfrm>
            <a:off x="2801937" y="3813827"/>
            <a:ext cx="817123" cy="829923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089B8863-AFDB-4C9E-B65A-66E9E7EBC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973" t="20478" r="65277" b="61860"/>
          <a:stretch/>
        </p:blipFill>
        <p:spPr>
          <a:xfrm>
            <a:off x="4787392" y="1478718"/>
            <a:ext cx="742951" cy="829923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6E2A7DA7-B865-437F-83B6-0FC3C7D65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5109" t="41412" r="25572" b="40926"/>
          <a:stretch/>
        </p:blipFill>
        <p:spPr>
          <a:xfrm>
            <a:off x="6521190" y="3132950"/>
            <a:ext cx="710120" cy="829923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3C644350-A607-4ADD-AD7E-5224A48DC2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5192" t="21679" r="25489" b="61429"/>
          <a:stretch/>
        </p:blipFill>
        <p:spPr>
          <a:xfrm>
            <a:off x="8054029" y="1911782"/>
            <a:ext cx="710119" cy="793718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8F2E1CD9-05E3-4D0B-996F-45B3CB9E9B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8739" t="41211" r="51511" b="41897"/>
          <a:stretch/>
        </p:blipFill>
        <p:spPr>
          <a:xfrm>
            <a:off x="8066061" y="4481700"/>
            <a:ext cx="742951" cy="793718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0C06F686-9973-4506-B114-F24209413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8530" t="60717" r="52150" b="21621"/>
          <a:stretch/>
        </p:blipFill>
        <p:spPr>
          <a:xfrm>
            <a:off x="8041997" y="3437061"/>
            <a:ext cx="710120" cy="8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el 11">
                <a:extLst>
                  <a:ext uri="{FF2B5EF4-FFF2-40B4-BE49-F238E27FC236}">
                    <a16:creationId xmlns:a16="http://schemas.microsoft.com/office/drawing/2014/main" id="{4F0BBEEA-D143-0444-9F5F-E89717A4F8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698919"/>
                  </p:ext>
                </p:extLst>
              </p:nvPr>
            </p:nvGraphicFramePr>
            <p:xfrm>
              <a:off x="751090" y="119364"/>
              <a:ext cx="10476352" cy="638326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85649">
                      <a:extLst>
                        <a:ext uri="{9D8B030D-6E8A-4147-A177-3AD203B41FA5}">
                          <a16:colId xmlns:a16="http://schemas.microsoft.com/office/drawing/2014/main" val="204174820"/>
                        </a:ext>
                      </a:extLst>
                    </a:gridCol>
                    <a:gridCol w="4097438">
                      <a:extLst>
                        <a:ext uri="{9D8B030D-6E8A-4147-A177-3AD203B41FA5}">
                          <a16:colId xmlns:a16="http://schemas.microsoft.com/office/drawing/2014/main" val="3680551564"/>
                        </a:ext>
                      </a:extLst>
                    </a:gridCol>
                    <a:gridCol w="3993265">
                      <a:extLst>
                        <a:ext uri="{9D8B030D-6E8A-4147-A177-3AD203B41FA5}">
                          <a16:colId xmlns:a16="http://schemas.microsoft.com/office/drawing/2014/main" val="3292335035"/>
                        </a:ext>
                      </a:extLst>
                    </a:gridCol>
                  </a:tblGrid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Skill</a:t>
                          </a:r>
                          <a:endParaRPr lang="nl-NL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LEERDOELEN ( je leert… 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Uitleg?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061288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Arbeid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definitie van arbeid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uitvoeren met </a:t>
                          </a:r>
                          <a14:m>
                            <m:oMath xmlns:m="http://schemas.openxmlformats.org/officeDocument/2006/math"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3"/>
                            </a:rPr>
                            <a:t>Uitleg over arbeid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6877500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Zwaarte-energie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uitvoeren met arbeid bij stijgen en dalen.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4"/>
                            </a:rPr>
                            <a:t>Uitleg over zwaarte-energie (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4"/>
                            </a:rPr>
                            <a:t>essential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4"/>
                            </a:rPr>
                            <a:t>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5"/>
                            </a:rPr>
                            <a:t>Uitleg over zwaarte-energie (expert)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708193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Kinetische 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Een positieve (netto)arbeid op een voorwerp zorgt voor een snelheidstoename;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Een negatieve (netto)arbeid voor een snelheidsafname;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benodigde arbeid uitrekenen bij een snelheidsverandering.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6"/>
                            </a:rPr>
                            <a:t>Uitleg over kinetische energie (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6"/>
                            </a:rPr>
                            <a:t>essential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6"/>
                            </a:rPr>
                            <a:t>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7"/>
                            </a:rPr>
                            <a:t>Uitleg over kinetische energie (expert)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5043561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Veer 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arbeid halen uit een </a:t>
                          </a:r>
                          <a14:m>
                            <m:oMath xmlns:m="http://schemas.openxmlformats.org/officeDocument/2006/math"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-diagram;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Rekenen met de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</a:rPr>
                            <a:t>fomule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 voor veer energie.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8"/>
                            </a:rPr>
                            <a:t>Uitleg over veer energie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579692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 (gesloten)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totale energie in een gesloten systeem behouden is;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uitvoeren met de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9"/>
                            </a:rPr>
                            <a:t>Uitleg over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9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9"/>
                            </a:rPr>
                            <a:t> (gesloten)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6921744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 (energie uit)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Dat warmte ontstaat als er wrijvingskrachten zijn;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 geldig blijft als je de hoeveelheid warmte die ontstaat erbij betrekt.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0"/>
                            </a:rPr>
                            <a:t>Uitleg over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10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0"/>
                            </a:rPr>
                            <a:t> (energie uit)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4891725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 (energie in)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 geldig blijft als je de toegevoerde energie erbij betrekt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uitvoeren met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l-NL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𝑛𝑒𝑡𝑡𝑜</m:t>
                                  </m:r>
                                </m:sub>
                              </m:sSub>
                            </m:oMath>
                          </a14:m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1"/>
                            </a:rPr>
                            <a:t>Uitleg over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11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1"/>
                            </a:rPr>
                            <a:t> (energie in)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9188041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Chemische 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doen aan hoeveelheden chemische energie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nl-NL" sz="1200" b="0" i="1" smtClean="0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sSub>
                                <m:sSubPr>
                                  <m:ctrlP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l-NL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);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Waar je stookwaardes in BINAS kan vinden. 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Hoe je chemische energie meeneemt in de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2"/>
                            </a:rPr>
                            <a:t>Uitleg over chemische energie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8975908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Mechanisch vermogen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met arbeid, tijd en vermogen;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Hoe bij constante snelheid het vermogen afhangt van de geleverde kracht en de grootte van de snelheid.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3"/>
                            </a:rPr>
                            <a:t>Uitleg over mechanisch vermogen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77041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el 11">
                <a:extLst>
                  <a:ext uri="{FF2B5EF4-FFF2-40B4-BE49-F238E27FC236}">
                    <a16:creationId xmlns:a16="http://schemas.microsoft.com/office/drawing/2014/main" id="{4F0BBEEA-D143-0444-9F5F-E89717A4F8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698919"/>
                  </p:ext>
                </p:extLst>
              </p:nvPr>
            </p:nvGraphicFramePr>
            <p:xfrm>
              <a:off x="751090" y="119364"/>
              <a:ext cx="10476352" cy="638326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85649">
                      <a:extLst>
                        <a:ext uri="{9D8B030D-6E8A-4147-A177-3AD203B41FA5}">
                          <a16:colId xmlns:a16="http://schemas.microsoft.com/office/drawing/2014/main" val="204174820"/>
                        </a:ext>
                      </a:extLst>
                    </a:gridCol>
                    <a:gridCol w="4097438">
                      <a:extLst>
                        <a:ext uri="{9D8B030D-6E8A-4147-A177-3AD203B41FA5}">
                          <a16:colId xmlns:a16="http://schemas.microsoft.com/office/drawing/2014/main" val="3680551564"/>
                        </a:ext>
                      </a:extLst>
                    </a:gridCol>
                    <a:gridCol w="3993265">
                      <a:extLst>
                        <a:ext uri="{9D8B030D-6E8A-4147-A177-3AD203B41FA5}">
                          <a16:colId xmlns:a16="http://schemas.microsoft.com/office/drawing/2014/main" val="3292335035"/>
                        </a:ext>
                      </a:extLst>
                    </a:gridCol>
                  </a:tblGrid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Skill</a:t>
                          </a:r>
                          <a:endParaRPr lang="nl-NL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LEERDOELEN ( je leert… 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Uitleg?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061288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Arbeid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58247" t="-100000" r="-97920" b="-10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3"/>
                            </a:rPr>
                            <a:t>Uitleg over arbeid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6877500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Zwaarte-energie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uitvoeren met arbeid bij stijgen en dalen.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4"/>
                            </a:rPr>
                            <a:t>Uitleg over zwaarte-energie (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4"/>
                            </a:rPr>
                            <a:t>essential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4"/>
                            </a:rPr>
                            <a:t>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5"/>
                            </a:rPr>
                            <a:t>Uitleg over zwaarte-energie (expert)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708193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Kinetische 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Een positieve (netto)arbeid op een voorwerp zorgt voor een snelheidstoename;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Een negatieve (netto)arbeid voor een snelheidsafname;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benodigde arbeid uitrekenen bij een snelheidsverandering.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6"/>
                            </a:rPr>
                            <a:t>Uitleg over kinetische energie (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6"/>
                            </a:rPr>
                            <a:t>essential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6"/>
                            </a:rPr>
                            <a:t>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7"/>
                            </a:rPr>
                            <a:t>Uitleg over kinetische energie (expert)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5043561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Veer 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58247" t="-495349" r="-97920" b="-6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8"/>
                            </a:rPr>
                            <a:t>Uitleg over veer energie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579692"/>
                      </a:ext>
                    </a:extLst>
                  </a:tr>
                  <a:tr h="526845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 (gesloten)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totale energie in een gesloten systeem behouden is;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uitvoeren met de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9"/>
                            </a:rPr>
                            <a:t>Uitleg over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9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9"/>
                            </a:rPr>
                            <a:t> (gesloten)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692174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 (energie uit)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Dat warmte ontstaat als er wrijvingskrachten zijn;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De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 geldig blijft als je de hoeveelheid warmte die ontstaat erbij betrekt.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0"/>
                            </a:rPr>
                            <a:t>Uitleg over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10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0"/>
                            </a:rPr>
                            <a:t> (energie uit)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489172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Gobold Lowplus" panose="02000500000000000000" pitchFamily="2" charset="77"/>
                            </a:rPr>
                            <a:t>WvBvE</a:t>
                          </a:r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 (energie in)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58247" t="-670476" r="-97920" b="-2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1"/>
                            </a:rPr>
                            <a:t>Uitleg over </a:t>
                          </a:r>
                          <a:r>
                            <a:rPr lang="nl-NL" sz="1200" dirty="0" err="1">
                              <a:latin typeface="Gobold Lowplus" panose="02000500000000000000" pitchFamily="2" charset="77"/>
                              <a:hlinkClick r:id="rId11"/>
                            </a:rPr>
                            <a:t>WvBvE</a:t>
                          </a:r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1"/>
                            </a:rPr>
                            <a:t> (energie in)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918804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Chemische energie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58247" t="-599259" r="-97920" b="-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2"/>
                            </a:rPr>
                            <a:t>Uitleg over chemische energie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89759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latin typeface="Gobold Lowplus" panose="02000500000000000000" pitchFamily="2" charset="77"/>
                            </a:rPr>
                            <a:t>Mechanisch vermogen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Berekeningen met arbeid, tijd en vermogen;</a:t>
                          </a:r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nl-NL" sz="1200" dirty="0">
                              <a:latin typeface="Gobold Lowplus" panose="02000500000000000000" pitchFamily="2" charset="77"/>
                            </a:rPr>
                            <a:t>Hoe bij constante snelheid het vermogen afhangt van de geleverde kracht en de grootte van de snelheid.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latin typeface="Gobold Lowplus" panose="02000500000000000000" pitchFamily="2" charset="77"/>
                              <a:hlinkClick r:id="rId13"/>
                            </a:rPr>
                            <a:t>Uitleg over mechanisch vermogen op YouTube</a:t>
                          </a:r>
                          <a:endParaRPr lang="nl-NL" sz="1200" dirty="0">
                            <a:latin typeface="Gobold Lowplus" panose="02000500000000000000" pitchFamily="2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77041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754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326FB2-6567-6447-A7A3-B3F31A37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4829" t="21679" r="25489" b="21621"/>
          <a:stretch/>
        </p:blipFill>
        <p:spPr>
          <a:xfrm>
            <a:off x="0" y="147019"/>
            <a:ext cx="3785733" cy="26642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CE2A5F3-28E1-E744-94D9-75697EDE1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4876" t="59022" r="25373" b="21214"/>
          <a:stretch/>
        </p:blipFill>
        <p:spPr>
          <a:xfrm>
            <a:off x="5219395" y="616794"/>
            <a:ext cx="742950" cy="92868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2277734-C8AB-4BCA-A468-B2BFE4748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876" t="59022" r="25373" b="21214"/>
          <a:stretch/>
        </p:blipFill>
        <p:spPr>
          <a:xfrm>
            <a:off x="6096000" y="616794"/>
            <a:ext cx="742950" cy="9286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12DA33-2236-49BC-B1E4-186EE1479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4876" t="59022" r="25373" b="21214"/>
          <a:stretch/>
        </p:blipFill>
        <p:spPr>
          <a:xfrm>
            <a:off x="6972605" y="616794"/>
            <a:ext cx="742950" cy="9286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14C39C-EBD8-4303-818E-2AAB56ACC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2164" t="60130" r="38086" b="22208"/>
          <a:stretch/>
        </p:blipFill>
        <p:spPr>
          <a:xfrm>
            <a:off x="5219395" y="1680538"/>
            <a:ext cx="742950" cy="8299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0A37B0-7898-449C-A7E9-E386CD4A7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2164" t="60130" r="38086" b="22208"/>
          <a:stretch/>
        </p:blipFill>
        <p:spPr>
          <a:xfrm>
            <a:off x="6114745" y="1692800"/>
            <a:ext cx="742950" cy="8299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B6906C-F0B6-4F0C-9A6F-1095EE0DB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164" t="60130" r="38086" b="22208"/>
          <a:stretch/>
        </p:blipFill>
        <p:spPr>
          <a:xfrm>
            <a:off x="6876440" y="1692800"/>
            <a:ext cx="742950" cy="8299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C3CE504-389A-49E7-8761-8FB18253C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25120" t="41168" r="64157" b="41170"/>
          <a:stretch/>
        </p:blipFill>
        <p:spPr>
          <a:xfrm>
            <a:off x="6065248" y="2811293"/>
            <a:ext cx="817123" cy="82992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0CFB8E-E3D8-4642-9D0B-F737F032B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120" t="41168" r="64157" b="41170"/>
          <a:stretch/>
        </p:blipFill>
        <p:spPr>
          <a:xfrm>
            <a:off x="6958924" y="2811292"/>
            <a:ext cx="817123" cy="8299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B3A59B4-B908-45F3-A12D-B683AE64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5120" t="41168" r="64157" b="41170"/>
          <a:stretch/>
        </p:blipFill>
        <p:spPr>
          <a:xfrm>
            <a:off x="5185959" y="2811293"/>
            <a:ext cx="817123" cy="82992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F62099-9045-4E78-A20A-699E74F2A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028" t="60386" r="64653" b="22723"/>
          <a:stretch/>
        </p:blipFill>
        <p:spPr>
          <a:xfrm>
            <a:off x="5259422" y="3718810"/>
            <a:ext cx="710119" cy="79371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B4BDC7-4D46-4DE1-96FA-34190B494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6028" t="60386" r="64653" b="22723"/>
          <a:stretch/>
        </p:blipFill>
        <p:spPr>
          <a:xfrm>
            <a:off x="6121941" y="3718810"/>
            <a:ext cx="710119" cy="79371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DCC4ADC-01A3-40B8-A9B5-86ACC697B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6028" t="60386" r="64653" b="22723"/>
          <a:stretch/>
        </p:blipFill>
        <p:spPr>
          <a:xfrm>
            <a:off x="7012425" y="3718810"/>
            <a:ext cx="710119" cy="79371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BC869CF-77F7-43B3-B5F8-CF424202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4973" t="20478" r="65277" b="61860"/>
          <a:stretch/>
        </p:blipFill>
        <p:spPr>
          <a:xfrm>
            <a:off x="5185959" y="4610775"/>
            <a:ext cx="742951" cy="82992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6AC28EF-554F-4E7A-8A85-9E3ED5294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4973" t="20478" r="65277" b="61860"/>
          <a:stretch/>
        </p:blipFill>
        <p:spPr>
          <a:xfrm>
            <a:off x="6105524" y="4610775"/>
            <a:ext cx="742951" cy="82992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5C29DDB-DC71-47A2-9F22-C104FFCC8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973" t="20478" r="65277" b="61860"/>
          <a:stretch/>
        </p:blipFill>
        <p:spPr>
          <a:xfrm>
            <a:off x="6996008" y="4610775"/>
            <a:ext cx="742951" cy="82992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40785BC-F6EB-4EAB-8B98-02AB37CEF5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65109" t="41412" r="25572" b="40926"/>
          <a:stretch/>
        </p:blipFill>
        <p:spPr>
          <a:xfrm>
            <a:off x="6138355" y="5572709"/>
            <a:ext cx="710120" cy="82992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3808EE1-FC7E-4EA3-BA48-A1EF1C282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09" t="41412" r="25572" b="40926"/>
          <a:stretch/>
        </p:blipFill>
        <p:spPr>
          <a:xfrm>
            <a:off x="7012423" y="5572709"/>
            <a:ext cx="710120" cy="82992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760D0D-E06A-4BEF-9E0B-A8A82EF03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5109" t="41412" r="25572" b="40926"/>
          <a:stretch/>
        </p:blipFill>
        <p:spPr>
          <a:xfrm>
            <a:off x="5259421" y="5572709"/>
            <a:ext cx="710120" cy="82992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4F99154-EA68-49E0-AC86-84B97FA34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5192" t="21679" r="25489" b="61429"/>
          <a:stretch/>
        </p:blipFill>
        <p:spPr>
          <a:xfrm>
            <a:off x="8712565" y="685437"/>
            <a:ext cx="710119" cy="79371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0666252-69B7-4F12-A759-252CCFDCD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5192" t="21679" r="25489" b="61429"/>
          <a:stretch/>
        </p:blipFill>
        <p:spPr>
          <a:xfrm>
            <a:off x="9525597" y="685437"/>
            <a:ext cx="710119" cy="79371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156C9AE-F1D1-408A-B9D4-F2CD30FE3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92" t="21679" r="25489" b="61429"/>
          <a:stretch/>
        </p:blipFill>
        <p:spPr>
          <a:xfrm>
            <a:off x="10338629" y="685437"/>
            <a:ext cx="710119" cy="79371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466B615-67E9-4215-9FE3-3ADCF19BB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8530" t="60717" r="52150" b="21621"/>
          <a:stretch/>
        </p:blipFill>
        <p:spPr>
          <a:xfrm>
            <a:off x="8712565" y="1680537"/>
            <a:ext cx="710120" cy="82992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92816EC-EA9E-4166-8EC8-03AA12B90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530" t="60717" r="52150" b="21621"/>
          <a:stretch/>
        </p:blipFill>
        <p:spPr>
          <a:xfrm>
            <a:off x="9525596" y="1692800"/>
            <a:ext cx="710120" cy="82992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068186B-B3B4-4D76-8121-E753FFD81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8530" t="60717" r="52150" b="21621"/>
          <a:stretch/>
        </p:blipFill>
        <p:spPr>
          <a:xfrm>
            <a:off x="10340704" y="1692800"/>
            <a:ext cx="710120" cy="829923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6C2323F-017D-4CB4-A64B-A2DD23E85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8739" t="41211" r="51511" b="41897"/>
          <a:stretch/>
        </p:blipFill>
        <p:spPr>
          <a:xfrm>
            <a:off x="8712565" y="2711842"/>
            <a:ext cx="742951" cy="79371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349FA049-4E31-4311-95A7-5D15805B2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739" t="41211" r="51511" b="41897"/>
          <a:stretch/>
        </p:blipFill>
        <p:spPr>
          <a:xfrm>
            <a:off x="9525597" y="2711842"/>
            <a:ext cx="742951" cy="793718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D68E953-A729-4213-AE53-46CC4EFBA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8739" t="41211" r="51511" b="41897"/>
          <a:stretch/>
        </p:blipFill>
        <p:spPr>
          <a:xfrm>
            <a:off x="10338629" y="2711842"/>
            <a:ext cx="742951" cy="7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70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347</Words>
  <Application>Microsoft Office PowerPoint</Application>
  <PresentationFormat>Breedbeeld</PresentationFormat>
  <Paragraphs>66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Gobold Extra1</vt:lpstr>
      <vt:lpstr>Gobold Lowplus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Folkerts</dc:creator>
  <cp:lastModifiedBy>Gerben Bakker</cp:lastModifiedBy>
  <cp:revision>11</cp:revision>
  <cp:lastPrinted>2019-09-19T14:42:44Z</cp:lastPrinted>
  <dcterms:created xsi:type="dcterms:W3CDTF">2019-09-19T14:10:24Z</dcterms:created>
  <dcterms:modified xsi:type="dcterms:W3CDTF">2019-12-11T19:15:30Z</dcterms:modified>
</cp:coreProperties>
</file>