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60" r:id="rId1"/>
  </p:sldMasterIdLst>
  <p:notesMasterIdLst>
    <p:notesMasterId r:id="rId13"/>
  </p:notesMasterIdLst>
  <p:sldIdLst>
    <p:sldId id="265" r:id="rId2"/>
    <p:sldId id="298" r:id="rId3"/>
    <p:sldId id="281" r:id="rId4"/>
    <p:sldId id="278" r:id="rId5"/>
    <p:sldId id="272" r:id="rId6"/>
    <p:sldId id="279" r:id="rId7"/>
    <p:sldId id="304" r:id="rId8"/>
    <p:sldId id="302" r:id="rId9"/>
    <p:sldId id="303" r:id="rId10"/>
    <p:sldId id="300" r:id="rId11"/>
    <p:sldId id="305" r:id="rId12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3735"/>
    <a:srgbClr val="E3A7A7"/>
    <a:srgbClr val="EECACA"/>
    <a:srgbClr val="CE6869"/>
    <a:srgbClr val="E2E6E6"/>
    <a:srgbClr val="274E92"/>
    <a:srgbClr val="374D5A"/>
    <a:srgbClr val="7D7E82"/>
    <a:srgbClr val="2D3343"/>
    <a:srgbClr val="F2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45" autoAdjust="0"/>
    <p:restoredTop sz="94667"/>
  </p:normalViewPr>
  <p:slideViewPr>
    <p:cSldViewPr snapToGrid="0" snapToObjects="1">
      <p:cViewPr varScale="1">
        <p:scale>
          <a:sx n="69" d="100"/>
          <a:sy n="69" d="100"/>
        </p:scale>
        <p:origin x="163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49A5B8-EA23-49E7-A1E8-989C696C7E25}" type="datetimeFigureOut">
              <a:rPr lang="en-GB" smtClean="0"/>
              <a:t>16/01/2020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8AB467-601C-4CB4-ACCC-681C0C20C0A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923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zond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-1" y="-3400"/>
            <a:ext cx="9144001" cy="6861400"/>
          </a:xfrm>
          <a:prstGeom prst="rect">
            <a:avLst/>
          </a:prstGeom>
          <a:solidFill>
            <a:srgbClr val="4FA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8" name="Groeperen 7"/>
          <p:cNvGrpSpPr/>
          <p:nvPr userDrawn="1"/>
        </p:nvGrpSpPr>
        <p:grpSpPr>
          <a:xfrm rot="2700000">
            <a:off x="4363677" y="5151541"/>
            <a:ext cx="1433444" cy="2866888"/>
            <a:chOff x="1643642" y="2850127"/>
            <a:chExt cx="1433444" cy="2866888"/>
          </a:xfrm>
        </p:grpSpPr>
        <p:sp>
          <p:nvSpPr>
            <p:cNvPr id="9" name="Rechthoek 8"/>
            <p:cNvSpPr/>
            <p:nvPr/>
          </p:nvSpPr>
          <p:spPr>
            <a:xfrm>
              <a:off x="1643642" y="2850127"/>
              <a:ext cx="1433444" cy="1433444"/>
            </a:xfrm>
            <a:prstGeom prst="rect">
              <a:avLst/>
            </a:prstGeom>
            <a:solidFill>
              <a:srgbClr val="A751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 9"/>
            <p:cNvSpPr/>
            <p:nvPr/>
          </p:nvSpPr>
          <p:spPr>
            <a:xfrm>
              <a:off x="1643642" y="4283571"/>
              <a:ext cx="1433444" cy="1433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1" name="Groeperen 10"/>
          <p:cNvGrpSpPr/>
          <p:nvPr userDrawn="1"/>
        </p:nvGrpSpPr>
        <p:grpSpPr>
          <a:xfrm rot="2700000">
            <a:off x="5209315" y="-531628"/>
            <a:ext cx="6455030" cy="4476366"/>
            <a:chOff x="524157" y="0"/>
            <a:chExt cx="6455030" cy="4476366"/>
          </a:xfrm>
        </p:grpSpPr>
        <p:sp>
          <p:nvSpPr>
            <p:cNvPr id="12" name="Rechthoek 11"/>
            <p:cNvSpPr/>
            <p:nvPr/>
          </p:nvSpPr>
          <p:spPr>
            <a:xfrm>
              <a:off x="5545743" y="2326200"/>
              <a:ext cx="1433444" cy="1433444"/>
            </a:xfrm>
            <a:prstGeom prst="rect">
              <a:avLst/>
            </a:prstGeom>
            <a:solidFill>
              <a:srgbClr val="C43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/>
            <p:cNvSpPr/>
            <p:nvPr/>
          </p:nvSpPr>
          <p:spPr>
            <a:xfrm>
              <a:off x="4112299" y="2326200"/>
              <a:ext cx="1433444" cy="1433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/>
            <p:cNvSpPr/>
            <p:nvPr/>
          </p:nvSpPr>
          <p:spPr>
            <a:xfrm>
              <a:off x="4112299" y="2326200"/>
              <a:ext cx="718988" cy="718988"/>
            </a:xfrm>
            <a:prstGeom prst="rect">
              <a:avLst/>
            </a:prstGeom>
            <a:solidFill>
              <a:srgbClr val="CE68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/>
            <p:cNvSpPr/>
            <p:nvPr/>
          </p:nvSpPr>
          <p:spPr>
            <a:xfrm>
              <a:off x="1243145" y="0"/>
              <a:ext cx="2869154" cy="3759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/>
            <p:cNvSpPr/>
            <p:nvPr/>
          </p:nvSpPr>
          <p:spPr>
            <a:xfrm>
              <a:off x="4112299" y="3757378"/>
              <a:ext cx="718988" cy="718988"/>
            </a:xfrm>
            <a:prstGeom prst="rect">
              <a:avLst/>
            </a:prstGeom>
            <a:solidFill>
              <a:srgbClr val="C43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Rechthoek 16"/>
            <p:cNvSpPr/>
            <p:nvPr/>
          </p:nvSpPr>
          <p:spPr>
            <a:xfrm>
              <a:off x="3393311" y="3040656"/>
              <a:ext cx="718988" cy="718988"/>
            </a:xfrm>
            <a:prstGeom prst="rect">
              <a:avLst/>
            </a:prstGeom>
            <a:solidFill>
              <a:srgbClr val="C43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Rechthoek 17"/>
            <p:cNvSpPr/>
            <p:nvPr/>
          </p:nvSpPr>
          <p:spPr>
            <a:xfrm>
              <a:off x="524157" y="2326200"/>
              <a:ext cx="718988" cy="718988"/>
            </a:xfrm>
            <a:prstGeom prst="rect">
              <a:avLst/>
            </a:prstGeom>
            <a:solidFill>
              <a:srgbClr val="A751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Rechthoek 18"/>
            <p:cNvSpPr/>
            <p:nvPr/>
          </p:nvSpPr>
          <p:spPr>
            <a:xfrm>
              <a:off x="1243145" y="3756245"/>
              <a:ext cx="718988" cy="718988"/>
            </a:xfrm>
            <a:prstGeom prst="rect">
              <a:avLst/>
            </a:prstGeom>
            <a:solidFill>
              <a:srgbClr val="A751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Rechthoek 19"/>
            <p:cNvSpPr/>
            <p:nvPr/>
          </p:nvSpPr>
          <p:spPr>
            <a:xfrm>
              <a:off x="524157" y="3756245"/>
              <a:ext cx="718988" cy="7189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21" name="Afbeelding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60385"/>
            <a:ext cx="2435624" cy="934183"/>
          </a:xfrm>
          <a:prstGeom prst="rect">
            <a:avLst/>
          </a:prstGeom>
        </p:spPr>
      </p:pic>
      <p:sp>
        <p:nvSpPr>
          <p:cNvPr id="24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271463" y="2461353"/>
            <a:ext cx="6467475" cy="779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00">
                <a:solidFill>
                  <a:schemeClr val="bg1"/>
                </a:solidFill>
                <a:latin typeface="jan_van_brabant" charset="0"/>
                <a:ea typeface="jan_van_brabant" charset="0"/>
                <a:cs typeface="jan_van_brabant" charset="0"/>
              </a:defRPr>
            </a:lvl1pPr>
          </a:lstStyle>
          <a:p>
            <a:pPr lvl="0"/>
            <a:r>
              <a:rPr lang="nl-NL" dirty="0" smtClean="0"/>
              <a:t>Ruimte voor titel</a:t>
            </a:r>
            <a:endParaRPr lang="nl-NL" dirty="0"/>
          </a:p>
        </p:txBody>
      </p:sp>
      <p:sp>
        <p:nvSpPr>
          <p:cNvPr id="25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271463" y="3213507"/>
            <a:ext cx="6860610" cy="20786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0">
                <a:solidFill>
                  <a:schemeClr val="bg1"/>
                </a:solidFill>
                <a:latin typeface="jan_van_brabant" charset="0"/>
                <a:ea typeface="jan_van_brabant" charset="0"/>
                <a:cs typeface="jan_van_brabant" charset="0"/>
              </a:defRPr>
            </a:lvl1pPr>
          </a:lstStyle>
          <a:p>
            <a:pPr lvl="0"/>
            <a:r>
              <a:rPr lang="nl-NL" dirty="0" smtClean="0"/>
              <a:t>Groep x</a:t>
            </a:r>
            <a:endParaRPr lang="nl-N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271463" y="2461353"/>
            <a:ext cx="6467475" cy="779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0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jan_van_brabant" charset="0"/>
                <a:ea typeface="jan_van_brabant" charset="0"/>
                <a:cs typeface="jan_van_brabant" charset="0"/>
              </a:defRPr>
            </a:lvl1pPr>
          </a:lstStyle>
          <a:p>
            <a:pPr lvl="0"/>
            <a:r>
              <a:rPr lang="nl-NL" dirty="0" smtClean="0"/>
              <a:t>Ruimte voor titel</a:t>
            </a:r>
            <a:endParaRPr lang="nl-NL" dirty="0"/>
          </a:p>
        </p:txBody>
      </p:sp>
      <p:sp>
        <p:nvSpPr>
          <p:cNvPr id="27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271463" y="3213507"/>
            <a:ext cx="6860610" cy="20786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jan_van_brabant" charset="0"/>
                <a:ea typeface="jan_van_brabant" charset="0"/>
                <a:cs typeface="jan_van_brabant" charset="0"/>
              </a:defRPr>
            </a:lvl1pPr>
          </a:lstStyle>
          <a:p>
            <a:pPr lvl="0"/>
            <a:r>
              <a:rPr lang="nl-NL" dirty="0" smtClean="0"/>
              <a:t>Groep x</a:t>
            </a:r>
            <a:endParaRPr lang="nl-N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0"/>
          </p:nvPr>
        </p:nvSpPr>
        <p:spPr>
          <a:xfrm>
            <a:off x="331135" y="2548900"/>
            <a:ext cx="7366837" cy="38377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FA2C3"/>
                </a:solidFill>
              </a:defRPr>
            </a:lvl1pPr>
            <a:lvl2pPr>
              <a:defRPr>
                <a:solidFill>
                  <a:srgbClr val="4FA2C3"/>
                </a:solidFill>
              </a:defRPr>
            </a:lvl2pPr>
            <a:lvl3pPr>
              <a:defRPr>
                <a:solidFill>
                  <a:srgbClr val="4FA2C3"/>
                </a:solidFill>
              </a:defRPr>
            </a:lvl3pPr>
            <a:lvl4pPr>
              <a:defRPr>
                <a:solidFill>
                  <a:srgbClr val="4FA2C3"/>
                </a:solidFill>
              </a:defRPr>
            </a:lvl4pPr>
            <a:lvl5pPr>
              <a:defRPr>
                <a:solidFill>
                  <a:srgbClr val="4FA2C3"/>
                </a:solidFill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24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331135" y="1790879"/>
            <a:ext cx="6608877" cy="779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4FA2C3"/>
                </a:solidFill>
                <a:latin typeface="jan_van_brabant" charset="0"/>
                <a:ea typeface="jan_van_brabant" charset="0"/>
                <a:cs typeface="jan_van_brabant" charset="0"/>
              </a:defRPr>
            </a:lvl1pPr>
          </a:lstStyle>
          <a:p>
            <a:pPr lvl="0"/>
            <a:r>
              <a:rPr lang="nl-NL" dirty="0" smtClean="0"/>
              <a:t>Ruimte voor titel</a:t>
            </a:r>
            <a:endParaRPr lang="nl-NL" dirty="0"/>
          </a:p>
        </p:txBody>
      </p:sp>
      <p:grpSp>
        <p:nvGrpSpPr>
          <p:cNvPr id="13" name="Groeperen 12"/>
          <p:cNvGrpSpPr/>
          <p:nvPr userDrawn="1"/>
        </p:nvGrpSpPr>
        <p:grpSpPr>
          <a:xfrm>
            <a:off x="6779941" y="-1252183"/>
            <a:ext cx="3633277" cy="5240601"/>
            <a:chOff x="6779941" y="-1252183"/>
            <a:chExt cx="3633277" cy="5240601"/>
          </a:xfrm>
        </p:grpSpPr>
        <p:grpSp>
          <p:nvGrpSpPr>
            <p:cNvPr id="16" name="Groeperen 15"/>
            <p:cNvGrpSpPr/>
            <p:nvPr userDrawn="1"/>
          </p:nvGrpSpPr>
          <p:grpSpPr>
            <a:xfrm rot="2700000">
              <a:off x="5976279" y="-448521"/>
              <a:ext cx="5240601" cy="3633277"/>
              <a:chOff x="524157" y="0"/>
              <a:chExt cx="6455030" cy="4475233"/>
            </a:xfrm>
          </p:grpSpPr>
          <p:sp>
            <p:nvSpPr>
              <p:cNvPr id="23" name="Rechthoek 22"/>
              <p:cNvSpPr/>
              <p:nvPr/>
            </p:nvSpPr>
            <p:spPr>
              <a:xfrm>
                <a:off x="5545743" y="2326200"/>
                <a:ext cx="1433444" cy="1433444"/>
              </a:xfrm>
              <a:prstGeom prst="rect">
                <a:avLst/>
              </a:prstGeom>
              <a:solidFill>
                <a:srgbClr val="C43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5" name="Rechthoek 24"/>
              <p:cNvSpPr/>
              <p:nvPr/>
            </p:nvSpPr>
            <p:spPr>
              <a:xfrm>
                <a:off x="4112299" y="2326200"/>
                <a:ext cx="718988" cy="718988"/>
              </a:xfrm>
              <a:prstGeom prst="rect">
                <a:avLst/>
              </a:prstGeom>
              <a:solidFill>
                <a:srgbClr val="CE68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6" name="Rechthoek 25"/>
              <p:cNvSpPr/>
              <p:nvPr/>
            </p:nvSpPr>
            <p:spPr>
              <a:xfrm>
                <a:off x="1243145" y="0"/>
                <a:ext cx="2869154" cy="37596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Rechthoek 26"/>
              <p:cNvSpPr/>
              <p:nvPr/>
            </p:nvSpPr>
            <p:spPr>
              <a:xfrm>
                <a:off x="3393311" y="3040656"/>
                <a:ext cx="718988" cy="718988"/>
              </a:xfrm>
              <a:prstGeom prst="rect">
                <a:avLst/>
              </a:prstGeom>
              <a:solidFill>
                <a:srgbClr val="C43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8" name="Rechthoek 27"/>
              <p:cNvSpPr/>
              <p:nvPr/>
            </p:nvSpPr>
            <p:spPr>
              <a:xfrm>
                <a:off x="524157" y="2326200"/>
                <a:ext cx="718988" cy="718988"/>
              </a:xfrm>
              <a:prstGeom prst="rect">
                <a:avLst/>
              </a:prstGeom>
              <a:solidFill>
                <a:srgbClr val="A751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Rechthoek 28"/>
              <p:cNvSpPr/>
              <p:nvPr/>
            </p:nvSpPr>
            <p:spPr>
              <a:xfrm>
                <a:off x="1243145" y="3756245"/>
                <a:ext cx="718988" cy="718988"/>
              </a:xfrm>
              <a:prstGeom prst="rect">
                <a:avLst/>
              </a:prstGeom>
              <a:solidFill>
                <a:srgbClr val="A751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0" name="Rechthoek 29"/>
              <p:cNvSpPr/>
              <p:nvPr/>
            </p:nvSpPr>
            <p:spPr>
              <a:xfrm>
                <a:off x="529537" y="3038107"/>
                <a:ext cx="718988" cy="718988"/>
              </a:xfrm>
              <a:prstGeom prst="rect">
                <a:avLst/>
              </a:prstGeom>
              <a:solidFill>
                <a:srgbClr val="4FA2C3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pic>
          <p:nvPicPr>
            <p:cNvPr id="22" name="Afbeelding 2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0012" y="383785"/>
              <a:ext cx="1993765" cy="76470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hoek 24"/>
          <p:cNvSpPr/>
          <p:nvPr userDrawn="1"/>
        </p:nvSpPr>
        <p:spPr>
          <a:xfrm>
            <a:off x="-1" y="-3400"/>
            <a:ext cx="9144001" cy="6861400"/>
          </a:xfrm>
          <a:prstGeom prst="rect">
            <a:avLst/>
          </a:prstGeom>
          <a:solidFill>
            <a:srgbClr val="4FA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1" name="Groeperen 10"/>
          <p:cNvGrpSpPr/>
          <p:nvPr userDrawn="1"/>
        </p:nvGrpSpPr>
        <p:grpSpPr>
          <a:xfrm rot="2700000">
            <a:off x="5976279" y="-448521"/>
            <a:ext cx="5240601" cy="3633277"/>
            <a:chOff x="524157" y="0"/>
            <a:chExt cx="6455030" cy="4475233"/>
          </a:xfrm>
        </p:grpSpPr>
        <p:sp>
          <p:nvSpPr>
            <p:cNvPr id="12" name="Rechthoek 11"/>
            <p:cNvSpPr/>
            <p:nvPr/>
          </p:nvSpPr>
          <p:spPr>
            <a:xfrm>
              <a:off x="5545743" y="2326200"/>
              <a:ext cx="1433444" cy="1433444"/>
            </a:xfrm>
            <a:prstGeom prst="rect">
              <a:avLst/>
            </a:prstGeom>
            <a:solidFill>
              <a:srgbClr val="C43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/>
            <p:cNvSpPr/>
            <p:nvPr/>
          </p:nvSpPr>
          <p:spPr>
            <a:xfrm>
              <a:off x="4112299" y="2326200"/>
              <a:ext cx="718988" cy="718988"/>
            </a:xfrm>
            <a:prstGeom prst="rect">
              <a:avLst/>
            </a:prstGeom>
            <a:solidFill>
              <a:srgbClr val="CE68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/>
            <p:cNvSpPr/>
            <p:nvPr/>
          </p:nvSpPr>
          <p:spPr>
            <a:xfrm>
              <a:off x="1243145" y="0"/>
              <a:ext cx="2869154" cy="3759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Rechthoek 16"/>
            <p:cNvSpPr/>
            <p:nvPr/>
          </p:nvSpPr>
          <p:spPr>
            <a:xfrm>
              <a:off x="3393311" y="3040656"/>
              <a:ext cx="718988" cy="718988"/>
            </a:xfrm>
            <a:prstGeom prst="rect">
              <a:avLst/>
            </a:prstGeom>
            <a:solidFill>
              <a:srgbClr val="C43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Rechthoek 17"/>
            <p:cNvSpPr/>
            <p:nvPr/>
          </p:nvSpPr>
          <p:spPr>
            <a:xfrm>
              <a:off x="524157" y="2326200"/>
              <a:ext cx="718988" cy="718988"/>
            </a:xfrm>
            <a:prstGeom prst="rect">
              <a:avLst/>
            </a:prstGeom>
            <a:solidFill>
              <a:srgbClr val="A751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Rechthoek 18"/>
            <p:cNvSpPr/>
            <p:nvPr/>
          </p:nvSpPr>
          <p:spPr>
            <a:xfrm>
              <a:off x="1243145" y="3756245"/>
              <a:ext cx="718988" cy="718988"/>
            </a:xfrm>
            <a:prstGeom prst="rect">
              <a:avLst/>
            </a:prstGeom>
            <a:solidFill>
              <a:srgbClr val="A751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Rechthoek 19"/>
            <p:cNvSpPr/>
            <p:nvPr/>
          </p:nvSpPr>
          <p:spPr>
            <a:xfrm>
              <a:off x="529537" y="3038107"/>
              <a:ext cx="718988" cy="718988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21" name="Afbeelding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012" y="383785"/>
            <a:ext cx="1993765" cy="764708"/>
          </a:xfrm>
          <a:prstGeom prst="rect">
            <a:avLst/>
          </a:prstGeom>
        </p:spPr>
      </p:pic>
      <p:sp>
        <p:nvSpPr>
          <p:cNvPr id="6" name="Tijdelijke aanduiding voor tekst 5"/>
          <p:cNvSpPr>
            <a:spLocks noGrp="1"/>
          </p:cNvSpPr>
          <p:nvPr>
            <p:ph type="body" sz="quarter" idx="10"/>
          </p:nvPr>
        </p:nvSpPr>
        <p:spPr>
          <a:xfrm>
            <a:off x="331135" y="2548900"/>
            <a:ext cx="7366837" cy="38377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24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331135" y="1790879"/>
            <a:ext cx="6608877" cy="779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jan_van_brabant" charset="0"/>
                <a:ea typeface="jan_van_brabant" charset="0"/>
                <a:cs typeface="jan_van_brabant" charset="0"/>
              </a:defRPr>
            </a:lvl1pPr>
          </a:lstStyle>
          <a:p>
            <a:pPr lvl="0"/>
            <a:r>
              <a:rPr lang="nl-NL" dirty="0" smtClean="0"/>
              <a:t>Ruimte voor titel</a:t>
            </a:r>
            <a:endParaRPr lang="nl-N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te tekst op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tekst 5"/>
          <p:cNvSpPr>
            <a:spLocks noGrp="1"/>
          </p:cNvSpPr>
          <p:nvPr>
            <p:ph type="body" sz="quarter" idx="10"/>
          </p:nvPr>
        </p:nvSpPr>
        <p:spPr>
          <a:xfrm>
            <a:off x="331135" y="2548900"/>
            <a:ext cx="7366837" cy="38377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6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331135" y="1790879"/>
            <a:ext cx="6608877" cy="779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jan_van_brabant" charset="0"/>
                <a:ea typeface="jan_van_brabant" charset="0"/>
                <a:cs typeface="jan_van_brabant" charset="0"/>
              </a:defRPr>
            </a:lvl1pPr>
          </a:lstStyle>
          <a:p>
            <a:pPr lvl="0"/>
            <a:r>
              <a:rPr lang="nl-NL" dirty="0" smtClean="0"/>
              <a:t>Ruimte voor titel</a:t>
            </a:r>
            <a:endParaRPr lang="nl-N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73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4" r:id="rId3"/>
    <p:sldLayoutId id="2147483673" r:id="rId4"/>
    <p:sldLayoutId id="2147483677" r:id="rId5"/>
    <p:sldLayoutId id="2147483676" r:id="rId6"/>
    <p:sldLayoutId id="214748366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WqhUANNFXw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spark.sciencemag.org/generalrelativity/img/GeneralRelativityMetada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8006" y="-5004"/>
            <a:ext cx="13072386" cy="686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>
          <a:xfrm rot="20685980">
            <a:off x="997378" y="2759950"/>
            <a:ext cx="4220330" cy="3379771"/>
          </a:xfrm>
          <a:solidFill>
            <a:srgbClr val="7D7E82"/>
          </a:solidFill>
          <a:ln w="317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nl-NL" sz="4400" dirty="0" smtClean="0">
                <a:effectLst>
                  <a:outerShdw blurRad="50800" dist="101600" dir="7800000" algn="t" rotWithShape="0">
                    <a:prstClr val="black">
                      <a:alpha val="70000"/>
                    </a:prstClr>
                  </a:outerShdw>
                </a:effectLst>
              </a:rPr>
              <a:t>... in de bovenbouw van het vwo</a:t>
            </a:r>
          </a:p>
          <a:p>
            <a:pPr algn="ctr"/>
            <a:r>
              <a:rPr lang="nl-NL" sz="1800" dirty="0" smtClean="0">
                <a:effectLst>
                  <a:outerShdw blurRad="50800" dist="101600" dir="7800000" algn="t" rotWithShape="0">
                    <a:prstClr val="black">
                      <a:alpha val="70000"/>
                    </a:prstClr>
                  </a:outerShdw>
                </a:effectLst>
              </a:rPr>
              <a:t>S. Delhaye (</a:t>
            </a:r>
            <a:r>
              <a:rPr lang="nl-NL" sz="1800" dirty="0" err="1" smtClean="0">
                <a:effectLst>
                  <a:outerShdw blurRad="50800" dist="101600" dir="7800000" algn="t" rotWithShape="0">
                    <a:prstClr val="black">
                      <a:alpha val="70000"/>
                    </a:prstClr>
                  </a:outerShdw>
                </a:effectLst>
              </a:rPr>
              <a:t>JvB</a:t>
            </a:r>
            <a:r>
              <a:rPr lang="nl-NL" sz="1800" dirty="0">
                <a:effectLst>
                  <a:outerShdw blurRad="50800" dist="101600" dir="7800000" algn="t" rotWithShape="0">
                    <a:prstClr val="black">
                      <a:alpha val="70000"/>
                    </a:prstClr>
                  </a:outerShdw>
                </a:effectLst>
              </a:rPr>
              <a:t> </a:t>
            </a:r>
            <a:r>
              <a:rPr lang="nl-NL" sz="1800" dirty="0" smtClean="0">
                <a:effectLst>
                  <a:outerShdw blurRad="50800" dist="101600" dir="7800000" algn="t" rotWithShape="0">
                    <a:prstClr val="black">
                      <a:alpha val="70000"/>
                    </a:prstClr>
                  </a:outerShdw>
                </a:effectLst>
              </a:rPr>
              <a:t>college)</a:t>
            </a:r>
          </a:p>
          <a:p>
            <a:pPr algn="ctr"/>
            <a:r>
              <a:rPr lang="nl-NL" sz="1800" dirty="0" smtClean="0">
                <a:effectLst>
                  <a:outerShdw blurRad="50800" dist="101600" dir="7800000" algn="t" rotWithShape="0">
                    <a:prstClr val="black">
                      <a:alpha val="70000"/>
                    </a:prstClr>
                  </a:outerShdw>
                </a:effectLst>
              </a:rPr>
              <a:t>L. De </a:t>
            </a:r>
            <a:r>
              <a:rPr lang="nl-NL" sz="1800" dirty="0">
                <a:effectLst>
                  <a:outerShdw blurRad="50800" dist="101600" dir="7800000" algn="t" rotWithShape="0">
                    <a:prstClr val="black">
                      <a:alpha val="70000"/>
                    </a:prstClr>
                  </a:outerShdw>
                </a:effectLst>
              </a:rPr>
              <a:t>Putter (TU/e</a:t>
            </a:r>
            <a:r>
              <a:rPr lang="nl-NL" sz="1800" dirty="0" smtClean="0">
                <a:effectLst>
                  <a:outerShdw blurRad="50800" dist="101600" dir="7800000" algn="t" rotWithShape="0">
                    <a:prstClr val="black">
                      <a:alpha val="70000"/>
                    </a:prstClr>
                  </a:outerShdw>
                </a:effectLst>
              </a:rPr>
              <a:t>)</a:t>
            </a:r>
          </a:p>
          <a:p>
            <a:pPr algn="ctr"/>
            <a:r>
              <a:rPr lang="nl-NL" sz="1800" dirty="0" smtClean="0">
                <a:effectLst>
                  <a:outerShdw blurRad="50800" dist="101600" dir="7800000" algn="t" rotWithShape="0">
                    <a:prstClr val="black">
                      <a:alpha val="70000"/>
                    </a:prstClr>
                  </a:outerShdw>
                </a:effectLst>
              </a:rPr>
              <a:t>B. </a:t>
            </a:r>
            <a:r>
              <a:rPr lang="nl-NL" sz="1800" dirty="0" err="1" smtClean="0">
                <a:effectLst>
                  <a:outerShdw blurRad="50800" dist="101600" dir="7800000" algn="t" rotWithShape="0">
                    <a:prstClr val="black">
                      <a:alpha val="70000"/>
                    </a:prstClr>
                  </a:outerShdw>
                </a:effectLst>
              </a:rPr>
              <a:t>Pepin</a:t>
            </a:r>
            <a:r>
              <a:rPr lang="nl-NL" sz="1800" dirty="0" smtClean="0">
                <a:effectLst>
                  <a:outerShdw blurRad="50800" dist="101600" dir="7800000" algn="t" rotWithShape="0">
                    <a:prstClr val="black">
                      <a:alpha val="70000"/>
                    </a:prstClr>
                  </a:outerShdw>
                </a:effectLst>
              </a:rPr>
              <a:t> </a:t>
            </a:r>
            <a:r>
              <a:rPr lang="nl-NL" sz="1800" dirty="0" smtClean="0">
                <a:effectLst>
                  <a:outerShdw blurRad="50800" dist="101600" dir="7800000" algn="t" rotWithShape="0">
                    <a:prstClr val="black">
                      <a:alpha val="70000"/>
                    </a:prstClr>
                  </a:outerShdw>
                </a:effectLst>
              </a:rPr>
              <a:t>(TU/e)</a:t>
            </a:r>
            <a:endParaRPr lang="nl-NL" sz="1800" dirty="0">
              <a:effectLst>
                <a:outerShdw blurRad="50800" dist="101600" dir="7800000" algn="t" rotWithShape="0">
                  <a:prstClr val="black">
                    <a:alpha val="70000"/>
                  </a:prstClr>
                </a:outerShdw>
              </a:effectLst>
            </a:endParaRPr>
          </a:p>
        </p:txBody>
      </p:sp>
      <p:grpSp>
        <p:nvGrpSpPr>
          <p:cNvPr id="5" name="Groeperen 4"/>
          <p:cNvGrpSpPr/>
          <p:nvPr/>
        </p:nvGrpSpPr>
        <p:grpSpPr>
          <a:xfrm>
            <a:off x="3646955" y="-1520960"/>
            <a:ext cx="7028058" cy="8822667"/>
            <a:chOff x="3646955" y="-1520960"/>
            <a:chExt cx="7028058" cy="8822667"/>
          </a:xfrm>
        </p:grpSpPr>
        <p:grpSp>
          <p:nvGrpSpPr>
            <p:cNvPr id="6" name="Groeperen 5"/>
            <p:cNvGrpSpPr/>
            <p:nvPr/>
          </p:nvGrpSpPr>
          <p:grpSpPr>
            <a:xfrm rot="2700000">
              <a:off x="4363677" y="5151541"/>
              <a:ext cx="1433444" cy="2866888"/>
              <a:chOff x="1643642" y="2850127"/>
              <a:chExt cx="1433444" cy="2866888"/>
            </a:xfrm>
          </p:grpSpPr>
          <p:sp>
            <p:nvSpPr>
              <p:cNvPr id="18" name="Rechthoek 17"/>
              <p:cNvSpPr/>
              <p:nvPr/>
            </p:nvSpPr>
            <p:spPr>
              <a:xfrm>
                <a:off x="1643642" y="2850127"/>
                <a:ext cx="1433444" cy="1433444"/>
              </a:xfrm>
              <a:prstGeom prst="rect">
                <a:avLst/>
              </a:prstGeom>
              <a:solidFill>
                <a:srgbClr val="C43735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9" name="Rechthoek 18"/>
              <p:cNvSpPr/>
              <p:nvPr/>
            </p:nvSpPr>
            <p:spPr>
              <a:xfrm>
                <a:off x="1643642" y="4283571"/>
                <a:ext cx="1433444" cy="14334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" name="Groeperen 6"/>
            <p:cNvGrpSpPr/>
            <p:nvPr/>
          </p:nvGrpSpPr>
          <p:grpSpPr>
            <a:xfrm rot="2700000">
              <a:off x="5209315" y="-531628"/>
              <a:ext cx="6455030" cy="4476366"/>
              <a:chOff x="524157" y="0"/>
              <a:chExt cx="6455030" cy="4476366"/>
            </a:xfrm>
          </p:grpSpPr>
          <p:sp>
            <p:nvSpPr>
              <p:cNvPr id="9" name="Rechthoek 8"/>
              <p:cNvSpPr/>
              <p:nvPr/>
            </p:nvSpPr>
            <p:spPr>
              <a:xfrm>
                <a:off x="5545743" y="2326200"/>
                <a:ext cx="1433444" cy="1433444"/>
              </a:xfrm>
              <a:prstGeom prst="rect">
                <a:avLst/>
              </a:prstGeom>
              <a:solidFill>
                <a:srgbClr val="C43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Rechthoek 9"/>
              <p:cNvSpPr/>
              <p:nvPr/>
            </p:nvSpPr>
            <p:spPr>
              <a:xfrm>
                <a:off x="4112299" y="2326200"/>
                <a:ext cx="1433444" cy="14334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Rechthoek 10"/>
              <p:cNvSpPr/>
              <p:nvPr/>
            </p:nvSpPr>
            <p:spPr>
              <a:xfrm>
                <a:off x="4112299" y="2326200"/>
                <a:ext cx="718988" cy="718988"/>
              </a:xfrm>
              <a:prstGeom prst="rect">
                <a:avLst/>
              </a:prstGeom>
              <a:solidFill>
                <a:srgbClr val="CE68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Rechthoek 11"/>
              <p:cNvSpPr/>
              <p:nvPr/>
            </p:nvSpPr>
            <p:spPr>
              <a:xfrm>
                <a:off x="1243145" y="0"/>
                <a:ext cx="2869154" cy="37596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Rechthoek 12"/>
              <p:cNvSpPr/>
              <p:nvPr/>
            </p:nvSpPr>
            <p:spPr>
              <a:xfrm>
                <a:off x="4112299" y="3757378"/>
                <a:ext cx="718988" cy="718988"/>
              </a:xfrm>
              <a:prstGeom prst="rect">
                <a:avLst/>
              </a:prstGeom>
              <a:solidFill>
                <a:srgbClr val="C43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Rechthoek 13"/>
              <p:cNvSpPr/>
              <p:nvPr/>
            </p:nvSpPr>
            <p:spPr>
              <a:xfrm>
                <a:off x="3393311" y="3040656"/>
                <a:ext cx="718988" cy="718988"/>
              </a:xfrm>
              <a:prstGeom prst="rect">
                <a:avLst/>
              </a:prstGeom>
              <a:solidFill>
                <a:srgbClr val="C43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Rechthoek 14"/>
              <p:cNvSpPr/>
              <p:nvPr/>
            </p:nvSpPr>
            <p:spPr>
              <a:xfrm>
                <a:off x="524157" y="2326200"/>
                <a:ext cx="718988" cy="718988"/>
              </a:xfrm>
              <a:prstGeom prst="rect">
                <a:avLst/>
              </a:prstGeom>
              <a:solidFill>
                <a:srgbClr val="A751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" name="Rechthoek 15"/>
              <p:cNvSpPr/>
              <p:nvPr/>
            </p:nvSpPr>
            <p:spPr>
              <a:xfrm>
                <a:off x="1243145" y="3756245"/>
                <a:ext cx="718988" cy="718988"/>
              </a:xfrm>
              <a:prstGeom prst="rect">
                <a:avLst/>
              </a:prstGeom>
              <a:solidFill>
                <a:srgbClr val="A751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7" name="Rechthoek 16"/>
              <p:cNvSpPr/>
              <p:nvPr/>
            </p:nvSpPr>
            <p:spPr>
              <a:xfrm>
                <a:off x="524157" y="3756245"/>
                <a:ext cx="718988" cy="7189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460385"/>
              <a:ext cx="2435624" cy="9341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985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Geïnteresseerd in het materiaal</a:t>
            </a:r>
          </a:p>
          <a:p>
            <a:pPr marL="0" indent="0">
              <a:buNone/>
            </a:pPr>
            <a:endParaRPr lang="nl-NL" dirty="0">
              <a:solidFill>
                <a:srgbClr val="C43735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rgbClr val="C43735"/>
                </a:solidFill>
              </a:rPr>
              <a:t>o</a:t>
            </a:r>
            <a:r>
              <a:rPr lang="nl-NL" dirty="0" smtClean="0">
                <a:solidFill>
                  <a:srgbClr val="C43735"/>
                </a:solidFill>
              </a:rPr>
              <a:t>f</a:t>
            </a:r>
          </a:p>
          <a:p>
            <a:pPr marL="0" indent="0">
              <a:buNone/>
            </a:pPr>
            <a:endParaRPr lang="nl-NL" dirty="0" smtClean="0">
              <a:solidFill>
                <a:srgbClr val="C43735"/>
              </a:solidFill>
            </a:endParaRPr>
          </a:p>
          <a:p>
            <a:r>
              <a:rPr lang="nl-NL" dirty="0" smtClean="0">
                <a:solidFill>
                  <a:srgbClr val="C43735"/>
                </a:solidFill>
              </a:rPr>
              <a:t>Meedoen in een docent ontwikkel team</a:t>
            </a:r>
          </a:p>
          <a:p>
            <a:pPr marL="0" indent="0">
              <a:buNone/>
            </a:pPr>
            <a:endParaRPr lang="nl-NL" dirty="0" smtClean="0">
              <a:solidFill>
                <a:srgbClr val="C43735"/>
              </a:solidFill>
            </a:endParaRPr>
          </a:p>
          <a:p>
            <a:pPr marL="0" indent="0">
              <a:buNone/>
            </a:pPr>
            <a:r>
              <a:rPr lang="nl-NL" sz="3600" dirty="0" smtClean="0">
                <a:solidFill>
                  <a:srgbClr val="C43735"/>
                </a:solidFill>
              </a:rPr>
              <a:t>s.delhaye@janvanbrabant.nl</a:t>
            </a:r>
            <a:endParaRPr lang="nl-NL" dirty="0">
              <a:solidFill>
                <a:srgbClr val="C43735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>
                <a:solidFill>
                  <a:srgbClr val="C43735"/>
                </a:solidFill>
              </a:rPr>
              <a:t>Discussie</a:t>
            </a:r>
            <a:endParaRPr lang="en-GB" dirty="0"/>
          </a:p>
        </p:txBody>
      </p:sp>
      <p:sp>
        <p:nvSpPr>
          <p:cNvPr id="8" name="Tekstvak 7"/>
          <p:cNvSpPr txBox="1"/>
          <p:nvPr/>
        </p:nvSpPr>
        <p:spPr>
          <a:xfrm>
            <a:off x="0" y="6547144"/>
            <a:ext cx="4750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E3A7A7"/>
                </a:solidFill>
              </a:rPr>
              <a:t>INTRO / RESULTATEN / </a:t>
            </a:r>
            <a:r>
              <a:rPr lang="nl-NL" sz="1400" dirty="0">
                <a:solidFill>
                  <a:srgbClr val="E3A7A7"/>
                </a:solidFill>
              </a:rPr>
              <a:t>ACTIVITEIT</a:t>
            </a:r>
            <a:r>
              <a:rPr lang="nl-NL" sz="1400" dirty="0" smtClean="0">
                <a:solidFill>
                  <a:srgbClr val="E3A7A7"/>
                </a:solidFill>
              </a:rPr>
              <a:t> 1 </a:t>
            </a:r>
            <a:r>
              <a:rPr lang="nl-NL" sz="1400" dirty="0">
                <a:solidFill>
                  <a:srgbClr val="E3A7A7"/>
                </a:solidFill>
              </a:rPr>
              <a:t>/ ACTIVITEIT </a:t>
            </a:r>
            <a:r>
              <a:rPr lang="nl-NL" sz="1400" dirty="0" smtClean="0">
                <a:solidFill>
                  <a:srgbClr val="E3A7A7"/>
                </a:solidFill>
              </a:rPr>
              <a:t>2 </a:t>
            </a:r>
            <a:r>
              <a:rPr lang="nl-NL" sz="1400" dirty="0">
                <a:solidFill>
                  <a:srgbClr val="E3A7A7"/>
                </a:solidFill>
              </a:rPr>
              <a:t>/ </a:t>
            </a:r>
            <a:r>
              <a:rPr lang="nl-NL" sz="1400" b="1" u="sng" dirty="0" smtClean="0">
                <a:solidFill>
                  <a:srgbClr val="C43735"/>
                </a:solidFill>
              </a:rPr>
              <a:t>DISCUSSIE</a:t>
            </a:r>
            <a:endParaRPr lang="en-GB" sz="1400" b="1" u="sng" dirty="0">
              <a:solidFill>
                <a:srgbClr val="C4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7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>
                <a:solidFill>
                  <a:srgbClr val="C43735"/>
                </a:solidFill>
              </a:rPr>
              <a:t>Discussie</a:t>
            </a:r>
            <a:endParaRPr lang="en-GB" dirty="0"/>
          </a:p>
        </p:txBody>
      </p:sp>
      <p:sp>
        <p:nvSpPr>
          <p:cNvPr id="8" name="Tekstvak 7"/>
          <p:cNvSpPr txBox="1"/>
          <p:nvPr/>
        </p:nvSpPr>
        <p:spPr>
          <a:xfrm>
            <a:off x="0" y="6547144"/>
            <a:ext cx="4750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E3A7A7"/>
                </a:solidFill>
              </a:rPr>
              <a:t>INTRO / RESULTATEN / </a:t>
            </a:r>
            <a:r>
              <a:rPr lang="nl-NL" sz="1400" dirty="0">
                <a:solidFill>
                  <a:srgbClr val="E3A7A7"/>
                </a:solidFill>
              </a:rPr>
              <a:t>ACTIVITEIT</a:t>
            </a:r>
            <a:r>
              <a:rPr lang="nl-NL" sz="1400" dirty="0" smtClean="0">
                <a:solidFill>
                  <a:srgbClr val="E3A7A7"/>
                </a:solidFill>
              </a:rPr>
              <a:t> 1 </a:t>
            </a:r>
            <a:r>
              <a:rPr lang="nl-NL" sz="1400" dirty="0">
                <a:solidFill>
                  <a:srgbClr val="E3A7A7"/>
                </a:solidFill>
              </a:rPr>
              <a:t>/ ACTIVITEIT </a:t>
            </a:r>
            <a:r>
              <a:rPr lang="nl-NL" sz="1400" dirty="0" smtClean="0">
                <a:solidFill>
                  <a:srgbClr val="E3A7A7"/>
                </a:solidFill>
              </a:rPr>
              <a:t>2 </a:t>
            </a:r>
            <a:r>
              <a:rPr lang="nl-NL" sz="1400" dirty="0">
                <a:solidFill>
                  <a:srgbClr val="E3A7A7"/>
                </a:solidFill>
              </a:rPr>
              <a:t>/ </a:t>
            </a:r>
            <a:r>
              <a:rPr lang="nl-NL" sz="1400" b="1" u="sng" dirty="0" smtClean="0">
                <a:solidFill>
                  <a:srgbClr val="C43735"/>
                </a:solidFill>
              </a:rPr>
              <a:t>DISCUSSIE</a:t>
            </a:r>
            <a:endParaRPr lang="en-GB" sz="1400" b="1" u="sng" dirty="0">
              <a:solidFill>
                <a:srgbClr val="C43735"/>
              </a:solidFill>
            </a:endParaRPr>
          </a:p>
        </p:txBody>
      </p:sp>
      <p:pic>
        <p:nvPicPr>
          <p:cNvPr id="1026" name="Picture 2" descr="Image result for thank you einst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310" y="2570342"/>
            <a:ext cx="3438525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42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C43735"/>
                </a:solidFill>
              </a:rPr>
              <a:t>Introductie</a:t>
            </a:r>
            <a:r>
              <a:rPr lang="nl-NL" dirty="0" smtClean="0">
                <a:solidFill>
                  <a:srgbClr val="C43735"/>
                </a:solidFill>
              </a:rPr>
              <a:t>: Wie, wat en waarom</a:t>
            </a:r>
          </a:p>
          <a:p>
            <a:r>
              <a:rPr lang="nl-NL" b="1" dirty="0" smtClean="0">
                <a:solidFill>
                  <a:srgbClr val="C43735"/>
                </a:solidFill>
              </a:rPr>
              <a:t>Resultaten: </a:t>
            </a:r>
            <a:r>
              <a:rPr lang="nl-NL" dirty="0" smtClean="0">
                <a:solidFill>
                  <a:srgbClr val="C43735"/>
                </a:solidFill>
              </a:rPr>
              <a:t>Kenmerken module</a:t>
            </a:r>
          </a:p>
          <a:p>
            <a:r>
              <a:rPr lang="nl-NL" b="1" dirty="0" smtClean="0">
                <a:solidFill>
                  <a:srgbClr val="C43735"/>
                </a:solidFill>
              </a:rPr>
              <a:t>Activiteit 1</a:t>
            </a:r>
            <a:r>
              <a:rPr lang="nl-NL" dirty="0" smtClean="0">
                <a:solidFill>
                  <a:srgbClr val="C43735"/>
                </a:solidFill>
              </a:rPr>
              <a:t>: Zonsverduistering 1919</a:t>
            </a:r>
          </a:p>
          <a:p>
            <a:r>
              <a:rPr lang="nl-NL" b="1" dirty="0" smtClean="0">
                <a:solidFill>
                  <a:srgbClr val="C43735"/>
                </a:solidFill>
              </a:rPr>
              <a:t>Activiteit 2</a:t>
            </a:r>
            <a:r>
              <a:rPr lang="nl-NL" dirty="0" smtClean="0">
                <a:solidFill>
                  <a:srgbClr val="C43735"/>
                </a:solidFill>
              </a:rPr>
              <a:t>: Perihelium precessie Mercurius</a:t>
            </a:r>
            <a:endParaRPr lang="nl-NL" dirty="0">
              <a:solidFill>
                <a:srgbClr val="C43735"/>
              </a:solidFill>
            </a:endParaRPr>
          </a:p>
          <a:p>
            <a:r>
              <a:rPr lang="nl-NL" b="1" dirty="0" smtClean="0">
                <a:solidFill>
                  <a:srgbClr val="C43735"/>
                </a:solidFill>
              </a:rPr>
              <a:t>Opzetten </a:t>
            </a:r>
            <a:r>
              <a:rPr lang="nl-NL" dirty="0" smtClean="0">
                <a:solidFill>
                  <a:srgbClr val="C43735"/>
                </a:solidFill>
              </a:rPr>
              <a:t>Docent Ontwikkel Team</a:t>
            </a:r>
          </a:p>
          <a:p>
            <a:r>
              <a:rPr lang="nl-NL" b="1" dirty="0" smtClean="0">
                <a:solidFill>
                  <a:srgbClr val="C43735"/>
                </a:solidFill>
              </a:rPr>
              <a:t>Discussie</a:t>
            </a:r>
            <a:r>
              <a:rPr lang="nl-NL" dirty="0" smtClean="0">
                <a:solidFill>
                  <a:srgbClr val="C43735"/>
                </a:solidFill>
              </a:rPr>
              <a:t> en vragen</a:t>
            </a:r>
            <a:endParaRPr lang="nl-NL" b="1" dirty="0" smtClean="0">
              <a:solidFill>
                <a:srgbClr val="C43735"/>
              </a:solidFill>
            </a:endParaRPr>
          </a:p>
          <a:p>
            <a:pPr lvl="1"/>
            <a:endParaRPr lang="nl-NL" dirty="0">
              <a:solidFill>
                <a:srgbClr val="C43735"/>
              </a:solidFill>
            </a:endParaRPr>
          </a:p>
          <a:p>
            <a:pPr marL="457200" lvl="1" indent="0">
              <a:buNone/>
            </a:pPr>
            <a:endParaRPr lang="en-GB" dirty="0">
              <a:solidFill>
                <a:srgbClr val="C43735"/>
              </a:solidFill>
            </a:endParaRP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Inhoudsopgave</a:t>
            </a:r>
            <a:endParaRPr lang="en-GB" dirty="0">
              <a:solidFill>
                <a:srgbClr val="C43735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0" y="6547144"/>
            <a:ext cx="4731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C43735"/>
                </a:solidFill>
              </a:rPr>
              <a:t>INTRO / RESULTATEN / ACTIVITEIT 1 / </a:t>
            </a:r>
            <a:r>
              <a:rPr lang="nl-NL" sz="1400" dirty="0">
                <a:solidFill>
                  <a:srgbClr val="C43735"/>
                </a:solidFill>
              </a:rPr>
              <a:t>ACTIVITEIT </a:t>
            </a:r>
            <a:r>
              <a:rPr lang="nl-NL" sz="1400" dirty="0" smtClean="0">
                <a:solidFill>
                  <a:srgbClr val="C43735"/>
                </a:solidFill>
              </a:rPr>
              <a:t>2 </a:t>
            </a:r>
            <a:r>
              <a:rPr lang="nl-NL" sz="1400" dirty="0">
                <a:solidFill>
                  <a:srgbClr val="C43735"/>
                </a:solidFill>
              </a:rPr>
              <a:t>/ </a:t>
            </a:r>
            <a:r>
              <a:rPr lang="nl-NL" sz="1400" dirty="0" smtClean="0">
                <a:solidFill>
                  <a:srgbClr val="C43735"/>
                </a:solidFill>
              </a:rPr>
              <a:t>DISCUSSIE</a:t>
            </a:r>
            <a:endParaRPr lang="en-GB" sz="1400" dirty="0">
              <a:solidFill>
                <a:srgbClr val="C4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79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331135" y="2548901"/>
            <a:ext cx="7803215" cy="3369300"/>
          </a:xfrm>
        </p:spPr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Nobelprijs natuurkunde - LIGO</a:t>
            </a:r>
          </a:p>
          <a:p>
            <a:r>
              <a:rPr lang="nl-NL" dirty="0" smtClean="0">
                <a:solidFill>
                  <a:srgbClr val="C43735"/>
                </a:solidFill>
              </a:rPr>
              <a:t>Werking GPS</a:t>
            </a:r>
          </a:p>
          <a:p>
            <a:r>
              <a:rPr lang="nl-NL" dirty="0" smtClean="0">
                <a:solidFill>
                  <a:srgbClr val="C43735"/>
                </a:solidFill>
              </a:rPr>
              <a:t>Oerknal</a:t>
            </a:r>
          </a:p>
          <a:p>
            <a:r>
              <a:rPr lang="nl-NL" dirty="0" smtClean="0">
                <a:solidFill>
                  <a:srgbClr val="C43735"/>
                </a:solidFill>
              </a:rPr>
              <a:t>Modern model voor gravitatie</a:t>
            </a:r>
          </a:p>
          <a:p>
            <a:r>
              <a:rPr lang="nl-NL" dirty="0" smtClean="0">
                <a:solidFill>
                  <a:srgbClr val="C43735"/>
                </a:solidFill>
              </a:rPr>
              <a:t>Astronomie</a:t>
            </a:r>
          </a:p>
          <a:p>
            <a:r>
              <a:rPr lang="nl-NL" dirty="0" smtClean="0">
                <a:solidFill>
                  <a:srgbClr val="C43735"/>
                </a:solidFill>
              </a:rPr>
              <a:t>Aansluiting huidig curriculum</a:t>
            </a:r>
            <a:endParaRPr lang="nl-NL" dirty="0">
              <a:solidFill>
                <a:srgbClr val="C43735"/>
              </a:solidFill>
            </a:endParaRPr>
          </a:p>
          <a:p>
            <a:pPr lvl="1"/>
            <a:endParaRPr lang="nl-NL" dirty="0" smtClean="0">
              <a:solidFill>
                <a:srgbClr val="C43735"/>
              </a:solidFill>
            </a:endParaRPr>
          </a:p>
          <a:p>
            <a:endParaRPr lang="nl-NL" dirty="0">
              <a:solidFill>
                <a:srgbClr val="C43735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Waarom ART op het vwo?</a:t>
            </a:r>
            <a:endParaRPr lang="nl-NL" dirty="0">
              <a:solidFill>
                <a:srgbClr val="C43735"/>
              </a:solidFill>
            </a:endParaRPr>
          </a:p>
        </p:txBody>
      </p:sp>
      <p:pic>
        <p:nvPicPr>
          <p:cNvPr id="6" name="Picture 2" descr="http://news.xinhuanet.com/english/2017-10/03/136656833_15070319717671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846" y="2560280"/>
            <a:ext cx="3003785" cy="168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1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846" y="2560280"/>
            <a:ext cx="3003785" cy="1879773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https://www.insidescience.org/sites/default/files/images/articles/top-images/Top%20Image%20%20-%20CREDIT-%20NASA%2527s%20Goddard%20Space%20Flight%20Center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578" y="4440053"/>
            <a:ext cx="3003785" cy="176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/>
          <p:cNvSpPr txBox="1"/>
          <p:nvPr/>
        </p:nvSpPr>
        <p:spPr>
          <a:xfrm>
            <a:off x="0" y="6547144"/>
            <a:ext cx="4744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b="1" u="sng" dirty="0" smtClean="0">
                <a:solidFill>
                  <a:srgbClr val="C43735"/>
                </a:solidFill>
              </a:rPr>
              <a:t>INTRO</a:t>
            </a:r>
            <a:r>
              <a:rPr lang="nl-NL" sz="1400" dirty="0" smtClean="0">
                <a:solidFill>
                  <a:srgbClr val="E3A7A7"/>
                </a:solidFill>
              </a:rPr>
              <a:t> / RESULTATEN / ACTIVITEIT 1 / </a:t>
            </a:r>
            <a:r>
              <a:rPr lang="nl-NL" sz="1400" dirty="0">
                <a:solidFill>
                  <a:srgbClr val="E3A7A7"/>
                </a:solidFill>
              </a:rPr>
              <a:t>ACTIVITEIT </a:t>
            </a:r>
            <a:r>
              <a:rPr lang="nl-NL" sz="1400" dirty="0" smtClean="0">
                <a:solidFill>
                  <a:srgbClr val="E3A7A7"/>
                </a:solidFill>
              </a:rPr>
              <a:t>2 </a:t>
            </a:r>
            <a:r>
              <a:rPr lang="nl-NL" sz="1400" dirty="0">
                <a:solidFill>
                  <a:srgbClr val="E3A7A7"/>
                </a:solidFill>
              </a:rPr>
              <a:t>/ </a:t>
            </a:r>
            <a:r>
              <a:rPr lang="nl-NL" sz="1400" dirty="0" smtClean="0">
                <a:solidFill>
                  <a:srgbClr val="E3A7A7"/>
                </a:solidFill>
              </a:rPr>
              <a:t>DISCUSSIE</a:t>
            </a:r>
            <a:endParaRPr lang="en-GB" sz="1400" dirty="0">
              <a:solidFill>
                <a:srgbClr val="E3A7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5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331135" y="2548901"/>
            <a:ext cx="6222065" cy="4098084"/>
          </a:xfrm>
        </p:spPr>
        <p:txBody>
          <a:bodyPr/>
          <a:lstStyle/>
          <a:p>
            <a:r>
              <a:rPr lang="nl-NL" dirty="0">
                <a:solidFill>
                  <a:srgbClr val="C43735"/>
                </a:solidFill>
              </a:rPr>
              <a:t>Eigenschappen van licht </a:t>
            </a:r>
            <a:r>
              <a:rPr lang="nl-NL" dirty="0" smtClean="0">
                <a:solidFill>
                  <a:srgbClr val="C43735"/>
                </a:solidFill>
              </a:rPr>
              <a:t>- interferentie</a:t>
            </a:r>
          </a:p>
          <a:p>
            <a:r>
              <a:rPr lang="nl-NL" dirty="0" smtClean="0">
                <a:solidFill>
                  <a:srgbClr val="C43735"/>
                </a:solidFill>
              </a:rPr>
              <a:t>Quantum - </a:t>
            </a:r>
            <a:r>
              <a:rPr lang="nl-NL" dirty="0" err="1" smtClean="0">
                <a:solidFill>
                  <a:srgbClr val="C43735"/>
                </a:solidFill>
              </a:rPr>
              <a:t>Energieniveau‘s</a:t>
            </a:r>
            <a:endParaRPr lang="nl-NL" dirty="0" smtClean="0">
              <a:solidFill>
                <a:srgbClr val="C43735"/>
              </a:solidFill>
            </a:endParaRPr>
          </a:p>
          <a:p>
            <a:r>
              <a:rPr lang="nl-NL" dirty="0" smtClean="0">
                <a:solidFill>
                  <a:srgbClr val="C43735"/>
                </a:solidFill>
              </a:rPr>
              <a:t>Astrofysica en hemelmechanica</a:t>
            </a:r>
            <a:endParaRPr lang="nl-NL" dirty="0">
              <a:solidFill>
                <a:srgbClr val="C43735"/>
              </a:solidFill>
            </a:endParaRPr>
          </a:p>
          <a:p>
            <a:r>
              <a:rPr lang="nl-NL" dirty="0" smtClean="0">
                <a:solidFill>
                  <a:srgbClr val="C43735"/>
                </a:solidFill>
              </a:rPr>
              <a:t>Trillingen </a:t>
            </a:r>
            <a:r>
              <a:rPr lang="nl-NL" dirty="0">
                <a:solidFill>
                  <a:srgbClr val="C43735"/>
                </a:solidFill>
              </a:rPr>
              <a:t>en </a:t>
            </a:r>
            <a:r>
              <a:rPr lang="nl-NL" dirty="0" smtClean="0">
                <a:solidFill>
                  <a:srgbClr val="C43735"/>
                </a:solidFill>
              </a:rPr>
              <a:t>golven</a:t>
            </a:r>
            <a:endParaRPr lang="nl-NL" dirty="0">
              <a:solidFill>
                <a:srgbClr val="C43735"/>
              </a:solidFill>
            </a:endParaRPr>
          </a:p>
          <a:p>
            <a:r>
              <a:rPr lang="nl-NL" dirty="0" smtClean="0">
                <a:solidFill>
                  <a:srgbClr val="C43735"/>
                </a:solidFill>
              </a:rPr>
              <a:t>Optica</a:t>
            </a:r>
          </a:p>
          <a:p>
            <a:r>
              <a:rPr lang="nl-NL" dirty="0" smtClean="0">
                <a:solidFill>
                  <a:srgbClr val="C43735"/>
                </a:solidFill>
              </a:rPr>
              <a:t>Klassieke mechanica</a:t>
            </a:r>
          </a:p>
          <a:p>
            <a:r>
              <a:rPr lang="nl-NL" dirty="0" smtClean="0">
                <a:solidFill>
                  <a:srgbClr val="C43735"/>
                </a:solidFill>
              </a:rPr>
              <a:t>Medische beeldvorming</a:t>
            </a:r>
            <a:endParaRPr lang="nl-NL" dirty="0">
              <a:solidFill>
                <a:srgbClr val="C43735"/>
              </a:solidFill>
            </a:endParaRPr>
          </a:p>
          <a:p>
            <a:endParaRPr lang="nl-NL" dirty="0">
              <a:solidFill>
                <a:srgbClr val="C43735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331135" y="1790879"/>
            <a:ext cx="7178029" cy="779463"/>
          </a:xfrm>
        </p:spPr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Aansluiting op curriculum</a:t>
            </a:r>
            <a:endParaRPr lang="nl-NL" dirty="0">
              <a:solidFill>
                <a:srgbClr val="C43735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0" y="6547144"/>
            <a:ext cx="4744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b="1" u="sng" dirty="0" smtClean="0">
                <a:solidFill>
                  <a:srgbClr val="C43735"/>
                </a:solidFill>
              </a:rPr>
              <a:t>INTRO</a:t>
            </a:r>
            <a:r>
              <a:rPr lang="nl-NL" sz="1400" dirty="0" smtClean="0">
                <a:solidFill>
                  <a:srgbClr val="E3A7A7"/>
                </a:solidFill>
              </a:rPr>
              <a:t> / RESULTATEN / ACTIVITEIT 1 / </a:t>
            </a:r>
            <a:r>
              <a:rPr lang="nl-NL" sz="1400" dirty="0">
                <a:solidFill>
                  <a:srgbClr val="E3A7A7"/>
                </a:solidFill>
              </a:rPr>
              <a:t>ACTIVITEIT </a:t>
            </a:r>
            <a:r>
              <a:rPr lang="nl-NL" sz="1400" dirty="0" smtClean="0">
                <a:solidFill>
                  <a:srgbClr val="E3A7A7"/>
                </a:solidFill>
              </a:rPr>
              <a:t>2 </a:t>
            </a:r>
            <a:r>
              <a:rPr lang="nl-NL" sz="1400" dirty="0">
                <a:solidFill>
                  <a:srgbClr val="E3A7A7"/>
                </a:solidFill>
              </a:rPr>
              <a:t>/ </a:t>
            </a:r>
            <a:r>
              <a:rPr lang="nl-NL" sz="1400" dirty="0" smtClean="0">
                <a:solidFill>
                  <a:srgbClr val="E3A7A7"/>
                </a:solidFill>
              </a:rPr>
              <a:t>DISCUSSIE</a:t>
            </a:r>
            <a:endParaRPr lang="en-GB" sz="1400" dirty="0">
              <a:solidFill>
                <a:srgbClr val="E3A7A7"/>
              </a:solidFill>
            </a:endParaRPr>
          </a:p>
        </p:txBody>
      </p:sp>
      <p:pic>
        <p:nvPicPr>
          <p:cNvPr id="13" name="Afbeelding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508" y="3113255"/>
            <a:ext cx="4457700" cy="3744746"/>
          </a:xfrm>
          <a:prstGeom prst="rect">
            <a:avLst/>
          </a:prstGeom>
        </p:spPr>
      </p:pic>
      <p:pic>
        <p:nvPicPr>
          <p:cNvPr id="14" name="Picture 12" descr="https://www.ligo.caltech.edu/assets/ligo_default_social_image-fa8a65b147c61b5147e1d43f9e7afc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355" y="-57584"/>
            <a:ext cx="5634713" cy="317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s://www.ligo.caltech.edu/system/video_items/images/21/medium/ifo_response_vid_still.jpg?14478736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903" y="-20489"/>
            <a:ext cx="5571097" cy="313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astrobites.org/wp-content/uploads/2016/02/Screen-Shot-2016-02-10-at-9.47.17-A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" y="3111715"/>
            <a:ext cx="4675478" cy="374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02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331135" y="2548901"/>
            <a:ext cx="7803215" cy="3369300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rgbClr val="C43735"/>
                </a:solidFill>
              </a:rPr>
              <a:t>Curriculummateriaal ontwerpen en </a:t>
            </a:r>
            <a:r>
              <a:rPr lang="nl-NL" b="1" u="sng" dirty="0">
                <a:solidFill>
                  <a:srgbClr val="C43735"/>
                </a:solidFill>
              </a:rPr>
              <a:t>evalueren</a:t>
            </a:r>
            <a:r>
              <a:rPr lang="nl-NL" dirty="0">
                <a:solidFill>
                  <a:srgbClr val="C43735"/>
                </a:solidFill>
              </a:rPr>
              <a:t> waarin het onderwerp algemene relativiteitstheorie op een </a:t>
            </a:r>
            <a:r>
              <a:rPr lang="nl-NL" b="1" i="1" dirty="0">
                <a:solidFill>
                  <a:srgbClr val="C43735"/>
                </a:solidFill>
              </a:rPr>
              <a:t>adequate</a:t>
            </a:r>
            <a:r>
              <a:rPr lang="nl-NL" dirty="0">
                <a:solidFill>
                  <a:srgbClr val="C43735"/>
                </a:solidFill>
              </a:rPr>
              <a:t> manier wordt </a:t>
            </a:r>
            <a:r>
              <a:rPr lang="nl-NL" dirty="0" smtClean="0">
                <a:solidFill>
                  <a:srgbClr val="C43735"/>
                </a:solidFill>
              </a:rPr>
              <a:t>onderwezen.</a:t>
            </a:r>
            <a:endParaRPr lang="nl-NL" dirty="0">
              <a:solidFill>
                <a:srgbClr val="C43735"/>
              </a:solidFill>
            </a:endParaRPr>
          </a:p>
          <a:p>
            <a:r>
              <a:rPr lang="nl-NL" dirty="0" smtClean="0">
                <a:solidFill>
                  <a:srgbClr val="C43735"/>
                </a:solidFill>
              </a:rPr>
              <a:t>rol </a:t>
            </a:r>
            <a:r>
              <a:rPr lang="nl-NL" dirty="0">
                <a:solidFill>
                  <a:srgbClr val="C43735"/>
                </a:solidFill>
              </a:rPr>
              <a:t>van </a:t>
            </a:r>
            <a:r>
              <a:rPr lang="nl-NL" dirty="0" smtClean="0">
                <a:solidFill>
                  <a:srgbClr val="C43735"/>
                </a:solidFill>
              </a:rPr>
              <a:t>ART </a:t>
            </a:r>
            <a:r>
              <a:rPr lang="nl-NL" dirty="0">
                <a:solidFill>
                  <a:srgbClr val="C43735"/>
                </a:solidFill>
              </a:rPr>
              <a:t>in </a:t>
            </a:r>
            <a:r>
              <a:rPr lang="nl-NL" dirty="0" smtClean="0">
                <a:solidFill>
                  <a:srgbClr val="C43735"/>
                </a:solidFill>
              </a:rPr>
              <a:t>natuurwetenschap;</a:t>
            </a:r>
            <a:endParaRPr lang="nl-NL" dirty="0">
              <a:solidFill>
                <a:srgbClr val="C43735"/>
              </a:solidFill>
            </a:endParaRPr>
          </a:p>
          <a:p>
            <a:r>
              <a:rPr lang="nl-NL" b="1" u="sng" dirty="0" smtClean="0">
                <a:solidFill>
                  <a:srgbClr val="C43735"/>
                </a:solidFill>
              </a:rPr>
              <a:t>materialen en de lespraktijk</a:t>
            </a:r>
            <a:r>
              <a:rPr lang="nl-NL" dirty="0" smtClean="0">
                <a:solidFill>
                  <a:srgbClr val="C43735"/>
                </a:solidFill>
              </a:rPr>
              <a:t> voldoen aan vier kwaliteitscriteria </a:t>
            </a:r>
            <a:r>
              <a:rPr lang="nl-NL" dirty="0">
                <a:solidFill>
                  <a:srgbClr val="C43735"/>
                </a:solidFill>
              </a:rPr>
              <a:t>(relevantie, consistent ontwerp, praktische bruikbaarheid en effectiviteit).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Doel van het onderzoek</a:t>
            </a:r>
            <a:endParaRPr lang="nl-NL" dirty="0">
              <a:solidFill>
                <a:srgbClr val="C43735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0" y="6547144"/>
            <a:ext cx="4395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b="1" u="sng" dirty="0" smtClean="0">
                <a:solidFill>
                  <a:srgbClr val="C43735"/>
                </a:solidFill>
              </a:rPr>
              <a:t>INTRO</a:t>
            </a:r>
            <a:r>
              <a:rPr lang="nl-NL" sz="1400" dirty="0" smtClean="0">
                <a:solidFill>
                  <a:srgbClr val="E3A7A7"/>
                </a:solidFill>
              </a:rPr>
              <a:t> / RESULTATEN / ACTIVITEIT / </a:t>
            </a:r>
            <a:r>
              <a:rPr lang="nl-NL" sz="1400" dirty="0">
                <a:solidFill>
                  <a:srgbClr val="E3A7A7"/>
                </a:solidFill>
              </a:rPr>
              <a:t>ENQUÊTE</a:t>
            </a:r>
            <a:r>
              <a:rPr lang="nl-NL" sz="1400" dirty="0" smtClean="0">
                <a:solidFill>
                  <a:srgbClr val="E3A7A7"/>
                </a:solidFill>
              </a:rPr>
              <a:t> / DISCUSSIE</a:t>
            </a:r>
            <a:endParaRPr lang="en-GB" sz="1400" dirty="0">
              <a:solidFill>
                <a:srgbClr val="E3A7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83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331135" y="2548900"/>
            <a:ext cx="8383373" cy="4247553"/>
          </a:xfrm>
        </p:spPr>
        <p:txBody>
          <a:bodyPr/>
          <a:lstStyle/>
          <a:p>
            <a:r>
              <a:rPr lang="nl-NL" sz="2400" b="1" u="sng" dirty="0" smtClean="0">
                <a:solidFill>
                  <a:srgbClr val="C43735"/>
                </a:solidFill>
              </a:rPr>
              <a:t>Sluit aan</a:t>
            </a:r>
            <a:r>
              <a:rPr lang="nl-NL" sz="2400" dirty="0" smtClean="0">
                <a:solidFill>
                  <a:srgbClr val="C43735"/>
                </a:solidFill>
              </a:rPr>
              <a:t> op het </a:t>
            </a:r>
            <a:r>
              <a:rPr lang="nl-NL" sz="2400" b="1" dirty="0" smtClean="0">
                <a:solidFill>
                  <a:srgbClr val="C43735"/>
                </a:solidFill>
              </a:rPr>
              <a:t>kennisniveau</a:t>
            </a:r>
            <a:r>
              <a:rPr lang="nl-NL" sz="2400" dirty="0" smtClean="0">
                <a:solidFill>
                  <a:srgbClr val="C43735"/>
                </a:solidFill>
              </a:rPr>
              <a:t> van een vwo leerling (BB)</a:t>
            </a:r>
            <a:endParaRPr lang="nl-NL" dirty="0" smtClean="0">
              <a:solidFill>
                <a:srgbClr val="C43735"/>
              </a:solidFill>
            </a:endParaRPr>
          </a:p>
          <a:p>
            <a:r>
              <a:rPr lang="nl-NL" sz="2400" b="1" dirty="0" smtClean="0">
                <a:solidFill>
                  <a:srgbClr val="C43735"/>
                </a:solidFill>
              </a:rPr>
              <a:t>Wiskunde niveau</a:t>
            </a:r>
            <a:r>
              <a:rPr lang="nl-NL" sz="2400" dirty="0" smtClean="0">
                <a:solidFill>
                  <a:srgbClr val="C43735"/>
                </a:solidFill>
              </a:rPr>
              <a:t> </a:t>
            </a:r>
            <a:r>
              <a:rPr lang="nl-NL" sz="2400" b="1" u="sng" dirty="0" smtClean="0">
                <a:solidFill>
                  <a:srgbClr val="C43735"/>
                </a:solidFill>
              </a:rPr>
              <a:t>sluit aan</a:t>
            </a:r>
            <a:r>
              <a:rPr lang="nl-NL" sz="2400" dirty="0" smtClean="0">
                <a:solidFill>
                  <a:srgbClr val="C43735"/>
                </a:solidFill>
              </a:rPr>
              <a:t> op het niveau van het CE:</a:t>
            </a:r>
            <a:endParaRPr lang="nl-NL" sz="2400" dirty="0">
              <a:solidFill>
                <a:srgbClr val="C43735"/>
              </a:solidFill>
            </a:endParaRPr>
          </a:p>
          <a:p>
            <a:pPr lvl="1"/>
            <a:r>
              <a:rPr lang="nl-NL" dirty="0">
                <a:solidFill>
                  <a:srgbClr val="C43735"/>
                </a:solidFill>
              </a:rPr>
              <a:t>Gravitationele roodverschuiving: </a:t>
            </a:r>
            <a:r>
              <a:rPr lang="nl-NL" dirty="0" err="1">
                <a:solidFill>
                  <a:srgbClr val="C43735"/>
                </a:solidFill>
              </a:rPr>
              <a:t>Pound-Rebka</a:t>
            </a:r>
            <a:endParaRPr lang="nl-NL" dirty="0">
              <a:solidFill>
                <a:srgbClr val="C43735"/>
              </a:solidFill>
            </a:endParaRPr>
          </a:p>
          <a:p>
            <a:pPr lvl="1"/>
            <a:r>
              <a:rPr lang="nl-NL" dirty="0" smtClean="0">
                <a:solidFill>
                  <a:srgbClr val="C43735"/>
                </a:solidFill>
              </a:rPr>
              <a:t>Rekenen </a:t>
            </a:r>
            <a:r>
              <a:rPr lang="nl-NL" dirty="0">
                <a:solidFill>
                  <a:srgbClr val="C43735"/>
                </a:solidFill>
              </a:rPr>
              <a:t>aan LIGO-data</a:t>
            </a:r>
            <a:endParaRPr lang="nl-NL" sz="2400" dirty="0" smtClean="0">
              <a:solidFill>
                <a:srgbClr val="C43735"/>
              </a:solidFill>
            </a:endParaRPr>
          </a:p>
          <a:p>
            <a:r>
              <a:rPr lang="nl-NL" sz="2400" dirty="0" smtClean="0">
                <a:solidFill>
                  <a:srgbClr val="C43735"/>
                </a:solidFill>
              </a:rPr>
              <a:t>Vakinhoudelijk </a:t>
            </a:r>
            <a:r>
              <a:rPr lang="nl-NL" sz="2400" b="1" u="sng" dirty="0" smtClean="0">
                <a:solidFill>
                  <a:srgbClr val="C43735"/>
                </a:solidFill>
              </a:rPr>
              <a:t>sluit</a:t>
            </a:r>
            <a:r>
              <a:rPr lang="nl-NL" sz="2400" dirty="0" smtClean="0">
                <a:solidFill>
                  <a:srgbClr val="C43735"/>
                </a:solidFill>
              </a:rPr>
              <a:t> de module </a:t>
            </a:r>
            <a:r>
              <a:rPr lang="nl-NL" sz="2400" b="1" u="sng" dirty="0" smtClean="0">
                <a:solidFill>
                  <a:srgbClr val="C43735"/>
                </a:solidFill>
              </a:rPr>
              <a:t>aan</a:t>
            </a:r>
            <a:r>
              <a:rPr lang="nl-NL" sz="2400" dirty="0" smtClean="0">
                <a:solidFill>
                  <a:srgbClr val="C43735"/>
                </a:solidFill>
              </a:rPr>
              <a:t> </a:t>
            </a:r>
            <a:r>
              <a:rPr lang="nl-NL" sz="2400" dirty="0">
                <a:solidFill>
                  <a:srgbClr val="C43735"/>
                </a:solidFill>
              </a:rPr>
              <a:t>op het </a:t>
            </a:r>
            <a:r>
              <a:rPr lang="nl-NL" sz="2400" b="1" dirty="0" smtClean="0">
                <a:solidFill>
                  <a:srgbClr val="C43735"/>
                </a:solidFill>
              </a:rPr>
              <a:t>curriculum</a:t>
            </a:r>
            <a:r>
              <a:rPr lang="nl-NL" sz="2400" dirty="0" smtClean="0">
                <a:solidFill>
                  <a:srgbClr val="C43735"/>
                </a:solidFill>
              </a:rPr>
              <a:t>:</a:t>
            </a:r>
            <a:endParaRPr lang="nl-NL" sz="2400" dirty="0">
              <a:solidFill>
                <a:srgbClr val="C43735"/>
              </a:solidFill>
            </a:endParaRPr>
          </a:p>
          <a:p>
            <a:pPr lvl="1"/>
            <a:r>
              <a:rPr lang="nl-NL" dirty="0" smtClean="0">
                <a:solidFill>
                  <a:srgbClr val="C43735"/>
                </a:solidFill>
              </a:rPr>
              <a:t>Domein B: golven</a:t>
            </a:r>
            <a:endParaRPr lang="nl-NL" dirty="0">
              <a:solidFill>
                <a:srgbClr val="C43735"/>
              </a:solidFill>
            </a:endParaRPr>
          </a:p>
          <a:p>
            <a:pPr lvl="1"/>
            <a:r>
              <a:rPr lang="nl-NL" dirty="0" smtClean="0">
                <a:solidFill>
                  <a:srgbClr val="C43735"/>
                </a:solidFill>
              </a:rPr>
              <a:t>Domein C: beweging en wisselwerking</a:t>
            </a:r>
          </a:p>
          <a:p>
            <a:pPr lvl="1"/>
            <a:r>
              <a:rPr lang="nl-NL" dirty="0" smtClean="0">
                <a:solidFill>
                  <a:srgbClr val="C43735"/>
                </a:solidFill>
              </a:rPr>
              <a:t>Domein E: straling en materie</a:t>
            </a:r>
          </a:p>
          <a:p>
            <a:pPr lvl="1"/>
            <a:r>
              <a:rPr lang="nl-NL" dirty="0" smtClean="0">
                <a:solidFill>
                  <a:srgbClr val="C43735"/>
                </a:solidFill>
              </a:rPr>
              <a:t>Domein F: Quantumwereld en relativiteit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Kenmerken module</a:t>
            </a:r>
            <a:endParaRPr lang="nl-NL" dirty="0">
              <a:solidFill>
                <a:srgbClr val="C43735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0" y="6547144"/>
            <a:ext cx="4744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E3A7A7"/>
                </a:solidFill>
              </a:rPr>
              <a:t>INTRO / </a:t>
            </a:r>
            <a:r>
              <a:rPr lang="nl-NL" sz="1400" b="1" u="sng" dirty="0" smtClean="0">
                <a:solidFill>
                  <a:srgbClr val="C43735"/>
                </a:solidFill>
              </a:rPr>
              <a:t>RESULTATEN</a:t>
            </a:r>
            <a:r>
              <a:rPr lang="nl-NL" sz="1400" dirty="0" smtClean="0">
                <a:solidFill>
                  <a:srgbClr val="E3A7A7"/>
                </a:solidFill>
              </a:rPr>
              <a:t> / ACTIVITEIT 1 / </a:t>
            </a:r>
            <a:r>
              <a:rPr lang="nl-NL" sz="1400" dirty="0">
                <a:solidFill>
                  <a:srgbClr val="E3A7A7"/>
                </a:solidFill>
              </a:rPr>
              <a:t>ACTIVITEIT </a:t>
            </a:r>
            <a:r>
              <a:rPr lang="nl-NL" sz="1400" dirty="0" smtClean="0">
                <a:solidFill>
                  <a:srgbClr val="E3A7A7"/>
                </a:solidFill>
              </a:rPr>
              <a:t>2 </a:t>
            </a:r>
            <a:r>
              <a:rPr lang="nl-NL" sz="1400" dirty="0">
                <a:solidFill>
                  <a:srgbClr val="E3A7A7"/>
                </a:solidFill>
              </a:rPr>
              <a:t>/ </a:t>
            </a:r>
            <a:r>
              <a:rPr lang="nl-NL" sz="1400" dirty="0" smtClean="0">
                <a:solidFill>
                  <a:srgbClr val="E3A7A7"/>
                </a:solidFill>
              </a:rPr>
              <a:t>DISCUSSIE</a:t>
            </a:r>
            <a:endParaRPr lang="en-GB" sz="1400" dirty="0">
              <a:solidFill>
                <a:srgbClr val="E3A7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78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331135" y="2548900"/>
            <a:ext cx="8383373" cy="4247553"/>
          </a:xfrm>
        </p:spPr>
        <p:txBody>
          <a:bodyPr/>
          <a:lstStyle/>
          <a:p>
            <a:r>
              <a:rPr lang="nl-NL" sz="2400" dirty="0" smtClean="0">
                <a:solidFill>
                  <a:srgbClr val="C43735"/>
                </a:solidFill>
              </a:rPr>
              <a:t>Begint </a:t>
            </a:r>
            <a:r>
              <a:rPr lang="nl-NL" sz="2400" dirty="0">
                <a:solidFill>
                  <a:srgbClr val="C43735"/>
                </a:solidFill>
              </a:rPr>
              <a:t>met een </a:t>
            </a:r>
            <a:r>
              <a:rPr lang="nl-NL" sz="2400" b="1" dirty="0">
                <a:solidFill>
                  <a:srgbClr val="C43735"/>
                </a:solidFill>
              </a:rPr>
              <a:t>interessante </a:t>
            </a:r>
            <a:r>
              <a:rPr lang="nl-NL" sz="2400" b="1" dirty="0" smtClean="0">
                <a:solidFill>
                  <a:srgbClr val="C43735"/>
                </a:solidFill>
              </a:rPr>
              <a:t>context</a:t>
            </a:r>
            <a:r>
              <a:rPr lang="nl-NL" sz="2400" dirty="0" smtClean="0">
                <a:solidFill>
                  <a:srgbClr val="C43735"/>
                </a:solidFill>
              </a:rPr>
              <a:t>:</a:t>
            </a:r>
          </a:p>
          <a:p>
            <a:pPr lvl="1"/>
            <a:r>
              <a:rPr lang="nl-NL" dirty="0" smtClean="0">
                <a:solidFill>
                  <a:srgbClr val="C43735"/>
                </a:solidFill>
              </a:rPr>
              <a:t>gravitatiegolven of zwarte gaten</a:t>
            </a:r>
          </a:p>
          <a:p>
            <a:r>
              <a:rPr lang="nl-NL" sz="2400" b="1" dirty="0" smtClean="0">
                <a:solidFill>
                  <a:srgbClr val="C43735"/>
                </a:solidFill>
              </a:rPr>
              <a:t>Conceptueel</a:t>
            </a:r>
            <a:r>
              <a:rPr lang="nl-NL" sz="2400" dirty="0" smtClean="0">
                <a:solidFill>
                  <a:srgbClr val="C43735"/>
                </a:solidFill>
              </a:rPr>
              <a:t> en </a:t>
            </a:r>
            <a:r>
              <a:rPr lang="nl-NL" sz="2400" b="1" dirty="0" smtClean="0">
                <a:solidFill>
                  <a:srgbClr val="C43735"/>
                </a:solidFill>
              </a:rPr>
              <a:t>hands-on</a:t>
            </a:r>
            <a:r>
              <a:rPr lang="nl-NL" sz="2400" dirty="0" smtClean="0">
                <a:solidFill>
                  <a:srgbClr val="C43735"/>
                </a:solidFill>
              </a:rPr>
              <a:t> ervaringen: </a:t>
            </a:r>
          </a:p>
          <a:p>
            <a:pPr lvl="1"/>
            <a:r>
              <a:rPr lang="nl-NL" dirty="0" smtClean="0">
                <a:solidFill>
                  <a:srgbClr val="C43735"/>
                </a:solidFill>
              </a:rPr>
              <a:t>Kromming ruimtetijd: Sector </a:t>
            </a:r>
            <a:r>
              <a:rPr lang="nl-NL" dirty="0" err="1" smtClean="0">
                <a:solidFill>
                  <a:srgbClr val="C43735"/>
                </a:solidFill>
              </a:rPr>
              <a:t>Models</a:t>
            </a:r>
            <a:endParaRPr lang="nl-NL" dirty="0" smtClean="0">
              <a:solidFill>
                <a:srgbClr val="C43735"/>
              </a:solidFill>
            </a:endParaRPr>
          </a:p>
          <a:p>
            <a:r>
              <a:rPr lang="nl-NL" sz="2400" dirty="0" smtClean="0">
                <a:solidFill>
                  <a:srgbClr val="C43735"/>
                </a:solidFill>
              </a:rPr>
              <a:t>Het ontwerp bevordert de </a:t>
            </a:r>
            <a:r>
              <a:rPr lang="nl-NL" sz="2400" b="1" dirty="0" smtClean="0">
                <a:solidFill>
                  <a:srgbClr val="C43735"/>
                </a:solidFill>
              </a:rPr>
              <a:t>leesbaarheid</a:t>
            </a:r>
            <a:r>
              <a:rPr lang="nl-NL" sz="2400" dirty="0" smtClean="0">
                <a:solidFill>
                  <a:srgbClr val="C43735"/>
                </a:solidFill>
              </a:rPr>
              <a:t> voor leerlingen</a:t>
            </a:r>
          </a:p>
          <a:p>
            <a:r>
              <a:rPr lang="nl-NL" sz="2400" dirty="0" smtClean="0">
                <a:solidFill>
                  <a:srgbClr val="C43735"/>
                </a:solidFill>
              </a:rPr>
              <a:t>De module omvat 4 </a:t>
            </a:r>
            <a:r>
              <a:rPr lang="nl-NL" sz="2400" b="1" dirty="0" smtClean="0">
                <a:solidFill>
                  <a:srgbClr val="C43735"/>
                </a:solidFill>
              </a:rPr>
              <a:t>kernconcepten</a:t>
            </a:r>
            <a:r>
              <a:rPr lang="nl-NL" sz="2400" dirty="0" smtClean="0">
                <a:solidFill>
                  <a:srgbClr val="C43735"/>
                </a:solidFill>
              </a:rPr>
              <a:t> van algemene relativiteit:</a:t>
            </a:r>
          </a:p>
          <a:p>
            <a:pPr lvl="1"/>
            <a:r>
              <a:rPr lang="nl-NL" sz="2000" b="1" dirty="0" smtClean="0">
                <a:solidFill>
                  <a:srgbClr val="C43735"/>
                </a:solidFill>
              </a:rPr>
              <a:t>1)</a:t>
            </a:r>
            <a:r>
              <a:rPr lang="nl-NL" sz="2000" dirty="0" smtClean="0">
                <a:solidFill>
                  <a:srgbClr val="C43735"/>
                </a:solidFill>
              </a:rPr>
              <a:t> equivalentieprincipe, </a:t>
            </a:r>
            <a:r>
              <a:rPr lang="nl-NL" sz="2000" b="1" dirty="0" smtClean="0">
                <a:solidFill>
                  <a:srgbClr val="C43735"/>
                </a:solidFill>
              </a:rPr>
              <a:t>2)</a:t>
            </a:r>
            <a:r>
              <a:rPr lang="nl-NL" sz="2000" dirty="0" smtClean="0">
                <a:solidFill>
                  <a:srgbClr val="C43735"/>
                </a:solidFill>
              </a:rPr>
              <a:t> relativiteitsprincipe, </a:t>
            </a:r>
            <a:r>
              <a:rPr lang="nl-NL" sz="2000" b="1" dirty="0" smtClean="0">
                <a:solidFill>
                  <a:srgbClr val="C43735"/>
                </a:solidFill>
              </a:rPr>
              <a:t>3)</a:t>
            </a:r>
            <a:r>
              <a:rPr lang="nl-NL" sz="2000" dirty="0" smtClean="0">
                <a:solidFill>
                  <a:srgbClr val="C43735"/>
                </a:solidFill>
              </a:rPr>
              <a:t> eigenschappen van licht en </a:t>
            </a:r>
            <a:r>
              <a:rPr lang="nl-NL" sz="2000" b="1" dirty="0" smtClean="0">
                <a:solidFill>
                  <a:srgbClr val="C43735"/>
                </a:solidFill>
              </a:rPr>
              <a:t>4)</a:t>
            </a:r>
            <a:r>
              <a:rPr lang="nl-NL" sz="2000" dirty="0" smtClean="0">
                <a:solidFill>
                  <a:srgbClr val="C43735"/>
                </a:solidFill>
              </a:rPr>
              <a:t> kromming van ruimtetijd.</a:t>
            </a:r>
          </a:p>
          <a:p>
            <a:r>
              <a:rPr lang="nl-NL" sz="2400" dirty="0" smtClean="0">
                <a:solidFill>
                  <a:srgbClr val="C43735"/>
                </a:solidFill>
              </a:rPr>
              <a:t>Het lesmateriaal is </a:t>
            </a:r>
            <a:r>
              <a:rPr lang="nl-NL" sz="2400" b="1" dirty="0" smtClean="0">
                <a:solidFill>
                  <a:srgbClr val="C43735"/>
                </a:solidFill>
              </a:rPr>
              <a:t>modulair</a:t>
            </a:r>
            <a:endParaRPr lang="nl-NL" sz="2400" b="1" dirty="0">
              <a:solidFill>
                <a:srgbClr val="C43735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Kenmerken module</a:t>
            </a:r>
            <a:endParaRPr lang="nl-NL" dirty="0">
              <a:solidFill>
                <a:srgbClr val="C43735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0" y="6547144"/>
            <a:ext cx="4744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E3A7A7"/>
                </a:solidFill>
              </a:rPr>
              <a:t>INTRO / </a:t>
            </a:r>
            <a:r>
              <a:rPr lang="nl-NL" sz="1400" b="1" u="sng" dirty="0" smtClean="0">
                <a:solidFill>
                  <a:srgbClr val="C43735"/>
                </a:solidFill>
              </a:rPr>
              <a:t>RESULTATEN</a:t>
            </a:r>
            <a:r>
              <a:rPr lang="nl-NL" sz="1400" dirty="0" smtClean="0">
                <a:solidFill>
                  <a:srgbClr val="E3A7A7"/>
                </a:solidFill>
              </a:rPr>
              <a:t> / ACTIVITEIT 1 / </a:t>
            </a:r>
            <a:r>
              <a:rPr lang="nl-NL" sz="1400" dirty="0">
                <a:solidFill>
                  <a:srgbClr val="E3A7A7"/>
                </a:solidFill>
              </a:rPr>
              <a:t>ACTIVITEIT </a:t>
            </a:r>
            <a:r>
              <a:rPr lang="nl-NL" sz="1400" dirty="0" smtClean="0">
                <a:solidFill>
                  <a:srgbClr val="E3A7A7"/>
                </a:solidFill>
              </a:rPr>
              <a:t>2 </a:t>
            </a:r>
            <a:r>
              <a:rPr lang="nl-NL" sz="1400" dirty="0">
                <a:solidFill>
                  <a:srgbClr val="E3A7A7"/>
                </a:solidFill>
              </a:rPr>
              <a:t>/ </a:t>
            </a:r>
            <a:r>
              <a:rPr lang="nl-NL" sz="1400" dirty="0" smtClean="0">
                <a:solidFill>
                  <a:srgbClr val="E3A7A7"/>
                </a:solidFill>
              </a:rPr>
              <a:t>DISCUSSIE</a:t>
            </a:r>
            <a:endParaRPr lang="en-GB" sz="1400" dirty="0">
              <a:solidFill>
                <a:srgbClr val="E3A7A7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24" y="3773080"/>
            <a:ext cx="6564888" cy="271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Activiteit bestaat uit 2 onderdelen:</a:t>
            </a:r>
          </a:p>
          <a:p>
            <a:pPr lvl="1"/>
            <a:r>
              <a:rPr lang="nl-NL" dirty="0" smtClean="0">
                <a:solidFill>
                  <a:srgbClr val="C43735"/>
                </a:solidFill>
              </a:rPr>
              <a:t>Papieren model</a:t>
            </a:r>
          </a:p>
          <a:p>
            <a:pPr lvl="1"/>
            <a:r>
              <a:rPr lang="nl-NL" dirty="0" smtClean="0">
                <a:solidFill>
                  <a:srgbClr val="C43735"/>
                </a:solidFill>
              </a:rPr>
              <a:t>Rekenmodel</a:t>
            </a:r>
            <a:endParaRPr lang="nl-NL" dirty="0">
              <a:solidFill>
                <a:srgbClr val="C43735"/>
              </a:solidFill>
            </a:endParaRPr>
          </a:p>
          <a:p>
            <a:r>
              <a:rPr lang="nl-NL" dirty="0" smtClean="0">
                <a:solidFill>
                  <a:srgbClr val="C43735"/>
                </a:solidFill>
              </a:rPr>
              <a:t>Doelen:</a:t>
            </a:r>
          </a:p>
          <a:p>
            <a:pPr lvl="1"/>
            <a:r>
              <a:rPr lang="nl-NL" dirty="0" smtClean="0">
                <a:solidFill>
                  <a:srgbClr val="C43735"/>
                </a:solidFill>
              </a:rPr>
              <a:t>Leerlingen begrijpen dat afbuiging van licht wordt veroorzaakt door lokale kromming van ruimtetijd</a:t>
            </a:r>
          </a:p>
          <a:p>
            <a:pPr lvl="1"/>
            <a:r>
              <a:rPr lang="nl-NL" dirty="0" smtClean="0">
                <a:solidFill>
                  <a:srgbClr val="C43735"/>
                </a:solidFill>
              </a:rPr>
              <a:t>Leerlingen kunnen zich een beeld vormen van deze kromming</a:t>
            </a:r>
          </a:p>
          <a:p>
            <a:pPr lvl="1"/>
            <a:r>
              <a:rPr lang="nl-NL" dirty="0" smtClean="0">
                <a:solidFill>
                  <a:srgbClr val="C43735"/>
                </a:solidFill>
              </a:rPr>
              <a:t>Leerlingen kunnen redeneren met de formule voor de buigingshoek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Zonsverduistering 1919</a:t>
            </a:r>
            <a:endParaRPr lang="en-GB" dirty="0">
              <a:solidFill>
                <a:srgbClr val="C43735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0" y="6547144"/>
            <a:ext cx="4747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E3A7A7"/>
                </a:solidFill>
              </a:rPr>
              <a:t>INTRO / RESULTATEN / </a:t>
            </a:r>
            <a:r>
              <a:rPr lang="nl-NL" sz="1400" b="1" u="sng" dirty="0" smtClean="0">
                <a:solidFill>
                  <a:srgbClr val="C43735"/>
                </a:solidFill>
              </a:rPr>
              <a:t>ACTIVITEIT 1</a:t>
            </a:r>
            <a:r>
              <a:rPr lang="nl-NL" sz="1400" dirty="0" smtClean="0">
                <a:solidFill>
                  <a:srgbClr val="E3A7A7"/>
                </a:solidFill>
              </a:rPr>
              <a:t> </a:t>
            </a:r>
            <a:r>
              <a:rPr lang="nl-NL" sz="1400" dirty="0">
                <a:solidFill>
                  <a:srgbClr val="E3A7A7"/>
                </a:solidFill>
              </a:rPr>
              <a:t>/ ACTIVITEIT </a:t>
            </a:r>
            <a:r>
              <a:rPr lang="nl-NL" sz="1400" dirty="0" smtClean="0">
                <a:solidFill>
                  <a:srgbClr val="E3A7A7"/>
                </a:solidFill>
              </a:rPr>
              <a:t>2 </a:t>
            </a:r>
            <a:r>
              <a:rPr lang="nl-NL" sz="1400" dirty="0">
                <a:solidFill>
                  <a:srgbClr val="E3A7A7"/>
                </a:solidFill>
              </a:rPr>
              <a:t>/ </a:t>
            </a:r>
            <a:r>
              <a:rPr lang="nl-NL" sz="1400" dirty="0" smtClean="0">
                <a:solidFill>
                  <a:srgbClr val="E3A7A7"/>
                </a:solidFill>
              </a:rPr>
              <a:t>DISCUSSIE</a:t>
            </a:r>
            <a:endParaRPr lang="en-GB" sz="1400" dirty="0">
              <a:solidFill>
                <a:srgbClr val="E3A7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0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>
                <a:solidFill>
                  <a:srgbClr val="C43735"/>
                </a:solidFill>
              </a:rPr>
              <a:t>Activiteit bestaat uit </a:t>
            </a:r>
            <a:r>
              <a:rPr lang="nl-NL" dirty="0" smtClean="0">
                <a:solidFill>
                  <a:srgbClr val="C43735"/>
                </a:solidFill>
              </a:rPr>
              <a:t>3 </a:t>
            </a:r>
            <a:r>
              <a:rPr lang="nl-NL" dirty="0">
                <a:solidFill>
                  <a:srgbClr val="C43735"/>
                </a:solidFill>
              </a:rPr>
              <a:t>onderdelen</a:t>
            </a:r>
            <a:r>
              <a:rPr lang="nl-NL" dirty="0" smtClean="0">
                <a:solidFill>
                  <a:srgbClr val="C43735"/>
                </a:solidFill>
              </a:rPr>
              <a:t>:</a:t>
            </a:r>
          </a:p>
          <a:p>
            <a:pPr lvl="1"/>
            <a:r>
              <a:rPr lang="nl-NL" dirty="0" smtClean="0">
                <a:solidFill>
                  <a:srgbClr val="C43735"/>
                </a:solidFill>
              </a:rPr>
              <a:t>Numeriek model</a:t>
            </a:r>
            <a:endParaRPr lang="nl-NL" dirty="0">
              <a:solidFill>
                <a:srgbClr val="C43735"/>
              </a:solidFill>
            </a:endParaRPr>
          </a:p>
          <a:p>
            <a:pPr lvl="1"/>
            <a:r>
              <a:rPr lang="nl-NL" dirty="0">
                <a:solidFill>
                  <a:srgbClr val="C43735"/>
                </a:solidFill>
              </a:rPr>
              <a:t>Papieren model</a:t>
            </a:r>
          </a:p>
          <a:p>
            <a:pPr lvl="1"/>
            <a:r>
              <a:rPr lang="nl-NL" dirty="0">
                <a:solidFill>
                  <a:srgbClr val="C43735"/>
                </a:solidFill>
              </a:rPr>
              <a:t>Rekenmodel</a:t>
            </a:r>
          </a:p>
          <a:p>
            <a:r>
              <a:rPr lang="nl-NL" dirty="0">
                <a:solidFill>
                  <a:srgbClr val="C43735"/>
                </a:solidFill>
              </a:rPr>
              <a:t>Doelen:</a:t>
            </a:r>
          </a:p>
          <a:p>
            <a:pPr lvl="1"/>
            <a:r>
              <a:rPr lang="nl-NL" dirty="0">
                <a:solidFill>
                  <a:srgbClr val="C43735"/>
                </a:solidFill>
              </a:rPr>
              <a:t>Leerlingen </a:t>
            </a:r>
            <a:r>
              <a:rPr lang="nl-NL" dirty="0" smtClean="0">
                <a:solidFill>
                  <a:srgbClr val="C43735"/>
                </a:solidFill>
              </a:rPr>
              <a:t>kunnen de (extra bijdrage aan de precessiehoek)…</a:t>
            </a:r>
          </a:p>
          <a:p>
            <a:pPr lvl="2"/>
            <a:r>
              <a:rPr lang="nl-NL" dirty="0" smtClean="0">
                <a:solidFill>
                  <a:srgbClr val="C43735"/>
                </a:solidFill>
              </a:rPr>
              <a:t>… verklaren met een papieren schaalmodel</a:t>
            </a:r>
          </a:p>
          <a:p>
            <a:pPr lvl="2"/>
            <a:r>
              <a:rPr lang="nl-NL" dirty="0" smtClean="0">
                <a:solidFill>
                  <a:srgbClr val="C43735"/>
                </a:solidFill>
              </a:rPr>
              <a:t>… berekenen met een rekenmodel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Perihelium precessie</a:t>
            </a:r>
            <a:endParaRPr lang="en-GB" dirty="0">
              <a:solidFill>
                <a:srgbClr val="C43735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0" y="6547144"/>
            <a:ext cx="4747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E3A7A7"/>
                </a:solidFill>
              </a:rPr>
              <a:t>INTRO / RESULTATEN / ACTIVITEIT 1 </a:t>
            </a:r>
            <a:r>
              <a:rPr lang="nl-NL" sz="1400" dirty="0">
                <a:solidFill>
                  <a:srgbClr val="E3A7A7"/>
                </a:solidFill>
              </a:rPr>
              <a:t>/ </a:t>
            </a:r>
            <a:r>
              <a:rPr lang="nl-NL" sz="1400" b="1" u="sng" dirty="0">
                <a:solidFill>
                  <a:srgbClr val="C43735"/>
                </a:solidFill>
              </a:rPr>
              <a:t>ACTIVITEIT </a:t>
            </a:r>
            <a:r>
              <a:rPr lang="nl-NL" sz="1400" b="1" u="sng" dirty="0" smtClean="0">
                <a:solidFill>
                  <a:srgbClr val="C43735"/>
                </a:solidFill>
              </a:rPr>
              <a:t>2</a:t>
            </a:r>
            <a:r>
              <a:rPr lang="nl-NL" sz="1400" dirty="0" smtClean="0">
                <a:solidFill>
                  <a:srgbClr val="E3A7A7"/>
                </a:solidFill>
              </a:rPr>
              <a:t> </a:t>
            </a:r>
            <a:r>
              <a:rPr lang="nl-NL" sz="1400" dirty="0">
                <a:solidFill>
                  <a:srgbClr val="E3A7A7"/>
                </a:solidFill>
              </a:rPr>
              <a:t>/ </a:t>
            </a:r>
            <a:r>
              <a:rPr lang="nl-NL" sz="1400" dirty="0" smtClean="0">
                <a:solidFill>
                  <a:srgbClr val="E3A7A7"/>
                </a:solidFill>
              </a:rPr>
              <a:t>DISCUSSIE</a:t>
            </a:r>
            <a:endParaRPr lang="en-GB" sz="1400" dirty="0">
              <a:solidFill>
                <a:srgbClr val="E3A7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52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hema">
  <a:themeElements>
    <a:clrScheme name="Office-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2078</TotalTime>
  <Words>472</Words>
  <Application>Microsoft Office PowerPoint</Application>
  <PresentationFormat>Diavoorstelling (4:3)</PresentationFormat>
  <Paragraphs>85</Paragraphs>
  <Slides>11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Arial</vt:lpstr>
      <vt:lpstr>Calibri</vt:lpstr>
      <vt:lpstr>jan_van_brabant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Office-gebruiker</dc:creator>
  <cp:lastModifiedBy>Delhaye S.</cp:lastModifiedBy>
  <cp:revision>134</cp:revision>
  <dcterms:created xsi:type="dcterms:W3CDTF">2017-10-20T08:45:03Z</dcterms:created>
  <dcterms:modified xsi:type="dcterms:W3CDTF">2020-01-16T08:45:23Z</dcterms:modified>
</cp:coreProperties>
</file>