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672" r:id="rId1"/>
  </p:sldMasterIdLst>
  <p:notesMasterIdLst>
    <p:notesMasterId r:id="rId45"/>
  </p:notesMasterIdLst>
  <p:handoutMasterIdLst>
    <p:handoutMasterId r:id="rId46"/>
  </p:handoutMasterIdLst>
  <p:sldIdLst>
    <p:sldId id="256" r:id="rId2"/>
    <p:sldId id="259" r:id="rId3"/>
    <p:sldId id="322" r:id="rId4"/>
    <p:sldId id="294" r:id="rId5"/>
    <p:sldId id="311" r:id="rId6"/>
    <p:sldId id="291" r:id="rId7"/>
    <p:sldId id="267" r:id="rId8"/>
    <p:sldId id="323" r:id="rId9"/>
    <p:sldId id="324" r:id="rId10"/>
    <p:sldId id="312" r:id="rId11"/>
    <p:sldId id="313" r:id="rId12"/>
    <p:sldId id="314" r:id="rId13"/>
    <p:sldId id="315" r:id="rId14"/>
    <p:sldId id="316" r:id="rId15"/>
    <p:sldId id="317" r:id="rId16"/>
    <p:sldId id="319" r:id="rId17"/>
    <p:sldId id="321" r:id="rId18"/>
    <p:sldId id="320" r:id="rId19"/>
    <p:sldId id="318" r:id="rId20"/>
    <p:sldId id="299" r:id="rId21"/>
    <p:sldId id="292" r:id="rId22"/>
    <p:sldId id="310" r:id="rId23"/>
    <p:sldId id="293" r:id="rId24"/>
    <p:sldId id="277" r:id="rId25"/>
    <p:sldId id="258" r:id="rId26"/>
    <p:sldId id="295" r:id="rId27"/>
    <p:sldId id="296" r:id="rId28"/>
    <p:sldId id="300" r:id="rId29"/>
    <p:sldId id="301" r:id="rId30"/>
    <p:sldId id="302" r:id="rId31"/>
    <p:sldId id="303" r:id="rId32"/>
    <p:sldId id="304" r:id="rId33"/>
    <p:sldId id="309" r:id="rId34"/>
    <p:sldId id="297" r:id="rId35"/>
    <p:sldId id="266" r:id="rId36"/>
    <p:sldId id="268" r:id="rId37"/>
    <p:sldId id="271" r:id="rId38"/>
    <p:sldId id="308" r:id="rId39"/>
    <p:sldId id="305" r:id="rId40"/>
    <p:sldId id="306" r:id="rId41"/>
    <p:sldId id="307" r:id="rId42"/>
    <p:sldId id="298" r:id="rId43"/>
    <p:sldId id="276" r:id="rId44"/>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7C8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8A107856-5554-42FB-B03E-39F5DBC370BA}" styleName="Medium Style 4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E269D01E-BC32-4049-B463-5C60D7B0CCD2}" styleName="Themed Style 2 - Accent 4">
    <a:tblBg>
      <a:fillRef idx="3">
        <a:schemeClr val="accent4"/>
      </a:fillRef>
      <a:effectRef idx="3">
        <a:schemeClr val="accent4"/>
      </a:effectRef>
    </a:tblBg>
    <a:wholeTbl>
      <a:tcTxStyle>
        <a:fontRef idx="minor">
          <a:scrgbClr r="0" g="0" b="0"/>
        </a:fontRef>
        <a:schemeClr val="lt1"/>
      </a:tcTxStyle>
      <a:tcStyle>
        <a:tcBdr>
          <a:left>
            <a:lnRef idx="1">
              <a:schemeClr val="accent4">
                <a:tint val="50000"/>
              </a:schemeClr>
            </a:lnRef>
          </a:left>
          <a:right>
            <a:lnRef idx="1">
              <a:schemeClr val="accent4">
                <a:tint val="50000"/>
              </a:schemeClr>
            </a:lnRef>
          </a:right>
          <a:top>
            <a:lnRef idx="1">
              <a:schemeClr val="accent4">
                <a:tint val="50000"/>
              </a:schemeClr>
            </a:lnRef>
          </a:top>
          <a:bottom>
            <a:lnRef idx="1">
              <a:schemeClr val="accent4">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9" d="100"/>
          <a:sy n="109" d="100"/>
        </p:scale>
        <p:origin x="1596" y="108"/>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984"/>
    </p:cViewPr>
  </p:sorterViewPr>
  <p:notesViewPr>
    <p:cSldViewPr>
      <p:cViewPr varScale="1">
        <p:scale>
          <a:sx n="73" d="100"/>
          <a:sy n="73" d="100"/>
        </p:scale>
        <p:origin x="-2700" y="-102"/>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viewProps" Target="viewProps.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nl-NL"/>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09559929-07E5-49E8-BD3F-56CDF182473A}" type="datetimeFigureOut">
              <a:rPr lang="nl-NL" smtClean="0"/>
              <a:pPr/>
              <a:t>12-12-2019</a:t>
            </a:fld>
            <a:endParaRPr lang="nl-NL"/>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nl-NL"/>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058C159A-7723-4F84-A7B9-D87161F73B51}" type="slidenum">
              <a:rPr lang="nl-NL" smtClean="0"/>
              <a:pPr/>
              <a:t>‹#›</a:t>
            </a:fld>
            <a:endParaRPr lang="nl-NL"/>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nl-NL"/>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131503B-7BBB-4967-B22C-DE889070BA18}" type="datetimeFigureOut">
              <a:rPr lang="nl-NL" smtClean="0"/>
              <a:pPr/>
              <a:t>12-12-2019</a:t>
            </a:fld>
            <a:endParaRPr lang="nl-NL"/>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nl-NL"/>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l-NL"/>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nl-NL"/>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A3EA6B1-FA4C-4B7B-A789-F64D9071E30D}" type="slidenum">
              <a:rPr lang="nl-NL" smtClean="0"/>
              <a:pPr/>
              <a:t>‹#›</a:t>
            </a:fld>
            <a:endParaRPr lang="nl-NL"/>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nl-NL"/>
          </a:p>
        </p:txBody>
      </p:sp>
      <p:sp>
        <p:nvSpPr>
          <p:cNvPr id="4" name="Slide Number Placeholder 3"/>
          <p:cNvSpPr>
            <a:spLocks noGrp="1"/>
          </p:cNvSpPr>
          <p:nvPr>
            <p:ph type="sldNum" sz="quarter" idx="10"/>
          </p:nvPr>
        </p:nvSpPr>
        <p:spPr/>
        <p:txBody>
          <a:bodyPr/>
          <a:lstStyle/>
          <a:p>
            <a:fld id="{CA3EA6B1-FA4C-4B7B-A789-F64D9071E30D}" type="slidenum">
              <a:rPr lang="nl-NL" smtClean="0"/>
              <a:pPr/>
              <a:t>1</a:t>
            </a:fld>
            <a:endParaRPr lang="nl-NL"/>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nl-NL"/>
          </a:p>
        </p:txBody>
      </p:sp>
      <p:sp>
        <p:nvSpPr>
          <p:cNvPr id="4" name="Slide Number Placeholder 3"/>
          <p:cNvSpPr>
            <a:spLocks noGrp="1"/>
          </p:cNvSpPr>
          <p:nvPr>
            <p:ph type="sldNum" sz="quarter" idx="10"/>
          </p:nvPr>
        </p:nvSpPr>
        <p:spPr/>
        <p:txBody>
          <a:bodyPr/>
          <a:lstStyle/>
          <a:p>
            <a:fld id="{CA3EA6B1-FA4C-4B7B-A789-F64D9071E30D}" type="slidenum">
              <a:rPr lang="nl-NL" smtClean="0"/>
              <a:pPr/>
              <a:t>36</a:t>
            </a:fld>
            <a:endParaRPr lang="nl-NL"/>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nl-NL"/>
          </a:p>
        </p:txBody>
      </p:sp>
      <p:sp>
        <p:nvSpPr>
          <p:cNvPr id="4" name="Slide Number Placeholder 3"/>
          <p:cNvSpPr>
            <a:spLocks noGrp="1"/>
          </p:cNvSpPr>
          <p:nvPr>
            <p:ph type="sldNum" sz="quarter" idx="10"/>
          </p:nvPr>
        </p:nvSpPr>
        <p:spPr/>
        <p:txBody>
          <a:bodyPr/>
          <a:lstStyle/>
          <a:p>
            <a:fld id="{CA3EA6B1-FA4C-4B7B-A789-F64D9071E30D}" type="slidenum">
              <a:rPr lang="nl-NL" smtClean="0"/>
              <a:pPr/>
              <a:t>37</a:t>
            </a:fld>
            <a:endParaRPr lang="nl-NL"/>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nl-NL"/>
          </a:p>
        </p:txBody>
      </p:sp>
      <p:sp>
        <p:nvSpPr>
          <p:cNvPr id="4" name="Slide Number Placeholder 3"/>
          <p:cNvSpPr>
            <a:spLocks noGrp="1"/>
          </p:cNvSpPr>
          <p:nvPr>
            <p:ph type="sldNum" sz="quarter" idx="10"/>
          </p:nvPr>
        </p:nvSpPr>
        <p:spPr/>
        <p:txBody>
          <a:bodyPr/>
          <a:lstStyle/>
          <a:p>
            <a:fld id="{CA3EA6B1-FA4C-4B7B-A789-F64D9071E30D}" type="slidenum">
              <a:rPr lang="nl-NL" smtClean="0"/>
              <a:pPr/>
              <a:t>43</a:t>
            </a:fld>
            <a:endParaRPr lang="nl-NL"/>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nl-NL"/>
          </a:p>
        </p:txBody>
      </p:sp>
      <p:sp>
        <p:nvSpPr>
          <p:cNvPr id="4" name="Slide Number Placeholder 3"/>
          <p:cNvSpPr>
            <a:spLocks noGrp="1"/>
          </p:cNvSpPr>
          <p:nvPr>
            <p:ph type="sldNum" sz="quarter" idx="10"/>
          </p:nvPr>
        </p:nvSpPr>
        <p:spPr/>
        <p:txBody>
          <a:bodyPr/>
          <a:lstStyle/>
          <a:p>
            <a:fld id="{CA3EA6B1-FA4C-4B7B-A789-F64D9071E30D}" type="slidenum">
              <a:rPr lang="nl-NL" smtClean="0"/>
              <a:pPr/>
              <a:t>2</a:t>
            </a:fld>
            <a:endParaRPr lang="nl-NL"/>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dirty="0"/>
              <a:t>TIMSS (Trends in International </a:t>
            </a:r>
            <a:r>
              <a:rPr lang="nl-NL" dirty="0" err="1"/>
              <a:t>Mathematics</a:t>
            </a:r>
            <a:r>
              <a:rPr lang="nl-NL" dirty="0"/>
              <a:t> </a:t>
            </a:r>
            <a:r>
              <a:rPr lang="nl-NL" dirty="0" err="1"/>
              <a:t>and</a:t>
            </a:r>
            <a:r>
              <a:rPr lang="nl-NL" dirty="0"/>
              <a:t> </a:t>
            </a:r>
            <a:r>
              <a:rPr lang="nl-NL" dirty="0" err="1"/>
              <a:t>Science</a:t>
            </a:r>
            <a:r>
              <a:rPr lang="nl-NL" dirty="0"/>
              <a:t> </a:t>
            </a:r>
            <a:r>
              <a:rPr lang="nl-NL" dirty="0" err="1"/>
              <a:t>Study</a:t>
            </a:r>
            <a:r>
              <a:rPr lang="nl-NL" dirty="0"/>
              <a:t>)</a:t>
            </a:r>
          </a:p>
          <a:p>
            <a:endParaRPr lang="nl-NL" dirty="0"/>
          </a:p>
        </p:txBody>
      </p:sp>
      <p:sp>
        <p:nvSpPr>
          <p:cNvPr id="4" name="Slide Number Placeholder 3"/>
          <p:cNvSpPr>
            <a:spLocks noGrp="1"/>
          </p:cNvSpPr>
          <p:nvPr>
            <p:ph type="sldNum" sz="quarter" idx="10"/>
          </p:nvPr>
        </p:nvSpPr>
        <p:spPr/>
        <p:txBody>
          <a:bodyPr/>
          <a:lstStyle/>
          <a:p>
            <a:fld id="{CA3EA6B1-FA4C-4B7B-A789-F64D9071E30D}" type="slidenum">
              <a:rPr lang="nl-NL" smtClean="0"/>
              <a:pPr/>
              <a:t>5</a:t>
            </a:fld>
            <a:endParaRPr lang="nl-NL"/>
          </a:p>
        </p:txBody>
      </p:sp>
    </p:spTree>
    <p:extLst>
      <p:ext uri="{BB962C8B-B14F-4D97-AF65-F5344CB8AC3E}">
        <p14:creationId xmlns:p14="http://schemas.microsoft.com/office/powerpoint/2010/main" val="330195986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nl-NL"/>
          </a:p>
        </p:txBody>
      </p:sp>
      <p:sp>
        <p:nvSpPr>
          <p:cNvPr id="4" name="Slide Number Placeholder 3"/>
          <p:cNvSpPr>
            <a:spLocks noGrp="1"/>
          </p:cNvSpPr>
          <p:nvPr>
            <p:ph type="sldNum" sz="quarter" idx="10"/>
          </p:nvPr>
        </p:nvSpPr>
        <p:spPr/>
        <p:txBody>
          <a:bodyPr/>
          <a:lstStyle/>
          <a:p>
            <a:fld id="{CA3EA6B1-FA4C-4B7B-A789-F64D9071E30D}" type="slidenum">
              <a:rPr lang="nl-NL" smtClean="0"/>
              <a:pPr/>
              <a:t>7</a:t>
            </a:fld>
            <a:endParaRPr lang="nl-NL"/>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85000" lnSpcReduction="20000"/>
          </a:bodyPr>
          <a:lstStyle/>
          <a:p>
            <a:r>
              <a:rPr lang="nl-NL" sz="1200" kern="1200" dirty="0">
                <a:solidFill>
                  <a:schemeClr val="tx1"/>
                </a:solidFill>
                <a:latin typeface="+mn-lt"/>
                <a:ea typeface="+mn-ea"/>
                <a:cs typeface="+mn-cs"/>
              </a:rPr>
              <a:t>Natuurkunde VWO</a:t>
            </a:r>
          </a:p>
          <a:p>
            <a:r>
              <a:rPr lang="nl-NL" sz="1200" kern="1200" dirty="0">
                <a:solidFill>
                  <a:schemeClr val="tx1"/>
                </a:solidFill>
                <a:latin typeface="+mn-lt"/>
                <a:ea typeface="+mn-ea"/>
                <a:cs typeface="+mn-cs"/>
              </a:rPr>
              <a:t>A1 Taalv.</a:t>
            </a:r>
          </a:p>
          <a:p>
            <a:r>
              <a:rPr lang="nl-NL" sz="1200" kern="1200" dirty="0">
                <a:solidFill>
                  <a:schemeClr val="tx1"/>
                </a:solidFill>
                <a:latin typeface="+mn-lt"/>
                <a:ea typeface="+mn-ea"/>
                <a:cs typeface="+mn-cs"/>
              </a:rPr>
              <a:t>A2 Reken/Wis Vaard.</a:t>
            </a:r>
          </a:p>
          <a:p>
            <a:r>
              <a:rPr lang="nl-NL" sz="1200" kern="1200" dirty="0">
                <a:solidFill>
                  <a:schemeClr val="tx1"/>
                </a:solidFill>
                <a:latin typeface="+mn-lt"/>
                <a:ea typeface="+mn-ea"/>
                <a:cs typeface="+mn-cs"/>
              </a:rPr>
              <a:t>A3 Informatie Vaard.</a:t>
            </a:r>
          </a:p>
          <a:p>
            <a:r>
              <a:rPr lang="nl-NL" sz="1200" kern="1200" dirty="0">
                <a:solidFill>
                  <a:schemeClr val="tx1"/>
                </a:solidFill>
                <a:latin typeface="+mn-lt"/>
                <a:ea typeface="+mn-ea"/>
                <a:cs typeface="+mn-cs"/>
              </a:rPr>
              <a:t>A4 Techn/Instr Vaard.</a:t>
            </a:r>
          </a:p>
          <a:p>
            <a:r>
              <a:rPr lang="nl-NL" sz="1200" kern="1200" dirty="0">
                <a:solidFill>
                  <a:schemeClr val="tx1"/>
                </a:solidFill>
                <a:latin typeface="+mn-lt"/>
                <a:ea typeface="+mn-ea"/>
                <a:cs typeface="+mn-cs"/>
              </a:rPr>
              <a:t>A5 Ontwerp Vaard.</a:t>
            </a:r>
          </a:p>
          <a:p>
            <a:r>
              <a:rPr lang="nl-NL" sz="1200" kern="1200" dirty="0">
                <a:solidFill>
                  <a:schemeClr val="tx1"/>
                </a:solidFill>
                <a:latin typeface="+mn-lt"/>
                <a:ea typeface="+mn-ea"/>
                <a:cs typeface="+mn-cs"/>
              </a:rPr>
              <a:t>A6 Onderzoeks Vaard.</a:t>
            </a:r>
          </a:p>
          <a:p>
            <a:r>
              <a:rPr lang="nl-NL" sz="1200" kern="1200" dirty="0">
                <a:solidFill>
                  <a:schemeClr val="tx1"/>
                </a:solidFill>
                <a:latin typeface="+mn-lt"/>
                <a:ea typeface="+mn-ea"/>
                <a:cs typeface="+mn-cs"/>
              </a:rPr>
              <a:t>A7 Maats/Studie/Ber.</a:t>
            </a:r>
          </a:p>
          <a:p>
            <a:r>
              <a:rPr lang="nl-NL" sz="1200" kern="1200" dirty="0">
                <a:solidFill>
                  <a:schemeClr val="tx1"/>
                </a:solidFill>
                <a:latin typeface="+mn-lt"/>
                <a:ea typeface="+mn-ea"/>
                <a:cs typeface="+mn-cs"/>
              </a:rPr>
              <a:t>B0 Basis E &amp; M</a:t>
            </a:r>
          </a:p>
          <a:p>
            <a:r>
              <a:rPr lang="nl-NL" sz="1200" kern="1200" dirty="0">
                <a:solidFill>
                  <a:schemeClr val="tx1"/>
                </a:solidFill>
                <a:latin typeface="+mn-lt"/>
                <a:ea typeface="+mn-ea"/>
                <a:cs typeface="+mn-cs"/>
              </a:rPr>
              <a:t>B1 Elektrische stroom</a:t>
            </a:r>
          </a:p>
          <a:p>
            <a:r>
              <a:rPr lang="nl-NL" sz="1200" kern="1200" dirty="0">
                <a:solidFill>
                  <a:schemeClr val="tx1"/>
                </a:solidFill>
                <a:latin typeface="+mn-lt"/>
                <a:ea typeface="+mn-ea"/>
                <a:cs typeface="+mn-cs"/>
              </a:rPr>
              <a:t>B2 Signaalverwerking</a:t>
            </a:r>
          </a:p>
          <a:p>
            <a:r>
              <a:rPr lang="nl-NL" sz="1200" kern="1200" dirty="0">
                <a:solidFill>
                  <a:schemeClr val="tx1"/>
                </a:solidFill>
                <a:latin typeface="+mn-lt"/>
                <a:ea typeface="+mn-ea"/>
                <a:cs typeface="+mn-cs"/>
              </a:rPr>
              <a:t>B3 Elektromagnetisme</a:t>
            </a:r>
          </a:p>
          <a:p>
            <a:r>
              <a:rPr lang="nl-NL" sz="1200" kern="1200" dirty="0">
                <a:solidFill>
                  <a:schemeClr val="tx1"/>
                </a:solidFill>
                <a:latin typeface="+mn-lt"/>
                <a:ea typeface="+mn-ea"/>
                <a:cs typeface="+mn-cs"/>
              </a:rPr>
              <a:t>B4 Inductie en Wisselstromen</a:t>
            </a:r>
          </a:p>
          <a:p>
            <a:r>
              <a:rPr lang="nl-NL" sz="1200" kern="1200" dirty="0">
                <a:solidFill>
                  <a:schemeClr val="tx1"/>
                </a:solidFill>
                <a:latin typeface="+mn-lt"/>
                <a:ea typeface="+mn-ea"/>
                <a:cs typeface="+mn-cs"/>
              </a:rPr>
              <a:t>C0 Basis Mechanica</a:t>
            </a:r>
          </a:p>
          <a:p>
            <a:r>
              <a:rPr lang="nl-NL" sz="1200" kern="1200" dirty="0">
                <a:solidFill>
                  <a:schemeClr val="tx1"/>
                </a:solidFill>
                <a:latin typeface="+mn-lt"/>
                <a:ea typeface="+mn-ea"/>
                <a:cs typeface="+mn-cs"/>
              </a:rPr>
              <a:t>C1 Rechtlijnige beweging</a:t>
            </a:r>
          </a:p>
          <a:p>
            <a:r>
              <a:rPr lang="nl-NL" sz="1200" kern="1200" dirty="0">
                <a:solidFill>
                  <a:schemeClr val="tx1"/>
                </a:solidFill>
                <a:latin typeface="+mn-lt"/>
                <a:ea typeface="+mn-ea"/>
                <a:cs typeface="+mn-cs"/>
              </a:rPr>
              <a:t>C2 Kracht en Moment</a:t>
            </a:r>
          </a:p>
          <a:p>
            <a:r>
              <a:rPr lang="nl-NL" sz="1200" kern="1200" dirty="0">
                <a:solidFill>
                  <a:schemeClr val="tx1"/>
                </a:solidFill>
                <a:latin typeface="+mn-lt"/>
                <a:ea typeface="+mn-ea"/>
                <a:cs typeface="+mn-cs"/>
              </a:rPr>
              <a:t>C3 Arbeid en Energie</a:t>
            </a:r>
          </a:p>
          <a:p>
            <a:r>
              <a:rPr lang="nl-NL" sz="1200" kern="1200" dirty="0">
                <a:solidFill>
                  <a:schemeClr val="tx1"/>
                </a:solidFill>
                <a:latin typeface="+mn-lt"/>
                <a:ea typeface="+mn-ea"/>
                <a:cs typeface="+mn-cs"/>
              </a:rPr>
              <a:t>C4 Kromlijnige Beweging</a:t>
            </a:r>
          </a:p>
          <a:p>
            <a:r>
              <a:rPr lang="nl-NL" sz="1200" kern="1200" dirty="0">
                <a:solidFill>
                  <a:schemeClr val="tx1"/>
                </a:solidFill>
                <a:latin typeface="+mn-lt"/>
                <a:ea typeface="+mn-ea"/>
                <a:cs typeface="+mn-cs"/>
              </a:rPr>
              <a:t>D1 Gas en Vloeistof</a:t>
            </a:r>
          </a:p>
          <a:p>
            <a:r>
              <a:rPr lang="nl-NL" sz="1200" kern="1200" dirty="0">
                <a:solidFill>
                  <a:schemeClr val="tx1"/>
                </a:solidFill>
                <a:latin typeface="+mn-lt"/>
                <a:ea typeface="+mn-ea"/>
                <a:cs typeface="+mn-cs"/>
              </a:rPr>
              <a:t>D2 Thermische Processen</a:t>
            </a:r>
          </a:p>
          <a:p>
            <a:r>
              <a:rPr lang="nl-NL" sz="1200" kern="1200" dirty="0">
                <a:solidFill>
                  <a:schemeClr val="tx1"/>
                </a:solidFill>
                <a:latin typeface="+mn-lt"/>
                <a:ea typeface="+mn-ea"/>
                <a:cs typeface="+mn-cs"/>
              </a:rPr>
              <a:t>E0 Basis Golven/Straling</a:t>
            </a:r>
          </a:p>
          <a:p>
            <a:r>
              <a:rPr lang="nl-NL" sz="1200" kern="1200" dirty="0">
                <a:solidFill>
                  <a:schemeClr val="tx1"/>
                </a:solidFill>
                <a:latin typeface="+mn-lt"/>
                <a:ea typeface="+mn-ea"/>
                <a:cs typeface="+mn-cs"/>
              </a:rPr>
              <a:t>E1 Trilling en Golf</a:t>
            </a:r>
          </a:p>
          <a:p>
            <a:r>
              <a:rPr lang="nl-NL" sz="1200" kern="1200" dirty="0">
                <a:solidFill>
                  <a:schemeClr val="tx1"/>
                </a:solidFill>
                <a:latin typeface="+mn-lt"/>
                <a:ea typeface="+mn-ea"/>
                <a:cs typeface="+mn-cs"/>
              </a:rPr>
              <a:t>E2 Optica</a:t>
            </a:r>
          </a:p>
          <a:p>
            <a:r>
              <a:rPr lang="nl-NL" sz="1200" kern="1200" dirty="0">
                <a:solidFill>
                  <a:schemeClr val="tx1"/>
                </a:solidFill>
                <a:latin typeface="+mn-lt"/>
                <a:ea typeface="+mn-ea"/>
                <a:cs typeface="+mn-cs"/>
              </a:rPr>
              <a:t>E2 Interferentie</a:t>
            </a:r>
          </a:p>
          <a:p>
            <a:r>
              <a:rPr lang="nl-NL" sz="1200" kern="1200" dirty="0">
                <a:solidFill>
                  <a:schemeClr val="tx1"/>
                </a:solidFill>
                <a:latin typeface="+mn-lt"/>
                <a:ea typeface="+mn-ea"/>
                <a:cs typeface="+mn-cs"/>
              </a:rPr>
              <a:t>E3 Elektromag. Spectrum</a:t>
            </a:r>
          </a:p>
          <a:p>
            <a:r>
              <a:rPr lang="nl-NL" sz="1200" kern="1200" dirty="0">
                <a:solidFill>
                  <a:schemeClr val="tx1"/>
                </a:solidFill>
                <a:latin typeface="+mn-lt"/>
                <a:ea typeface="+mn-ea"/>
                <a:cs typeface="+mn-cs"/>
              </a:rPr>
              <a:t>E4 Radioactiviteit</a:t>
            </a:r>
          </a:p>
          <a:p>
            <a:r>
              <a:rPr lang="nl-NL" sz="1200" kern="1200" dirty="0">
                <a:solidFill>
                  <a:schemeClr val="tx1"/>
                </a:solidFill>
                <a:latin typeface="+mn-lt"/>
                <a:ea typeface="+mn-ea"/>
                <a:cs typeface="+mn-cs"/>
              </a:rPr>
              <a:t>***</a:t>
            </a:r>
          </a:p>
          <a:p>
            <a:r>
              <a:rPr lang="nl-NL" sz="1200" kern="1200" dirty="0">
                <a:solidFill>
                  <a:schemeClr val="tx1"/>
                </a:solidFill>
                <a:latin typeface="+mn-lt"/>
                <a:ea typeface="+mn-ea"/>
                <a:cs typeface="+mn-cs"/>
              </a:rPr>
              <a:t>Kennis</a:t>
            </a:r>
          </a:p>
          <a:p>
            <a:r>
              <a:rPr lang="nl-NL" sz="1200" kern="1200" dirty="0">
                <a:solidFill>
                  <a:schemeClr val="tx1"/>
                </a:solidFill>
                <a:latin typeface="+mn-lt"/>
                <a:ea typeface="+mn-ea"/>
                <a:cs typeface="+mn-cs"/>
              </a:rPr>
              <a:t>Toepas.</a:t>
            </a:r>
          </a:p>
          <a:p>
            <a:r>
              <a:rPr lang="nl-NL" sz="1200" kern="1200" dirty="0">
                <a:solidFill>
                  <a:schemeClr val="tx1"/>
                </a:solidFill>
                <a:latin typeface="+mn-lt"/>
                <a:ea typeface="+mn-ea"/>
                <a:cs typeface="+mn-cs"/>
              </a:rPr>
              <a:t>Inzicht</a:t>
            </a:r>
          </a:p>
          <a:p>
            <a:r>
              <a:rPr lang="nl-NL" sz="1200" kern="1200" dirty="0">
                <a:solidFill>
                  <a:schemeClr val="tx1"/>
                </a:solidFill>
                <a:latin typeface="+mn-lt"/>
                <a:ea typeface="+mn-ea"/>
                <a:cs typeface="+mn-cs"/>
              </a:rPr>
              <a:t>Complet.</a:t>
            </a:r>
          </a:p>
          <a:p>
            <a:r>
              <a:rPr lang="nl-NL" sz="1200" kern="1200" dirty="0">
                <a:solidFill>
                  <a:schemeClr val="tx1"/>
                </a:solidFill>
                <a:latin typeface="+mn-lt"/>
                <a:ea typeface="+mn-ea"/>
                <a:cs typeface="+mn-cs"/>
              </a:rPr>
              <a:t>Overig</a:t>
            </a:r>
          </a:p>
          <a:p>
            <a:r>
              <a:rPr lang="nl-NL" sz="1200" kern="1200" dirty="0">
                <a:solidFill>
                  <a:schemeClr val="tx1"/>
                </a:solidFill>
                <a:latin typeface="+mn-lt"/>
                <a:ea typeface="+mn-ea"/>
                <a:cs typeface="+mn-cs"/>
              </a:rPr>
              <a:t>Bonus</a:t>
            </a:r>
          </a:p>
          <a:p>
            <a:endParaRPr lang="nl-NL" dirty="0"/>
          </a:p>
        </p:txBody>
      </p:sp>
      <p:sp>
        <p:nvSpPr>
          <p:cNvPr id="4" name="Slide Number Placeholder 3"/>
          <p:cNvSpPr>
            <a:spLocks noGrp="1"/>
          </p:cNvSpPr>
          <p:nvPr>
            <p:ph type="sldNum" sz="quarter" idx="10"/>
          </p:nvPr>
        </p:nvSpPr>
        <p:spPr/>
        <p:txBody>
          <a:bodyPr/>
          <a:lstStyle/>
          <a:p>
            <a:fld id="{CA3EA6B1-FA4C-4B7B-A789-F64D9071E30D}" type="slidenum">
              <a:rPr lang="nl-NL" smtClean="0"/>
              <a:pPr/>
              <a:t>21</a:t>
            </a:fld>
            <a:endParaRPr lang="nl-NL"/>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nl-NL"/>
          </a:p>
        </p:txBody>
      </p:sp>
      <p:sp>
        <p:nvSpPr>
          <p:cNvPr id="4" name="Slide Number Placeholder 3"/>
          <p:cNvSpPr>
            <a:spLocks noGrp="1"/>
          </p:cNvSpPr>
          <p:nvPr>
            <p:ph type="sldNum" sz="quarter" idx="10"/>
          </p:nvPr>
        </p:nvSpPr>
        <p:spPr/>
        <p:txBody>
          <a:bodyPr/>
          <a:lstStyle/>
          <a:p>
            <a:fld id="{CA3EA6B1-FA4C-4B7B-A789-F64D9071E30D}" type="slidenum">
              <a:rPr lang="nl-NL" smtClean="0"/>
              <a:pPr/>
              <a:t>24</a:t>
            </a:fld>
            <a:endParaRPr lang="nl-NL"/>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nl-NL"/>
          </a:p>
        </p:txBody>
      </p:sp>
      <p:sp>
        <p:nvSpPr>
          <p:cNvPr id="4" name="Slide Number Placeholder 3"/>
          <p:cNvSpPr>
            <a:spLocks noGrp="1"/>
          </p:cNvSpPr>
          <p:nvPr>
            <p:ph type="sldNum" sz="quarter" idx="10"/>
          </p:nvPr>
        </p:nvSpPr>
        <p:spPr/>
        <p:txBody>
          <a:bodyPr/>
          <a:lstStyle/>
          <a:p>
            <a:fld id="{CA3EA6B1-FA4C-4B7B-A789-F64D9071E30D}" type="slidenum">
              <a:rPr lang="nl-NL" smtClean="0"/>
              <a:pPr/>
              <a:t>25</a:t>
            </a:fld>
            <a:endParaRPr lang="nl-NL"/>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Classical test theory assumes that each person has a </a:t>
            </a:r>
            <a:r>
              <a:rPr lang="en-US" i="1" dirty="0"/>
              <a:t>true </a:t>
            </a:r>
            <a:r>
              <a:rPr lang="en-US" i="1" dirty="0" err="1"/>
              <a:t>score</a:t>
            </a:r>
            <a:r>
              <a:rPr lang="en-US" dirty="0" err="1"/>
              <a:t>,</a:t>
            </a:r>
            <a:r>
              <a:rPr lang="en-US" i="1" dirty="0" err="1"/>
              <a:t>T</a:t>
            </a:r>
            <a:r>
              <a:rPr lang="en-US" dirty="0"/>
              <a:t>, that would be obtained if there were no errors in measurement. A person's true score is defined as the expected number-correct score over an infinite number of independent administrations of the test. Unfortunately, test users never observe a person's true score, only an </a:t>
            </a:r>
            <a:r>
              <a:rPr lang="en-US" i="1" dirty="0"/>
              <a:t>observed score</a:t>
            </a:r>
            <a:r>
              <a:rPr lang="en-US" dirty="0"/>
              <a:t>, </a:t>
            </a:r>
            <a:r>
              <a:rPr lang="en-US" i="1" dirty="0"/>
              <a:t>X</a:t>
            </a:r>
            <a:r>
              <a:rPr lang="en-US" dirty="0"/>
              <a:t>. It is assumed that </a:t>
            </a:r>
            <a:r>
              <a:rPr lang="en-US" i="1" dirty="0"/>
              <a:t>observed score</a:t>
            </a:r>
            <a:r>
              <a:rPr lang="en-US" dirty="0"/>
              <a:t> = </a:t>
            </a:r>
            <a:r>
              <a:rPr lang="en-US" i="1" dirty="0"/>
              <a:t>true score</a:t>
            </a:r>
            <a:r>
              <a:rPr lang="en-US" dirty="0"/>
              <a:t> plus some </a:t>
            </a:r>
            <a:r>
              <a:rPr lang="en-US" i="1" dirty="0"/>
              <a:t>error</a:t>
            </a:r>
            <a:r>
              <a:rPr lang="en-US" dirty="0"/>
              <a:t>:</a:t>
            </a:r>
          </a:p>
          <a:p>
            <a:r>
              <a:rPr lang="en-US" dirty="0"/>
              <a:t>X = T + E observed score true score error</a:t>
            </a:r>
            <a:endParaRPr lang="nl-NL" dirty="0"/>
          </a:p>
        </p:txBody>
      </p:sp>
      <p:sp>
        <p:nvSpPr>
          <p:cNvPr id="4" name="Slide Number Placeholder 3"/>
          <p:cNvSpPr>
            <a:spLocks noGrp="1"/>
          </p:cNvSpPr>
          <p:nvPr>
            <p:ph type="sldNum" sz="quarter" idx="10"/>
          </p:nvPr>
        </p:nvSpPr>
        <p:spPr/>
        <p:txBody>
          <a:bodyPr/>
          <a:lstStyle/>
          <a:p>
            <a:fld id="{CA3EA6B1-FA4C-4B7B-A789-F64D9071E30D}" type="slidenum">
              <a:rPr lang="nl-NL" smtClean="0"/>
              <a:pPr/>
              <a:t>28</a:t>
            </a:fld>
            <a:endParaRPr lang="nl-NL"/>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nl-NL"/>
          </a:p>
        </p:txBody>
      </p:sp>
      <p:sp>
        <p:nvSpPr>
          <p:cNvPr id="4" name="Slide Number Placeholder 3"/>
          <p:cNvSpPr>
            <a:spLocks noGrp="1"/>
          </p:cNvSpPr>
          <p:nvPr>
            <p:ph type="sldNum" sz="quarter" idx="10"/>
          </p:nvPr>
        </p:nvSpPr>
        <p:spPr/>
        <p:txBody>
          <a:bodyPr/>
          <a:lstStyle/>
          <a:p>
            <a:fld id="{CA3EA6B1-FA4C-4B7B-A789-F64D9071E30D}" type="slidenum">
              <a:rPr lang="nl-NL" smtClean="0"/>
              <a:pPr/>
              <a:t>35</a:t>
            </a:fld>
            <a:endParaRPr lang="nl-NL"/>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396319" y="802299"/>
            <a:ext cx="5618515" cy="2541431"/>
          </a:xfrm>
        </p:spPr>
        <p:txBody>
          <a:bodyPr bIns="0" anchor="b">
            <a:normAutofit/>
          </a:bodyPr>
          <a:lstStyle>
            <a:lvl1pPr algn="l">
              <a:defRPr sz="5400"/>
            </a:lvl1pPr>
          </a:lstStyle>
          <a:p>
            <a:r>
              <a:rPr lang="en-US"/>
              <a:t>Click to edit Master title style</a:t>
            </a:r>
            <a:endParaRPr lang="en-US" dirty="0"/>
          </a:p>
        </p:txBody>
      </p:sp>
      <p:sp>
        <p:nvSpPr>
          <p:cNvPr id="3" name="Subtitle 2"/>
          <p:cNvSpPr>
            <a:spLocks noGrp="1"/>
          </p:cNvSpPr>
          <p:nvPr>
            <p:ph type="subTitle" idx="1"/>
          </p:nvPr>
        </p:nvSpPr>
        <p:spPr>
          <a:xfrm>
            <a:off x="2396319" y="3531205"/>
            <a:ext cx="5618515" cy="977621"/>
          </a:xfrm>
        </p:spPr>
        <p:txBody>
          <a:bodyPr tIns="91440" bIns="91440">
            <a:normAutofit/>
          </a:bodyPr>
          <a:lstStyle>
            <a:lvl1pPr marL="0" indent="0" algn="l">
              <a:buNone/>
              <a:defRPr sz="1600" b="0" cap="all" baseline="0">
                <a:solidFill>
                  <a:schemeClr val="tx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6290EAD5-38BE-40E5-9EA3-B6FFE877B4A3}" type="datetimeFigureOut">
              <a:rPr lang="nl-NL" smtClean="0"/>
              <a:pPr/>
              <a:t>12-12-2019</a:t>
            </a:fld>
            <a:endParaRPr lang="nl-NL"/>
          </a:p>
        </p:txBody>
      </p:sp>
      <p:sp>
        <p:nvSpPr>
          <p:cNvPr id="5" name="Footer Placeholder 4"/>
          <p:cNvSpPr>
            <a:spLocks noGrp="1"/>
          </p:cNvSpPr>
          <p:nvPr>
            <p:ph type="ftr" sz="quarter" idx="11"/>
          </p:nvPr>
        </p:nvSpPr>
        <p:spPr>
          <a:xfrm>
            <a:off x="2396319" y="329308"/>
            <a:ext cx="3086292" cy="309201"/>
          </a:xfrm>
        </p:spPr>
        <p:txBody>
          <a:bodyPr/>
          <a:lstStyle/>
          <a:p>
            <a:endParaRPr lang="nl-NL"/>
          </a:p>
        </p:txBody>
      </p:sp>
      <p:sp>
        <p:nvSpPr>
          <p:cNvPr id="6" name="Slide Number Placeholder 5"/>
          <p:cNvSpPr>
            <a:spLocks noGrp="1"/>
          </p:cNvSpPr>
          <p:nvPr>
            <p:ph type="sldNum" sz="quarter" idx="12"/>
          </p:nvPr>
        </p:nvSpPr>
        <p:spPr>
          <a:xfrm>
            <a:off x="1434703" y="798973"/>
            <a:ext cx="802005" cy="503578"/>
          </a:xfrm>
        </p:spPr>
        <p:txBody>
          <a:bodyPr/>
          <a:lstStyle/>
          <a:p>
            <a:fld id="{86DA480B-AD6A-4E62-9CB7-5713B4239588}" type="slidenum">
              <a:rPr lang="nl-NL" smtClean="0"/>
              <a:pPr/>
              <a:t>‹#›</a:t>
            </a:fld>
            <a:endParaRPr lang="nl-NL"/>
          </a:p>
        </p:txBody>
      </p:sp>
      <p:cxnSp>
        <p:nvCxnSpPr>
          <p:cNvPr id="15" name="Straight Connector 14"/>
          <p:cNvCxnSpPr/>
          <p:nvPr/>
        </p:nvCxnSpPr>
        <p:spPr>
          <a:xfrm>
            <a:off x="2396319" y="3528542"/>
            <a:ext cx="5618515"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70262097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cxnSp>
        <p:nvCxnSpPr>
          <p:cNvPr id="33" name="Straight Connector 32"/>
          <p:cNvCxnSpPr/>
          <p:nvPr/>
        </p:nvCxnSpPr>
        <p:spPr>
          <a:xfrm>
            <a:off x="1443491" y="1847088"/>
            <a:ext cx="6571343" cy="0"/>
          </a:xfrm>
          <a:prstGeom prst="line">
            <a:avLst/>
          </a:prstGeom>
          <a:ln w="31750"/>
        </p:spPr>
        <p:style>
          <a:lnRef idx="3">
            <a:schemeClr val="accent1"/>
          </a:lnRef>
          <a:fillRef idx="0">
            <a:schemeClr val="accent1"/>
          </a:fillRef>
          <a:effectRef idx="2">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290EAD5-38BE-40E5-9EA3-B6FFE877B4A3}" type="datetimeFigureOut">
              <a:rPr lang="nl-NL" smtClean="0"/>
              <a:pPr/>
              <a:t>12-12-2019</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86DA480B-AD6A-4E62-9CB7-5713B4239588}" type="slidenum">
              <a:rPr lang="nl-NL" smtClean="0"/>
              <a:pPr/>
              <a:t>‹#›</a:t>
            </a:fld>
            <a:endParaRPr lang="nl-NL"/>
          </a:p>
        </p:txBody>
      </p:sp>
    </p:spTree>
    <p:extLst>
      <p:ext uri="{BB962C8B-B14F-4D97-AF65-F5344CB8AC3E}">
        <p14:creationId xmlns:p14="http://schemas.microsoft.com/office/powerpoint/2010/main" val="14267456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918028" y="798974"/>
            <a:ext cx="1103027" cy="4659889"/>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1443491" y="798974"/>
            <a:ext cx="5301095" cy="465988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290EAD5-38BE-40E5-9EA3-B6FFE877B4A3}" type="datetimeFigureOut">
              <a:rPr lang="nl-NL" smtClean="0"/>
              <a:pPr/>
              <a:t>12-12-2019</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86DA480B-AD6A-4E62-9CB7-5713B4239588}" type="slidenum">
              <a:rPr lang="nl-NL" smtClean="0"/>
              <a:pPr/>
              <a:t>‹#›</a:t>
            </a:fld>
            <a:endParaRPr lang="nl-NL"/>
          </a:p>
        </p:txBody>
      </p:sp>
      <p:cxnSp>
        <p:nvCxnSpPr>
          <p:cNvPr id="15" name="Straight Connector 14"/>
          <p:cNvCxnSpPr/>
          <p:nvPr/>
        </p:nvCxnSpPr>
        <p:spPr>
          <a:xfrm>
            <a:off x="6918028" y="798974"/>
            <a:ext cx="0" cy="4659889"/>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0291696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290EAD5-38BE-40E5-9EA3-B6FFE877B4A3}" type="datetimeFigureOut">
              <a:rPr lang="nl-NL" smtClean="0"/>
              <a:pPr/>
              <a:t>12-12-2019</a:t>
            </a:fld>
            <a:endParaRPr lang="nl-NL"/>
          </a:p>
        </p:txBody>
      </p:sp>
      <p:sp>
        <p:nvSpPr>
          <p:cNvPr id="5" name="Footer Placeholder 4"/>
          <p:cNvSpPr>
            <a:spLocks noGrp="1"/>
          </p:cNvSpPr>
          <p:nvPr>
            <p:ph type="ftr" sz="quarter" idx="11"/>
          </p:nvPr>
        </p:nvSpPr>
        <p:spPr/>
        <p:txBody>
          <a:bodyPr/>
          <a:lstStyle/>
          <a:p>
            <a:endParaRPr lang="nl-NL" dirty="0"/>
          </a:p>
        </p:txBody>
      </p:sp>
      <p:sp>
        <p:nvSpPr>
          <p:cNvPr id="6" name="Slide Number Placeholder 5"/>
          <p:cNvSpPr>
            <a:spLocks noGrp="1"/>
          </p:cNvSpPr>
          <p:nvPr>
            <p:ph type="sldNum" sz="quarter" idx="12"/>
          </p:nvPr>
        </p:nvSpPr>
        <p:spPr/>
        <p:txBody>
          <a:bodyPr/>
          <a:lstStyle/>
          <a:p>
            <a:fld id="{86DA480B-AD6A-4E62-9CB7-5713B4239588}" type="slidenum">
              <a:rPr lang="nl-NL" smtClean="0"/>
              <a:pPr/>
              <a:t>‹#›</a:t>
            </a:fld>
            <a:endParaRPr lang="nl-NL" dirty="0"/>
          </a:p>
        </p:txBody>
      </p:sp>
      <p:cxnSp>
        <p:nvCxnSpPr>
          <p:cNvPr id="33" name="Straight Connector 32"/>
          <p:cNvCxnSpPr/>
          <p:nvPr/>
        </p:nvCxnSpPr>
        <p:spPr>
          <a:xfrm>
            <a:off x="1443491" y="1847088"/>
            <a:ext cx="6571343"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0387885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443491" y="1756130"/>
            <a:ext cx="5617002" cy="1887950"/>
          </a:xfrm>
        </p:spPr>
        <p:txBody>
          <a:bodyPr anchor="b">
            <a:normAutofit/>
          </a:bodyPr>
          <a:lstStyle>
            <a:lvl1pPr algn="l">
              <a:defRPr sz="3200"/>
            </a:lvl1pPr>
          </a:lstStyle>
          <a:p>
            <a:r>
              <a:rPr lang="en-US"/>
              <a:t>Click to edit Master title style</a:t>
            </a:r>
            <a:endParaRPr lang="en-US" dirty="0"/>
          </a:p>
        </p:txBody>
      </p:sp>
      <p:sp>
        <p:nvSpPr>
          <p:cNvPr id="3" name="Text Placeholder 2"/>
          <p:cNvSpPr>
            <a:spLocks noGrp="1"/>
          </p:cNvSpPr>
          <p:nvPr>
            <p:ph type="body" idx="1"/>
          </p:nvPr>
        </p:nvSpPr>
        <p:spPr>
          <a:xfrm>
            <a:off x="1443492" y="3806196"/>
            <a:ext cx="5617002" cy="1012929"/>
          </a:xfrm>
        </p:spPr>
        <p:txBody>
          <a:bodyPr tIns="91440">
            <a:normAutofit/>
          </a:bodyPr>
          <a:lstStyle>
            <a:lvl1pPr marL="0" indent="0" algn="l">
              <a:buNone/>
              <a:defRPr sz="1800">
                <a:solidFill>
                  <a:schemeClr val="tx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290EAD5-38BE-40E5-9EA3-B6FFE877B4A3}" type="datetimeFigureOut">
              <a:rPr lang="nl-NL" smtClean="0"/>
              <a:pPr/>
              <a:t>12-12-2019</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86DA480B-AD6A-4E62-9CB7-5713B4239588}" type="slidenum">
              <a:rPr lang="nl-NL" smtClean="0"/>
              <a:pPr/>
              <a:t>‹#›</a:t>
            </a:fld>
            <a:endParaRPr lang="nl-NL"/>
          </a:p>
        </p:txBody>
      </p:sp>
      <p:cxnSp>
        <p:nvCxnSpPr>
          <p:cNvPr id="15" name="Straight Connector 14"/>
          <p:cNvCxnSpPr/>
          <p:nvPr/>
        </p:nvCxnSpPr>
        <p:spPr>
          <a:xfrm>
            <a:off x="1443491" y="3804985"/>
            <a:ext cx="561700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13829850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443491" y="804890"/>
            <a:ext cx="6571343" cy="1059305"/>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443490" y="2013936"/>
            <a:ext cx="3125871" cy="34375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889182" y="2013936"/>
            <a:ext cx="3125652" cy="343755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6290EAD5-38BE-40E5-9EA3-B6FFE877B4A3}" type="datetimeFigureOut">
              <a:rPr lang="nl-NL" smtClean="0"/>
              <a:pPr/>
              <a:t>12-12-2019</a:t>
            </a:fld>
            <a:endParaRPr lang="nl-NL"/>
          </a:p>
        </p:txBody>
      </p:sp>
      <p:sp>
        <p:nvSpPr>
          <p:cNvPr id="6" name="Footer Placeholder 5"/>
          <p:cNvSpPr>
            <a:spLocks noGrp="1"/>
          </p:cNvSpPr>
          <p:nvPr>
            <p:ph type="ftr" sz="quarter" idx="11"/>
          </p:nvPr>
        </p:nvSpPr>
        <p:spPr/>
        <p:txBody>
          <a:bodyPr/>
          <a:lstStyle/>
          <a:p>
            <a:endParaRPr lang="nl-NL"/>
          </a:p>
        </p:txBody>
      </p:sp>
      <p:sp>
        <p:nvSpPr>
          <p:cNvPr id="7" name="Slide Number Placeholder 6"/>
          <p:cNvSpPr>
            <a:spLocks noGrp="1"/>
          </p:cNvSpPr>
          <p:nvPr>
            <p:ph type="sldNum" sz="quarter" idx="12"/>
          </p:nvPr>
        </p:nvSpPr>
        <p:spPr/>
        <p:txBody>
          <a:bodyPr/>
          <a:lstStyle/>
          <a:p>
            <a:fld id="{86DA480B-AD6A-4E62-9CB7-5713B4239588}" type="slidenum">
              <a:rPr lang="nl-NL" smtClean="0"/>
              <a:pPr/>
              <a:t>‹#›</a:t>
            </a:fld>
            <a:endParaRPr lang="nl-NL"/>
          </a:p>
        </p:txBody>
      </p:sp>
      <p:cxnSp>
        <p:nvCxnSpPr>
          <p:cNvPr id="33" name="Straight Connector 32"/>
          <p:cNvCxnSpPr/>
          <p:nvPr/>
        </p:nvCxnSpPr>
        <p:spPr>
          <a:xfrm>
            <a:off x="1443491" y="1847088"/>
            <a:ext cx="6571343"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4555426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cxnSp>
        <p:nvCxnSpPr>
          <p:cNvPr id="36" name="Straight Connector 35"/>
          <p:cNvCxnSpPr/>
          <p:nvPr/>
        </p:nvCxnSpPr>
        <p:spPr>
          <a:xfrm>
            <a:off x="1443491" y="1847088"/>
            <a:ext cx="6571343" cy="0"/>
          </a:xfrm>
          <a:prstGeom prst="line">
            <a:avLst/>
          </a:prstGeom>
          <a:ln w="31750"/>
        </p:spPr>
        <p:style>
          <a:lnRef idx="3">
            <a:schemeClr val="accent1"/>
          </a:lnRef>
          <a:fillRef idx="0">
            <a:schemeClr val="accent1"/>
          </a:fillRef>
          <a:effectRef idx="2">
            <a:schemeClr val="accent1"/>
          </a:effectRef>
          <a:fontRef idx="minor">
            <a:schemeClr val="tx1"/>
          </a:fontRef>
        </p:style>
      </p:cxnSp>
      <p:sp>
        <p:nvSpPr>
          <p:cNvPr id="2" name="Title 1"/>
          <p:cNvSpPr>
            <a:spLocks noGrp="1"/>
          </p:cNvSpPr>
          <p:nvPr>
            <p:ph type="title"/>
          </p:nvPr>
        </p:nvSpPr>
        <p:spPr>
          <a:xfrm>
            <a:off x="1443491" y="804164"/>
            <a:ext cx="6571344" cy="1056319"/>
          </a:xfrm>
        </p:spPr>
        <p:txBody>
          <a:bodyPr/>
          <a:lstStyle/>
          <a:p>
            <a:r>
              <a:rPr lang="en-US"/>
              <a:t>Click to edit Master title style</a:t>
            </a:r>
            <a:endParaRPr lang="en-US" dirty="0"/>
          </a:p>
        </p:txBody>
      </p:sp>
      <p:sp>
        <p:nvSpPr>
          <p:cNvPr id="3" name="Text Placeholder 2"/>
          <p:cNvSpPr>
            <a:spLocks noGrp="1"/>
          </p:cNvSpPr>
          <p:nvPr>
            <p:ph type="body" idx="1"/>
          </p:nvPr>
        </p:nvSpPr>
        <p:spPr>
          <a:xfrm>
            <a:off x="1443491" y="2019550"/>
            <a:ext cx="3125766" cy="801943"/>
          </a:xfrm>
        </p:spPr>
        <p:txBody>
          <a:bodyPr anchor="b">
            <a:normAutofit/>
          </a:bodyPr>
          <a:lstStyle>
            <a:lvl1pPr marL="0" indent="0">
              <a:lnSpc>
                <a:spcPct val="100000"/>
              </a:lnSpc>
              <a:buNone/>
              <a:defRPr sz="2200" b="0" cap="all" baseline="0">
                <a:solidFill>
                  <a:schemeClr val="accent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1443491" y="2824270"/>
            <a:ext cx="3125766" cy="264445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889182" y="2023004"/>
            <a:ext cx="3125652" cy="802237"/>
          </a:xfrm>
        </p:spPr>
        <p:txBody>
          <a:bodyPr anchor="b">
            <a:normAutofit/>
          </a:bodyPr>
          <a:lstStyle>
            <a:lvl1pPr marL="0" indent="0">
              <a:lnSpc>
                <a:spcPct val="100000"/>
              </a:lnSpc>
              <a:buNone/>
              <a:defRPr sz="2200" b="0" cap="all" baseline="0">
                <a:solidFill>
                  <a:schemeClr val="accent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889182" y="2821491"/>
            <a:ext cx="3125652" cy="263737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6290EAD5-38BE-40E5-9EA3-B6FFE877B4A3}" type="datetimeFigureOut">
              <a:rPr lang="nl-NL" smtClean="0"/>
              <a:pPr/>
              <a:t>12-12-2019</a:t>
            </a:fld>
            <a:endParaRPr lang="nl-NL"/>
          </a:p>
        </p:txBody>
      </p:sp>
      <p:sp>
        <p:nvSpPr>
          <p:cNvPr id="8" name="Footer Placeholder 7"/>
          <p:cNvSpPr>
            <a:spLocks noGrp="1"/>
          </p:cNvSpPr>
          <p:nvPr>
            <p:ph type="ftr" sz="quarter" idx="11"/>
          </p:nvPr>
        </p:nvSpPr>
        <p:spPr/>
        <p:txBody>
          <a:bodyPr/>
          <a:lstStyle/>
          <a:p>
            <a:endParaRPr lang="nl-NL"/>
          </a:p>
        </p:txBody>
      </p:sp>
      <p:sp>
        <p:nvSpPr>
          <p:cNvPr id="9" name="Slide Number Placeholder 8"/>
          <p:cNvSpPr>
            <a:spLocks noGrp="1"/>
          </p:cNvSpPr>
          <p:nvPr>
            <p:ph type="sldNum" sz="quarter" idx="12"/>
          </p:nvPr>
        </p:nvSpPr>
        <p:spPr/>
        <p:txBody>
          <a:bodyPr/>
          <a:lstStyle/>
          <a:p>
            <a:fld id="{86DA480B-AD6A-4E62-9CB7-5713B4239588}" type="slidenum">
              <a:rPr lang="nl-NL" smtClean="0"/>
              <a:pPr/>
              <a:t>‹#›</a:t>
            </a:fld>
            <a:endParaRPr lang="nl-NL"/>
          </a:p>
        </p:txBody>
      </p:sp>
    </p:spTree>
    <p:extLst>
      <p:ext uri="{BB962C8B-B14F-4D97-AF65-F5344CB8AC3E}">
        <p14:creationId xmlns:p14="http://schemas.microsoft.com/office/powerpoint/2010/main" val="45682204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cxnSp>
        <p:nvCxnSpPr>
          <p:cNvPr id="32" name="Straight Connector 31"/>
          <p:cNvCxnSpPr/>
          <p:nvPr/>
        </p:nvCxnSpPr>
        <p:spPr>
          <a:xfrm>
            <a:off x="1443491" y="1847088"/>
            <a:ext cx="6571343" cy="0"/>
          </a:xfrm>
          <a:prstGeom prst="line">
            <a:avLst/>
          </a:prstGeom>
          <a:ln w="31750"/>
        </p:spPr>
        <p:style>
          <a:lnRef idx="3">
            <a:schemeClr val="accent1"/>
          </a:lnRef>
          <a:fillRef idx="0">
            <a:schemeClr val="accent1"/>
          </a:fillRef>
          <a:effectRef idx="2">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6290EAD5-38BE-40E5-9EA3-B6FFE877B4A3}" type="datetimeFigureOut">
              <a:rPr lang="nl-NL" smtClean="0"/>
              <a:pPr/>
              <a:t>12-12-2019</a:t>
            </a:fld>
            <a:endParaRPr lang="nl-NL"/>
          </a:p>
        </p:txBody>
      </p:sp>
      <p:sp>
        <p:nvSpPr>
          <p:cNvPr id="4" name="Footer Placeholder 3"/>
          <p:cNvSpPr>
            <a:spLocks noGrp="1"/>
          </p:cNvSpPr>
          <p:nvPr>
            <p:ph type="ftr" sz="quarter" idx="11"/>
          </p:nvPr>
        </p:nvSpPr>
        <p:spPr/>
        <p:txBody>
          <a:bodyPr/>
          <a:lstStyle/>
          <a:p>
            <a:endParaRPr lang="nl-NL"/>
          </a:p>
        </p:txBody>
      </p:sp>
      <p:sp>
        <p:nvSpPr>
          <p:cNvPr id="5" name="Slide Number Placeholder 4"/>
          <p:cNvSpPr>
            <a:spLocks noGrp="1"/>
          </p:cNvSpPr>
          <p:nvPr>
            <p:ph type="sldNum" sz="quarter" idx="12"/>
          </p:nvPr>
        </p:nvSpPr>
        <p:spPr/>
        <p:txBody>
          <a:bodyPr/>
          <a:lstStyle/>
          <a:p>
            <a:fld id="{86DA480B-AD6A-4E62-9CB7-5713B4239588}" type="slidenum">
              <a:rPr lang="nl-NL" smtClean="0"/>
              <a:pPr/>
              <a:t>‹#›</a:t>
            </a:fld>
            <a:endParaRPr lang="nl-NL"/>
          </a:p>
        </p:txBody>
      </p:sp>
    </p:spTree>
    <p:extLst>
      <p:ext uri="{BB962C8B-B14F-4D97-AF65-F5344CB8AC3E}">
        <p14:creationId xmlns:p14="http://schemas.microsoft.com/office/powerpoint/2010/main" val="12259044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290EAD5-38BE-40E5-9EA3-B6FFE877B4A3}" type="datetimeFigureOut">
              <a:rPr lang="nl-NL" smtClean="0"/>
              <a:pPr/>
              <a:t>12-12-2019</a:t>
            </a:fld>
            <a:endParaRPr lang="nl-NL"/>
          </a:p>
        </p:txBody>
      </p:sp>
      <p:sp>
        <p:nvSpPr>
          <p:cNvPr id="3" name="Footer Placeholder 2"/>
          <p:cNvSpPr>
            <a:spLocks noGrp="1"/>
          </p:cNvSpPr>
          <p:nvPr>
            <p:ph type="ftr" sz="quarter" idx="11"/>
          </p:nvPr>
        </p:nvSpPr>
        <p:spPr/>
        <p:txBody>
          <a:bodyPr/>
          <a:lstStyle/>
          <a:p>
            <a:endParaRPr lang="nl-NL"/>
          </a:p>
        </p:txBody>
      </p:sp>
      <p:sp>
        <p:nvSpPr>
          <p:cNvPr id="4" name="Slide Number Placeholder 3"/>
          <p:cNvSpPr>
            <a:spLocks noGrp="1"/>
          </p:cNvSpPr>
          <p:nvPr>
            <p:ph type="sldNum" sz="quarter" idx="12"/>
          </p:nvPr>
        </p:nvSpPr>
        <p:spPr/>
        <p:txBody>
          <a:bodyPr/>
          <a:lstStyle/>
          <a:p>
            <a:fld id="{86DA480B-AD6A-4E62-9CB7-5713B4239588}" type="slidenum">
              <a:rPr lang="nl-NL" smtClean="0"/>
              <a:pPr/>
              <a:t>‹#›</a:t>
            </a:fld>
            <a:endParaRPr lang="nl-NL"/>
          </a:p>
        </p:txBody>
      </p:sp>
    </p:spTree>
    <p:extLst>
      <p:ext uri="{BB962C8B-B14F-4D97-AF65-F5344CB8AC3E}">
        <p14:creationId xmlns:p14="http://schemas.microsoft.com/office/powerpoint/2010/main" val="14028303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39042" y="798973"/>
            <a:ext cx="2425950" cy="2247117"/>
          </a:xfrm>
        </p:spPr>
        <p:txBody>
          <a:bodyPr anchor="b">
            <a:normAutofit/>
          </a:bodyPr>
          <a:lstStyle>
            <a:lvl1pPr algn="l">
              <a:defRPr sz="2400"/>
            </a:lvl1pPr>
          </a:lstStyle>
          <a:p>
            <a:r>
              <a:rPr lang="en-US"/>
              <a:t>Click to edit Master title style</a:t>
            </a:r>
            <a:endParaRPr lang="en-US" dirty="0"/>
          </a:p>
        </p:txBody>
      </p:sp>
      <p:sp>
        <p:nvSpPr>
          <p:cNvPr id="3" name="Content Placeholder 2"/>
          <p:cNvSpPr>
            <a:spLocks noGrp="1"/>
          </p:cNvSpPr>
          <p:nvPr>
            <p:ph idx="1"/>
          </p:nvPr>
        </p:nvSpPr>
        <p:spPr>
          <a:xfrm>
            <a:off x="4186656" y="798974"/>
            <a:ext cx="3828178" cy="4658826"/>
          </a:xfrm>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439042" y="3205492"/>
            <a:ext cx="2427369" cy="2248181"/>
          </a:xfrm>
        </p:spPr>
        <p:txBody>
          <a:bodyPr>
            <a:normAutofit/>
          </a:bodyPr>
          <a:lstStyle>
            <a:lvl1pPr marL="0" indent="0" algn="l">
              <a:buNone/>
              <a:defRPr sz="16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6290EAD5-38BE-40E5-9EA3-B6FFE877B4A3}" type="datetimeFigureOut">
              <a:rPr lang="nl-NL" smtClean="0"/>
              <a:pPr/>
              <a:t>12-12-2019</a:t>
            </a:fld>
            <a:endParaRPr lang="nl-NL"/>
          </a:p>
        </p:txBody>
      </p:sp>
      <p:sp>
        <p:nvSpPr>
          <p:cNvPr id="6" name="Footer Placeholder 5"/>
          <p:cNvSpPr>
            <a:spLocks noGrp="1"/>
          </p:cNvSpPr>
          <p:nvPr>
            <p:ph type="ftr" sz="quarter" idx="11"/>
          </p:nvPr>
        </p:nvSpPr>
        <p:spPr/>
        <p:txBody>
          <a:bodyPr/>
          <a:lstStyle/>
          <a:p>
            <a:endParaRPr lang="nl-NL"/>
          </a:p>
        </p:txBody>
      </p:sp>
      <p:sp>
        <p:nvSpPr>
          <p:cNvPr id="7" name="Slide Number Placeholder 6"/>
          <p:cNvSpPr>
            <a:spLocks noGrp="1"/>
          </p:cNvSpPr>
          <p:nvPr>
            <p:ph type="sldNum" sz="quarter" idx="12"/>
          </p:nvPr>
        </p:nvSpPr>
        <p:spPr/>
        <p:txBody>
          <a:bodyPr/>
          <a:lstStyle/>
          <a:p>
            <a:fld id="{86DA480B-AD6A-4E62-9CB7-5713B4239588}" type="slidenum">
              <a:rPr lang="nl-NL" smtClean="0"/>
              <a:pPr/>
              <a:t>‹#›</a:t>
            </a:fld>
            <a:endParaRPr lang="nl-NL"/>
          </a:p>
        </p:txBody>
      </p:sp>
      <p:cxnSp>
        <p:nvCxnSpPr>
          <p:cNvPr id="17" name="Straight Connector 16"/>
          <p:cNvCxnSpPr/>
          <p:nvPr/>
        </p:nvCxnSpPr>
        <p:spPr>
          <a:xfrm>
            <a:off x="1441748" y="3205491"/>
            <a:ext cx="2423276"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17510274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grpSp>
        <p:nvGrpSpPr>
          <p:cNvPr id="13" name="Group 12"/>
          <p:cNvGrpSpPr/>
          <p:nvPr/>
        </p:nvGrpSpPr>
        <p:grpSpPr>
          <a:xfrm>
            <a:off x="4996501" y="482171"/>
            <a:ext cx="3511387" cy="5149101"/>
            <a:chOff x="6852919" y="583365"/>
            <a:chExt cx="4681849" cy="5181928"/>
          </a:xfrm>
        </p:grpSpPr>
        <p:sp>
          <p:nvSpPr>
            <p:cNvPr id="14" name="Rectangle 13"/>
            <p:cNvSpPr/>
            <p:nvPr/>
          </p:nvSpPr>
          <p:spPr>
            <a:xfrm>
              <a:off x="6852919" y="583365"/>
              <a:ext cx="4681849" cy="5181928"/>
            </a:xfrm>
            <a:prstGeom prst="rect">
              <a:avLst/>
            </a:prstGeom>
            <a:gradFill>
              <a:gsLst>
                <a:gs pos="0">
                  <a:srgbClr val="000001"/>
                </a:gs>
                <a:gs pos="100000">
                  <a:srgbClr val="191919"/>
                </a:gs>
              </a:gsLst>
            </a:grad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sp>
        <p:sp>
          <p:nvSpPr>
            <p:cNvPr id="15" name="Rectangle 14"/>
            <p:cNvSpPr/>
            <p:nvPr/>
          </p:nvSpPr>
          <p:spPr>
            <a:xfrm>
              <a:off x="7273787" y="915806"/>
              <a:ext cx="3844017" cy="4507918"/>
            </a:xfrm>
            <a:prstGeom prst="rect">
              <a:avLst/>
            </a:prstGeom>
            <a:gradFill>
              <a:gsLst>
                <a:gs pos="0">
                  <a:srgbClr val="DADADA"/>
                </a:gs>
                <a:gs pos="100000">
                  <a:srgbClr val="FFFFFE"/>
                </a:gs>
              </a:gsLst>
              <a:lin ang="16200000" scaled="0"/>
            </a:gradFill>
            <a:ln w="508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title"/>
          </p:nvPr>
        </p:nvSpPr>
        <p:spPr>
          <a:xfrm>
            <a:off x="1444148" y="1129513"/>
            <a:ext cx="3244935" cy="1830584"/>
          </a:xfrm>
        </p:spPr>
        <p:txBody>
          <a:bodyPr anchor="b">
            <a:normAutofit/>
          </a:bodyPr>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640128" y="1122543"/>
            <a:ext cx="2234998" cy="3866327"/>
          </a:xfrm>
          <a:solidFill>
            <a:schemeClr val="bg1">
              <a:lumMod val="85000"/>
            </a:schemeClr>
          </a:solidFill>
          <a:ln w="9525" cap="sq">
            <a:noFill/>
            <a:miter lim="800000"/>
          </a:ln>
          <a:effectLst/>
        </p:spPr>
        <p:txBody>
          <a:bodyPr anchor="t"/>
          <a:lstStyle>
            <a:lvl1pPr marL="0" indent="0" algn="ctr">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4" name="Text Placeholder 3"/>
          <p:cNvSpPr>
            <a:spLocks noGrp="1"/>
          </p:cNvSpPr>
          <p:nvPr>
            <p:ph type="body" sz="half" idx="2"/>
          </p:nvPr>
        </p:nvSpPr>
        <p:spPr>
          <a:xfrm>
            <a:off x="1443492" y="3145992"/>
            <a:ext cx="3240286" cy="2003742"/>
          </a:xfrm>
        </p:spPr>
        <p:txBody>
          <a:bodyPr>
            <a:normAutofit/>
          </a:bodyPr>
          <a:lstStyle>
            <a:lvl1pPr marL="0" indent="0" algn="l">
              <a:buNone/>
              <a:defRPr sz="18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a:xfrm>
            <a:off x="1436664" y="5469857"/>
            <a:ext cx="3252420" cy="320123"/>
          </a:xfrm>
        </p:spPr>
        <p:txBody>
          <a:bodyPr/>
          <a:lstStyle>
            <a:lvl1pPr algn="l">
              <a:defRPr/>
            </a:lvl1pPr>
          </a:lstStyle>
          <a:p>
            <a:fld id="{6290EAD5-38BE-40E5-9EA3-B6FFE877B4A3}" type="datetimeFigureOut">
              <a:rPr lang="nl-NL" smtClean="0"/>
              <a:pPr/>
              <a:t>12-12-2019</a:t>
            </a:fld>
            <a:endParaRPr lang="nl-NL"/>
          </a:p>
        </p:txBody>
      </p:sp>
      <p:sp>
        <p:nvSpPr>
          <p:cNvPr id="6" name="Footer Placeholder 5"/>
          <p:cNvSpPr>
            <a:spLocks noGrp="1"/>
          </p:cNvSpPr>
          <p:nvPr>
            <p:ph type="ftr" sz="quarter" idx="11"/>
          </p:nvPr>
        </p:nvSpPr>
        <p:spPr>
          <a:xfrm>
            <a:off x="1437530" y="318641"/>
            <a:ext cx="3251553" cy="320931"/>
          </a:xfrm>
        </p:spPr>
        <p:txBody>
          <a:bodyPr/>
          <a:lstStyle/>
          <a:p>
            <a:endParaRPr lang="nl-NL"/>
          </a:p>
        </p:txBody>
      </p:sp>
      <p:sp>
        <p:nvSpPr>
          <p:cNvPr id="7" name="Slide Number Placeholder 6"/>
          <p:cNvSpPr>
            <a:spLocks noGrp="1"/>
          </p:cNvSpPr>
          <p:nvPr>
            <p:ph type="sldNum" sz="quarter" idx="12"/>
          </p:nvPr>
        </p:nvSpPr>
        <p:spPr/>
        <p:txBody>
          <a:bodyPr/>
          <a:lstStyle/>
          <a:p>
            <a:fld id="{86DA480B-AD6A-4E62-9CB7-5713B4239588}" type="slidenum">
              <a:rPr lang="nl-NL" smtClean="0"/>
              <a:pPr/>
              <a:t>‹#›</a:t>
            </a:fld>
            <a:endParaRPr lang="nl-NL"/>
          </a:p>
        </p:txBody>
      </p:sp>
      <p:cxnSp>
        <p:nvCxnSpPr>
          <p:cNvPr id="31" name="Straight Connector 30"/>
          <p:cNvCxnSpPr/>
          <p:nvPr/>
        </p:nvCxnSpPr>
        <p:spPr>
          <a:xfrm>
            <a:off x="1441281" y="3143605"/>
            <a:ext cx="3242014"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75915580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10" name="Rectangle 9"/>
          <p:cNvSpPr/>
          <p:nvPr/>
        </p:nvSpPr>
        <p:spPr>
          <a:xfrm>
            <a:off x="0" y="2015734"/>
            <a:ext cx="9144000" cy="4079520"/>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12" name="Picture 11"/>
          <p:cNvPicPr>
            <a:picLocks noChangeAspect="1"/>
          </p:cNvPicPr>
          <p:nvPr/>
        </p:nvPicPr>
        <p:blipFill rotWithShape="1">
          <a:blip r:embed="rId13">
            <a:extLst>
              <a:ext uri="{28A0092B-C50C-407E-A947-70E740481C1C}">
                <a14:useLocalDpi xmlns:a14="http://schemas.microsoft.com/office/drawing/2010/main" val="0"/>
              </a:ext>
            </a:extLst>
          </a:blip>
          <a:srcRect l="12500" t="1538" r="12500" b="-1538"/>
          <a:stretch/>
        </p:blipFill>
        <p:spPr>
          <a:xfrm>
            <a:off x="-1" y="6095253"/>
            <a:ext cx="9144001" cy="774727"/>
          </a:xfrm>
          <a:prstGeom prst="rect">
            <a:avLst/>
          </a:prstGeom>
        </p:spPr>
      </p:pic>
      <p:cxnSp>
        <p:nvCxnSpPr>
          <p:cNvPr id="13" name="Straight Connector 12"/>
          <p:cNvCxnSpPr/>
          <p:nvPr/>
        </p:nvCxnSpPr>
        <p:spPr>
          <a:xfrm>
            <a:off x="0" y="6101127"/>
            <a:ext cx="9144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
        <p:nvSpPr>
          <p:cNvPr id="2" name="Title Placeholder 1"/>
          <p:cNvSpPr>
            <a:spLocks noGrp="1"/>
          </p:cNvSpPr>
          <p:nvPr>
            <p:ph type="title"/>
          </p:nvPr>
        </p:nvSpPr>
        <p:spPr>
          <a:xfrm>
            <a:off x="1443491" y="804520"/>
            <a:ext cx="6571343" cy="1049235"/>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1443491" y="2015733"/>
            <a:ext cx="6571343" cy="345061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5646542" y="330370"/>
            <a:ext cx="2368292" cy="309201"/>
          </a:xfrm>
          <a:prstGeom prst="rect">
            <a:avLst/>
          </a:prstGeom>
        </p:spPr>
        <p:txBody>
          <a:bodyPr vert="horz" lIns="91440" tIns="45720" rIns="91440" bIns="45720" rtlCol="0" anchor="ctr"/>
          <a:lstStyle>
            <a:lvl1pPr algn="r">
              <a:defRPr sz="1000">
                <a:solidFill>
                  <a:schemeClr val="tx1">
                    <a:tint val="75000"/>
                  </a:schemeClr>
                </a:solidFill>
              </a:defRPr>
            </a:lvl1pPr>
          </a:lstStyle>
          <a:p>
            <a:fld id="{6290EAD5-38BE-40E5-9EA3-B6FFE877B4A3}" type="datetimeFigureOut">
              <a:rPr lang="nl-NL" smtClean="0"/>
              <a:pPr/>
              <a:t>12-12-2019</a:t>
            </a:fld>
            <a:endParaRPr lang="nl-NL" dirty="0"/>
          </a:p>
        </p:txBody>
      </p:sp>
      <p:sp>
        <p:nvSpPr>
          <p:cNvPr id="5" name="Footer Placeholder 4"/>
          <p:cNvSpPr>
            <a:spLocks noGrp="1"/>
          </p:cNvSpPr>
          <p:nvPr>
            <p:ph type="ftr" sz="quarter" idx="3"/>
          </p:nvPr>
        </p:nvSpPr>
        <p:spPr>
          <a:xfrm>
            <a:off x="1443491" y="329308"/>
            <a:ext cx="4034004" cy="309201"/>
          </a:xfrm>
          <a:prstGeom prst="rect">
            <a:avLst/>
          </a:prstGeom>
        </p:spPr>
        <p:txBody>
          <a:bodyPr vert="horz" lIns="91440" tIns="45720" rIns="91440" bIns="45720" rtlCol="0" anchor="ctr"/>
          <a:lstStyle>
            <a:lvl1pPr algn="l">
              <a:defRPr sz="1000">
                <a:solidFill>
                  <a:schemeClr val="tx1">
                    <a:tint val="75000"/>
                  </a:schemeClr>
                </a:solidFill>
              </a:defRPr>
            </a:lvl1pPr>
          </a:lstStyle>
          <a:p>
            <a:endParaRPr lang="nl-NL"/>
          </a:p>
        </p:txBody>
      </p:sp>
      <p:sp>
        <p:nvSpPr>
          <p:cNvPr id="6" name="Slide Number Placeholder 5"/>
          <p:cNvSpPr>
            <a:spLocks noGrp="1"/>
          </p:cNvSpPr>
          <p:nvPr>
            <p:ph type="sldNum" sz="quarter" idx="4"/>
          </p:nvPr>
        </p:nvSpPr>
        <p:spPr>
          <a:xfrm>
            <a:off x="487725" y="798973"/>
            <a:ext cx="795746" cy="503578"/>
          </a:xfrm>
          <a:prstGeom prst="rect">
            <a:avLst/>
          </a:prstGeom>
        </p:spPr>
        <p:txBody>
          <a:bodyPr vert="horz" lIns="91440" tIns="45720" rIns="91440" bIns="45720" rtlCol="0" anchor="t"/>
          <a:lstStyle>
            <a:lvl1pPr algn="r">
              <a:defRPr sz="2800">
                <a:solidFill>
                  <a:schemeClr val="accent1"/>
                </a:solidFill>
              </a:defRPr>
            </a:lvl1pPr>
          </a:lstStyle>
          <a:p>
            <a:fld id="{86DA480B-AD6A-4E62-9CB7-5713B4239588}" type="slidenum">
              <a:rPr lang="nl-NL" smtClean="0"/>
              <a:pPr/>
              <a:t>‹#›</a:t>
            </a:fld>
            <a:endParaRPr lang="nl-NL"/>
          </a:p>
        </p:txBody>
      </p:sp>
    </p:spTree>
    <p:extLst>
      <p:ext uri="{BB962C8B-B14F-4D97-AF65-F5344CB8AC3E}">
        <p14:creationId xmlns:p14="http://schemas.microsoft.com/office/powerpoint/2010/main" val="95342603"/>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685800" rtl="0" eaLnBrk="1" latinLnBrk="0" hangingPunct="1">
        <a:lnSpc>
          <a:spcPct val="90000"/>
        </a:lnSpc>
        <a:spcBef>
          <a:spcPct val="0"/>
        </a:spcBef>
        <a:buNone/>
        <a:defRPr sz="3200" b="0" i="0" kern="1200" cap="all">
          <a:solidFill>
            <a:schemeClr val="tx1"/>
          </a:solidFill>
          <a:effectLst/>
          <a:latin typeface="+mj-lt"/>
          <a:ea typeface="+mj-ea"/>
          <a:cs typeface="+mj-cs"/>
        </a:defRPr>
      </a:lvl1pPr>
    </p:titleStyle>
    <p:bodyStyle>
      <a:lvl1pPr marL="228600" indent="-228600" algn="l" defTabSz="685800" rtl="0" eaLnBrk="1" latinLnBrk="0" hangingPunct="1">
        <a:lnSpc>
          <a:spcPct val="120000"/>
        </a:lnSpc>
        <a:spcBef>
          <a:spcPts val="1000"/>
        </a:spcBef>
        <a:buClr>
          <a:schemeClr val="accent1"/>
        </a:buClr>
        <a:buSzPct val="100000"/>
        <a:buFont typeface="Arial" panose="020B0604020202020204" pitchFamily="34" charset="0"/>
        <a:buChar char="•"/>
        <a:defRPr sz="2000" kern="1200" cap="none">
          <a:solidFill>
            <a:schemeClr val="tx1"/>
          </a:solidFill>
          <a:effectLst/>
          <a:latin typeface="+mn-lt"/>
          <a:ea typeface="+mn-ea"/>
          <a:cs typeface="+mn-cs"/>
        </a:defRPr>
      </a:lvl1pPr>
      <a:lvl2pPr marL="685800" indent="-228600" algn="l" defTabSz="685800" rtl="0" eaLnBrk="1" latinLnBrk="0" hangingPunct="1">
        <a:lnSpc>
          <a:spcPct val="120000"/>
        </a:lnSpc>
        <a:spcBef>
          <a:spcPts val="500"/>
        </a:spcBef>
        <a:buClr>
          <a:schemeClr val="accent1"/>
        </a:buClr>
        <a:buSzPct val="100000"/>
        <a:buFont typeface="Arial" panose="020B0604020202020204" pitchFamily="34" charset="0"/>
        <a:buChar char="•"/>
        <a:defRPr sz="1600" kern="1200" cap="none" baseline="0">
          <a:solidFill>
            <a:schemeClr val="tx1"/>
          </a:solidFill>
          <a:effectLst/>
          <a:latin typeface="+mn-lt"/>
          <a:ea typeface="+mn-ea"/>
          <a:cs typeface="+mn-cs"/>
        </a:defRPr>
      </a:lvl2pPr>
      <a:lvl3pPr marL="1143000" indent="-228600" algn="l" defTabSz="685800" rtl="0" eaLnBrk="1" latinLnBrk="0" hangingPunct="1">
        <a:lnSpc>
          <a:spcPct val="120000"/>
        </a:lnSpc>
        <a:spcBef>
          <a:spcPts val="500"/>
        </a:spcBef>
        <a:buClr>
          <a:schemeClr val="accent1"/>
        </a:buClr>
        <a:buSzPct val="100000"/>
        <a:buFont typeface="Arial" panose="020B0604020202020204" pitchFamily="34" charset="0"/>
        <a:buChar char="•"/>
        <a:defRPr sz="1600" kern="1200" cap="none">
          <a:solidFill>
            <a:schemeClr val="tx1"/>
          </a:solidFill>
          <a:effectLst/>
          <a:latin typeface="+mn-lt"/>
          <a:ea typeface="+mn-ea"/>
          <a:cs typeface="+mn-cs"/>
        </a:defRPr>
      </a:lvl3pPr>
      <a:lvl4pPr marL="1600200" indent="-228600" algn="l" defTabSz="685800" rtl="0"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tx1"/>
          </a:solidFill>
          <a:effectLst/>
          <a:latin typeface="+mn-lt"/>
          <a:ea typeface="+mn-ea"/>
          <a:cs typeface="+mn-cs"/>
        </a:defRPr>
      </a:lvl4pPr>
      <a:lvl5pPr marL="2057400" indent="-228600" algn="l" defTabSz="685800" rtl="0" eaLnBrk="1" latinLnBrk="0" hangingPunct="1">
        <a:lnSpc>
          <a:spcPct val="120000"/>
        </a:lnSpc>
        <a:spcBef>
          <a:spcPts val="500"/>
        </a:spcBef>
        <a:buClr>
          <a:schemeClr val="accent1"/>
        </a:buClr>
        <a:buSzPct val="100000"/>
        <a:buFont typeface="Arial" panose="020B0604020202020204" pitchFamily="34" charset="0"/>
        <a:buChar char="•"/>
        <a:defRPr sz="1200" kern="1200" cap="none">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4.wmf"/><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png"/><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6.xml"/><Relationship Id="rId4" Type="http://schemas.openxmlformats.org/officeDocument/2006/relationships/image" Target="../media/image25.gif"/></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image" Target="../media/image26.wmf"/><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6.wmf"/><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jpeg"/><Relationship Id="rId1" Type="http://schemas.openxmlformats.org/officeDocument/2006/relationships/slideLayout" Target="../slideLayouts/slideLayout2.xml"/><Relationship Id="rId5" Type="http://schemas.openxmlformats.org/officeDocument/2006/relationships/image" Target="../media/image30.png"/><Relationship Id="rId4" Type="http://schemas.openxmlformats.org/officeDocument/2006/relationships/image" Target="../media/image29.png"/></Relationships>
</file>

<file path=ppt/slides/_rels/slide28.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32.png"/><Relationship Id="rId4" Type="http://schemas.openxmlformats.org/officeDocument/2006/relationships/image" Target="../media/image31.png"/></Relationships>
</file>

<file path=ppt/slides/_rels/slide29.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2.xml"/><Relationship Id="rId4" Type="http://schemas.openxmlformats.org/officeDocument/2006/relationships/image" Target="../media/image36.jpeg"/></Relationships>
</file>

<file path=ppt/slides/_rels/slide31.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2.xml"/><Relationship Id="rId5" Type="http://schemas.openxmlformats.org/officeDocument/2006/relationships/image" Target="../media/image36.jpeg"/><Relationship Id="rId4" Type="http://schemas.openxmlformats.org/officeDocument/2006/relationships/image" Target="../media/image39.png"/></Relationships>
</file>

<file path=ppt/slides/_rels/slide32.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png"/><Relationship Id="rId1" Type="http://schemas.openxmlformats.org/officeDocument/2006/relationships/slideLayout" Target="../slideLayouts/slideLayout2.xml"/><Relationship Id="rId5" Type="http://schemas.openxmlformats.org/officeDocument/2006/relationships/image" Target="../media/image36.jpeg"/><Relationship Id="rId4" Type="http://schemas.openxmlformats.org/officeDocument/2006/relationships/image" Target="../media/image42.png"/></Relationships>
</file>

<file path=ppt/slides/_rels/slide33.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3" Type="http://schemas.openxmlformats.org/officeDocument/2006/relationships/image" Target="../media/image44.wmf"/><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3" Type="http://schemas.openxmlformats.org/officeDocument/2006/relationships/image" Target="../media/image45.wmf"/><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48.png"/><Relationship Id="rId4" Type="http://schemas.openxmlformats.org/officeDocument/2006/relationships/image" Target="../media/image47.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50.jpeg"/><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715688"/>
            <a:ext cx="8077200" cy="2073352"/>
          </a:xfrm>
        </p:spPr>
        <p:txBody>
          <a:bodyPr>
            <a:normAutofit fontScale="90000"/>
          </a:bodyPr>
          <a:lstStyle/>
          <a:p>
            <a:pPr algn="r"/>
            <a:r>
              <a:rPr lang="nl-NL" dirty="0"/>
              <a:t>CARE, </a:t>
            </a:r>
            <a:br>
              <a:rPr lang="nl-NL" dirty="0"/>
            </a:br>
            <a:r>
              <a:rPr lang="nl-NL" dirty="0"/>
              <a:t>Creëer, Analyseer en </a:t>
            </a:r>
            <a:r>
              <a:rPr lang="nl-NL" dirty="0" err="1"/>
              <a:t>REflecteer</a:t>
            </a:r>
            <a:br>
              <a:rPr lang="nl-NL" dirty="0"/>
            </a:br>
            <a:r>
              <a:rPr lang="nl-NL" sz="3600" i="1" dirty="0" err="1"/>
              <a:t>kwaliteittoetsen</a:t>
            </a:r>
            <a:r>
              <a:rPr lang="nl-NL" sz="3600" i="1" dirty="0"/>
              <a:t> in een handomdraai</a:t>
            </a:r>
            <a:br>
              <a:rPr lang="nl-NL" dirty="0"/>
            </a:br>
            <a:endParaRPr lang="nl-NL" dirty="0"/>
          </a:p>
        </p:txBody>
      </p:sp>
      <p:sp>
        <p:nvSpPr>
          <p:cNvPr id="3" name="Subtitle 2"/>
          <p:cNvSpPr>
            <a:spLocks noGrp="1"/>
          </p:cNvSpPr>
          <p:nvPr>
            <p:ph type="subTitle" idx="1"/>
          </p:nvPr>
        </p:nvSpPr>
        <p:spPr>
          <a:xfrm>
            <a:off x="685800" y="188640"/>
            <a:ext cx="8077200" cy="1499616"/>
          </a:xfrm>
        </p:spPr>
        <p:txBody>
          <a:bodyPr/>
          <a:lstStyle/>
          <a:p>
            <a:r>
              <a:rPr lang="nl-NL" dirty="0"/>
              <a:t>WND 2019 Workshop 39</a:t>
            </a:r>
          </a:p>
        </p:txBody>
      </p:sp>
      <p:sp>
        <p:nvSpPr>
          <p:cNvPr id="4" name="TextBox 3"/>
          <p:cNvSpPr txBox="1"/>
          <p:nvPr/>
        </p:nvSpPr>
        <p:spPr>
          <a:xfrm>
            <a:off x="1331640" y="5445224"/>
            <a:ext cx="2891433" cy="646331"/>
          </a:xfrm>
          <a:prstGeom prst="rect">
            <a:avLst/>
          </a:prstGeom>
          <a:noFill/>
        </p:spPr>
        <p:txBody>
          <a:bodyPr wrap="none" rtlCol="0">
            <a:spAutoFit/>
          </a:bodyPr>
          <a:lstStyle/>
          <a:p>
            <a:r>
              <a:rPr lang="nl-NL" dirty="0"/>
              <a:t>Luc Orbons,  december 2019</a:t>
            </a:r>
          </a:p>
          <a:p>
            <a:r>
              <a:rPr lang="nl-NL" dirty="0"/>
              <a:t>lbjorb@gmail.com</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dirty="0"/>
              <a:t>Fysieke Inrichting </a:t>
            </a:r>
            <a:r>
              <a:rPr lang="nl-NL" dirty="0" err="1"/>
              <a:t>Toetsbase</a:t>
            </a:r>
            <a:endParaRPr lang="nl-NL" dirty="0"/>
          </a:p>
        </p:txBody>
      </p:sp>
      <p:sp>
        <p:nvSpPr>
          <p:cNvPr id="3" name="Content Placeholder 2"/>
          <p:cNvSpPr>
            <a:spLocks noGrp="1"/>
          </p:cNvSpPr>
          <p:nvPr>
            <p:ph idx="1"/>
          </p:nvPr>
        </p:nvSpPr>
        <p:spPr>
          <a:xfrm>
            <a:off x="1331640" y="1853755"/>
            <a:ext cx="7698455" cy="5038185"/>
          </a:xfrm>
        </p:spPr>
        <p:txBody>
          <a:bodyPr>
            <a:normAutofit fontScale="77500" lnSpcReduction="20000"/>
          </a:bodyPr>
          <a:lstStyle/>
          <a:p>
            <a:r>
              <a:rPr lang="nl-NL" dirty="0"/>
              <a:t>Toetsopdrachten</a:t>
            </a:r>
          </a:p>
          <a:p>
            <a:pPr lvl="1"/>
            <a:r>
              <a:rPr lang="nl-NL" dirty="0"/>
              <a:t>Verzameling van één of meer </a:t>
            </a:r>
            <a:r>
              <a:rPr lang="nl-NL" dirty="0" err="1"/>
              <a:t>toetsvragen</a:t>
            </a:r>
            <a:endParaRPr lang="nl-NL" dirty="0"/>
          </a:p>
          <a:p>
            <a:pPr lvl="1"/>
            <a:r>
              <a:rPr lang="nl-NL" dirty="0"/>
              <a:t>Indeling volgens examenprogramma natuurkunde vwo (of wat je zelf wilt)</a:t>
            </a:r>
          </a:p>
          <a:p>
            <a:pPr lvl="1"/>
            <a:r>
              <a:rPr lang="nl-NL" dirty="0"/>
              <a:t>Op verschillende </a:t>
            </a:r>
            <a:r>
              <a:rPr lang="nl-NL" dirty="0" err="1"/>
              <a:t>niveau’s</a:t>
            </a:r>
            <a:r>
              <a:rPr lang="nl-NL" dirty="0"/>
              <a:t> (havo/vwo 3,4,5 en 6 of je eigen indeling)</a:t>
            </a:r>
          </a:p>
          <a:p>
            <a:pPr lvl="1"/>
            <a:r>
              <a:rPr lang="nl-NL" dirty="0"/>
              <a:t>Taxonomie (</a:t>
            </a:r>
            <a:r>
              <a:rPr lang="nl-NL" dirty="0" err="1"/>
              <a:t>rtti</a:t>
            </a:r>
            <a:r>
              <a:rPr lang="nl-NL" dirty="0"/>
              <a:t> voor leerjaar 3 en examentaxonomie in 4,5 en 6, of weer wat je zelf leuk vindt)</a:t>
            </a:r>
          </a:p>
          <a:p>
            <a:r>
              <a:rPr lang="nl-NL" dirty="0"/>
              <a:t>Klassen</a:t>
            </a:r>
          </a:p>
          <a:p>
            <a:pPr lvl="1"/>
            <a:r>
              <a:rPr lang="nl-NL" dirty="0"/>
              <a:t>Je lijsten met leerlingen uit de verschillende klassen, meestal met copy/paste binnen te halen.</a:t>
            </a:r>
          </a:p>
          <a:p>
            <a:r>
              <a:rPr lang="nl-NL" dirty="0"/>
              <a:t>Scoremodel</a:t>
            </a:r>
          </a:p>
          <a:p>
            <a:pPr lvl="1"/>
            <a:r>
              <a:rPr lang="nl-NL" dirty="0"/>
              <a:t>Score-administratie: spreadsheet achtig met handige doorstapmogelijkheden.</a:t>
            </a:r>
          </a:p>
          <a:p>
            <a:pPr lvl="1"/>
            <a:r>
              <a:rPr lang="nl-NL" dirty="0"/>
              <a:t>Score-berekening: Generiek, Cito met N-term, A-B score of </a:t>
            </a:r>
            <a:r>
              <a:rPr lang="nl-NL" dirty="0" err="1"/>
              <a:t>custom</a:t>
            </a:r>
            <a:endParaRPr lang="nl-NL" dirty="0"/>
          </a:p>
          <a:p>
            <a:pPr lvl="1"/>
            <a:r>
              <a:rPr lang="nl-NL" dirty="0"/>
              <a:t>Specials: bonusvragen ;  vragen deactiveren</a:t>
            </a:r>
          </a:p>
          <a:p>
            <a:r>
              <a:rPr lang="nl-NL" dirty="0"/>
              <a:t>Applicatie (Toetstool)</a:t>
            </a:r>
          </a:p>
          <a:p>
            <a:pPr lvl="1"/>
            <a:r>
              <a:rPr lang="nl-NL" dirty="0"/>
              <a:t>Plakt opdrachten, klassen en scoremodel aan elkaar</a:t>
            </a:r>
          </a:p>
          <a:p>
            <a:pPr lvl="1"/>
            <a:r>
              <a:rPr lang="nl-NL" dirty="0"/>
              <a:t>Scores bijhouden</a:t>
            </a:r>
          </a:p>
          <a:p>
            <a:pPr lvl="1"/>
            <a:r>
              <a:rPr lang="nl-NL" dirty="0"/>
              <a:t>Rapportages genereren</a:t>
            </a:r>
          </a:p>
          <a:p>
            <a:pPr lvl="1"/>
            <a:r>
              <a:rPr lang="nl-NL" dirty="0"/>
              <a:t>Opgaven editor</a:t>
            </a:r>
          </a:p>
          <a:p>
            <a:pPr lvl="1"/>
            <a:r>
              <a:rPr lang="nl-NL" dirty="0"/>
              <a:t>specials</a:t>
            </a:r>
          </a:p>
          <a:p>
            <a:pPr lvl="1"/>
            <a:endParaRPr lang="nl-NL" dirty="0"/>
          </a:p>
        </p:txBody>
      </p:sp>
      <p:pic>
        <p:nvPicPr>
          <p:cNvPr id="1026" name="Picture 2" descr="Image result for inrichting plattegron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96336" y="155448"/>
            <a:ext cx="1433759" cy="12334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714110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500"/>
                                        <p:tgtEl>
                                          <p:spTgt spid="3">
                                            <p:txEl>
                                              <p:pRg st="2" end="2"/>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fade">
                                      <p:cBhvr>
                                        <p:cTn id="16" dur="500"/>
                                        <p:tgtEl>
                                          <p:spTgt spid="3">
                                            <p:txEl>
                                              <p:pRg st="3" end="3"/>
                                            </p:txEl>
                                          </p:spTgt>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Effect transition="in" filter="fade">
                                      <p:cBhvr>
                                        <p:cTn id="19" dur="500"/>
                                        <p:tgtEl>
                                          <p:spTgt spid="3">
                                            <p:txEl>
                                              <p:pRg st="4" end="4"/>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3">
                                            <p:txEl>
                                              <p:pRg st="5" end="5"/>
                                            </p:txEl>
                                          </p:spTgt>
                                        </p:tgtEl>
                                        <p:attrNameLst>
                                          <p:attrName>style.visibility</p:attrName>
                                        </p:attrNameLst>
                                      </p:cBhvr>
                                      <p:to>
                                        <p:strVal val="visible"/>
                                      </p:to>
                                    </p:set>
                                    <p:animEffect transition="in" filter="fade">
                                      <p:cBhvr>
                                        <p:cTn id="24" dur="500"/>
                                        <p:tgtEl>
                                          <p:spTgt spid="3">
                                            <p:txEl>
                                              <p:pRg st="5" end="5"/>
                                            </p:txEl>
                                          </p:spTgt>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animEffect transition="in" filter="fade">
                                      <p:cBhvr>
                                        <p:cTn id="27" dur="500"/>
                                        <p:tgtEl>
                                          <p:spTgt spid="3">
                                            <p:txEl>
                                              <p:pRg st="6" end="6"/>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7" end="7"/>
                                            </p:txEl>
                                          </p:spTgt>
                                        </p:tgtEl>
                                        <p:attrNameLst>
                                          <p:attrName>style.visibility</p:attrName>
                                        </p:attrNameLst>
                                      </p:cBhvr>
                                      <p:to>
                                        <p:strVal val="visible"/>
                                      </p:to>
                                    </p:set>
                                    <p:animEffect transition="in" filter="fade">
                                      <p:cBhvr>
                                        <p:cTn id="32" dur="500"/>
                                        <p:tgtEl>
                                          <p:spTgt spid="3">
                                            <p:txEl>
                                              <p:pRg st="7" end="7"/>
                                            </p:txEl>
                                          </p:spTgt>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3">
                                            <p:txEl>
                                              <p:pRg st="8" end="8"/>
                                            </p:txEl>
                                          </p:spTgt>
                                        </p:tgtEl>
                                        <p:attrNameLst>
                                          <p:attrName>style.visibility</p:attrName>
                                        </p:attrNameLst>
                                      </p:cBhvr>
                                      <p:to>
                                        <p:strVal val="visible"/>
                                      </p:to>
                                    </p:set>
                                    <p:animEffect transition="in" filter="fade">
                                      <p:cBhvr>
                                        <p:cTn id="35" dur="500"/>
                                        <p:tgtEl>
                                          <p:spTgt spid="3">
                                            <p:txEl>
                                              <p:pRg st="8" end="8"/>
                                            </p:txEl>
                                          </p:spTgt>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3">
                                            <p:txEl>
                                              <p:pRg st="9" end="9"/>
                                            </p:txEl>
                                          </p:spTgt>
                                        </p:tgtEl>
                                        <p:attrNameLst>
                                          <p:attrName>style.visibility</p:attrName>
                                        </p:attrNameLst>
                                      </p:cBhvr>
                                      <p:to>
                                        <p:strVal val="visible"/>
                                      </p:to>
                                    </p:set>
                                    <p:animEffect transition="in" filter="fade">
                                      <p:cBhvr>
                                        <p:cTn id="38" dur="500"/>
                                        <p:tgtEl>
                                          <p:spTgt spid="3">
                                            <p:txEl>
                                              <p:pRg st="9" end="9"/>
                                            </p:txEl>
                                          </p:spTgt>
                                        </p:tgtEl>
                                      </p:cBhvr>
                                    </p:animEffect>
                                  </p:childTnLst>
                                </p:cTn>
                              </p:par>
                              <p:par>
                                <p:cTn id="39" presetID="10" presetClass="entr" presetSubtype="0" fill="hold" grpId="0" nodeType="withEffect">
                                  <p:stCondLst>
                                    <p:cond delay="0"/>
                                  </p:stCondLst>
                                  <p:childTnLst>
                                    <p:set>
                                      <p:cBhvr>
                                        <p:cTn id="40" dur="1" fill="hold">
                                          <p:stCondLst>
                                            <p:cond delay="0"/>
                                          </p:stCondLst>
                                        </p:cTn>
                                        <p:tgtEl>
                                          <p:spTgt spid="3">
                                            <p:txEl>
                                              <p:pRg st="10" end="10"/>
                                            </p:txEl>
                                          </p:spTgt>
                                        </p:tgtEl>
                                        <p:attrNameLst>
                                          <p:attrName>style.visibility</p:attrName>
                                        </p:attrNameLst>
                                      </p:cBhvr>
                                      <p:to>
                                        <p:strVal val="visible"/>
                                      </p:to>
                                    </p:set>
                                    <p:animEffect transition="in" filter="fade">
                                      <p:cBhvr>
                                        <p:cTn id="41" dur="500"/>
                                        <p:tgtEl>
                                          <p:spTgt spid="3">
                                            <p:txEl>
                                              <p:pRg st="10" end="10"/>
                                            </p:txEl>
                                          </p:spTgt>
                                        </p:tgtEl>
                                      </p:cBhvr>
                                    </p:animEffect>
                                  </p:childTnLst>
                                </p:cTn>
                              </p:par>
                            </p:childTnLst>
                          </p:cTn>
                        </p:par>
                      </p:childTnLst>
                    </p:cTn>
                  </p:par>
                  <p:par>
                    <p:cTn id="42" fill="hold">
                      <p:stCondLst>
                        <p:cond delay="indefinite"/>
                      </p:stCondLst>
                      <p:childTnLst>
                        <p:par>
                          <p:cTn id="43" fill="hold">
                            <p:stCondLst>
                              <p:cond delay="0"/>
                            </p:stCondLst>
                            <p:childTnLst>
                              <p:par>
                                <p:cTn id="44" presetID="10" presetClass="entr" presetSubtype="0" fill="hold" grpId="0" nodeType="clickEffect">
                                  <p:stCondLst>
                                    <p:cond delay="0"/>
                                  </p:stCondLst>
                                  <p:childTnLst>
                                    <p:set>
                                      <p:cBhvr>
                                        <p:cTn id="45" dur="1" fill="hold">
                                          <p:stCondLst>
                                            <p:cond delay="0"/>
                                          </p:stCondLst>
                                        </p:cTn>
                                        <p:tgtEl>
                                          <p:spTgt spid="3">
                                            <p:txEl>
                                              <p:pRg st="11" end="11"/>
                                            </p:txEl>
                                          </p:spTgt>
                                        </p:tgtEl>
                                        <p:attrNameLst>
                                          <p:attrName>style.visibility</p:attrName>
                                        </p:attrNameLst>
                                      </p:cBhvr>
                                      <p:to>
                                        <p:strVal val="visible"/>
                                      </p:to>
                                    </p:set>
                                    <p:animEffect transition="in" filter="fade">
                                      <p:cBhvr>
                                        <p:cTn id="46" dur="500"/>
                                        <p:tgtEl>
                                          <p:spTgt spid="3">
                                            <p:txEl>
                                              <p:pRg st="11" end="11"/>
                                            </p:txEl>
                                          </p:spTgt>
                                        </p:tgtEl>
                                      </p:cBhvr>
                                    </p:animEffect>
                                  </p:childTnLst>
                                </p:cTn>
                              </p:par>
                              <p:par>
                                <p:cTn id="47" presetID="10" presetClass="entr" presetSubtype="0" fill="hold" grpId="0" nodeType="withEffect">
                                  <p:stCondLst>
                                    <p:cond delay="0"/>
                                  </p:stCondLst>
                                  <p:childTnLst>
                                    <p:set>
                                      <p:cBhvr>
                                        <p:cTn id="48" dur="1" fill="hold">
                                          <p:stCondLst>
                                            <p:cond delay="0"/>
                                          </p:stCondLst>
                                        </p:cTn>
                                        <p:tgtEl>
                                          <p:spTgt spid="3">
                                            <p:txEl>
                                              <p:pRg st="12" end="12"/>
                                            </p:txEl>
                                          </p:spTgt>
                                        </p:tgtEl>
                                        <p:attrNameLst>
                                          <p:attrName>style.visibility</p:attrName>
                                        </p:attrNameLst>
                                      </p:cBhvr>
                                      <p:to>
                                        <p:strVal val="visible"/>
                                      </p:to>
                                    </p:set>
                                    <p:animEffect transition="in" filter="fade">
                                      <p:cBhvr>
                                        <p:cTn id="49" dur="500"/>
                                        <p:tgtEl>
                                          <p:spTgt spid="3">
                                            <p:txEl>
                                              <p:pRg st="12" end="12"/>
                                            </p:txEl>
                                          </p:spTgt>
                                        </p:tgtEl>
                                      </p:cBhvr>
                                    </p:animEffect>
                                  </p:childTnLst>
                                </p:cTn>
                              </p:par>
                              <p:par>
                                <p:cTn id="50" presetID="10" presetClass="entr" presetSubtype="0" fill="hold" grpId="0" nodeType="withEffect">
                                  <p:stCondLst>
                                    <p:cond delay="0"/>
                                  </p:stCondLst>
                                  <p:childTnLst>
                                    <p:set>
                                      <p:cBhvr>
                                        <p:cTn id="51" dur="1" fill="hold">
                                          <p:stCondLst>
                                            <p:cond delay="0"/>
                                          </p:stCondLst>
                                        </p:cTn>
                                        <p:tgtEl>
                                          <p:spTgt spid="3">
                                            <p:txEl>
                                              <p:pRg st="13" end="13"/>
                                            </p:txEl>
                                          </p:spTgt>
                                        </p:tgtEl>
                                        <p:attrNameLst>
                                          <p:attrName>style.visibility</p:attrName>
                                        </p:attrNameLst>
                                      </p:cBhvr>
                                      <p:to>
                                        <p:strVal val="visible"/>
                                      </p:to>
                                    </p:set>
                                    <p:animEffect transition="in" filter="fade">
                                      <p:cBhvr>
                                        <p:cTn id="52" dur="500"/>
                                        <p:tgtEl>
                                          <p:spTgt spid="3">
                                            <p:txEl>
                                              <p:pRg st="13" end="13"/>
                                            </p:txEl>
                                          </p:spTgt>
                                        </p:tgtEl>
                                      </p:cBhvr>
                                    </p:animEffect>
                                  </p:childTnLst>
                                </p:cTn>
                              </p:par>
                              <p:par>
                                <p:cTn id="53" presetID="10" presetClass="entr" presetSubtype="0" fill="hold" grpId="0" nodeType="withEffect">
                                  <p:stCondLst>
                                    <p:cond delay="0"/>
                                  </p:stCondLst>
                                  <p:childTnLst>
                                    <p:set>
                                      <p:cBhvr>
                                        <p:cTn id="54" dur="1" fill="hold">
                                          <p:stCondLst>
                                            <p:cond delay="0"/>
                                          </p:stCondLst>
                                        </p:cTn>
                                        <p:tgtEl>
                                          <p:spTgt spid="3">
                                            <p:txEl>
                                              <p:pRg st="14" end="14"/>
                                            </p:txEl>
                                          </p:spTgt>
                                        </p:tgtEl>
                                        <p:attrNameLst>
                                          <p:attrName>style.visibility</p:attrName>
                                        </p:attrNameLst>
                                      </p:cBhvr>
                                      <p:to>
                                        <p:strVal val="visible"/>
                                      </p:to>
                                    </p:set>
                                    <p:animEffect transition="in" filter="fade">
                                      <p:cBhvr>
                                        <p:cTn id="55" dur="500"/>
                                        <p:tgtEl>
                                          <p:spTgt spid="3">
                                            <p:txEl>
                                              <p:pRg st="14" end="14"/>
                                            </p:txEl>
                                          </p:spTgt>
                                        </p:tgtEl>
                                      </p:cBhvr>
                                    </p:animEffect>
                                  </p:childTnLst>
                                </p:cTn>
                              </p:par>
                              <p:par>
                                <p:cTn id="56" presetID="10" presetClass="entr" presetSubtype="0" fill="hold" grpId="0" nodeType="withEffect">
                                  <p:stCondLst>
                                    <p:cond delay="0"/>
                                  </p:stCondLst>
                                  <p:childTnLst>
                                    <p:set>
                                      <p:cBhvr>
                                        <p:cTn id="57" dur="1" fill="hold">
                                          <p:stCondLst>
                                            <p:cond delay="0"/>
                                          </p:stCondLst>
                                        </p:cTn>
                                        <p:tgtEl>
                                          <p:spTgt spid="3">
                                            <p:txEl>
                                              <p:pRg st="15" end="15"/>
                                            </p:txEl>
                                          </p:spTgt>
                                        </p:tgtEl>
                                        <p:attrNameLst>
                                          <p:attrName>style.visibility</p:attrName>
                                        </p:attrNameLst>
                                      </p:cBhvr>
                                      <p:to>
                                        <p:strVal val="visible"/>
                                      </p:to>
                                    </p:set>
                                    <p:animEffect transition="in" filter="fade">
                                      <p:cBhvr>
                                        <p:cTn id="58" dur="500"/>
                                        <p:tgtEl>
                                          <p:spTgt spid="3">
                                            <p:txEl>
                                              <p:pRg st="15" end="15"/>
                                            </p:txEl>
                                          </p:spTgt>
                                        </p:tgtEl>
                                      </p:cBhvr>
                                    </p:animEffect>
                                  </p:childTnLst>
                                </p:cTn>
                              </p:par>
                              <p:par>
                                <p:cTn id="59" presetID="10" presetClass="entr" presetSubtype="0" fill="hold" grpId="0" nodeType="withEffect">
                                  <p:stCondLst>
                                    <p:cond delay="0"/>
                                  </p:stCondLst>
                                  <p:childTnLst>
                                    <p:set>
                                      <p:cBhvr>
                                        <p:cTn id="60" dur="1" fill="hold">
                                          <p:stCondLst>
                                            <p:cond delay="0"/>
                                          </p:stCondLst>
                                        </p:cTn>
                                        <p:tgtEl>
                                          <p:spTgt spid="3">
                                            <p:txEl>
                                              <p:pRg st="16" end="16"/>
                                            </p:txEl>
                                          </p:spTgt>
                                        </p:tgtEl>
                                        <p:attrNameLst>
                                          <p:attrName>style.visibility</p:attrName>
                                        </p:attrNameLst>
                                      </p:cBhvr>
                                      <p:to>
                                        <p:strVal val="visible"/>
                                      </p:to>
                                    </p:set>
                                    <p:animEffect transition="in" filter="fade">
                                      <p:cBhvr>
                                        <p:cTn id="61" dur="500"/>
                                        <p:tgtEl>
                                          <p:spTgt spid="3">
                                            <p:txEl>
                                              <p:pRg st="16" end="1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847D14E-C9BA-4E13-B2C2-24FC2EFF60C6}"/>
              </a:ext>
            </a:extLst>
          </p:cNvPr>
          <p:cNvPicPr>
            <a:picLocks noChangeAspect="1"/>
          </p:cNvPicPr>
          <p:nvPr/>
        </p:nvPicPr>
        <p:blipFill>
          <a:blip r:embed="rId2"/>
          <a:stretch>
            <a:fillRect/>
          </a:stretch>
        </p:blipFill>
        <p:spPr>
          <a:xfrm>
            <a:off x="136872" y="1566857"/>
            <a:ext cx="2827468" cy="3417605"/>
          </a:xfrm>
          <a:prstGeom prst="rect">
            <a:avLst/>
          </a:prstGeom>
        </p:spPr>
      </p:pic>
      <p:sp>
        <p:nvSpPr>
          <p:cNvPr id="2" name="Title 1"/>
          <p:cNvSpPr>
            <a:spLocks noGrp="1"/>
          </p:cNvSpPr>
          <p:nvPr>
            <p:ph type="title"/>
          </p:nvPr>
        </p:nvSpPr>
        <p:spPr/>
        <p:txBody>
          <a:bodyPr/>
          <a:lstStyle/>
          <a:p>
            <a:r>
              <a:rPr lang="nl-NL" dirty="0"/>
              <a:t>Screenshots</a:t>
            </a:r>
          </a:p>
        </p:txBody>
      </p:sp>
      <p:pic>
        <p:nvPicPr>
          <p:cNvPr id="11" name="Picture 10">
            <a:extLst>
              <a:ext uri="{FF2B5EF4-FFF2-40B4-BE49-F238E27FC236}">
                <a16:creationId xmlns:a16="http://schemas.microsoft.com/office/drawing/2014/main" id="{9AA87766-DED5-47B4-91E5-5ED01FB8A817}"/>
              </a:ext>
            </a:extLst>
          </p:cNvPr>
          <p:cNvPicPr>
            <a:picLocks noChangeAspect="1"/>
          </p:cNvPicPr>
          <p:nvPr/>
        </p:nvPicPr>
        <p:blipFill>
          <a:blip r:embed="rId3"/>
          <a:stretch>
            <a:fillRect/>
          </a:stretch>
        </p:blipFill>
        <p:spPr>
          <a:xfrm>
            <a:off x="611560" y="1801307"/>
            <a:ext cx="3727654" cy="3560553"/>
          </a:xfrm>
          <a:prstGeom prst="rect">
            <a:avLst/>
          </a:prstGeom>
        </p:spPr>
      </p:pic>
      <p:pic>
        <p:nvPicPr>
          <p:cNvPr id="4" name="Picture 3">
            <a:extLst>
              <a:ext uri="{FF2B5EF4-FFF2-40B4-BE49-F238E27FC236}">
                <a16:creationId xmlns:a16="http://schemas.microsoft.com/office/drawing/2014/main" id="{52795F72-52E0-43DB-A020-E3AF60C13B29}"/>
              </a:ext>
            </a:extLst>
          </p:cNvPr>
          <p:cNvPicPr>
            <a:picLocks noChangeAspect="1"/>
          </p:cNvPicPr>
          <p:nvPr/>
        </p:nvPicPr>
        <p:blipFill>
          <a:blip r:embed="rId4"/>
          <a:stretch>
            <a:fillRect/>
          </a:stretch>
        </p:blipFill>
        <p:spPr>
          <a:xfrm>
            <a:off x="1331640" y="2206414"/>
            <a:ext cx="3265400" cy="4277887"/>
          </a:xfrm>
          <a:prstGeom prst="rect">
            <a:avLst/>
          </a:prstGeom>
        </p:spPr>
      </p:pic>
      <p:pic>
        <p:nvPicPr>
          <p:cNvPr id="7" name="Picture 6"/>
          <p:cNvPicPr>
            <a:picLocks noChangeAspect="1"/>
          </p:cNvPicPr>
          <p:nvPr/>
        </p:nvPicPr>
        <p:blipFill>
          <a:blip r:embed="rId5"/>
          <a:stretch>
            <a:fillRect/>
          </a:stretch>
        </p:blipFill>
        <p:spPr>
          <a:xfrm>
            <a:off x="3920070" y="1801307"/>
            <a:ext cx="2794100" cy="3990776"/>
          </a:xfrm>
          <a:prstGeom prst="rect">
            <a:avLst/>
          </a:prstGeom>
        </p:spPr>
      </p:pic>
      <p:pic>
        <p:nvPicPr>
          <p:cNvPr id="8" name="Picture 7"/>
          <p:cNvPicPr>
            <a:picLocks noChangeAspect="1"/>
          </p:cNvPicPr>
          <p:nvPr/>
        </p:nvPicPr>
        <p:blipFill>
          <a:blip r:embed="rId6"/>
          <a:stretch>
            <a:fillRect/>
          </a:stretch>
        </p:blipFill>
        <p:spPr>
          <a:xfrm>
            <a:off x="5893426" y="2269892"/>
            <a:ext cx="3096344" cy="4432660"/>
          </a:xfrm>
          <a:prstGeom prst="rect">
            <a:avLst/>
          </a:prstGeom>
        </p:spPr>
      </p:pic>
    </p:spTree>
    <p:extLst>
      <p:ext uri="{BB962C8B-B14F-4D97-AF65-F5344CB8AC3E}">
        <p14:creationId xmlns:p14="http://schemas.microsoft.com/office/powerpoint/2010/main" val="24796398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5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500"/>
                                        <p:tgtEl>
                                          <p:spTgt spid="7"/>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fade">
                                      <p:cBhvr>
                                        <p:cTn id="2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dirty="0"/>
              <a:t>Aan de slag: installatie</a:t>
            </a:r>
          </a:p>
        </p:txBody>
      </p:sp>
      <p:sp>
        <p:nvSpPr>
          <p:cNvPr id="3" name="Content Placeholder 2"/>
          <p:cNvSpPr>
            <a:spLocks noGrp="1"/>
          </p:cNvSpPr>
          <p:nvPr>
            <p:ph idx="1"/>
          </p:nvPr>
        </p:nvSpPr>
        <p:spPr>
          <a:xfrm>
            <a:off x="1331640" y="1853755"/>
            <a:ext cx="8229600" cy="4278289"/>
          </a:xfrm>
        </p:spPr>
        <p:txBody>
          <a:bodyPr>
            <a:normAutofit/>
          </a:bodyPr>
          <a:lstStyle/>
          <a:p>
            <a:r>
              <a:rPr lang="nl-NL" dirty="0"/>
              <a:t>Stap 1: Kopieer de </a:t>
            </a:r>
          </a:p>
          <a:p>
            <a:pPr lvl="1"/>
            <a:r>
              <a:rPr lang="nl-NL" dirty="0"/>
              <a:t>“</a:t>
            </a:r>
            <a:r>
              <a:rPr lang="nl-NL" dirty="0" err="1"/>
              <a:t>opentoetstool</a:t>
            </a:r>
            <a:r>
              <a:rPr lang="nl-NL" dirty="0"/>
              <a:t>” directory op de memory stick naar de folder</a:t>
            </a:r>
          </a:p>
          <a:p>
            <a:pPr lvl="1"/>
            <a:r>
              <a:rPr lang="nl-NL" dirty="0"/>
              <a:t>“</a:t>
            </a:r>
            <a:r>
              <a:rPr lang="nl-NL" dirty="0" err="1"/>
              <a:t>documents</a:t>
            </a:r>
            <a:r>
              <a:rPr lang="nl-NL" dirty="0"/>
              <a:t>” op de computer</a:t>
            </a:r>
          </a:p>
          <a:p>
            <a:pPr lvl="1"/>
            <a:r>
              <a:rPr lang="nl-NL" dirty="0"/>
              <a:t>Resultaat: de opgaven bestanden staan op de PC</a:t>
            </a:r>
          </a:p>
          <a:p>
            <a:r>
              <a:rPr lang="nl-NL" dirty="0"/>
              <a:t>Stap 2: Installatie software</a:t>
            </a:r>
          </a:p>
          <a:p>
            <a:pPr lvl="1"/>
            <a:r>
              <a:rPr lang="nl-NL" dirty="0"/>
              <a:t>ga na de directory “installatiebestanden” op de memory stick</a:t>
            </a:r>
          </a:p>
          <a:p>
            <a:pPr lvl="1"/>
            <a:r>
              <a:rPr lang="nl-NL" dirty="0"/>
              <a:t>Start het programma “setup.exe”</a:t>
            </a:r>
          </a:p>
          <a:p>
            <a:pPr lvl="1"/>
            <a:r>
              <a:rPr lang="nl-NL" dirty="0"/>
              <a:t>Klik door de waarschuwingen heen</a:t>
            </a:r>
          </a:p>
          <a:p>
            <a:r>
              <a:rPr lang="nl-NL" dirty="0"/>
              <a:t>Stap 3: start het programma op</a:t>
            </a:r>
          </a:p>
          <a:p>
            <a:pPr lvl="1"/>
            <a:r>
              <a:rPr lang="nl-NL" dirty="0"/>
              <a:t>Ga naar programs – </a:t>
            </a:r>
            <a:r>
              <a:rPr lang="nl-NL" dirty="0" err="1"/>
              <a:t>toetstool</a:t>
            </a:r>
            <a:r>
              <a:rPr lang="nl-NL" dirty="0"/>
              <a:t> – en klik op </a:t>
            </a:r>
            <a:r>
              <a:rPr lang="nl-NL" dirty="0" err="1"/>
              <a:t>toetstool</a:t>
            </a:r>
            <a:endParaRPr lang="nl-NL" dirty="0"/>
          </a:p>
          <a:p>
            <a:pPr lvl="1"/>
            <a:r>
              <a:rPr lang="nl-NL" dirty="0"/>
              <a:t>Resultaat: het programma start en je ziet het startscherm</a:t>
            </a:r>
          </a:p>
        </p:txBody>
      </p:sp>
    </p:spTree>
    <p:extLst>
      <p:ext uri="{BB962C8B-B14F-4D97-AF65-F5344CB8AC3E}">
        <p14:creationId xmlns:p14="http://schemas.microsoft.com/office/powerpoint/2010/main" val="19188348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500"/>
                                        <p:tgtEl>
                                          <p:spTgt spid="3">
                                            <p:txEl>
                                              <p:pRg st="2" end="2"/>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fade">
                                      <p:cBhvr>
                                        <p:cTn id="16" dur="500"/>
                                        <p:tgtEl>
                                          <p:spTgt spid="3">
                                            <p:txEl>
                                              <p:pRg st="3" end="3"/>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fade">
                                      <p:cBhvr>
                                        <p:cTn id="21" dur="500"/>
                                        <p:tgtEl>
                                          <p:spTgt spid="3">
                                            <p:txEl>
                                              <p:pRg st="4" end="4"/>
                                            </p:txEl>
                                          </p:spTgt>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3">
                                            <p:txEl>
                                              <p:pRg st="5" end="5"/>
                                            </p:txEl>
                                          </p:spTgt>
                                        </p:tgtEl>
                                        <p:attrNameLst>
                                          <p:attrName>style.visibility</p:attrName>
                                        </p:attrNameLst>
                                      </p:cBhvr>
                                      <p:to>
                                        <p:strVal val="visible"/>
                                      </p:to>
                                    </p:set>
                                    <p:animEffect transition="in" filter="fade">
                                      <p:cBhvr>
                                        <p:cTn id="24" dur="500"/>
                                        <p:tgtEl>
                                          <p:spTgt spid="3">
                                            <p:txEl>
                                              <p:pRg st="5" end="5"/>
                                            </p:txEl>
                                          </p:spTgt>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animEffect transition="in" filter="fade">
                                      <p:cBhvr>
                                        <p:cTn id="27" dur="500"/>
                                        <p:tgtEl>
                                          <p:spTgt spid="3">
                                            <p:txEl>
                                              <p:pRg st="6" end="6"/>
                                            </p:txEl>
                                          </p:spTgt>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3">
                                            <p:txEl>
                                              <p:pRg st="7" end="7"/>
                                            </p:txEl>
                                          </p:spTgt>
                                        </p:tgtEl>
                                        <p:attrNameLst>
                                          <p:attrName>style.visibility</p:attrName>
                                        </p:attrNameLst>
                                      </p:cBhvr>
                                      <p:to>
                                        <p:strVal val="visible"/>
                                      </p:to>
                                    </p:set>
                                    <p:animEffect transition="in" filter="fade">
                                      <p:cBhvr>
                                        <p:cTn id="30" dur="500"/>
                                        <p:tgtEl>
                                          <p:spTgt spid="3">
                                            <p:txEl>
                                              <p:pRg st="7" end="7"/>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3">
                                            <p:txEl>
                                              <p:pRg st="8" end="8"/>
                                            </p:txEl>
                                          </p:spTgt>
                                        </p:tgtEl>
                                        <p:attrNameLst>
                                          <p:attrName>style.visibility</p:attrName>
                                        </p:attrNameLst>
                                      </p:cBhvr>
                                      <p:to>
                                        <p:strVal val="visible"/>
                                      </p:to>
                                    </p:set>
                                    <p:animEffect transition="in" filter="fade">
                                      <p:cBhvr>
                                        <p:cTn id="35" dur="500"/>
                                        <p:tgtEl>
                                          <p:spTgt spid="3">
                                            <p:txEl>
                                              <p:pRg st="8" end="8"/>
                                            </p:txEl>
                                          </p:spTgt>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3">
                                            <p:txEl>
                                              <p:pRg st="9" end="9"/>
                                            </p:txEl>
                                          </p:spTgt>
                                        </p:tgtEl>
                                        <p:attrNameLst>
                                          <p:attrName>style.visibility</p:attrName>
                                        </p:attrNameLst>
                                      </p:cBhvr>
                                      <p:to>
                                        <p:strVal val="visible"/>
                                      </p:to>
                                    </p:set>
                                    <p:animEffect transition="in" filter="fade">
                                      <p:cBhvr>
                                        <p:cTn id="38" dur="500"/>
                                        <p:tgtEl>
                                          <p:spTgt spid="3">
                                            <p:txEl>
                                              <p:pRg st="9" end="9"/>
                                            </p:txEl>
                                          </p:spTgt>
                                        </p:tgtEl>
                                      </p:cBhvr>
                                    </p:animEffect>
                                  </p:childTnLst>
                                </p:cTn>
                              </p:par>
                              <p:par>
                                <p:cTn id="39" presetID="10" presetClass="entr" presetSubtype="0" fill="hold" grpId="0" nodeType="withEffect">
                                  <p:stCondLst>
                                    <p:cond delay="0"/>
                                  </p:stCondLst>
                                  <p:childTnLst>
                                    <p:set>
                                      <p:cBhvr>
                                        <p:cTn id="40" dur="1" fill="hold">
                                          <p:stCondLst>
                                            <p:cond delay="0"/>
                                          </p:stCondLst>
                                        </p:cTn>
                                        <p:tgtEl>
                                          <p:spTgt spid="3">
                                            <p:txEl>
                                              <p:pRg st="10" end="10"/>
                                            </p:txEl>
                                          </p:spTgt>
                                        </p:tgtEl>
                                        <p:attrNameLst>
                                          <p:attrName>style.visibility</p:attrName>
                                        </p:attrNameLst>
                                      </p:cBhvr>
                                      <p:to>
                                        <p:strVal val="visible"/>
                                      </p:to>
                                    </p:set>
                                    <p:animEffect transition="in" filter="fade">
                                      <p:cBhvr>
                                        <p:cTn id="41" dur="500"/>
                                        <p:tgtEl>
                                          <p:spTgt spid="3">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dirty="0"/>
              <a:t>Aan de slag: Eerste toets</a:t>
            </a:r>
          </a:p>
        </p:txBody>
      </p:sp>
      <p:sp>
        <p:nvSpPr>
          <p:cNvPr id="3" name="Content Placeholder 2"/>
          <p:cNvSpPr>
            <a:spLocks noGrp="1"/>
          </p:cNvSpPr>
          <p:nvPr>
            <p:ph idx="1"/>
          </p:nvPr>
        </p:nvSpPr>
        <p:spPr>
          <a:xfrm>
            <a:off x="241176" y="1383570"/>
            <a:ext cx="8229600" cy="4625609"/>
          </a:xfrm>
        </p:spPr>
        <p:txBody>
          <a:bodyPr/>
          <a:lstStyle/>
          <a:p>
            <a:r>
              <a:rPr lang="nl-NL" dirty="0"/>
              <a:t>Kies van hoofdscherm</a:t>
            </a:r>
          </a:p>
          <a:p>
            <a:endParaRPr lang="nl-NL" dirty="0"/>
          </a:p>
        </p:txBody>
      </p:sp>
      <p:pic>
        <p:nvPicPr>
          <p:cNvPr id="9" name="Picture 8">
            <a:extLst>
              <a:ext uri="{FF2B5EF4-FFF2-40B4-BE49-F238E27FC236}">
                <a16:creationId xmlns:a16="http://schemas.microsoft.com/office/drawing/2014/main" id="{BFD60428-05EB-40F1-AB15-B05DE0077035}"/>
              </a:ext>
            </a:extLst>
          </p:cNvPr>
          <p:cNvPicPr>
            <a:picLocks noChangeAspect="1"/>
          </p:cNvPicPr>
          <p:nvPr/>
        </p:nvPicPr>
        <p:blipFill>
          <a:blip r:embed="rId2"/>
          <a:stretch>
            <a:fillRect/>
          </a:stretch>
        </p:blipFill>
        <p:spPr>
          <a:xfrm>
            <a:off x="1835696" y="2136771"/>
            <a:ext cx="4114007" cy="2876405"/>
          </a:xfrm>
          <a:prstGeom prst="rect">
            <a:avLst/>
          </a:prstGeom>
        </p:spPr>
      </p:pic>
    </p:spTree>
    <p:extLst>
      <p:ext uri="{BB962C8B-B14F-4D97-AF65-F5344CB8AC3E}">
        <p14:creationId xmlns:p14="http://schemas.microsoft.com/office/powerpoint/2010/main" val="422842271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nl-NL" dirty="0"/>
              <a:t>Denk even na wat voor toets je voor wie wilt maken</a:t>
            </a:r>
          </a:p>
        </p:txBody>
      </p:sp>
      <p:sp>
        <p:nvSpPr>
          <p:cNvPr id="3" name="Content Placeholder 2"/>
          <p:cNvSpPr>
            <a:spLocks noGrp="1"/>
          </p:cNvSpPr>
          <p:nvPr>
            <p:ph idx="1"/>
          </p:nvPr>
        </p:nvSpPr>
        <p:spPr/>
        <p:txBody>
          <a:bodyPr/>
          <a:lstStyle/>
          <a:p>
            <a:r>
              <a:rPr lang="nl-NL" dirty="0"/>
              <a:t>Kies een aantal opgaven uit de lijst</a:t>
            </a:r>
          </a:p>
          <a:p>
            <a:pPr lvl="1"/>
            <a:r>
              <a:rPr lang="nl-NL" dirty="0"/>
              <a:t>Multiple select kan</a:t>
            </a:r>
          </a:p>
          <a:p>
            <a:r>
              <a:rPr lang="nl-NL" dirty="0"/>
              <a:t>Enzovoort</a:t>
            </a:r>
          </a:p>
          <a:p>
            <a:r>
              <a:rPr lang="nl-NL" dirty="0"/>
              <a:t>Volg het voorbeeld of ga je eigen weg.</a:t>
            </a:r>
          </a:p>
        </p:txBody>
      </p:sp>
    </p:spTree>
    <p:extLst>
      <p:ext uri="{BB962C8B-B14F-4D97-AF65-F5344CB8AC3E}">
        <p14:creationId xmlns:p14="http://schemas.microsoft.com/office/powerpoint/2010/main" val="370385154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dirty="0"/>
              <a:t>De toets zelf</a:t>
            </a:r>
          </a:p>
        </p:txBody>
      </p:sp>
      <p:sp>
        <p:nvSpPr>
          <p:cNvPr id="3" name="Content Placeholder 2"/>
          <p:cNvSpPr>
            <a:spLocks noGrp="1"/>
          </p:cNvSpPr>
          <p:nvPr>
            <p:ph idx="1"/>
          </p:nvPr>
        </p:nvSpPr>
        <p:spPr/>
        <p:txBody>
          <a:bodyPr>
            <a:normAutofit lnSpcReduction="10000"/>
          </a:bodyPr>
          <a:lstStyle/>
          <a:p>
            <a:r>
              <a:rPr lang="nl-NL" dirty="0"/>
              <a:t>Daarna krijg je het scoreformulier te zien</a:t>
            </a:r>
          </a:p>
          <a:p>
            <a:r>
              <a:rPr lang="nl-NL" dirty="0"/>
              <a:t>Saven doe je zelf, naamgeving wordt voor je bedacht. (kun je wijzigen,….. Maar de software is </a:t>
            </a:r>
            <a:r>
              <a:rPr lang="nl-NL" dirty="0" err="1"/>
              <a:t>eigenwijz</a:t>
            </a:r>
            <a:r>
              <a:rPr lang="nl-NL" dirty="0"/>
              <a:t>)</a:t>
            </a:r>
          </a:p>
          <a:p>
            <a:r>
              <a:rPr lang="nl-NL" dirty="0"/>
              <a:t> Let op de plaats waar je de spullen neerzet</a:t>
            </a:r>
          </a:p>
          <a:p>
            <a:pPr lvl="1"/>
            <a:r>
              <a:rPr lang="nl-NL" dirty="0"/>
              <a:t>Het programma suggereert een plek, maar dat is de eerste keer meestal niet de plek waar je hem wilt hebben.</a:t>
            </a:r>
          </a:p>
          <a:p>
            <a:r>
              <a:rPr lang="nl-NL" dirty="0"/>
              <a:t>Voorbladen</a:t>
            </a:r>
          </a:p>
          <a:p>
            <a:pPr lvl="1"/>
            <a:r>
              <a:rPr lang="nl-NL" dirty="0"/>
              <a:t>Format </a:t>
            </a:r>
            <a:r>
              <a:rPr lang="nl-NL" dirty="0">
                <a:sym typeface="Wingdings" panose="05000000000000000000" pitchFamily="2" charset="2"/>
              </a:rPr>
              <a:t> Kies </a:t>
            </a:r>
            <a:r>
              <a:rPr lang="nl-NL" dirty="0" err="1">
                <a:sym typeface="Wingdings" panose="05000000000000000000" pitchFamily="2" charset="2"/>
              </a:rPr>
              <a:t>rtf</a:t>
            </a:r>
            <a:r>
              <a:rPr lang="nl-NL" dirty="0">
                <a:sym typeface="Wingdings" panose="05000000000000000000" pitchFamily="2" charset="2"/>
              </a:rPr>
              <a:t>, werkt het meest betrouwbaar is sneller en betere uitwisselbaarheid.</a:t>
            </a:r>
          </a:p>
          <a:p>
            <a:endParaRPr lang="nl-NL" dirty="0"/>
          </a:p>
        </p:txBody>
      </p:sp>
    </p:spTree>
    <p:extLst>
      <p:ext uri="{BB962C8B-B14F-4D97-AF65-F5344CB8AC3E}">
        <p14:creationId xmlns:p14="http://schemas.microsoft.com/office/powerpoint/2010/main" val="29081600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3">
                                            <p:txEl>
                                              <p:pRg st="3" end="3"/>
                                            </p:txEl>
                                          </p:spTgt>
                                        </p:tgtEl>
                                        <p:attrNameLst>
                                          <p:attrName>style.visibility</p:attrName>
                                        </p:attrNameLst>
                                      </p:cBhvr>
                                      <p:to>
                                        <p:strVal val="visible"/>
                                      </p:to>
                                    </p:set>
                                    <p:animEffect transition="in" filter="fade">
                                      <p:cBhvr>
                                        <p:cTn id="20" dur="500"/>
                                        <p:tgtEl>
                                          <p:spTgt spid="3">
                                            <p:txEl>
                                              <p:pRg st="3" end="3"/>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Effect transition="in" filter="fade">
                                      <p:cBhvr>
                                        <p:cTn id="25" dur="500"/>
                                        <p:tgtEl>
                                          <p:spTgt spid="3">
                                            <p:txEl>
                                              <p:pRg st="4" end="4"/>
                                            </p:txEl>
                                          </p:spTgt>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3">
                                            <p:txEl>
                                              <p:pRg st="5" end="5"/>
                                            </p:txEl>
                                          </p:spTgt>
                                        </p:tgtEl>
                                        <p:attrNameLst>
                                          <p:attrName>style.visibility</p:attrName>
                                        </p:attrNameLst>
                                      </p:cBhvr>
                                      <p:to>
                                        <p:strVal val="visible"/>
                                      </p:to>
                                    </p:set>
                                    <p:animEffect transition="in" filter="fade">
                                      <p:cBhvr>
                                        <p:cTn id="28"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dirty="0" err="1"/>
              <a:t>Customizations</a:t>
            </a:r>
            <a:endParaRPr lang="nl-NL" dirty="0"/>
          </a:p>
        </p:txBody>
      </p:sp>
      <p:sp>
        <p:nvSpPr>
          <p:cNvPr id="3" name="Content Placeholder 2"/>
          <p:cNvSpPr>
            <a:spLocks noGrp="1"/>
          </p:cNvSpPr>
          <p:nvPr>
            <p:ph idx="1"/>
          </p:nvPr>
        </p:nvSpPr>
        <p:spPr/>
        <p:txBody>
          <a:bodyPr>
            <a:normAutofit lnSpcReduction="10000"/>
          </a:bodyPr>
          <a:lstStyle/>
          <a:p>
            <a:r>
              <a:rPr lang="nl-NL" dirty="0"/>
              <a:t>Voorbladen</a:t>
            </a:r>
          </a:p>
          <a:p>
            <a:pPr lvl="1"/>
            <a:r>
              <a:rPr lang="nl-NL" dirty="0"/>
              <a:t>In aparte directory</a:t>
            </a:r>
          </a:p>
          <a:p>
            <a:pPr lvl="1"/>
            <a:r>
              <a:rPr lang="nl-NL" dirty="0" err="1"/>
              <a:t>Rtf</a:t>
            </a:r>
            <a:r>
              <a:rPr lang="nl-NL" dirty="0"/>
              <a:t> format met “tags” voor </a:t>
            </a:r>
            <a:r>
              <a:rPr lang="nl-NL" dirty="0" err="1"/>
              <a:t>toetsinformatie</a:t>
            </a:r>
            <a:endParaRPr lang="nl-NL" dirty="0"/>
          </a:p>
          <a:p>
            <a:r>
              <a:rPr lang="nl-NL" dirty="0" err="1"/>
              <a:t>Taxonomiën</a:t>
            </a:r>
            <a:endParaRPr lang="nl-NL" dirty="0"/>
          </a:p>
          <a:p>
            <a:pPr lvl="1"/>
            <a:r>
              <a:rPr lang="nl-NL" dirty="0"/>
              <a:t>In aparte directory (voorkeuren)</a:t>
            </a:r>
          </a:p>
          <a:p>
            <a:pPr lvl="1"/>
            <a:r>
              <a:rPr lang="nl-NL" dirty="0" err="1"/>
              <a:t>Textbestanden</a:t>
            </a:r>
            <a:r>
              <a:rPr lang="nl-NL" dirty="0"/>
              <a:t> die eenvoudig aan te passen zijn</a:t>
            </a:r>
          </a:p>
          <a:p>
            <a:r>
              <a:rPr lang="nl-NL" dirty="0"/>
              <a:t>Rapportages</a:t>
            </a:r>
          </a:p>
          <a:p>
            <a:pPr lvl="1"/>
            <a:r>
              <a:rPr lang="nl-NL" dirty="0"/>
              <a:t>Persoonlijk mededelingen voor leerlingen</a:t>
            </a:r>
          </a:p>
          <a:p>
            <a:pPr lvl="1"/>
            <a:r>
              <a:rPr lang="nl-NL" dirty="0"/>
              <a:t>Mededelingen/opmerkingen per vraag</a:t>
            </a:r>
          </a:p>
          <a:p>
            <a:pPr lvl="1"/>
            <a:endParaRPr lang="nl-NL" dirty="0"/>
          </a:p>
        </p:txBody>
      </p:sp>
    </p:spTree>
    <p:extLst>
      <p:ext uri="{BB962C8B-B14F-4D97-AF65-F5344CB8AC3E}">
        <p14:creationId xmlns:p14="http://schemas.microsoft.com/office/powerpoint/2010/main" val="43319438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dirty="0"/>
              <a:t>Specials</a:t>
            </a:r>
          </a:p>
        </p:txBody>
      </p:sp>
      <p:sp>
        <p:nvSpPr>
          <p:cNvPr id="3" name="Content Placeholder 2"/>
          <p:cNvSpPr>
            <a:spLocks noGrp="1"/>
          </p:cNvSpPr>
          <p:nvPr>
            <p:ph idx="1"/>
          </p:nvPr>
        </p:nvSpPr>
        <p:spPr/>
        <p:txBody>
          <a:bodyPr/>
          <a:lstStyle/>
          <a:p>
            <a:r>
              <a:rPr lang="nl-NL" dirty="0"/>
              <a:t>Combineren van meerdere toetsen voor jaar of </a:t>
            </a:r>
            <a:r>
              <a:rPr lang="nl-NL" dirty="0" err="1"/>
              <a:t>meerjaars</a:t>
            </a:r>
            <a:r>
              <a:rPr lang="nl-NL" dirty="0"/>
              <a:t> –overzichten</a:t>
            </a:r>
          </a:p>
          <a:p>
            <a:r>
              <a:rPr lang="nl-NL" dirty="0"/>
              <a:t>Losse </a:t>
            </a:r>
            <a:r>
              <a:rPr lang="nl-NL" dirty="0" err="1"/>
              <a:t>toetsvragen</a:t>
            </a:r>
            <a:r>
              <a:rPr lang="nl-NL" dirty="0"/>
              <a:t> extraheren uit toetsen</a:t>
            </a:r>
          </a:p>
          <a:p>
            <a:r>
              <a:rPr lang="nl-NL" dirty="0"/>
              <a:t>A/B vragen met aparte normering</a:t>
            </a:r>
          </a:p>
          <a:p>
            <a:r>
              <a:rPr lang="nl-NL" dirty="0"/>
              <a:t>Veel </a:t>
            </a:r>
            <a:r>
              <a:rPr lang="nl-NL"/>
              <a:t>kleine dingetjes.</a:t>
            </a:r>
          </a:p>
        </p:txBody>
      </p:sp>
    </p:spTree>
    <p:extLst>
      <p:ext uri="{BB962C8B-B14F-4D97-AF65-F5344CB8AC3E}">
        <p14:creationId xmlns:p14="http://schemas.microsoft.com/office/powerpoint/2010/main" val="392502555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dirty="0"/>
              <a:t>Wie zin heeft:</a:t>
            </a:r>
          </a:p>
        </p:txBody>
      </p:sp>
      <p:sp>
        <p:nvSpPr>
          <p:cNvPr id="3" name="Content Placeholder 2"/>
          <p:cNvSpPr>
            <a:spLocks noGrp="1"/>
          </p:cNvSpPr>
          <p:nvPr>
            <p:ph idx="1"/>
          </p:nvPr>
        </p:nvSpPr>
        <p:spPr/>
        <p:txBody>
          <a:bodyPr/>
          <a:lstStyle/>
          <a:p>
            <a:r>
              <a:rPr lang="nl-NL" dirty="0"/>
              <a:t>Maak de toetsen die je dit jaar nog wilt geven.</a:t>
            </a:r>
          </a:p>
          <a:p>
            <a:endParaRPr lang="nl-NL" dirty="0"/>
          </a:p>
        </p:txBody>
      </p:sp>
    </p:spTree>
    <p:extLst>
      <p:ext uri="{BB962C8B-B14F-4D97-AF65-F5344CB8AC3E}">
        <p14:creationId xmlns:p14="http://schemas.microsoft.com/office/powerpoint/2010/main" val="316916007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dirty="0"/>
              <a:t>Hoe ging het?</a:t>
            </a:r>
          </a:p>
        </p:txBody>
      </p:sp>
      <p:sp>
        <p:nvSpPr>
          <p:cNvPr id="3" name="Content Placeholder 2"/>
          <p:cNvSpPr>
            <a:spLocks noGrp="1"/>
          </p:cNvSpPr>
          <p:nvPr>
            <p:ph idx="1"/>
          </p:nvPr>
        </p:nvSpPr>
        <p:spPr/>
        <p:txBody>
          <a:bodyPr/>
          <a:lstStyle/>
          <a:p>
            <a:endParaRPr lang="nl-NL" dirty="0"/>
          </a:p>
        </p:txBody>
      </p:sp>
    </p:spTree>
    <p:extLst>
      <p:ext uri="{BB962C8B-B14F-4D97-AF65-F5344CB8AC3E}">
        <p14:creationId xmlns:p14="http://schemas.microsoft.com/office/powerpoint/2010/main" val="76797565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42" name="Picture 18" descr="C:\Users\Luc\AppData\Local\Microsoft\Windows\Temporary Internet Files\Content.IE5\V59YPXPF\MC900438788[1].jpg"/>
          <p:cNvPicPr>
            <a:picLocks noChangeAspect="1" noChangeArrowheads="1"/>
          </p:cNvPicPr>
          <p:nvPr/>
        </p:nvPicPr>
        <p:blipFill>
          <a:blip r:embed="rId3" cstate="print"/>
          <a:srcRect/>
          <a:stretch>
            <a:fillRect/>
          </a:stretch>
        </p:blipFill>
        <p:spPr bwMode="auto">
          <a:xfrm>
            <a:off x="-5905" y="1844824"/>
            <a:ext cx="9149905" cy="4240987"/>
          </a:xfrm>
          <a:prstGeom prst="rect">
            <a:avLst/>
          </a:prstGeom>
          <a:noFill/>
        </p:spPr>
      </p:pic>
      <p:sp>
        <p:nvSpPr>
          <p:cNvPr id="78" name="Oval 77"/>
          <p:cNvSpPr/>
          <p:nvPr/>
        </p:nvSpPr>
        <p:spPr>
          <a:xfrm>
            <a:off x="6516336" y="1628920"/>
            <a:ext cx="1080000" cy="1080000"/>
          </a:xfrm>
          <a:prstGeom prst="ellipse">
            <a:avLst/>
          </a:prstGeom>
          <a:gradFill>
            <a:gsLst>
              <a:gs pos="0">
                <a:schemeClr val="tx2">
                  <a:lumMod val="60000"/>
                  <a:lumOff val="40000"/>
                </a:schemeClr>
              </a:gs>
              <a:gs pos="50000">
                <a:schemeClr val="accent4">
                  <a:lumMod val="60000"/>
                  <a:lumOff val="40000"/>
                </a:schemeClr>
              </a:gs>
              <a:gs pos="100000">
                <a:schemeClr val="accent2">
                  <a:lumMod val="60000"/>
                  <a:lumOff val="40000"/>
                </a:schemeClr>
              </a:gs>
            </a:gsLst>
            <a:path path="circle">
              <a:fillToRect t="100000" r="10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dirty="0"/>
              <a:t>Toets</a:t>
            </a:r>
          </a:p>
        </p:txBody>
      </p:sp>
      <p:sp>
        <p:nvSpPr>
          <p:cNvPr id="74" name="Oval 73"/>
          <p:cNvSpPr/>
          <p:nvPr/>
        </p:nvSpPr>
        <p:spPr>
          <a:xfrm>
            <a:off x="7884368" y="4005064"/>
            <a:ext cx="1080000" cy="1080000"/>
          </a:xfrm>
          <a:prstGeom prst="ellipse">
            <a:avLst/>
          </a:prstGeom>
          <a:gradFill>
            <a:gsLst>
              <a:gs pos="0">
                <a:schemeClr val="accent2">
                  <a:lumMod val="75000"/>
                </a:schemeClr>
              </a:gs>
              <a:gs pos="50000">
                <a:schemeClr val="accent2">
                  <a:lumMod val="75000"/>
                </a:schemeClr>
              </a:gs>
              <a:gs pos="100000">
                <a:schemeClr val="accent1">
                  <a:tint val="23500"/>
                  <a:satMod val="160000"/>
                </a:schemeClr>
              </a:gs>
            </a:gsLst>
            <a:path path="circle">
              <a:fillToRect t="100000" r="10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dirty="0"/>
              <a:t>SE</a:t>
            </a:r>
          </a:p>
        </p:txBody>
      </p:sp>
      <p:sp>
        <p:nvSpPr>
          <p:cNvPr id="75" name="Oval 74"/>
          <p:cNvSpPr/>
          <p:nvPr/>
        </p:nvSpPr>
        <p:spPr>
          <a:xfrm>
            <a:off x="5940152" y="5085184"/>
            <a:ext cx="1080000" cy="1080000"/>
          </a:xfrm>
          <a:prstGeom prst="ellipse">
            <a:avLst/>
          </a:prstGeom>
          <a:gradFill>
            <a:gsLst>
              <a:gs pos="0">
                <a:schemeClr val="accent2">
                  <a:lumMod val="75000"/>
                </a:schemeClr>
              </a:gs>
              <a:gs pos="50000">
                <a:schemeClr val="accent2">
                  <a:lumMod val="75000"/>
                </a:schemeClr>
              </a:gs>
              <a:gs pos="100000">
                <a:schemeClr val="accent1">
                  <a:tint val="23500"/>
                  <a:satMod val="160000"/>
                </a:schemeClr>
              </a:gs>
            </a:gsLst>
            <a:path path="circle">
              <a:fillToRect t="100000" r="10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dirty="0"/>
              <a:t>Toets</a:t>
            </a:r>
          </a:p>
        </p:txBody>
      </p:sp>
      <p:pic>
        <p:nvPicPr>
          <p:cNvPr id="1035" name="Picture 11" descr="C:\Users\Luc\AppData\Local\Microsoft\Windows\Temporary Internet Files\Content.IE5\FK1WHL39\MC900436366[1].png"/>
          <p:cNvPicPr>
            <a:picLocks noChangeAspect="1" noChangeArrowheads="1"/>
          </p:cNvPicPr>
          <p:nvPr/>
        </p:nvPicPr>
        <p:blipFill>
          <a:blip r:embed="rId4" cstate="print"/>
          <a:srcRect/>
          <a:stretch>
            <a:fillRect/>
          </a:stretch>
        </p:blipFill>
        <p:spPr bwMode="auto">
          <a:xfrm>
            <a:off x="7315150" y="130324"/>
            <a:ext cx="1714500" cy="1714500"/>
          </a:xfrm>
          <a:prstGeom prst="rect">
            <a:avLst/>
          </a:prstGeom>
          <a:noFill/>
        </p:spPr>
      </p:pic>
      <p:sp>
        <p:nvSpPr>
          <p:cNvPr id="5" name="Oval 4"/>
          <p:cNvSpPr/>
          <p:nvPr/>
        </p:nvSpPr>
        <p:spPr>
          <a:xfrm>
            <a:off x="0" y="4869160"/>
            <a:ext cx="1800000" cy="1800040"/>
          </a:xfrm>
          <a:prstGeom prst="ellipse">
            <a:avLst/>
          </a:prstGeom>
          <a:gradFill flip="none" rotWithShape="1">
            <a:gsLst>
              <a:gs pos="0">
                <a:schemeClr val="accent2">
                  <a:lumMod val="75000"/>
                </a:schemeClr>
              </a:gs>
              <a:gs pos="50000">
                <a:schemeClr val="accent2">
                  <a:lumMod val="60000"/>
                  <a:lumOff val="40000"/>
                </a:schemeClr>
              </a:gs>
              <a:gs pos="100000">
                <a:schemeClr val="accent2">
                  <a:lumMod val="40000"/>
                  <a:lumOff val="60000"/>
                </a:scheme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dirty="0"/>
              <a:t>Examen Eisen</a:t>
            </a:r>
          </a:p>
        </p:txBody>
      </p:sp>
      <p:sp>
        <p:nvSpPr>
          <p:cNvPr id="2" name="Title 1"/>
          <p:cNvSpPr>
            <a:spLocks noGrp="1"/>
          </p:cNvSpPr>
          <p:nvPr>
            <p:ph type="title"/>
          </p:nvPr>
        </p:nvSpPr>
        <p:spPr>
          <a:xfrm>
            <a:off x="1172022" y="348159"/>
            <a:ext cx="6571343" cy="1049235"/>
          </a:xfrm>
        </p:spPr>
        <p:txBody>
          <a:bodyPr/>
          <a:lstStyle/>
          <a:p>
            <a:r>
              <a:rPr lang="nl-NL" dirty="0"/>
              <a:t>De omgeving</a:t>
            </a:r>
          </a:p>
        </p:txBody>
      </p:sp>
      <p:sp>
        <p:nvSpPr>
          <p:cNvPr id="27" name="Oval 26"/>
          <p:cNvSpPr/>
          <p:nvPr/>
        </p:nvSpPr>
        <p:spPr>
          <a:xfrm>
            <a:off x="2339752" y="4581128"/>
            <a:ext cx="1440000" cy="1440000"/>
          </a:xfrm>
          <a:prstGeom prst="ellipse">
            <a:avLst/>
          </a:prstGeom>
          <a:gradFill>
            <a:gsLst>
              <a:gs pos="0">
                <a:schemeClr val="accent2">
                  <a:lumMod val="75000"/>
                </a:schemeClr>
              </a:gs>
              <a:gs pos="50000">
                <a:schemeClr val="accent2">
                  <a:lumMod val="75000"/>
                </a:schemeClr>
              </a:gs>
              <a:gs pos="100000">
                <a:srgbClr val="FFFF00"/>
              </a:gs>
            </a:gsLst>
            <a:path path="circle">
              <a:fillToRect t="100000" r="10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dirty="0"/>
              <a:t>PTA</a:t>
            </a:r>
          </a:p>
        </p:txBody>
      </p:sp>
      <p:sp>
        <p:nvSpPr>
          <p:cNvPr id="34" name="Oval 33"/>
          <p:cNvSpPr/>
          <p:nvPr/>
        </p:nvSpPr>
        <p:spPr>
          <a:xfrm>
            <a:off x="971600" y="1556792"/>
            <a:ext cx="1440000" cy="1440000"/>
          </a:xfrm>
          <a:prstGeom prst="ellipse">
            <a:avLst/>
          </a:prstGeom>
          <a:gradFill>
            <a:gsLst>
              <a:gs pos="0">
                <a:schemeClr val="tx2">
                  <a:lumMod val="60000"/>
                  <a:lumOff val="40000"/>
                </a:schemeClr>
              </a:gs>
              <a:gs pos="50000">
                <a:schemeClr val="accent4">
                  <a:lumMod val="60000"/>
                  <a:lumOff val="40000"/>
                </a:schemeClr>
              </a:gs>
              <a:gs pos="100000">
                <a:schemeClr val="accent2">
                  <a:lumMod val="60000"/>
                  <a:lumOff val="40000"/>
                </a:schemeClr>
              </a:gs>
            </a:gsLst>
            <a:path path="circle">
              <a:fillToRect t="100000" r="10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dirty="0"/>
              <a:t>PTA</a:t>
            </a:r>
          </a:p>
        </p:txBody>
      </p:sp>
      <p:pic>
        <p:nvPicPr>
          <p:cNvPr id="1032" name="Picture 8" descr="C:\Users\Luc\AppData\Local\Microsoft\Windows\Temporary Internet Files\Content.IE5\1J5HDRBV\MC900060290[1].wmf"/>
          <p:cNvPicPr>
            <a:picLocks noChangeAspect="1" noChangeArrowheads="1"/>
          </p:cNvPicPr>
          <p:nvPr/>
        </p:nvPicPr>
        <p:blipFill>
          <a:blip r:embed="rId5" cstate="print"/>
          <a:srcRect/>
          <a:stretch>
            <a:fillRect/>
          </a:stretch>
        </p:blipFill>
        <p:spPr bwMode="auto">
          <a:xfrm>
            <a:off x="6659236" y="3979884"/>
            <a:ext cx="2090999" cy="2155065"/>
          </a:xfrm>
          <a:prstGeom prst="rect">
            <a:avLst/>
          </a:prstGeom>
          <a:noFill/>
        </p:spPr>
      </p:pic>
      <p:sp>
        <p:nvSpPr>
          <p:cNvPr id="64" name="Oval 63"/>
          <p:cNvSpPr/>
          <p:nvPr/>
        </p:nvSpPr>
        <p:spPr>
          <a:xfrm>
            <a:off x="1187624" y="3140968"/>
            <a:ext cx="1440000" cy="1440000"/>
          </a:xfrm>
          <a:prstGeom prst="ellipse">
            <a:avLst/>
          </a:prstGeom>
          <a:gradFill>
            <a:gsLst>
              <a:gs pos="0">
                <a:schemeClr val="accent3">
                  <a:lumMod val="60000"/>
                  <a:lumOff val="40000"/>
                </a:schemeClr>
              </a:gs>
              <a:gs pos="50000">
                <a:schemeClr val="accent3">
                  <a:lumMod val="60000"/>
                  <a:lumOff val="40000"/>
                </a:schemeClr>
              </a:gs>
              <a:gs pos="100000">
                <a:schemeClr val="accent4">
                  <a:lumMod val="60000"/>
                  <a:lumOff val="40000"/>
                </a:schemeClr>
              </a:gs>
            </a:gsLst>
            <a:path path="circle">
              <a:fillToRect t="100000" r="10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dirty="0"/>
              <a:t>PTA</a:t>
            </a:r>
          </a:p>
        </p:txBody>
      </p:sp>
      <p:sp>
        <p:nvSpPr>
          <p:cNvPr id="71" name="Oval 70"/>
          <p:cNvSpPr/>
          <p:nvPr/>
        </p:nvSpPr>
        <p:spPr>
          <a:xfrm>
            <a:off x="4283968" y="2852936"/>
            <a:ext cx="1080000" cy="1080000"/>
          </a:xfrm>
          <a:prstGeom prst="ellipse">
            <a:avLst/>
          </a:prstGeom>
          <a:gradFill>
            <a:gsLst>
              <a:gs pos="0">
                <a:schemeClr val="accent3">
                  <a:lumMod val="60000"/>
                  <a:lumOff val="40000"/>
                </a:schemeClr>
              </a:gs>
              <a:gs pos="50000">
                <a:schemeClr val="accent3">
                  <a:lumMod val="60000"/>
                  <a:lumOff val="40000"/>
                </a:schemeClr>
              </a:gs>
              <a:gs pos="100000">
                <a:schemeClr val="accent4">
                  <a:lumMod val="60000"/>
                  <a:lumOff val="40000"/>
                </a:schemeClr>
              </a:gs>
            </a:gsLst>
            <a:path path="circle">
              <a:fillToRect t="100000" r="10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dirty="0"/>
              <a:t>SO</a:t>
            </a:r>
          </a:p>
        </p:txBody>
      </p:sp>
      <p:sp>
        <p:nvSpPr>
          <p:cNvPr id="73" name="Oval 72"/>
          <p:cNvSpPr/>
          <p:nvPr/>
        </p:nvSpPr>
        <p:spPr>
          <a:xfrm>
            <a:off x="3419872" y="1844824"/>
            <a:ext cx="1080000" cy="1080000"/>
          </a:xfrm>
          <a:prstGeom prst="ellipse">
            <a:avLst/>
          </a:prstGeom>
          <a:gradFill>
            <a:gsLst>
              <a:gs pos="0">
                <a:schemeClr val="tx2">
                  <a:lumMod val="60000"/>
                  <a:lumOff val="40000"/>
                </a:schemeClr>
              </a:gs>
              <a:gs pos="50000">
                <a:schemeClr val="accent4">
                  <a:lumMod val="60000"/>
                  <a:lumOff val="40000"/>
                </a:schemeClr>
              </a:gs>
              <a:gs pos="100000">
                <a:schemeClr val="accent2">
                  <a:lumMod val="60000"/>
                  <a:lumOff val="40000"/>
                </a:schemeClr>
              </a:gs>
            </a:gsLst>
            <a:path path="circle">
              <a:fillToRect t="100000" r="10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dirty="0"/>
              <a:t>Toets</a:t>
            </a:r>
          </a:p>
        </p:txBody>
      </p:sp>
      <p:sp>
        <p:nvSpPr>
          <p:cNvPr id="76" name="Oval 75"/>
          <p:cNvSpPr/>
          <p:nvPr/>
        </p:nvSpPr>
        <p:spPr>
          <a:xfrm>
            <a:off x="5508104" y="3573016"/>
            <a:ext cx="1080000" cy="1080000"/>
          </a:xfrm>
          <a:prstGeom prst="ellipse">
            <a:avLst/>
          </a:prstGeom>
          <a:gradFill>
            <a:gsLst>
              <a:gs pos="0">
                <a:schemeClr val="accent3">
                  <a:lumMod val="60000"/>
                  <a:lumOff val="40000"/>
                </a:schemeClr>
              </a:gs>
              <a:gs pos="50000">
                <a:schemeClr val="accent3">
                  <a:lumMod val="60000"/>
                  <a:lumOff val="40000"/>
                </a:schemeClr>
              </a:gs>
              <a:gs pos="100000">
                <a:schemeClr val="accent4">
                  <a:lumMod val="60000"/>
                  <a:lumOff val="40000"/>
                </a:schemeClr>
              </a:gs>
            </a:gsLst>
            <a:path path="circle">
              <a:fillToRect t="100000" r="10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dirty="0"/>
              <a:t>Toets</a:t>
            </a:r>
          </a:p>
        </p:txBody>
      </p:sp>
      <p:sp>
        <p:nvSpPr>
          <p:cNvPr id="77" name="Oval 76"/>
          <p:cNvSpPr/>
          <p:nvPr/>
        </p:nvSpPr>
        <p:spPr>
          <a:xfrm>
            <a:off x="7308304" y="2780928"/>
            <a:ext cx="1080000" cy="1080000"/>
          </a:xfrm>
          <a:prstGeom prst="ellipse">
            <a:avLst/>
          </a:prstGeom>
          <a:gradFill>
            <a:gsLst>
              <a:gs pos="0">
                <a:schemeClr val="accent3">
                  <a:lumMod val="60000"/>
                  <a:lumOff val="40000"/>
                </a:schemeClr>
              </a:gs>
              <a:gs pos="50000">
                <a:schemeClr val="accent3">
                  <a:lumMod val="60000"/>
                  <a:lumOff val="40000"/>
                </a:schemeClr>
              </a:gs>
              <a:gs pos="100000">
                <a:schemeClr val="accent4">
                  <a:lumMod val="60000"/>
                  <a:lumOff val="40000"/>
                </a:schemeClr>
              </a:gs>
            </a:gsLst>
            <a:path path="circle">
              <a:fillToRect t="100000" r="10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dirty="0"/>
              <a:t>PO</a:t>
            </a:r>
          </a:p>
        </p:txBody>
      </p:sp>
      <p:sp>
        <p:nvSpPr>
          <p:cNvPr id="79" name="Oval 78"/>
          <p:cNvSpPr/>
          <p:nvPr/>
        </p:nvSpPr>
        <p:spPr>
          <a:xfrm>
            <a:off x="5580112" y="2492896"/>
            <a:ext cx="1080000" cy="1080000"/>
          </a:xfrm>
          <a:prstGeom prst="ellipse">
            <a:avLst/>
          </a:prstGeom>
          <a:gradFill>
            <a:gsLst>
              <a:gs pos="0">
                <a:schemeClr val="tx2">
                  <a:lumMod val="60000"/>
                  <a:lumOff val="40000"/>
                </a:schemeClr>
              </a:gs>
              <a:gs pos="50000">
                <a:schemeClr val="accent4">
                  <a:lumMod val="60000"/>
                  <a:lumOff val="40000"/>
                </a:schemeClr>
              </a:gs>
              <a:gs pos="100000">
                <a:schemeClr val="accent2">
                  <a:lumMod val="60000"/>
                  <a:lumOff val="40000"/>
                </a:schemeClr>
              </a:gs>
            </a:gsLst>
            <a:path path="circle">
              <a:fillToRect t="100000" r="10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dirty="0"/>
              <a:t>SE</a:t>
            </a:r>
          </a:p>
        </p:txBody>
      </p:sp>
      <p:sp>
        <p:nvSpPr>
          <p:cNvPr id="80" name="Oval 79"/>
          <p:cNvSpPr/>
          <p:nvPr/>
        </p:nvSpPr>
        <p:spPr>
          <a:xfrm>
            <a:off x="4788024" y="4437112"/>
            <a:ext cx="1080000" cy="1080000"/>
          </a:xfrm>
          <a:prstGeom prst="ellipse">
            <a:avLst/>
          </a:prstGeom>
          <a:gradFill>
            <a:gsLst>
              <a:gs pos="0">
                <a:schemeClr val="accent2">
                  <a:lumMod val="75000"/>
                </a:schemeClr>
              </a:gs>
              <a:gs pos="50000">
                <a:schemeClr val="accent2">
                  <a:lumMod val="75000"/>
                </a:schemeClr>
              </a:gs>
              <a:gs pos="100000">
                <a:srgbClr val="FFFF00"/>
              </a:gs>
            </a:gsLst>
            <a:path path="circle">
              <a:fillToRect t="100000" r="10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dirty="0"/>
              <a:t>SE</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dirty="0"/>
              <a:t> </a:t>
            </a:r>
          </a:p>
        </p:txBody>
      </p:sp>
      <p:sp>
        <p:nvSpPr>
          <p:cNvPr id="4" name="Text Placeholder 3"/>
          <p:cNvSpPr>
            <a:spLocks noGrp="1"/>
          </p:cNvSpPr>
          <p:nvPr>
            <p:ph type="body" idx="1"/>
          </p:nvPr>
        </p:nvSpPr>
        <p:spPr/>
        <p:txBody>
          <a:bodyPr/>
          <a:lstStyle/>
          <a:p>
            <a:endParaRPr lang="nl-NL"/>
          </a:p>
        </p:txBody>
      </p:sp>
      <p:pic>
        <p:nvPicPr>
          <p:cNvPr id="19457" name="Picture 1"/>
          <p:cNvPicPr>
            <a:picLocks noChangeAspect="1" noChangeArrowheads="1"/>
          </p:cNvPicPr>
          <p:nvPr/>
        </p:nvPicPr>
        <p:blipFill>
          <a:blip r:embed="rId2" cstate="print"/>
          <a:srcRect/>
          <a:stretch>
            <a:fillRect/>
          </a:stretch>
        </p:blipFill>
        <p:spPr bwMode="auto">
          <a:xfrm>
            <a:off x="2987824" y="2420888"/>
            <a:ext cx="2724150" cy="1876425"/>
          </a:xfrm>
          <a:prstGeom prst="rect">
            <a:avLst/>
          </a:prstGeom>
          <a:noFill/>
          <a:ln w="9525">
            <a:noFill/>
            <a:miter lim="800000"/>
            <a:headEnd/>
            <a:tailEnd/>
          </a:ln>
        </p:spPr>
      </p:pic>
      <p:pic>
        <p:nvPicPr>
          <p:cNvPr id="19459" name="Picture 3" descr="http://www.google.nl/url?source=imglanding&amp;ct=img&amp;q=http://www.cubra.nl/specialebijdragen/willemvreeburg/bordenpaginas/images/eind.jpg&amp;sa=X&amp;ei=KD-eUKivL6e30QXrnoGQCw&amp;ved=0CAkQ8wc&amp;usg=AFQjCNHWPX50sEAbYimbM8MQMj2_h9BxoQ"/>
          <p:cNvPicPr>
            <a:picLocks noChangeAspect="1" noChangeArrowheads="1"/>
          </p:cNvPicPr>
          <p:nvPr/>
        </p:nvPicPr>
        <p:blipFill>
          <a:blip r:embed="rId3" cstate="print"/>
          <a:srcRect/>
          <a:stretch>
            <a:fillRect/>
          </a:stretch>
        </p:blipFill>
        <p:spPr bwMode="auto">
          <a:xfrm>
            <a:off x="1979712" y="1196752"/>
            <a:ext cx="4762500" cy="3571875"/>
          </a:xfrm>
          <a:prstGeom prst="rect">
            <a:avLst/>
          </a:prstGeom>
          <a:noFill/>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dirty="0"/>
              <a:t>Toetsen: 2 dimensies</a:t>
            </a:r>
          </a:p>
        </p:txBody>
      </p:sp>
      <p:sp>
        <p:nvSpPr>
          <p:cNvPr id="3" name="Content Placeholder 2"/>
          <p:cNvSpPr>
            <a:spLocks noGrp="1"/>
          </p:cNvSpPr>
          <p:nvPr>
            <p:ph sz="half" idx="1"/>
          </p:nvPr>
        </p:nvSpPr>
        <p:spPr>
          <a:xfrm>
            <a:off x="35496" y="1556792"/>
            <a:ext cx="3672408" cy="5040560"/>
          </a:xfrm>
        </p:spPr>
        <p:txBody>
          <a:bodyPr>
            <a:normAutofit fontScale="32500" lnSpcReduction="20000"/>
          </a:bodyPr>
          <a:lstStyle/>
          <a:p>
            <a:pPr>
              <a:buNone/>
            </a:pPr>
            <a:r>
              <a:rPr lang="nl-NL" dirty="0"/>
              <a:t>Cognitie </a:t>
            </a:r>
          </a:p>
          <a:p>
            <a:pPr>
              <a:buNone/>
            </a:pPr>
            <a:endParaRPr lang="nl-NL" dirty="0"/>
          </a:p>
          <a:p>
            <a:pPr>
              <a:buNone/>
            </a:pPr>
            <a:r>
              <a:rPr lang="nl-NL" dirty="0"/>
              <a:t>vlgs TIMSS (Trends in International Mathematics and Science Study)</a:t>
            </a:r>
          </a:p>
          <a:p>
            <a:r>
              <a:rPr lang="nl-NL" dirty="0"/>
              <a:t>Knowing</a:t>
            </a:r>
          </a:p>
          <a:p>
            <a:r>
              <a:rPr lang="nl-NL" dirty="0"/>
              <a:t>Applying</a:t>
            </a:r>
          </a:p>
          <a:p>
            <a:r>
              <a:rPr lang="nl-NL" dirty="0"/>
              <a:t>Reasoning</a:t>
            </a:r>
          </a:p>
          <a:p>
            <a:pPr>
              <a:buNone/>
            </a:pPr>
            <a:endParaRPr lang="nl-NL" dirty="0"/>
          </a:p>
          <a:p>
            <a:pPr>
              <a:buNone/>
            </a:pPr>
            <a:r>
              <a:rPr lang="nl-NL" dirty="0"/>
              <a:t>Vlgs Dekker (Wiskunde)</a:t>
            </a:r>
          </a:p>
          <a:p>
            <a:r>
              <a:rPr lang="nl-NL" dirty="0"/>
              <a:t>Reproductie</a:t>
            </a:r>
          </a:p>
          <a:p>
            <a:r>
              <a:rPr lang="nl-NL" dirty="0"/>
              <a:t>Integratie</a:t>
            </a:r>
          </a:p>
          <a:p>
            <a:r>
              <a:rPr lang="nl-NL" dirty="0"/>
              <a:t>Inzicht</a:t>
            </a:r>
          </a:p>
          <a:p>
            <a:pPr>
              <a:buNone/>
            </a:pPr>
            <a:endParaRPr lang="nl-NL" dirty="0"/>
          </a:p>
          <a:p>
            <a:pPr>
              <a:buNone/>
            </a:pPr>
            <a:r>
              <a:rPr lang="nl-NL" dirty="0"/>
              <a:t>Vlgs OBIT</a:t>
            </a:r>
          </a:p>
          <a:p>
            <a:r>
              <a:rPr lang="nl-NL" dirty="0"/>
              <a:t>Onthouden</a:t>
            </a:r>
          </a:p>
          <a:p>
            <a:r>
              <a:rPr lang="nl-NL" dirty="0"/>
              <a:t>Begrijpen</a:t>
            </a:r>
          </a:p>
          <a:p>
            <a:r>
              <a:rPr lang="nl-NL" dirty="0"/>
              <a:t>Integreren</a:t>
            </a:r>
          </a:p>
          <a:p>
            <a:r>
              <a:rPr lang="nl-NL" dirty="0"/>
              <a:t>Toepassen</a:t>
            </a:r>
          </a:p>
          <a:p>
            <a:pPr>
              <a:buNone/>
            </a:pPr>
            <a:endParaRPr lang="nl-NL" dirty="0"/>
          </a:p>
          <a:p>
            <a:pPr>
              <a:buNone/>
            </a:pPr>
            <a:r>
              <a:rPr lang="nl-NL" dirty="0"/>
              <a:t>Allen met roots in de Taxonomie van Bloom</a:t>
            </a:r>
          </a:p>
          <a:p>
            <a:endParaRPr lang="nl-NL" dirty="0"/>
          </a:p>
          <a:p>
            <a:endParaRPr lang="nl-NL" dirty="0"/>
          </a:p>
          <a:p>
            <a:endParaRPr lang="nl-NL" dirty="0"/>
          </a:p>
        </p:txBody>
      </p:sp>
      <p:sp>
        <p:nvSpPr>
          <p:cNvPr id="4" name="Content Placeholder 3"/>
          <p:cNvSpPr>
            <a:spLocks noGrp="1"/>
          </p:cNvSpPr>
          <p:nvPr>
            <p:ph sz="half" idx="2"/>
          </p:nvPr>
        </p:nvSpPr>
        <p:spPr>
          <a:xfrm>
            <a:off x="3563888" y="1556792"/>
            <a:ext cx="4392488" cy="5112568"/>
          </a:xfrm>
        </p:spPr>
        <p:txBody>
          <a:bodyPr>
            <a:normAutofit fontScale="32500" lnSpcReduction="20000"/>
          </a:bodyPr>
          <a:lstStyle/>
          <a:p>
            <a:pPr>
              <a:buNone/>
            </a:pPr>
            <a:r>
              <a:rPr lang="nl-NL" dirty="0"/>
              <a:t>Context</a:t>
            </a:r>
          </a:p>
          <a:p>
            <a:endParaRPr lang="nl-NL" dirty="0"/>
          </a:p>
          <a:p>
            <a:pPr>
              <a:buNone/>
            </a:pPr>
            <a:r>
              <a:rPr lang="nl-NL" dirty="0"/>
              <a:t>Vlgs Syllabus WisA</a:t>
            </a:r>
          </a:p>
          <a:p>
            <a:r>
              <a:rPr lang="nl-NL" dirty="0"/>
              <a:t>A1 Taalv.</a:t>
            </a:r>
          </a:p>
          <a:p>
            <a:r>
              <a:rPr lang="nl-NL" dirty="0"/>
              <a:t>A2 Onderzoeks Vaard.</a:t>
            </a:r>
          </a:p>
          <a:p>
            <a:r>
              <a:rPr lang="nl-NL" dirty="0"/>
              <a:t>A3 Techn/Instr Vaard.</a:t>
            </a:r>
          </a:p>
          <a:p>
            <a:r>
              <a:rPr lang="nl-NL" dirty="0"/>
              <a:t>A4 Orientatie  studie en beroep</a:t>
            </a:r>
          </a:p>
          <a:p>
            <a:r>
              <a:rPr lang="nl-NL" dirty="0"/>
              <a:t>A5 Algebraïsche vaardigheden</a:t>
            </a:r>
          </a:p>
          <a:p>
            <a:r>
              <a:rPr lang="nl-NL" dirty="0"/>
              <a:t>Bg1 Standaardfuncties</a:t>
            </a:r>
          </a:p>
          <a:p>
            <a:r>
              <a:rPr lang="nl-NL" dirty="0"/>
              <a:t>Bg2 Functies,grafieken enz</a:t>
            </a:r>
          </a:p>
          <a:p>
            <a:r>
              <a:rPr lang="nl-NL" dirty="0"/>
              <a:t>Cg1 Veranderingen</a:t>
            </a:r>
          </a:p>
          <a:p>
            <a:r>
              <a:rPr lang="nl-NL" dirty="0"/>
              <a:t>Cg2 Rijen en recurrente betrekkingen</a:t>
            </a:r>
          </a:p>
          <a:p>
            <a:r>
              <a:rPr lang="nl-NL" dirty="0"/>
              <a:t>Eg1 Combinatoriek</a:t>
            </a:r>
          </a:p>
          <a:p>
            <a:r>
              <a:rPr lang="nl-NL" dirty="0"/>
              <a:t>Eg2 Kansen</a:t>
            </a:r>
          </a:p>
          <a:p>
            <a:r>
              <a:rPr lang="nl-NL" dirty="0"/>
              <a:t>Eg3 Rekenen met kansen</a:t>
            </a:r>
          </a:p>
          <a:p>
            <a:r>
              <a:rPr lang="nl-NL" dirty="0"/>
              <a:t>Eg4 Speciale discrete verdelingen</a:t>
            </a:r>
          </a:p>
          <a:p>
            <a:r>
              <a:rPr lang="nl-NL" dirty="0"/>
              <a:t>Ba1 Afgeleide functies</a:t>
            </a:r>
          </a:p>
          <a:p>
            <a:r>
              <a:rPr lang="nl-NL" dirty="0"/>
              <a:t>Ba2 Rekenregels</a:t>
            </a:r>
          </a:p>
          <a:p>
            <a:r>
              <a:rPr lang="nl-NL" dirty="0"/>
              <a:t>Fa1 Populatie en steekproef</a:t>
            </a:r>
          </a:p>
          <a:p>
            <a:r>
              <a:rPr lang="nl-NL" dirty="0"/>
              <a:t>Fa2 Ordenen enz stat. geg.</a:t>
            </a:r>
          </a:p>
          <a:p>
            <a:r>
              <a:rPr lang="nl-NL" dirty="0"/>
              <a:t>Fa3 Kansverdelingen</a:t>
            </a:r>
          </a:p>
          <a:p>
            <a:r>
              <a:rPr lang="nl-NL" dirty="0"/>
              <a:t>Fa4 Toetsen hypothesen</a:t>
            </a:r>
          </a:p>
        </p:txBody>
      </p:sp>
      <p:sp>
        <p:nvSpPr>
          <p:cNvPr id="7" name="Content Placeholder 3"/>
          <p:cNvSpPr txBox="1">
            <a:spLocks/>
          </p:cNvSpPr>
          <p:nvPr/>
        </p:nvSpPr>
        <p:spPr>
          <a:xfrm>
            <a:off x="6876256" y="1988840"/>
            <a:ext cx="2160240" cy="2016224"/>
          </a:xfrm>
          <a:prstGeom prst="rect">
            <a:avLst/>
          </a:prstGeom>
        </p:spPr>
        <p:txBody>
          <a:bodyPr vert="horz" lIns="54864" tIns="91440" rtlCol="0">
            <a:normAutofit/>
          </a:bodyPr>
          <a:lstStyle/>
          <a:p>
            <a:pPr marL="438912" marR="0" lvl="0" indent="-320040" algn="l" defTabSz="914400" rtl="0" eaLnBrk="1" fontAlgn="auto" latinLnBrk="0" hangingPunct="1">
              <a:lnSpc>
                <a:spcPct val="100000"/>
              </a:lnSpc>
              <a:spcBef>
                <a:spcPts val="0"/>
              </a:spcBef>
              <a:spcAft>
                <a:spcPts val="0"/>
              </a:spcAft>
              <a:buClr>
                <a:schemeClr val="accent1"/>
              </a:buClr>
              <a:buSzPct val="80000"/>
              <a:buFont typeface="Wingdings 2"/>
              <a:buNone/>
              <a:tabLst/>
              <a:defRPr/>
            </a:pPr>
            <a:r>
              <a:rPr kumimoji="0" lang="nl-NL" b="0" i="0" u="none" strike="noStrike" kern="1200" cap="none" spc="0" normalizeH="0" baseline="0" noProof="0" dirty="0">
                <a:ln>
                  <a:noFill/>
                </a:ln>
                <a:solidFill>
                  <a:schemeClr val="tx1"/>
                </a:solidFill>
                <a:effectLst/>
                <a:uLnTx/>
                <a:uFillTx/>
                <a:latin typeface="+mn-lt"/>
                <a:ea typeface="+mn-ea"/>
                <a:cs typeface="+mn-cs"/>
              </a:rPr>
              <a:t>Vlgs TIMSS</a:t>
            </a:r>
          </a:p>
          <a:p>
            <a:pPr marL="438912" marR="0" lvl="0" indent="-320040" algn="l" defTabSz="914400" rtl="0" eaLnBrk="1" fontAlgn="auto" latinLnBrk="0" hangingPunct="1">
              <a:lnSpc>
                <a:spcPct val="100000"/>
              </a:lnSpc>
              <a:spcBef>
                <a:spcPts val="0"/>
              </a:spcBef>
              <a:spcAft>
                <a:spcPts val="0"/>
              </a:spcAft>
              <a:buClr>
                <a:schemeClr val="accent1"/>
              </a:buClr>
              <a:buSzPct val="80000"/>
              <a:buFont typeface="Wingdings 2"/>
              <a:buChar char=""/>
              <a:tabLst/>
              <a:defRPr/>
            </a:pPr>
            <a:r>
              <a:rPr kumimoji="0" lang="nl-NL" b="0" i="0" u="none" strike="noStrike" kern="1200" cap="none" spc="0" normalizeH="0" baseline="0" noProof="0" dirty="0">
                <a:ln>
                  <a:noFill/>
                </a:ln>
                <a:solidFill>
                  <a:schemeClr val="tx1"/>
                </a:solidFill>
                <a:effectLst/>
                <a:uLnTx/>
                <a:uFillTx/>
                <a:latin typeface="+mn-lt"/>
                <a:ea typeface="+mn-ea"/>
                <a:cs typeface="+mn-cs"/>
              </a:rPr>
              <a:t>Algebra </a:t>
            </a:r>
            <a:r>
              <a:rPr kumimoji="0" lang="nl-NL" sz="1400" b="0" i="0" u="none" strike="noStrike" kern="1200" cap="none" spc="0" normalizeH="0" baseline="0" noProof="0" dirty="0">
                <a:ln>
                  <a:noFill/>
                </a:ln>
                <a:solidFill>
                  <a:schemeClr val="tx1"/>
                </a:solidFill>
                <a:effectLst/>
                <a:uLnTx/>
                <a:uFillTx/>
                <a:latin typeface="+mn-lt"/>
                <a:ea typeface="+mn-ea"/>
                <a:cs typeface="+mn-cs"/>
              </a:rPr>
              <a:t>(35%)</a:t>
            </a:r>
          </a:p>
          <a:p>
            <a:pPr marL="438912" marR="0" lvl="0" indent="-320040" algn="l" defTabSz="914400" rtl="0" eaLnBrk="1" fontAlgn="auto" latinLnBrk="0" hangingPunct="1">
              <a:lnSpc>
                <a:spcPct val="100000"/>
              </a:lnSpc>
              <a:spcBef>
                <a:spcPts val="0"/>
              </a:spcBef>
              <a:spcAft>
                <a:spcPts val="0"/>
              </a:spcAft>
              <a:buClr>
                <a:schemeClr val="accent1"/>
              </a:buClr>
              <a:buSzPct val="80000"/>
              <a:buFont typeface="Wingdings 2"/>
              <a:buChar char=""/>
              <a:tabLst/>
              <a:defRPr/>
            </a:pPr>
            <a:r>
              <a:rPr lang="nl-NL" dirty="0"/>
              <a:t>Calculus </a:t>
            </a:r>
            <a:r>
              <a:rPr lang="nl-NL" sz="1400" dirty="0"/>
              <a:t>(35%)</a:t>
            </a:r>
          </a:p>
          <a:p>
            <a:pPr marL="438912" marR="0" lvl="0" indent="-320040" algn="l" defTabSz="914400" rtl="0" eaLnBrk="1" fontAlgn="auto" latinLnBrk="0" hangingPunct="1">
              <a:lnSpc>
                <a:spcPct val="100000"/>
              </a:lnSpc>
              <a:spcBef>
                <a:spcPts val="0"/>
              </a:spcBef>
              <a:spcAft>
                <a:spcPts val="0"/>
              </a:spcAft>
              <a:buClr>
                <a:schemeClr val="accent1"/>
              </a:buClr>
              <a:buSzPct val="80000"/>
              <a:buFont typeface="Wingdings 2"/>
              <a:buChar char=""/>
              <a:tabLst/>
              <a:defRPr/>
            </a:pPr>
            <a:r>
              <a:rPr kumimoji="0" lang="nl-NL" b="0" i="0" u="none" strike="noStrike" kern="1200" cap="none" spc="0" normalizeH="0" baseline="0" noProof="0" dirty="0">
                <a:ln>
                  <a:noFill/>
                </a:ln>
                <a:solidFill>
                  <a:schemeClr val="tx1"/>
                </a:solidFill>
                <a:effectLst/>
                <a:uLnTx/>
                <a:uFillTx/>
                <a:latin typeface="+mn-lt"/>
                <a:ea typeface="+mn-ea"/>
                <a:cs typeface="+mn-cs"/>
              </a:rPr>
              <a:t>Geometry</a:t>
            </a:r>
            <a:r>
              <a:rPr kumimoji="0" lang="nl-NL" b="0" i="0" u="none" strike="noStrike" kern="1200" cap="none" spc="0" normalizeH="0" noProof="0" dirty="0">
                <a:ln>
                  <a:noFill/>
                </a:ln>
                <a:solidFill>
                  <a:schemeClr val="tx1"/>
                </a:solidFill>
                <a:effectLst/>
                <a:uLnTx/>
                <a:uFillTx/>
                <a:latin typeface="+mn-lt"/>
                <a:ea typeface="+mn-ea"/>
                <a:cs typeface="+mn-cs"/>
              </a:rPr>
              <a:t> </a:t>
            </a:r>
            <a:r>
              <a:rPr kumimoji="0" lang="nl-NL" sz="1400" b="0" i="0" u="none" strike="noStrike" kern="1200" cap="none" spc="0" normalizeH="0" noProof="0" dirty="0">
                <a:ln>
                  <a:noFill/>
                </a:ln>
                <a:solidFill>
                  <a:schemeClr val="tx1"/>
                </a:solidFill>
                <a:effectLst/>
                <a:uLnTx/>
                <a:uFillTx/>
                <a:latin typeface="+mn-lt"/>
                <a:ea typeface="+mn-ea"/>
                <a:cs typeface="+mn-cs"/>
              </a:rPr>
              <a:t>(30%)</a:t>
            </a:r>
            <a:r>
              <a:rPr kumimoji="0" lang="nl-NL" sz="1400" b="0" i="0" u="none" strike="noStrike" kern="1200" cap="none" spc="0" normalizeH="0" baseline="0" noProof="0" dirty="0">
                <a:ln>
                  <a:noFill/>
                </a:ln>
                <a:solidFill>
                  <a:schemeClr val="tx1"/>
                </a:solidFill>
                <a:effectLst/>
                <a:uLnTx/>
                <a:uFillTx/>
                <a:latin typeface="+mn-lt"/>
                <a:ea typeface="+mn-ea"/>
                <a:cs typeface="+mn-cs"/>
              </a:rPr>
              <a:t>.</a:t>
            </a:r>
          </a:p>
          <a:p>
            <a:pPr marL="438912" marR="0" lvl="0" indent="-320040" algn="l" defTabSz="914400" rtl="0" eaLnBrk="1" fontAlgn="auto" latinLnBrk="0" hangingPunct="1">
              <a:lnSpc>
                <a:spcPct val="100000"/>
              </a:lnSpc>
              <a:spcBef>
                <a:spcPts val="0"/>
              </a:spcBef>
              <a:spcAft>
                <a:spcPts val="0"/>
              </a:spcAft>
              <a:buClr>
                <a:schemeClr val="accent1"/>
              </a:buClr>
              <a:buSzPct val="80000"/>
              <a:tabLst/>
              <a:defRPr/>
            </a:pPr>
            <a:endParaRPr kumimoji="0" lang="nl-NL" b="0" i="0" u="none" strike="noStrike" kern="1200" cap="none" spc="0" normalizeH="0" baseline="0" noProof="0" dirty="0">
              <a:ln>
                <a:noFill/>
              </a:ln>
              <a:solidFill>
                <a:schemeClr val="tx1"/>
              </a:solidFill>
              <a:effectLst/>
              <a:uLnTx/>
              <a:uFillTx/>
              <a:latin typeface="+mn-lt"/>
              <a:ea typeface="+mn-ea"/>
              <a:cs typeface="+mn-cs"/>
            </a:endParaRPr>
          </a:p>
          <a:p>
            <a:pPr marL="438912" marR="0" lvl="0" indent="-320040" algn="l" defTabSz="914400" rtl="0" eaLnBrk="1" fontAlgn="auto" latinLnBrk="0" hangingPunct="1">
              <a:lnSpc>
                <a:spcPct val="100000"/>
              </a:lnSpc>
              <a:spcBef>
                <a:spcPts val="0"/>
              </a:spcBef>
              <a:spcAft>
                <a:spcPts val="0"/>
              </a:spcAft>
              <a:buClr>
                <a:schemeClr val="accent1"/>
              </a:buClr>
              <a:buSzPct val="80000"/>
              <a:buFont typeface="Wingdings 2"/>
              <a:buChar char=""/>
              <a:tabLst/>
              <a:defRPr/>
            </a:pPr>
            <a:endParaRPr lang="nl-NL" dirty="0"/>
          </a:p>
          <a:p>
            <a:pPr marL="438912" marR="0" lvl="0" indent="-320040" algn="l" defTabSz="914400" rtl="0" eaLnBrk="1" fontAlgn="auto" latinLnBrk="0" hangingPunct="1">
              <a:lnSpc>
                <a:spcPct val="100000"/>
              </a:lnSpc>
              <a:spcBef>
                <a:spcPts val="0"/>
              </a:spcBef>
              <a:spcAft>
                <a:spcPts val="0"/>
              </a:spcAft>
              <a:buClr>
                <a:schemeClr val="accent1"/>
              </a:buClr>
              <a:buSzPct val="80000"/>
              <a:buFont typeface="Wingdings 2"/>
              <a:buChar char=""/>
              <a:tabLst/>
              <a:defRPr/>
            </a:pPr>
            <a:endParaRPr kumimoji="0" lang="nl-NL" b="0" i="0" u="none" strike="noStrike" kern="1200" cap="none" spc="0" normalizeH="0" baseline="0" noProof="0" dirty="0">
              <a:ln>
                <a:noFill/>
              </a:ln>
              <a:solidFill>
                <a:schemeClr val="tx1"/>
              </a:solidFill>
              <a:effectLst/>
              <a:uLnTx/>
              <a:uFillTx/>
              <a:latin typeface="+mn-lt"/>
              <a:ea typeface="+mn-ea"/>
              <a:cs typeface="+mn-cs"/>
            </a:endParaRPr>
          </a:p>
          <a:p>
            <a:pPr marL="438912" marR="0" lvl="0" indent="-320040" algn="l" defTabSz="914400" rtl="0" eaLnBrk="1" fontAlgn="auto" latinLnBrk="0" hangingPunct="1">
              <a:lnSpc>
                <a:spcPct val="100000"/>
              </a:lnSpc>
              <a:spcBef>
                <a:spcPts val="0"/>
              </a:spcBef>
              <a:spcAft>
                <a:spcPts val="0"/>
              </a:spcAft>
              <a:buClr>
                <a:schemeClr val="accent1"/>
              </a:buClr>
              <a:buSzPct val="80000"/>
              <a:buFont typeface="Wingdings 2"/>
              <a:buChar char=""/>
              <a:tabLst/>
              <a:defRPr/>
            </a:pPr>
            <a:endParaRPr lang="nl-NL" dirty="0"/>
          </a:p>
        </p:txBody>
      </p:sp>
      <p:pic>
        <p:nvPicPr>
          <p:cNvPr id="65538" name="Picture 2" descr="http://www.google.nl/url?source=imglanding&amp;ct=img&amp;q=http://ut-images.s3.amazonaws.com/wp-content/uploads/2008/01/wormhole2.jpg&amp;sa=X&amp;ei=KbWdUPPfIqGK0AXk6YHgCw&amp;ved=0CAkQ8wc4hQE&amp;usg=AFQjCNFqMToeugE55Azl3OxwQ3IkPomt6w"/>
          <p:cNvPicPr>
            <a:picLocks noChangeAspect="1" noChangeArrowheads="1"/>
          </p:cNvPicPr>
          <p:nvPr/>
        </p:nvPicPr>
        <p:blipFill>
          <a:blip r:embed="rId3" cstate="print"/>
          <a:srcRect/>
          <a:stretch>
            <a:fillRect/>
          </a:stretch>
        </p:blipFill>
        <p:spPr bwMode="auto">
          <a:xfrm>
            <a:off x="7089830" y="116632"/>
            <a:ext cx="1874658" cy="1224136"/>
          </a:xfrm>
          <a:prstGeom prst="rect">
            <a:avLst/>
          </a:prstGeom>
          <a:noFill/>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dirty="0"/>
              <a:t>Voor Natuurkunde</a:t>
            </a:r>
          </a:p>
        </p:txBody>
      </p:sp>
      <p:sp>
        <p:nvSpPr>
          <p:cNvPr id="3" name="Content Placeholder 2"/>
          <p:cNvSpPr>
            <a:spLocks noGrp="1"/>
          </p:cNvSpPr>
          <p:nvPr>
            <p:ph sz="half" idx="1"/>
          </p:nvPr>
        </p:nvSpPr>
        <p:spPr>
          <a:xfrm>
            <a:off x="457200" y="1773936"/>
            <a:ext cx="4038600" cy="2807192"/>
          </a:xfrm>
        </p:spPr>
        <p:txBody>
          <a:bodyPr>
            <a:noAutofit/>
          </a:bodyPr>
          <a:lstStyle/>
          <a:p>
            <a:pPr>
              <a:buNone/>
            </a:pPr>
            <a:r>
              <a:rPr lang="nl-NL" sz="1800" dirty="0"/>
              <a:t>Cognitief</a:t>
            </a:r>
          </a:p>
          <a:p>
            <a:r>
              <a:rPr lang="nl-NL" sz="1800" dirty="0"/>
              <a:t>Kennis</a:t>
            </a:r>
          </a:p>
          <a:p>
            <a:r>
              <a:rPr lang="nl-NL" sz="1800" dirty="0"/>
              <a:t>Toepas.</a:t>
            </a:r>
          </a:p>
          <a:p>
            <a:r>
              <a:rPr lang="nl-NL" sz="1800" dirty="0"/>
              <a:t>Inzicht</a:t>
            </a:r>
          </a:p>
          <a:p>
            <a:r>
              <a:rPr lang="nl-NL" sz="1800" dirty="0"/>
              <a:t>Complet.</a:t>
            </a:r>
          </a:p>
          <a:p>
            <a:r>
              <a:rPr lang="nl-NL" sz="1800" dirty="0"/>
              <a:t>Overig</a:t>
            </a:r>
          </a:p>
          <a:p>
            <a:r>
              <a:rPr lang="nl-NL" sz="1800" dirty="0"/>
              <a:t>Bonus</a:t>
            </a:r>
          </a:p>
          <a:p>
            <a:endParaRPr lang="nl-NL" sz="1800" dirty="0"/>
          </a:p>
          <a:p>
            <a:pPr>
              <a:buNone/>
            </a:pPr>
            <a:r>
              <a:rPr lang="nl-NL" sz="1800" dirty="0"/>
              <a:t>Naar eigen inzicht aan te passen</a:t>
            </a:r>
          </a:p>
        </p:txBody>
      </p:sp>
      <p:sp>
        <p:nvSpPr>
          <p:cNvPr id="4" name="Content Placeholder 3"/>
          <p:cNvSpPr>
            <a:spLocks noGrp="1"/>
          </p:cNvSpPr>
          <p:nvPr>
            <p:ph sz="half" idx="2"/>
          </p:nvPr>
        </p:nvSpPr>
        <p:spPr/>
        <p:txBody>
          <a:bodyPr>
            <a:normAutofit fontScale="25000" lnSpcReduction="20000"/>
          </a:bodyPr>
          <a:lstStyle/>
          <a:p>
            <a:pPr>
              <a:buNone/>
            </a:pPr>
            <a:r>
              <a:rPr lang="nl-NL" dirty="0"/>
              <a:t>Inhoudelijk</a:t>
            </a:r>
          </a:p>
          <a:p>
            <a:r>
              <a:rPr lang="nl-NL" dirty="0"/>
              <a:t>Natuurkunde VWO</a:t>
            </a:r>
          </a:p>
          <a:p>
            <a:r>
              <a:rPr lang="nl-NL" dirty="0"/>
              <a:t>A1 Taalv.</a:t>
            </a:r>
          </a:p>
          <a:p>
            <a:r>
              <a:rPr lang="nl-NL" dirty="0"/>
              <a:t>A2 Reken/Wis Vaard.</a:t>
            </a:r>
          </a:p>
          <a:p>
            <a:r>
              <a:rPr lang="nl-NL" dirty="0"/>
              <a:t>A3 Informatie Vaard.</a:t>
            </a:r>
          </a:p>
          <a:p>
            <a:r>
              <a:rPr lang="nl-NL" dirty="0"/>
              <a:t>A4 Techn/Instr Vaard.</a:t>
            </a:r>
          </a:p>
          <a:p>
            <a:r>
              <a:rPr lang="nl-NL" dirty="0"/>
              <a:t>A5 Ontwerp Vaard.</a:t>
            </a:r>
          </a:p>
          <a:p>
            <a:r>
              <a:rPr lang="nl-NL" dirty="0"/>
              <a:t>A6 Onderzoeks Vaard.</a:t>
            </a:r>
          </a:p>
          <a:p>
            <a:r>
              <a:rPr lang="nl-NL" dirty="0"/>
              <a:t>A7 Maats/Studie/Ber.</a:t>
            </a:r>
          </a:p>
          <a:p>
            <a:r>
              <a:rPr lang="nl-NL" dirty="0"/>
              <a:t>B0 Basis E &amp; M</a:t>
            </a:r>
          </a:p>
          <a:p>
            <a:r>
              <a:rPr lang="nl-NL" dirty="0"/>
              <a:t>B1 Elektrische stroom</a:t>
            </a:r>
          </a:p>
          <a:p>
            <a:r>
              <a:rPr lang="nl-NL" dirty="0"/>
              <a:t>B2 Signaalverwerking</a:t>
            </a:r>
          </a:p>
          <a:p>
            <a:r>
              <a:rPr lang="nl-NL" dirty="0"/>
              <a:t>B3 Elektromagnetisme</a:t>
            </a:r>
          </a:p>
          <a:p>
            <a:r>
              <a:rPr lang="nl-NL" dirty="0"/>
              <a:t>B4 Inductie en Wisselstromen</a:t>
            </a:r>
          </a:p>
          <a:p>
            <a:r>
              <a:rPr lang="nl-NL" dirty="0"/>
              <a:t>C0 Basis Mechanica</a:t>
            </a:r>
          </a:p>
          <a:p>
            <a:r>
              <a:rPr lang="nl-NL" dirty="0"/>
              <a:t>C1 Rechtlijnige beweging</a:t>
            </a:r>
          </a:p>
          <a:p>
            <a:r>
              <a:rPr lang="nl-NL" dirty="0"/>
              <a:t>C2 Kracht en Moment</a:t>
            </a:r>
          </a:p>
          <a:p>
            <a:r>
              <a:rPr lang="nl-NL" dirty="0"/>
              <a:t>C3 Arbeid en Energie</a:t>
            </a:r>
          </a:p>
          <a:p>
            <a:r>
              <a:rPr lang="nl-NL" dirty="0"/>
              <a:t>C4 Kromlijnige Beweging</a:t>
            </a:r>
          </a:p>
          <a:p>
            <a:r>
              <a:rPr lang="nl-NL" dirty="0"/>
              <a:t>D1 Gas en Vloeistof</a:t>
            </a:r>
          </a:p>
          <a:p>
            <a:r>
              <a:rPr lang="nl-NL" dirty="0"/>
              <a:t>D2 Thermische Processen</a:t>
            </a:r>
          </a:p>
          <a:p>
            <a:r>
              <a:rPr lang="nl-NL" dirty="0"/>
              <a:t>E0 Basis Golven/Straling</a:t>
            </a:r>
          </a:p>
          <a:p>
            <a:r>
              <a:rPr lang="nl-NL" dirty="0"/>
              <a:t>E1 Trilling en Golf</a:t>
            </a:r>
          </a:p>
          <a:p>
            <a:r>
              <a:rPr lang="nl-NL" dirty="0"/>
              <a:t>E2 Optica</a:t>
            </a:r>
          </a:p>
          <a:p>
            <a:r>
              <a:rPr lang="nl-NL" dirty="0"/>
              <a:t>E2 Interferentie</a:t>
            </a:r>
          </a:p>
          <a:p>
            <a:r>
              <a:rPr lang="nl-NL" dirty="0"/>
              <a:t>E3 Elektromag. Spectrum</a:t>
            </a:r>
          </a:p>
          <a:p>
            <a:r>
              <a:rPr lang="nl-NL" dirty="0"/>
              <a:t>E4 Radioactiviteit</a:t>
            </a:r>
          </a:p>
          <a:p>
            <a:endParaRPr lang="nl-NL"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nl-NL" dirty="0"/>
              <a:t>De Toets: Cognitie en Context</a:t>
            </a:r>
            <a:br>
              <a:rPr lang="nl-NL" dirty="0"/>
            </a:br>
            <a:r>
              <a:rPr lang="nl-NL" dirty="0">
                <a:sym typeface="Wingdings" pitchFamily="2" charset="2"/>
              </a:rPr>
              <a:t> ToetsMatrijs</a:t>
            </a:r>
            <a:endParaRPr lang="nl-NL" dirty="0"/>
          </a:p>
        </p:txBody>
      </p:sp>
      <p:pic>
        <p:nvPicPr>
          <p:cNvPr id="7" name="Picture 2"/>
          <p:cNvPicPr>
            <a:picLocks noChangeAspect="1" noChangeArrowheads="1"/>
          </p:cNvPicPr>
          <p:nvPr/>
        </p:nvPicPr>
        <p:blipFill>
          <a:blip r:embed="rId2" cstate="print"/>
          <a:srcRect/>
          <a:stretch>
            <a:fillRect/>
          </a:stretch>
        </p:blipFill>
        <p:spPr bwMode="auto">
          <a:xfrm>
            <a:off x="5388054" y="1556792"/>
            <a:ext cx="3504426" cy="5229200"/>
          </a:xfrm>
          <a:prstGeom prst="rect">
            <a:avLst/>
          </a:prstGeom>
          <a:noFill/>
          <a:ln w="9525">
            <a:noFill/>
            <a:miter lim="800000"/>
            <a:headEnd/>
            <a:tailEnd/>
          </a:ln>
        </p:spPr>
      </p:pic>
      <p:pic>
        <p:nvPicPr>
          <p:cNvPr id="8" name="Picture 1"/>
          <p:cNvPicPr>
            <a:picLocks noChangeAspect="1" noChangeArrowheads="1"/>
          </p:cNvPicPr>
          <p:nvPr/>
        </p:nvPicPr>
        <p:blipFill>
          <a:blip r:embed="rId3" cstate="print"/>
          <a:srcRect/>
          <a:stretch>
            <a:fillRect/>
          </a:stretch>
        </p:blipFill>
        <p:spPr bwMode="auto">
          <a:xfrm>
            <a:off x="539552" y="2492896"/>
            <a:ext cx="3724275" cy="2486025"/>
          </a:xfrm>
          <a:prstGeom prst="rect">
            <a:avLst/>
          </a:prstGeom>
          <a:noFill/>
          <a:ln w="9525">
            <a:noFill/>
            <a:miter lim="800000"/>
            <a:headEnd/>
            <a:tailEnd/>
          </a:ln>
        </p:spPr>
      </p:pic>
      <p:pic>
        <p:nvPicPr>
          <p:cNvPr id="60421" name="Picture 5" descr="http://www.google.nl/url?source=imglanding&amp;ct=img&amp;q=http://eindtijdinbeeld.nl/MatrixCode.gif&amp;sa=X&amp;ei=rLCdUO7wMYeb1AXXgoHgDA&amp;ved=0CAkQ8wc&amp;usg=AFQjCNFXSqHyHkYSMDKSoPI7ISp7Lmx8rA"/>
          <p:cNvPicPr>
            <a:picLocks noChangeAspect="1" noChangeArrowheads="1"/>
          </p:cNvPicPr>
          <p:nvPr/>
        </p:nvPicPr>
        <p:blipFill>
          <a:blip r:embed="rId4" cstate="print"/>
          <a:srcRect/>
          <a:stretch>
            <a:fillRect/>
          </a:stretch>
        </p:blipFill>
        <p:spPr bwMode="auto">
          <a:xfrm>
            <a:off x="7268959" y="44624"/>
            <a:ext cx="1767537" cy="1340768"/>
          </a:xfrm>
          <a:prstGeom prst="rect">
            <a:avLst/>
          </a:prstGeom>
          <a:noFill/>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dirty="0"/>
              <a:t>Analyse Toetsen</a:t>
            </a:r>
          </a:p>
        </p:txBody>
      </p:sp>
      <p:sp>
        <p:nvSpPr>
          <p:cNvPr id="3" name="Text Placeholder 2"/>
          <p:cNvSpPr>
            <a:spLocks noGrp="1"/>
          </p:cNvSpPr>
          <p:nvPr>
            <p:ph type="body" idx="1"/>
          </p:nvPr>
        </p:nvSpPr>
        <p:spPr/>
        <p:txBody>
          <a:bodyPr/>
          <a:lstStyle/>
          <a:p>
            <a:r>
              <a:rPr lang="nl-NL" dirty="0"/>
              <a:t>Wat en hoe</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nl-NL" dirty="0"/>
              <a:t>Analyse: wat? (part 1)</a:t>
            </a:r>
          </a:p>
        </p:txBody>
      </p:sp>
      <p:sp>
        <p:nvSpPr>
          <p:cNvPr id="3" name="Content Placeholder 2"/>
          <p:cNvSpPr>
            <a:spLocks noGrp="1"/>
          </p:cNvSpPr>
          <p:nvPr>
            <p:ph idx="1"/>
          </p:nvPr>
        </p:nvSpPr>
        <p:spPr>
          <a:xfrm>
            <a:off x="457200" y="1775191"/>
            <a:ext cx="8229600" cy="4894169"/>
          </a:xfrm>
        </p:spPr>
        <p:txBody>
          <a:bodyPr>
            <a:normAutofit/>
          </a:bodyPr>
          <a:lstStyle/>
          <a:p>
            <a:r>
              <a:rPr lang="nl-NL" dirty="0"/>
              <a:t>Op Toetsniveau:</a:t>
            </a:r>
          </a:p>
          <a:p>
            <a:pPr lvl="1"/>
            <a:r>
              <a:rPr lang="nl-NL" dirty="0"/>
              <a:t>Gemiddelde cijfer, een absoluut minimum, gelukkig kunnen pakketten als Magister en Som dat zelf. Helaas blijft het daar meestal bij.</a:t>
            </a:r>
          </a:p>
          <a:p>
            <a:pPr lvl="1"/>
            <a:r>
              <a:rPr lang="nl-NL" dirty="0"/>
              <a:t>Verdeling van de cijfers, histogram / boxplot. Geeft inzicht in verdeling, spreiding, mediaan en uitschieters.</a:t>
            </a:r>
          </a:p>
          <a:p>
            <a:pPr lvl="1"/>
            <a:r>
              <a:rPr lang="nl-NL" dirty="0"/>
              <a:t>Cronbach Alfa. Dit is een statistische grootheid die een schatter is voor de ondergrens van de betrouwbaarheid van een toets (Later meer hierover).</a:t>
            </a:r>
          </a:p>
          <a:p>
            <a:pPr lvl="1">
              <a:buNone/>
            </a:pPr>
            <a:r>
              <a:rPr lang="nl-NL" dirty="0"/>
              <a:t>De meeste analyses die ik tegenkom houden op na het gemiddeld cijfer.</a:t>
            </a:r>
          </a:p>
          <a:p>
            <a:pPr lvl="1">
              <a:buNone/>
            </a:pPr>
            <a:r>
              <a:rPr lang="nl-NL" dirty="0"/>
              <a:t>Om de Cronbach Alfa uit te rekenen zijn de scores op de individuele vragen en de totaalscores per leerling nodig. Handmatig is dit niet meer uit te rekenen.</a:t>
            </a:r>
          </a:p>
          <a:p>
            <a:pPr lvl="1"/>
            <a:endParaRPr lang="nl-NL" dirty="0"/>
          </a:p>
        </p:txBody>
      </p:sp>
      <p:pic>
        <p:nvPicPr>
          <p:cNvPr id="38913" name="Picture 1" descr="C:\Users\Luc\AppData\Local\Microsoft\Windows\Temporary Internet Files\Content.IE5\1J5HDRBV\MC900020014[1].wmf"/>
          <p:cNvPicPr>
            <a:picLocks noChangeAspect="1" noChangeArrowheads="1"/>
          </p:cNvPicPr>
          <p:nvPr/>
        </p:nvPicPr>
        <p:blipFill>
          <a:blip r:embed="rId3" cstate="print"/>
          <a:srcRect/>
          <a:stretch>
            <a:fillRect/>
          </a:stretch>
        </p:blipFill>
        <p:spPr bwMode="auto">
          <a:xfrm>
            <a:off x="6948264" y="120575"/>
            <a:ext cx="1930355" cy="1292201"/>
          </a:xfrm>
          <a:prstGeom prst="rect">
            <a:avLst/>
          </a:prstGeom>
          <a:noFill/>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dirty="0"/>
              <a:t>Analyse: wat? (part 2) </a:t>
            </a:r>
          </a:p>
        </p:txBody>
      </p:sp>
      <p:sp>
        <p:nvSpPr>
          <p:cNvPr id="3" name="Content Placeholder 2"/>
          <p:cNvSpPr>
            <a:spLocks noGrp="1"/>
          </p:cNvSpPr>
          <p:nvPr>
            <p:ph idx="1"/>
          </p:nvPr>
        </p:nvSpPr>
        <p:spPr/>
        <p:txBody>
          <a:bodyPr>
            <a:normAutofit fontScale="92500" lnSpcReduction="20000"/>
          </a:bodyPr>
          <a:lstStyle/>
          <a:p>
            <a:r>
              <a:rPr lang="nl-NL" dirty="0"/>
              <a:t>Op vraagniveau</a:t>
            </a:r>
          </a:p>
          <a:p>
            <a:pPr lvl="1"/>
            <a:r>
              <a:rPr lang="nl-NL" dirty="0"/>
              <a:t>Het scorepercentage, dus # gescoorde punten/ # te scoren punten, gerekend over alle leerlingen.</a:t>
            </a:r>
          </a:p>
          <a:p>
            <a:pPr lvl="1"/>
            <a:r>
              <a:rPr lang="nl-NL" dirty="0"/>
              <a:t>Discriminatie waarde/ Correllatie tussen de vraagscore van een individuele leerling en zijn/haar totaalscore. </a:t>
            </a:r>
          </a:p>
          <a:p>
            <a:r>
              <a:rPr lang="nl-NL" dirty="0"/>
              <a:t>Op Cognitieve vaardigheden en Context</a:t>
            </a:r>
          </a:p>
          <a:p>
            <a:pPr lvl="1"/>
            <a:r>
              <a:rPr lang="nl-NL" dirty="0"/>
              <a:t>De ingevulde toetsmatrijs</a:t>
            </a:r>
          </a:p>
          <a:p>
            <a:r>
              <a:rPr lang="nl-NL" dirty="0"/>
              <a:t>Op leerlingniveau</a:t>
            </a:r>
          </a:p>
          <a:p>
            <a:pPr lvl="1"/>
            <a:r>
              <a:rPr lang="nl-NL" dirty="0"/>
              <a:t>Individuele vraagscores, toetsmatrijs</a:t>
            </a:r>
          </a:p>
          <a:p>
            <a:pPr lvl="1"/>
            <a:r>
              <a:rPr lang="nl-NL" dirty="0"/>
              <a:t>Meerdere cijfers, afhankelijk van vraagtype en scoremodel. Meestal schoolspecifieke rekenmodellen.</a:t>
            </a:r>
          </a:p>
        </p:txBody>
      </p:sp>
      <p:pic>
        <p:nvPicPr>
          <p:cNvPr id="4" name="Picture 1" descr="C:\Users\Luc\AppData\Local\Microsoft\Windows\Temporary Internet Files\Content.IE5\1J5HDRBV\MC900020014[1].wmf"/>
          <p:cNvPicPr>
            <a:picLocks noChangeAspect="1" noChangeArrowheads="1"/>
          </p:cNvPicPr>
          <p:nvPr/>
        </p:nvPicPr>
        <p:blipFill>
          <a:blip r:embed="rId2" cstate="print"/>
          <a:srcRect/>
          <a:stretch>
            <a:fillRect/>
          </a:stretch>
        </p:blipFill>
        <p:spPr bwMode="auto">
          <a:xfrm>
            <a:off x="6948264" y="120575"/>
            <a:ext cx="1930355" cy="1292201"/>
          </a:xfrm>
          <a:prstGeom prst="rect">
            <a:avLst/>
          </a:prstGeom>
          <a:noFill/>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dirty="0"/>
              <a:t>Definities</a:t>
            </a:r>
          </a:p>
        </p:txBody>
      </p:sp>
      <p:sp>
        <p:nvSpPr>
          <p:cNvPr id="3" name="Content Placeholder 2"/>
          <p:cNvSpPr>
            <a:spLocks noGrp="1"/>
          </p:cNvSpPr>
          <p:nvPr>
            <p:ph idx="1"/>
          </p:nvPr>
        </p:nvSpPr>
        <p:spPr>
          <a:xfrm>
            <a:off x="179512" y="1700808"/>
            <a:ext cx="7139136" cy="4966177"/>
          </a:xfrm>
        </p:spPr>
        <p:txBody>
          <a:bodyPr>
            <a:normAutofit fontScale="47500" lnSpcReduction="20000"/>
          </a:bodyPr>
          <a:lstStyle/>
          <a:p>
            <a:r>
              <a:rPr lang="nl-NL" dirty="0"/>
              <a:t>P-waarde van een vraag</a:t>
            </a:r>
          </a:p>
          <a:p>
            <a:pPr lvl="3">
              <a:buNone/>
            </a:pPr>
            <a:r>
              <a:rPr lang="nl-NL" dirty="0"/>
              <a:t>n : vraagnummer</a:t>
            </a:r>
          </a:p>
          <a:p>
            <a:pPr lvl="3">
              <a:buNone/>
            </a:pPr>
            <a:r>
              <a:rPr lang="nl-NL" dirty="0"/>
              <a:t>X</a:t>
            </a:r>
            <a:r>
              <a:rPr lang="nl-NL" baseline="-25000" dirty="0"/>
              <a:t>i </a:t>
            </a:r>
            <a:r>
              <a:rPr lang="nl-NL" dirty="0"/>
              <a:t> : score van leerling </a:t>
            </a:r>
            <a:r>
              <a:rPr lang="nl-NL" i="1" dirty="0"/>
              <a:t>i</a:t>
            </a:r>
            <a:r>
              <a:rPr lang="nl-NL" dirty="0"/>
              <a:t> voor vraag </a:t>
            </a:r>
            <a:r>
              <a:rPr lang="nl-NL" i="1" dirty="0"/>
              <a:t>n</a:t>
            </a:r>
          </a:p>
          <a:p>
            <a:pPr lvl="3">
              <a:buNone/>
            </a:pPr>
            <a:r>
              <a:rPr lang="nl-NL" dirty="0"/>
              <a:t>Y</a:t>
            </a:r>
            <a:r>
              <a:rPr lang="nl-NL" baseline="-25000" dirty="0"/>
              <a:t>n</a:t>
            </a:r>
            <a:r>
              <a:rPr lang="nl-NL" dirty="0"/>
              <a:t>  : Maximum Score voor vraag n</a:t>
            </a:r>
          </a:p>
          <a:p>
            <a:pPr lvl="3">
              <a:buNone/>
            </a:pPr>
            <a:r>
              <a:rPr lang="nl-NL" dirty="0"/>
              <a:t>m: Aantal leerlingen</a:t>
            </a:r>
          </a:p>
          <a:p>
            <a:pPr>
              <a:buNone/>
            </a:pPr>
            <a:endParaRPr lang="nl-NL" baseline="-25000" dirty="0"/>
          </a:p>
          <a:p>
            <a:pPr lvl="1"/>
            <a:r>
              <a:rPr lang="nl-NL" dirty="0"/>
              <a:t>Betekenis: gemiddelde  relatieve  score voor een bepaalde vraag</a:t>
            </a:r>
          </a:p>
          <a:p>
            <a:pPr lvl="1"/>
            <a:endParaRPr lang="nl-NL" dirty="0"/>
          </a:p>
          <a:p>
            <a:r>
              <a:rPr lang="nl-NL" dirty="0"/>
              <a:t>Correllatie van vraagscore met totaalscore (Discriminatie waarde)</a:t>
            </a:r>
          </a:p>
          <a:p>
            <a:pPr>
              <a:buNone/>
            </a:pPr>
            <a:endParaRPr lang="nl-NL" dirty="0"/>
          </a:p>
          <a:p>
            <a:pPr lvl="3">
              <a:buNone/>
            </a:pPr>
            <a:r>
              <a:rPr lang="nl-NL" dirty="0"/>
              <a:t>X: de Totaalscore voor een bepaalde vraag </a:t>
            </a:r>
          </a:p>
          <a:p>
            <a:pPr lvl="3">
              <a:buNone/>
            </a:pPr>
            <a:r>
              <a:rPr lang="nl-NL" dirty="0"/>
              <a:t>Y: de Totaalscore van de gehele toets, dus van alle vragen bij elkaar</a:t>
            </a:r>
          </a:p>
          <a:p>
            <a:pPr lvl="3">
              <a:buNone/>
            </a:pPr>
            <a:r>
              <a:rPr lang="nl-NL" dirty="0"/>
              <a:t>c</a:t>
            </a:r>
            <a:r>
              <a:rPr lang="nl-NL" baseline="-25000" dirty="0"/>
              <a:t>X,Y</a:t>
            </a:r>
            <a:r>
              <a:rPr lang="nl-NL" dirty="0"/>
              <a:t>: de covariantie van X en Y</a:t>
            </a:r>
          </a:p>
          <a:p>
            <a:endParaRPr lang="nl-NL" dirty="0"/>
          </a:p>
          <a:p>
            <a:pPr lvl="1"/>
            <a:r>
              <a:rPr lang="nl-NL" dirty="0"/>
              <a:t>Voor de covariantie is de volgende schatter gebruikt:</a:t>
            </a:r>
          </a:p>
          <a:p>
            <a:pPr lvl="3">
              <a:buNone/>
            </a:pPr>
            <a:r>
              <a:rPr lang="nl-NL" dirty="0"/>
              <a:t>n: aantal leerling</a:t>
            </a:r>
          </a:p>
          <a:p>
            <a:pPr lvl="3">
              <a:buNone/>
            </a:pPr>
            <a:r>
              <a:rPr lang="nl-NL" dirty="0"/>
              <a:t>i: leerling i van n</a:t>
            </a:r>
          </a:p>
          <a:p>
            <a:pPr lvl="3">
              <a:buNone/>
            </a:pPr>
            <a:r>
              <a:rPr lang="nl-NL" dirty="0"/>
              <a:t>x</a:t>
            </a:r>
            <a:r>
              <a:rPr lang="nl-NL" baseline="-25000" dirty="0"/>
              <a:t>i</a:t>
            </a:r>
            <a:r>
              <a:rPr lang="nl-NL" dirty="0"/>
              <a:t>: score voor vraag  x van leerling i </a:t>
            </a:r>
          </a:p>
          <a:p>
            <a:pPr lvl="3">
              <a:buNone/>
            </a:pPr>
            <a:r>
              <a:rPr lang="nl-NL" dirty="0"/>
              <a:t>y</a:t>
            </a:r>
            <a:r>
              <a:rPr lang="nl-NL" baseline="-25000" dirty="0"/>
              <a:t>i</a:t>
            </a:r>
            <a:r>
              <a:rPr lang="nl-NL" dirty="0"/>
              <a:t>: totaalscore van leerling i</a:t>
            </a:r>
          </a:p>
          <a:p>
            <a:endParaRPr lang="nl-NL" dirty="0"/>
          </a:p>
          <a:p>
            <a:pPr lvl="1"/>
            <a:r>
              <a:rPr lang="nl-NL" dirty="0"/>
              <a:t>Betekenis: Wat je nu berekend hebt is hoe de score van één specifieke vraag correlleert met de totaalscore, </a:t>
            </a:r>
          </a:p>
          <a:p>
            <a:pPr lvl="2"/>
            <a:r>
              <a:rPr lang="nl-NL" dirty="0"/>
              <a:t>Is die correllatie positief, dan wil dat zeggen dat leerlingen die die vraag goed hebben ook een hogere score hebben voor de hele toets. Dat is wat je verwacht.</a:t>
            </a:r>
          </a:p>
          <a:p>
            <a:pPr lvl="2"/>
            <a:r>
              <a:rPr lang="nl-NL" dirty="0"/>
              <a:t>Is de Correllatie negatief, dan is het omgekeerde aan de hand. Leerlingen die de vraag goed hebben, scoren lager vor de hele toets. Op de een of andere manier is het goed beantwoorden van deze vraag een indicatie voor een lagere overallscore. Dat is niet wat je verwacht en de vraag zou eens kritisch bekeken moeten worden.</a:t>
            </a:r>
          </a:p>
        </p:txBody>
      </p:sp>
      <p:pic>
        <p:nvPicPr>
          <p:cNvPr id="61448" name="Picture 8" descr="C:\Users\Luc\AppData\Local\Microsoft\Windows\Temporary Internet Files\Content.IE5\1J5HDRBV\MP900443608[2].jpg"/>
          <p:cNvPicPr>
            <a:picLocks noChangeAspect="1" noChangeArrowheads="1"/>
          </p:cNvPicPr>
          <p:nvPr/>
        </p:nvPicPr>
        <p:blipFill>
          <a:blip r:embed="rId2" cstate="print"/>
          <a:srcRect/>
          <a:stretch>
            <a:fillRect/>
          </a:stretch>
        </p:blipFill>
        <p:spPr bwMode="auto">
          <a:xfrm>
            <a:off x="6948264" y="23292"/>
            <a:ext cx="1979711" cy="1317476"/>
          </a:xfrm>
          <a:prstGeom prst="rect">
            <a:avLst/>
          </a:prstGeom>
          <a:noFill/>
        </p:spPr>
      </p:pic>
      <p:sp>
        <p:nvSpPr>
          <p:cNvPr id="28676"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nl-NL"/>
          </a:p>
        </p:txBody>
      </p:sp>
      <p:sp>
        <p:nvSpPr>
          <p:cNvPr id="28678" name="Rectangle 6"/>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nl-NL"/>
          </a:p>
        </p:txBody>
      </p:sp>
      <p:sp>
        <p:nvSpPr>
          <p:cNvPr id="28680" name="Rectangle 8"/>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nl-NL"/>
          </a:p>
        </p:txBody>
      </p:sp>
      <p:sp>
        <p:nvSpPr>
          <p:cNvPr id="28682" name="Rectangle 10"/>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nl-NL"/>
          </a:p>
        </p:txBody>
      </p:sp>
      <p:pic>
        <p:nvPicPr>
          <p:cNvPr id="15" name="Picture 14" descr="c_{xy} = \frac{1}{n-1} \left( \sum_i x_i y_i - n\bar{x}\bar{y} \right)"/>
          <p:cNvPicPr/>
          <p:nvPr/>
        </p:nvPicPr>
        <p:blipFill>
          <a:blip r:embed="rId3" cstate="print"/>
          <a:srcRect/>
          <a:stretch>
            <a:fillRect/>
          </a:stretch>
        </p:blipFill>
        <p:spPr bwMode="auto">
          <a:xfrm>
            <a:off x="4860032" y="4293096"/>
            <a:ext cx="2324100" cy="485775"/>
          </a:xfrm>
          <a:prstGeom prst="rect">
            <a:avLst/>
          </a:prstGeom>
          <a:noFill/>
          <a:ln w="9525">
            <a:noFill/>
            <a:miter lim="800000"/>
            <a:headEnd/>
            <a:tailEnd/>
          </a:ln>
        </p:spPr>
      </p:pic>
      <p:sp>
        <p:nvSpPr>
          <p:cNvPr id="28684" name="Rectangle 1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nl-NL"/>
          </a:p>
        </p:txBody>
      </p:sp>
      <p:pic>
        <p:nvPicPr>
          <p:cNvPr id="28683" name="Picture 11"/>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5364088" y="3356992"/>
            <a:ext cx="1587241" cy="446412"/>
          </a:xfrm>
          <a:prstGeom prst="rect">
            <a:avLst/>
          </a:prstGeom>
          <a:noFill/>
        </p:spPr>
      </p:pic>
      <p:sp>
        <p:nvSpPr>
          <p:cNvPr id="28686" name="Rectangle 1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nl-NL"/>
          </a:p>
        </p:txBody>
      </p:sp>
      <p:sp>
        <p:nvSpPr>
          <p:cNvPr id="28688" name="Rectangle 16"/>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nl-NL"/>
          </a:p>
        </p:txBody>
      </p:sp>
      <p:pic>
        <p:nvPicPr>
          <p:cNvPr id="28687" name="Picture 15"/>
          <p:cNvPicPr>
            <a:picLocks noChangeAspect="1" noChangeArrowheads="1"/>
          </p:cNvPicPr>
          <p:nvPr/>
        </p:nvPicPr>
        <p:blipFill>
          <a:blip r:embed="rId5" cstate="print">
            <a:clrChange>
              <a:clrFrom>
                <a:srgbClr val="FFFFFF"/>
              </a:clrFrom>
              <a:clrTo>
                <a:srgbClr val="FFFFFF">
                  <a:alpha val="0"/>
                </a:srgbClr>
              </a:clrTo>
            </a:clrChange>
          </a:blip>
          <a:srcRect/>
          <a:stretch>
            <a:fillRect/>
          </a:stretch>
        </p:blipFill>
        <p:spPr bwMode="auto">
          <a:xfrm>
            <a:off x="5652120" y="1772816"/>
            <a:ext cx="1224136" cy="668858"/>
          </a:xfrm>
          <a:prstGeom prst="rect">
            <a:avLst/>
          </a:prstGeom>
          <a:noFill/>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dirty="0"/>
              <a:t>Definities (2)</a:t>
            </a:r>
          </a:p>
        </p:txBody>
      </p:sp>
      <p:sp>
        <p:nvSpPr>
          <p:cNvPr id="3" name="Content Placeholder 2"/>
          <p:cNvSpPr>
            <a:spLocks noGrp="1"/>
          </p:cNvSpPr>
          <p:nvPr>
            <p:ph idx="1"/>
          </p:nvPr>
        </p:nvSpPr>
        <p:spPr/>
        <p:txBody>
          <a:bodyPr>
            <a:normAutofit fontScale="77500" lnSpcReduction="20000"/>
          </a:bodyPr>
          <a:lstStyle/>
          <a:p>
            <a:r>
              <a:rPr lang="nl-NL" dirty="0"/>
              <a:t>Cronbach Alfa</a:t>
            </a:r>
          </a:p>
          <a:p>
            <a:pPr lvl="1"/>
            <a:r>
              <a:rPr lang="nl-NL" dirty="0"/>
              <a:t>Is een schatting (ondergrens) voor de betrouwbaarheid van een toets. </a:t>
            </a:r>
          </a:p>
          <a:p>
            <a:pPr lvl="1"/>
            <a:r>
              <a:rPr lang="nl-NL" dirty="0"/>
              <a:t>De score voor een toets (X)  wordt gedefiniëerd als de som van de individuele vragen (Y</a:t>
            </a:r>
            <a:r>
              <a:rPr lang="nl-NL" baseline="-25000" dirty="0"/>
              <a:t>i</a:t>
            </a:r>
            <a:r>
              <a:rPr lang="nl-NL" dirty="0"/>
              <a:t>) die weer bestaat uit een True Score (T</a:t>
            </a:r>
            <a:r>
              <a:rPr lang="nl-NL" baseline="-25000" dirty="0"/>
              <a:t>i</a:t>
            </a:r>
            <a:r>
              <a:rPr lang="nl-NL" dirty="0"/>
              <a:t>) en een Error Score (E</a:t>
            </a:r>
            <a:r>
              <a:rPr lang="nl-NL" baseline="-25000" dirty="0"/>
              <a:t>i</a:t>
            </a:r>
            <a:r>
              <a:rPr lang="nl-NL" dirty="0"/>
              <a:t>)</a:t>
            </a:r>
          </a:p>
          <a:p>
            <a:pPr lvl="1"/>
            <a:endParaRPr lang="nl-NL" dirty="0"/>
          </a:p>
          <a:p>
            <a:pPr lvl="1"/>
            <a:endParaRPr lang="nl-NL" dirty="0"/>
          </a:p>
          <a:p>
            <a:pPr lvl="1"/>
            <a:r>
              <a:rPr lang="nl-NL" dirty="0"/>
              <a:t>Na enig statistisch rekenwerk komt de volgende schatter voor de toetsbetrouwbaarheid uit de bus rollen t.w.:</a:t>
            </a:r>
          </a:p>
          <a:p>
            <a:pPr lvl="1"/>
            <a:endParaRPr lang="nl-NL" dirty="0"/>
          </a:p>
          <a:p>
            <a:pPr lvl="1"/>
            <a:endParaRPr lang="nl-NL" dirty="0"/>
          </a:p>
          <a:p>
            <a:pPr lvl="2"/>
            <a:r>
              <a:rPr lang="nl-NL" dirty="0"/>
              <a:t>Met N het aantal vraagitems.</a:t>
            </a:r>
          </a:p>
          <a:p>
            <a:pPr lvl="2"/>
            <a:r>
              <a:rPr lang="nl-NL" dirty="0"/>
              <a:t>Noot: het aantal leerlingen is verdisconteerd in de variantie in de vragen en de toets.</a:t>
            </a:r>
          </a:p>
          <a:p>
            <a:pPr lvl="1"/>
            <a:r>
              <a:rPr lang="nl-NL" dirty="0"/>
              <a:t>Interpretatie:</a:t>
            </a:r>
          </a:p>
          <a:p>
            <a:pPr lvl="2"/>
            <a:r>
              <a:rPr lang="nl-NL" dirty="0"/>
              <a:t>Een toets wordt als betrouwbaar gezien als Cronbach’s Alfa &gt; 0,7</a:t>
            </a:r>
          </a:p>
        </p:txBody>
      </p:sp>
      <p:pic>
        <p:nvPicPr>
          <p:cNvPr id="4" name="Picture 8" descr="C:\Users\Luc\AppData\Local\Microsoft\Windows\Temporary Internet Files\Content.IE5\1J5HDRBV\MP900443608[2].jpg"/>
          <p:cNvPicPr>
            <a:picLocks noChangeAspect="1" noChangeArrowheads="1"/>
          </p:cNvPicPr>
          <p:nvPr/>
        </p:nvPicPr>
        <p:blipFill>
          <a:blip r:embed="rId3" cstate="print"/>
          <a:srcRect/>
          <a:stretch>
            <a:fillRect/>
          </a:stretch>
        </p:blipFill>
        <p:spPr bwMode="auto">
          <a:xfrm>
            <a:off x="6948264" y="44624"/>
            <a:ext cx="1979711" cy="1317476"/>
          </a:xfrm>
          <a:prstGeom prst="rect">
            <a:avLst/>
          </a:prstGeom>
          <a:noFill/>
        </p:spPr>
      </p:pic>
      <p:sp>
        <p:nvSpPr>
          <p:cNvPr id="5" name="Rectangle 4"/>
          <p:cNvSpPr/>
          <p:nvPr/>
        </p:nvSpPr>
        <p:spPr>
          <a:xfrm>
            <a:off x="3635896" y="6381328"/>
            <a:ext cx="4484626" cy="276999"/>
          </a:xfrm>
          <a:prstGeom prst="rect">
            <a:avLst/>
          </a:prstGeom>
        </p:spPr>
        <p:txBody>
          <a:bodyPr wrap="none">
            <a:spAutoFit/>
          </a:bodyPr>
          <a:lstStyle/>
          <a:p>
            <a:r>
              <a:rPr lang="nl-NL" sz="1200" dirty="0"/>
              <a:t>Voor enige achtergrond: http://nl.wikipedia.org/wiki/Cronbachs_alfa</a:t>
            </a:r>
          </a:p>
        </p:txBody>
      </p:sp>
      <p:pic>
        <p:nvPicPr>
          <p:cNvPr id="60418" name="Picture 2" descr="X=\sum Y_i=\sum T_i+\sum E_i\,"/>
          <p:cNvPicPr>
            <a:picLocks noChangeAspect="1" noChangeArrowheads="1"/>
          </p:cNvPicPr>
          <p:nvPr/>
        </p:nvPicPr>
        <p:blipFill>
          <a:blip r:embed="rId4" cstate="print"/>
          <a:srcRect/>
          <a:stretch>
            <a:fillRect/>
          </a:stretch>
        </p:blipFill>
        <p:spPr bwMode="auto">
          <a:xfrm>
            <a:off x="3563888" y="3356992"/>
            <a:ext cx="2238375" cy="285750"/>
          </a:xfrm>
          <a:prstGeom prst="rect">
            <a:avLst/>
          </a:prstGeom>
          <a:noFill/>
        </p:spPr>
      </p:pic>
      <p:sp>
        <p:nvSpPr>
          <p:cNvPr id="60419" name="Rectangle 3"/>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nl-NL" sz="1800" b="0" i="0" u="none" strike="noStrike" cap="none" normalizeH="0" baseline="0">
                <a:ln>
                  <a:noFill/>
                </a:ln>
                <a:solidFill>
                  <a:schemeClr val="tx1"/>
                </a:solidFill>
                <a:effectLst/>
                <a:latin typeface="Arial" pitchFamily="34" charset="0"/>
                <a:cs typeface="Arial" pitchFamily="34" charset="0"/>
              </a:rPr>
              <a:t>  </a:t>
            </a:r>
            <a:r>
              <a:rPr kumimoji="0" lang="nl-NL" sz="3100" b="0" i="0" u="none" strike="noStrike" cap="none" normalizeH="0" baseline="0">
                <a:ln>
                  <a:noFill/>
                </a:ln>
                <a:solidFill>
                  <a:srgbClr val="000000"/>
                </a:solidFill>
                <a:effectLst/>
                <a:latin typeface="Arial" pitchFamily="34" charset="0"/>
                <a:cs typeface="Arial" pitchFamily="34" charset="0"/>
              </a:rPr>
              <a:t>,</a:t>
            </a:r>
            <a:r>
              <a:rPr kumimoji="0" lang="nl-NL" sz="800" b="0" i="0" u="none" strike="noStrike" cap="none" normalizeH="0" baseline="0">
                <a:ln>
                  <a:noFill/>
                </a:ln>
                <a:solidFill>
                  <a:schemeClr val="tx1"/>
                </a:solidFill>
                <a:effectLst/>
                <a:latin typeface="Arial" pitchFamily="34" charset="0"/>
                <a:cs typeface="Arial" pitchFamily="34" charset="0"/>
              </a:rPr>
              <a:t> </a:t>
            </a:r>
            <a:endParaRPr kumimoji="0" lang="nl-NL" sz="1800" b="0" i="0" u="none" strike="noStrike" cap="none" normalizeH="0" baseline="0">
              <a:ln>
                <a:noFill/>
              </a:ln>
              <a:solidFill>
                <a:schemeClr val="tx1"/>
              </a:solidFill>
              <a:effectLst/>
              <a:latin typeface="Arial" pitchFamily="34" charset="0"/>
              <a:cs typeface="Arial" pitchFamily="34" charset="0"/>
            </a:endParaRPr>
          </a:p>
        </p:txBody>
      </p:sp>
      <p:pic>
        <p:nvPicPr>
          <p:cNvPr id="60420" name="Picture 4" descr="\alpha=\frac{N}{N-1}\left( 1-\frac{\sum_{i=1}^N S^2_{Y_i}}{S^2_X}\right)"/>
          <p:cNvPicPr>
            <a:picLocks noChangeAspect="1" noChangeArrowheads="1"/>
          </p:cNvPicPr>
          <p:nvPr/>
        </p:nvPicPr>
        <p:blipFill>
          <a:blip r:embed="rId5" cstate="print"/>
          <a:srcRect/>
          <a:stretch>
            <a:fillRect/>
          </a:stretch>
        </p:blipFill>
        <p:spPr bwMode="auto">
          <a:xfrm>
            <a:off x="3275856" y="4437112"/>
            <a:ext cx="2190750" cy="495301"/>
          </a:xfrm>
          <a:prstGeom prst="rect">
            <a:avLst/>
          </a:prstGeom>
          <a:noFill/>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dirty="0"/>
              <a:t>Interpretaties</a:t>
            </a:r>
          </a:p>
        </p:txBody>
      </p:sp>
      <p:sp>
        <p:nvSpPr>
          <p:cNvPr id="3" name="Content Placeholder 2"/>
          <p:cNvSpPr>
            <a:spLocks noGrp="1"/>
          </p:cNvSpPr>
          <p:nvPr>
            <p:ph idx="1"/>
          </p:nvPr>
        </p:nvSpPr>
        <p:spPr>
          <a:xfrm>
            <a:off x="457200" y="1775191"/>
            <a:ext cx="8229600" cy="4750153"/>
          </a:xfrm>
        </p:spPr>
        <p:txBody>
          <a:bodyPr>
            <a:normAutofit fontScale="85000" lnSpcReduction="20000"/>
          </a:bodyPr>
          <a:lstStyle/>
          <a:p>
            <a:r>
              <a:rPr lang="nl-NL" dirty="0"/>
              <a:t>P-Waarde</a:t>
            </a:r>
          </a:p>
          <a:p>
            <a:pPr lvl="1"/>
            <a:r>
              <a:rPr lang="nl-NL" dirty="0"/>
              <a:t>Hoe hoger, hoe meer leerlingen de vraag goed hadden.</a:t>
            </a:r>
          </a:p>
          <a:p>
            <a:pPr lvl="1"/>
            <a:r>
              <a:rPr lang="nl-NL" dirty="0"/>
              <a:t>P-Waarde &lt; 0,2 wordt gezien als (te) moeilijke vraag, uiteindelijk maak je dat natuurlijk zelf uit.</a:t>
            </a:r>
          </a:p>
          <a:p>
            <a:r>
              <a:rPr lang="nl-NL" dirty="0"/>
              <a:t>D-Waarde</a:t>
            </a:r>
          </a:p>
          <a:p>
            <a:pPr lvl="1"/>
            <a:r>
              <a:rPr lang="nl-NL" dirty="0"/>
              <a:t>Positief en dicht bij 1, een sterk selecterende vraag, vooral de llingen met de hogere scores hebben deze goed.</a:t>
            </a:r>
          </a:p>
          <a:p>
            <a:pPr lvl="1"/>
            <a:r>
              <a:rPr lang="nl-NL" dirty="0"/>
              <a:t>Negatief, duidt op iets vreemds, controleer of dit wel een goede vraag is, wellicht is er gegokt, of zijn er te veel goede antwoorden mogelijk</a:t>
            </a:r>
          </a:p>
          <a:p>
            <a:r>
              <a:rPr lang="nl-NL" dirty="0"/>
              <a:t>Cronbach Alfa,</a:t>
            </a:r>
          </a:p>
          <a:p>
            <a:pPr lvl="1"/>
            <a:r>
              <a:rPr lang="nl-NL" dirty="0"/>
              <a:t>Hoe dichter bij 1, hoe betrouwbaarder. Maar let op!</a:t>
            </a:r>
          </a:p>
          <a:p>
            <a:r>
              <a:rPr lang="nl-NL" dirty="0"/>
              <a:t>Attentie:</a:t>
            </a:r>
          </a:p>
          <a:p>
            <a:pPr lvl="1"/>
            <a:r>
              <a:rPr lang="nl-NL" dirty="0"/>
              <a:t>De waarde van Cronbach Alfa hangt af van de vragen en de groep leerlingen</a:t>
            </a:r>
          </a:p>
          <a:p>
            <a:pPr lvl="1"/>
            <a:r>
              <a:rPr lang="nl-NL" dirty="0"/>
              <a:t>Is een maat voor de homogeniteit van de vragen dwz gaan die over hetzelfde onderwerp én de homogeniteit van de leerlingen dwz heb je een groep leerlingen met vergelijkbare capaciteiten en interesse.</a:t>
            </a:r>
          </a:p>
          <a:p>
            <a:pPr lvl="1"/>
            <a:r>
              <a:rPr lang="nl-NL" dirty="0"/>
              <a:t>Dus, een lage waarde voor de Alfa duidt niet persé op een slechte toets.</a:t>
            </a:r>
          </a:p>
        </p:txBody>
      </p:sp>
      <p:pic>
        <p:nvPicPr>
          <p:cNvPr id="18434" name="Picture 2" descr="http://t1.gstatic.com/images?q=tbn:ANd9GcTMB3KeUP_b_cuLz3CYZwDI5PenaM7T7mFNe117cPsEtIgZcMqt2eNxrHCQsQ"/>
          <p:cNvPicPr>
            <a:picLocks noChangeAspect="1" noChangeArrowheads="1"/>
          </p:cNvPicPr>
          <p:nvPr/>
        </p:nvPicPr>
        <p:blipFill>
          <a:blip r:embed="rId2" cstate="print"/>
          <a:srcRect/>
          <a:stretch>
            <a:fillRect/>
          </a:stretch>
        </p:blipFill>
        <p:spPr bwMode="auto">
          <a:xfrm>
            <a:off x="7127361" y="144016"/>
            <a:ext cx="1549095" cy="1196752"/>
          </a:xfrm>
          <a:prstGeom prst="rect">
            <a:avLst/>
          </a:prstGeom>
          <a:noFill/>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BDE7B4-3D1D-4282-9D19-D2918938BCFE}"/>
              </a:ext>
            </a:extLst>
          </p:cNvPr>
          <p:cNvSpPr>
            <a:spLocks noGrp="1"/>
          </p:cNvSpPr>
          <p:nvPr>
            <p:ph type="title"/>
          </p:nvPr>
        </p:nvSpPr>
        <p:spPr>
          <a:xfrm>
            <a:off x="1286328" y="778786"/>
            <a:ext cx="6571343" cy="1049235"/>
          </a:xfrm>
        </p:spPr>
        <p:txBody>
          <a:bodyPr/>
          <a:lstStyle/>
          <a:p>
            <a:r>
              <a:rPr lang="nl-NL" dirty="0"/>
              <a:t>De mix van uitdagingen</a:t>
            </a:r>
          </a:p>
        </p:txBody>
      </p:sp>
      <p:sp>
        <p:nvSpPr>
          <p:cNvPr id="3" name="Content Placeholder 2">
            <a:extLst>
              <a:ext uri="{FF2B5EF4-FFF2-40B4-BE49-F238E27FC236}">
                <a16:creationId xmlns:a16="http://schemas.microsoft.com/office/drawing/2014/main" id="{A2942DE0-F21B-44AD-BCFD-E9885710489C}"/>
              </a:ext>
            </a:extLst>
          </p:cNvPr>
          <p:cNvSpPr>
            <a:spLocks noGrp="1"/>
          </p:cNvSpPr>
          <p:nvPr>
            <p:ph idx="1"/>
          </p:nvPr>
        </p:nvSpPr>
        <p:spPr>
          <a:xfrm>
            <a:off x="1331640" y="1828021"/>
            <a:ext cx="8640960" cy="5145759"/>
          </a:xfrm>
        </p:spPr>
        <p:txBody>
          <a:bodyPr>
            <a:normAutofit/>
          </a:bodyPr>
          <a:lstStyle/>
          <a:p>
            <a:r>
              <a:rPr lang="nl-NL" dirty="0"/>
              <a:t>Kwaliteit en inhoud</a:t>
            </a:r>
          </a:p>
          <a:p>
            <a:pPr lvl="1"/>
            <a:r>
              <a:rPr lang="nl-NL" dirty="0"/>
              <a:t>Formatief, summatief</a:t>
            </a:r>
          </a:p>
          <a:p>
            <a:pPr lvl="1"/>
            <a:r>
              <a:rPr lang="nl-NL" dirty="0"/>
              <a:t>Examenprogramma dekkend.</a:t>
            </a:r>
          </a:p>
          <a:p>
            <a:r>
              <a:rPr lang="nl-NL" dirty="0"/>
              <a:t>Administratie</a:t>
            </a:r>
          </a:p>
          <a:p>
            <a:pPr lvl="1"/>
            <a:r>
              <a:rPr lang="nl-NL" dirty="0"/>
              <a:t>In havo en vwo, samen 7 </a:t>
            </a:r>
            <a:r>
              <a:rPr lang="nl-NL" dirty="0" err="1"/>
              <a:t>niveau’s</a:t>
            </a:r>
            <a:endParaRPr lang="nl-NL" dirty="0"/>
          </a:p>
          <a:p>
            <a:pPr lvl="1"/>
            <a:r>
              <a:rPr lang="nl-NL" dirty="0"/>
              <a:t>(Waar) bewaar je de “goede” toetsen? Welke naam geef je ze?</a:t>
            </a:r>
          </a:p>
          <a:p>
            <a:pPr lvl="1"/>
            <a:r>
              <a:rPr lang="nl-NL" dirty="0"/>
              <a:t>Welk onderhoud is nodig</a:t>
            </a:r>
          </a:p>
          <a:p>
            <a:pPr lvl="1"/>
            <a:r>
              <a:rPr lang="nl-NL" dirty="0"/>
              <a:t>Hoe organiseer je het met elkaar? Herbruikbaarheid?</a:t>
            </a:r>
          </a:p>
          <a:p>
            <a:r>
              <a:rPr lang="nl-NL" dirty="0"/>
              <a:t>(te) veel aandacht voor administratie en op tijd zijn.</a:t>
            </a:r>
          </a:p>
          <a:p>
            <a:r>
              <a:rPr lang="nl-NL" dirty="0"/>
              <a:t>Hoe vaak review je je toetsen? En hoe goed?</a:t>
            </a:r>
          </a:p>
          <a:p>
            <a:endParaRPr lang="nl-NL" dirty="0"/>
          </a:p>
        </p:txBody>
      </p:sp>
      <p:pic>
        <p:nvPicPr>
          <p:cNvPr id="5" name="Picture 4">
            <a:extLst>
              <a:ext uri="{FF2B5EF4-FFF2-40B4-BE49-F238E27FC236}">
                <a16:creationId xmlns:a16="http://schemas.microsoft.com/office/drawing/2014/main" id="{86E50FE1-C9F1-4517-B70B-53754CBF63C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524328" y="241752"/>
            <a:ext cx="1080120" cy="1080120"/>
          </a:xfrm>
          <a:prstGeom prst="rect">
            <a:avLst/>
          </a:prstGeom>
          <a:solidFill>
            <a:schemeClr val="bg1"/>
          </a:solidFill>
        </p:spPr>
      </p:pic>
    </p:spTree>
    <p:extLst>
      <p:ext uri="{BB962C8B-B14F-4D97-AF65-F5344CB8AC3E}">
        <p14:creationId xmlns:p14="http://schemas.microsoft.com/office/powerpoint/2010/main" val="40000516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500"/>
                                        <p:tgtEl>
                                          <p:spTgt spid="3">
                                            <p:txEl>
                                              <p:pRg st="2" end="2"/>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3">
                                            <p:txEl>
                                              <p:pRg st="3" end="3"/>
                                            </p:txEl>
                                          </p:spTgt>
                                        </p:tgtEl>
                                        <p:attrNameLst>
                                          <p:attrName>style.visibility</p:attrName>
                                        </p:attrNameLst>
                                      </p:cBhvr>
                                      <p:to>
                                        <p:strVal val="visible"/>
                                      </p:to>
                                    </p:set>
                                    <p:animEffect transition="in" filter="fade">
                                      <p:cBhvr>
                                        <p:cTn id="18" dur="500"/>
                                        <p:tgtEl>
                                          <p:spTgt spid="3">
                                            <p:txEl>
                                              <p:pRg st="3" end="3"/>
                                            </p:txEl>
                                          </p:spTgt>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fade">
                                      <p:cBhvr>
                                        <p:cTn id="21" dur="500"/>
                                        <p:tgtEl>
                                          <p:spTgt spid="3">
                                            <p:txEl>
                                              <p:pRg st="4" end="4"/>
                                            </p:txEl>
                                          </p:spTgt>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3">
                                            <p:txEl>
                                              <p:pRg st="5" end="5"/>
                                            </p:txEl>
                                          </p:spTgt>
                                        </p:tgtEl>
                                        <p:attrNameLst>
                                          <p:attrName>style.visibility</p:attrName>
                                        </p:attrNameLst>
                                      </p:cBhvr>
                                      <p:to>
                                        <p:strVal val="visible"/>
                                      </p:to>
                                    </p:set>
                                    <p:animEffect transition="in" filter="fade">
                                      <p:cBhvr>
                                        <p:cTn id="24" dur="500"/>
                                        <p:tgtEl>
                                          <p:spTgt spid="3">
                                            <p:txEl>
                                              <p:pRg st="5" end="5"/>
                                            </p:txEl>
                                          </p:spTgt>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animEffect transition="in" filter="fade">
                                      <p:cBhvr>
                                        <p:cTn id="27" dur="500"/>
                                        <p:tgtEl>
                                          <p:spTgt spid="3">
                                            <p:txEl>
                                              <p:pRg st="6" end="6"/>
                                            </p:txEl>
                                          </p:spTgt>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3">
                                            <p:txEl>
                                              <p:pRg st="7" end="7"/>
                                            </p:txEl>
                                          </p:spTgt>
                                        </p:tgtEl>
                                        <p:attrNameLst>
                                          <p:attrName>style.visibility</p:attrName>
                                        </p:attrNameLst>
                                      </p:cBhvr>
                                      <p:to>
                                        <p:strVal val="visible"/>
                                      </p:to>
                                    </p:set>
                                    <p:animEffect transition="in" filter="fade">
                                      <p:cBhvr>
                                        <p:cTn id="30" dur="500"/>
                                        <p:tgtEl>
                                          <p:spTgt spid="3">
                                            <p:txEl>
                                              <p:pRg st="7" end="7"/>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3">
                                            <p:txEl>
                                              <p:pRg st="8" end="8"/>
                                            </p:txEl>
                                          </p:spTgt>
                                        </p:tgtEl>
                                        <p:attrNameLst>
                                          <p:attrName>style.visibility</p:attrName>
                                        </p:attrNameLst>
                                      </p:cBhvr>
                                      <p:to>
                                        <p:strVal val="visible"/>
                                      </p:to>
                                    </p:set>
                                    <p:animEffect transition="in" filter="fade">
                                      <p:cBhvr>
                                        <p:cTn id="35" dur="500"/>
                                        <p:tgtEl>
                                          <p:spTgt spid="3">
                                            <p:txEl>
                                              <p:pRg st="8" end="8"/>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grpId="0" nodeType="clickEffect">
                                  <p:stCondLst>
                                    <p:cond delay="0"/>
                                  </p:stCondLst>
                                  <p:childTnLst>
                                    <p:set>
                                      <p:cBhvr>
                                        <p:cTn id="39" dur="1" fill="hold">
                                          <p:stCondLst>
                                            <p:cond delay="0"/>
                                          </p:stCondLst>
                                        </p:cTn>
                                        <p:tgtEl>
                                          <p:spTgt spid="3">
                                            <p:txEl>
                                              <p:pRg st="9" end="9"/>
                                            </p:txEl>
                                          </p:spTgt>
                                        </p:tgtEl>
                                        <p:attrNameLst>
                                          <p:attrName>style.visibility</p:attrName>
                                        </p:attrNameLst>
                                      </p:cBhvr>
                                      <p:to>
                                        <p:strVal val="visible"/>
                                      </p:to>
                                    </p:set>
                                    <p:animEffect transition="in" filter="fade">
                                      <p:cBhvr>
                                        <p:cTn id="40" dur="5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dirty="0"/>
              <a:t>Voorbeeld ANW:</a:t>
            </a:r>
          </a:p>
        </p:txBody>
      </p:sp>
      <p:sp>
        <p:nvSpPr>
          <p:cNvPr id="3" name="Content Placeholder 2"/>
          <p:cNvSpPr>
            <a:spLocks noGrp="1"/>
          </p:cNvSpPr>
          <p:nvPr>
            <p:ph idx="1"/>
          </p:nvPr>
        </p:nvSpPr>
        <p:spPr>
          <a:xfrm>
            <a:off x="457200" y="1775191"/>
            <a:ext cx="8229600" cy="1725817"/>
          </a:xfrm>
        </p:spPr>
        <p:txBody>
          <a:bodyPr>
            <a:normAutofit/>
          </a:bodyPr>
          <a:lstStyle/>
          <a:p>
            <a:r>
              <a:rPr lang="nl-NL" dirty="0"/>
              <a:t>Toets 1: Algemene Natuurwetenschappen:</a:t>
            </a:r>
          </a:p>
          <a:p>
            <a:pPr lvl="1"/>
            <a:r>
              <a:rPr lang="nl-NL" dirty="0"/>
              <a:t>Homogene groep leerlingen, (G4 N-profiel, 30 ll)</a:t>
            </a:r>
          </a:p>
          <a:p>
            <a:pPr lvl="1"/>
            <a:r>
              <a:rPr lang="nl-NL" dirty="0"/>
              <a:t>Heterogene vragen (Hoog trivial pursuit gehalte)</a:t>
            </a:r>
          </a:p>
          <a:p>
            <a:pPr lvl="1"/>
            <a:r>
              <a:rPr lang="nl-NL" dirty="0"/>
              <a:t>Geen abnormaal patroon in P en C waarden.</a:t>
            </a:r>
          </a:p>
        </p:txBody>
      </p:sp>
      <p:pic>
        <p:nvPicPr>
          <p:cNvPr id="61442" name="Picture 2"/>
          <p:cNvPicPr>
            <a:picLocks noChangeAspect="1" noChangeArrowheads="1"/>
          </p:cNvPicPr>
          <p:nvPr/>
        </p:nvPicPr>
        <p:blipFill>
          <a:blip r:embed="rId2" cstate="print"/>
          <a:srcRect/>
          <a:stretch>
            <a:fillRect/>
          </a:stretch>
        </p:blipFill>
        <p:spPr bwMode="auto">
          <a:xfrm>
            <a:off x="107504" y="3717032"/>
            <a:ext cx="4949195" cy="2448272"/>
          </a:xfrm>
          <a:prstGeom prst="rect">
            <a:avLst/>
          </a:prstGeom>
          <a:noFill/>
          <a:ln w="9525">
            <a:noFill/>
            <a:miter lim="800000"/>
            <a:headEnd/>
            <a:tailEnd/>
          </a:ln>
        </p:spPr>
      </p:pic>
      <p:pic>
        <p:nvPicPr>
          <p:cNvPr id="61443" name="Picture 3"/>
          <p:cNvPicPr>
            <a:picLocks noChangeAspect="1" noChangeArrowheads="1"/>
          </p:cNvPicPr>
          <p:nvPr/>
        </p:nvPicPr>
        <p:blipFill>
          <a:blip r:embed="rId3" cstate="print"/>
          <a:srcRect/>
          <a:stretch>
            <a:fillRect/>
          </a:stretch>
        </p:blipFill>
        <p:spPr bwMode="auto">
          <a:xfrm>
            <a:off x="5280844" y="3492624"/>
            <a:ext cx="3611636" cy="3248744"/>
          </a:xfrm>
          <a:prstGeom prst="rect">
            <a:avLst/>
          </a:prstGeom>
          <a:noFill/>
          <a:ln w="9525">
            <a:noFill/>
            <a:miter lim="800000"/>
            <a:headEnd/>
            <a:tailEnd/>
          </a:ln>
        </p:spPr>
      </p:pic>
      <p:pic>
        <p:nvPicPr>
          <p:cNvPr id="17410" name="Picture 2" descr="http://www.google.nl/url?source=imglanding&amp;ct=img&amp;q=http://www.plasticrecyclingtech.com/images/samples.jpg&amp;sa=X&amp;ei=62WeUJ6tMobR0QWDpoB4&amp;ved=0CAkQ8wc&amp;usg=AFQjCNGINHC0lBVdISNQsX4xKtKYly6akw"/>
          <p:cNvPicPr>
            <a:picLocks noChangeAspect="1" noChangeArrowheads="1"/>
          </p:cNvPicPr>
          <p:nvPr/>
        </p:nvPicPr>
        <p:blipFill>
          <a:blip r:embed="rId4" cstate="print"/>
          <a:srcRect/>
          <a:stretch>
            <a:fillRect/>
          </a:stretch>
        </p:blipFill>
        <p:spPr bwMode="auto">
          <a:xfrm>
            <a:off x="7164288" y="188640"/>
            <a:ext cx="1440160" cy="1080120"/>
          </a:xfrm>
          <a:prstGeom prst="rect">
            <a:avLst/>
          </a:prstGeom>
          <a:noFill/>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nl-NL" dirty="0"/>
              <a:t>Voorbeeld: Natuurkunde</a:t>
            </a:r>
          </a:p>
        </p:txBody>
      </p:sp>
      <p:sp>
        <p:nvSpPr>
          <p:cNvPr id="3" name="Content Placeholder 2"/>
          <p:cNvSpPr>
            <a:spLocks noGrp="1"/>
          </p:cNvSpPr>
          <p:nvPr>
            <p:ph idx="1"/>
          </p:nvPr>
        </p:nvSpPr>
        <p:spPr>
          <a:xfrm>
            <a:off x="457200" y="1775191"/>
            <a:ext cx="8229600" cy="1653809"/>
          </a:xfrm>
        </p:spPr>
        <p:txBody>
          <a:bodyPr>
            <a:normAutofit fontScale="92500" lnSpcReduction="10000"/>
          </a:bodyPr>
          <a:lstStyle/>
          <a:p>
            <a:r>
              <a:rPr lang="nl-NL" dirty="0"/>
              <a:t>Toets 2: Rechtlijnige Beweging voor G3</a:t>
            </a:r>
          </a:p>
          <a:p>
            <a:pPr lvl="1"/>
            <a:r>
              <a:rPr lang="nl-NL" dirty="0"/>
              <a:t>Heterogene groep leerlingen, (G3 vóór profielkeuze, 24 ll)</a:t>
            </a:r>
          </a:p>
          <a:p>
            <a:pPr lvl="1"/>
            <a:r>
              <a:rPr lang="nl-NL" dirty="0"/>
              <a:t>Homogene vragen (maar wel weinig)</a:t>
            </a:r>
          </a:p>
          <a:p>
            <a:pPr lvl="1"/>
            <a:r>
              <a:rPr lang="nl-NL" dirty="0"/>
              <a:t>Geen abnormaal patroon in vraagscores</a:t>
            </a:r>
          </a:p>
          <a:p>
            <a:pPr lvl="1"/>
            <a:r>
              <a:rPr lang="nl-NL" dirty="0"/>
              <a:t>Kijk eens naar cijfer histogram.</a:t>
            </a:r>
          </a:p>
        </p:txBody>
      </p:sp>
      <p:pic>
        <p:nvPicPr>
          <p:cNvPr id="62466" name="Picture 2"/>
          <p:cNvPicPr>
            <a:picLocks noChangeAspect="1" noChangeArrowheads="1"/>
          </p:cNvPicPr>
          <p:nvPr/>
        </p:nvPicPr>
        <p:blipFill>
          <a:blip r:embed="rId2" cstate="print"/>
          <a:srcRect/>
          <a:stretch>
            <a:fillRect/>
          </a:stretch>
        </p:blipFill>
        <p:spPr bwMode="auto">
          <a:xfrm>
            <a:off x="251520" y="3645024"/>
            <a:ext cx="4880173" cy="1998384"/>
          </a:xfrm>
          <a:prstGeom prst="rect">
            <a:avLst/>
          </a:prstGeom>
          <a:noFill/>
          <a:ln w="9525">
            <a:noFill/>
            <a:miter lim="800000"/>
            <a:headEnd/>
            <a:tailEnd/>
          </a:ln>
        </p:spPr>
      </p:pic>
      <p:pic>
        <p:nvPicPr>
          <p:cNvPr id="62467" name="Picture 3"/>
          <p:cNvPicPr>
            <a:picLocks noChangeAspect="1" noChangeArrowheads="1"/>
          </p:cNvPicPr>
          <p:nvPr/>
        </p:nvPicPr>
        <p:blipFill>
          <a:blip r:embed="rId3" cstate="print"/>
          <a:srcRect/>
          <a:stretch>
            <a:fillRect/>
          </a:stretch>
        </p:blipFill>
        <p:spPr bwMode="auto">
          <a:xfrm>
            <a:off x="5436096" y="2514972"/>
            <a:ext cx="3467100" cy="1562100"/>
          </a:xfrm>
          <a:prstGeom prst="rect">
            <a:avLst/>
          </a:prstGeom>
          <a:noFill/>
          <a:ln w="9525">
            <a:noFill/>
            <a:miter lim="800000"/>
            <a:headEnd/>
            <a:tailEnd/>
          </a:ln>
        </p:spPr>
      </p:pic>
      <p:pic>
        <p:nvPicPr>
          <p:cNvPr id="62468" name="Picture 4"/>
          <p:cNvPicPr>
            <a:picLocks noChangeAspect="1" noChangeArrowheads="1"/>
          </p:cNvPicPr>
          <p:nvPr/>
        </p:nvPicPr>
        <p:blipFill>
          <a:blip r:embed="rId4" cstate="print"/>
          <a:srcRect/>
          <a:stretch>
            <a:fillRect/>
          </a:stretch>
        </p:blipFill>
        <p:spPr bwMode="auto">
          <a:xfrm>
            <a:off x="5436096" y="4005064"/>
            <a:ext cx="2200275" cy="2362200"/>
          </a:xfrm>
          <a:prstGeom prst="rect">
            <a:avLst/>
          </a:prstGeom>
          <a:noFill/>
          <a:ln w="9525">
            <a:noFill/>
            <a:miter lim="800000"/>
            <a:headEnd/>
            <a:tailEnd/>
          </a:ln>
        </p:spPr>
      </p:pic>
      <p:pic>
        <p:nvPicPr>
          <p:cNvPr id="7" name="Picture 2" descr="http://www.google.nl/url?source=imglanding&amp;ct=img&amp;q=http://www.plasticrecyclingtech.com/images/samples.jpg&amp;sa=X&amp;ei=62WeUJ6tMobR0QWDpoB4&amp;ved=0CAkQ8wc&amp;usg=AFQjCNGINHC0lBVdISNQsX4xKtKYly6akw"/>
          <p:cNvPicPr>
            <a:picLocks noChangeAspect="1" noChangeArrowheads="1"/>
          </p:cNvPicPr>
          <p:nvPr/>
        </p:nvPicPr>
        <p:blipFill>
          <a:blip r:embed="rId5" cstate="print"/>
          <a:srcRect/>
          <a:stretch>
            <a:fillRect/>
          </a:stretch>
        </p:blipFill>
        <p:spPr bwMode="auto">
          <a:xfrm>
            <a:off x="7308304" y="188640"/>
            <a:ext cx="1440160" cy="1080120"/>
          </a:xfrm>
          <a:prstGeom prst="rect">
            <a:avLst/>
          </a:prstGeom>
          <a:noFill/>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dirty="0"/>
              <a:t>Voorbeeld: CE 2012</a:t>
            </a:r>
          </a:p>
        </p:txBody>
      </p:sp>
      <p:sp>
        <p:nvSpPr>
          <p:cNvPr id="3" name="Content Placeholder 2"/>
          <p:cNvSpPr>
            <a:spLocks noGrp="1"/>
          </p:cNvSpPr>
          <p:nvPr>
            <p:ph idx="1"/>
          </p:nvPr>
        </p:nvSpPr>
        <p:spPr>
          <a:xfrm>
            <a:off x="97160" y="1556792"/>
            <a:ext cx="6995120" cy="1869833"/>
          </a:xfrm>
        </p:spPr>
        <p:txBody>
          <a:bodyPr>
            <a:normAutofit fontScale="92500" lnSpcReduction="20000"/>
          </a:bodyPr>
          <a:lstStyle/>
          <a:p>
            <a:r>
              <a:rPr lang="nl-NL" dirty="0"/>
              <a:t>Toets 3: Centraal Examen Natuurkunde 2012</a:t>
            </a:r>
          </a:p>
          <a:p>
            <a:pPr lvl="1"/>
            <a:r>
              <a:rPr lang="nl-NL" dirty="0"/>
              <a:t>Homogene groep leerlingen (G6 natuurkunde, 22 leerlingen).</a:t>
            </a:r>
          </a:p>
          <a:p>
            <a:pPr lvl="1"/>
            <a:r>
              <a:rPr lang="nl-NL" dirty="0"/>
              <a:t>Niet echt homogene toets, veel onderwerpen, of valt dat mee?</a:t>
            </a:r>
          </a:p>
          <a:p>
            <a:pPr lvl="1"/>
            <a:r>
              <a:rPr lang="nl-NL" dirty="0"/>
              <a:t>Vraagscore patroon, niet ideaal (77 scorepunten)</a:t>
            </a:r>
          </a:p>
          <a:p>
            <a:pPr lvl="1"/>
            <a:r>
              <a:rPr lang="nl-NL" dirty="0"/>
              <a:t>Hoge betrouwbaarheid, dus goede toets</a:t>
            </a:r>
          </a:p>
          <a:p>
            <a:pPr lvl="1"/>
            <a:r>
              <a:rPr lang="nl-NL" dirty="0"/>
              <a:t>Gemiddelde cijfer: 6,3; Mediaan: 6,1</a:t>
            </a:r>
          </a:p>
        </p:txBody>
      </p:sp>
      <p:pic>
        <p:nvPicPr>
          <p:cNvPr id="63491" name="Picture 3"/>
          <p:cNvPicPr>
            <a:picLocks noChangeAspect="1" noChangeArrowheads="1"/>
          </p:cNvPicPr>
          <p:nvPr/>
        </p:nvPicPr>
        <p:blipFill>
          <a:blip r:embed="rId2" cstate="print"/>
          <a:srcRect/>
          <a:stretch>
            <a:fillRect/>
          </a:stretch>
        </p:blipFill>
        <p:spPr bwMode="auto">
          <a:xfrm>
            <a:off x="35496" y="3501008"/>
            <a:ext cx="4895850" cy="3019425"/>
          </a:xfrm>
          <a:prstGeom prst="rect">
            <a:avLst/>
          </a:prstGeom>
          <a:noFill/>
          <a:ln w="9525">
            <a:noFill/>
            <a:miter lim="800000"/>
            <a:headEnd/>
            <a:tailEnd/>
          </a:ln>
        </p:spPr>
      </p:pic>
      <p:pic>
        <p:nvPicPr>
          <p:cNvPr id="63492" name="Picture 4"/>
          <p:cNvPicPr>
            <a:picLocks noChangeAspect="1" noChangeArrowheads="1"/>
          </p:cNvPicPr>
          <p:nvPr/>
        </p:nvPicPr>
        <p:blipFill>
          <a:blip r:embed="rId3" cstate="print"/>
          <a:srcRect/>
          <a:stretch>
            <a:fillRect/>
          </a:stretch>
        </p:blipFill>
        <p:spPr bwMode="auto">
          <a:xfrm>
            <a:off x="6444209" y="2618415"/>
            <a:ext cx="2699792" cy="4127567"/>
          </a:xfrm>
          <a:prstGeom prst="rect">
            <a:avLst/>
          </a:prstGeom>
          <a:noFill/>
          <a:ln w="9525">
            <a:noFill/>
            <a:miter lim="800000"/>
            <a:headEnd/>
            <a:tailEnd/>
          </a:ln>
        </p:spPr>
      </p:pic>
      <p:pic>
        <p:nvPicPr>
          <p:cNvPr id="63490" name="Picture 2"/>
          <p:cNvPicPr>
            <a:picLocks noChangeAspect="1" noChangeArrowheads="1"/>
          </p:cNvPicPr>
          <p:nvPr/>
        </p:nvPicPr>
        <p:blipFill>
          <a:blip r:embed="rId4" cstate="print"/>
          <a:srcRect/>
          <a:stretch>
            <a:fillRect/>
          </a:stretch>
        </p:blipFill>
        <p:spPr bwMode="auto">
          <a:xfrm>
            <a:off x="4222221" y="3501008"/>
            <a:ext cx="2077971" cy="2821310"/>
          </a:xfrm>
          <a:prstGeom prst="rect">
            <a:avLst/>
          </a:prstGeom>
          <a:noFill/>
          <a:ln w="9525">
            <a:noFill/>
            <a:miter lim="800000"/>
            <a:headEnd/>
            <a:tailEnd/>
          </a:ln>
        </p:spPr>
      </p:pic>
      <p:pic>
        <p:nvPicPr>
          <p:cNvPr id="7" name="Picture 2" descr="http://www.google.nl/url?source=imglanding&amp;ct=img&amp;q=http://www.plasticrecyclingtech.com/images/samples.jpg&amp;sa=X&amp;ei=62WeUJ6tMobR0QWDpoB4&amp;ved=0CAkQ8wc&amp;usg=AFQjCNGINHC0lBVdISNQsX4xKtKYly6akw"/>
          <p:cNvPicPr>
            <a:picLocks noChangeAspect="1" noChangeArrowheads="1"/>
          </p:cNvPicPr>
          <p:nvPr/>
        </p:nvPicPr>
        <p:blipFill>
          <a:blip r:embed="rId5" cstate="print"/>
          <a:srcRect/>
          <a:stretch>
            <a:fillRect/>
          </a:stretch>
        </p:blipFill>
        <p:spPr bwMode="auto">
          <a:xfrm>
            <a:off x="7164288" y="188640"/>
            <a:ext cx="1440160" cy="1080120"/>
          </a:xfrm>
          <a:prstGeom prst="rect">
            <a:avLst/>
          </a:prstGeom>
          <a:noFill/>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507288" cy="1251062"/>
          </a:xfrm>
        </p:spPr>
        <p:txBody>
          <a:bodyPr/>
          <a:lstStyle/>
          <a:p>
            <a:r>
              <a:rPr lang="nl-NL" dirty="0"/>
              <a:t>Jaar					  Overzicht</a:t>
            </a:r>
          </a:p>
        </p:txBody>
      </p:sp>
      <p:pic>
        <p:nvPicPr>
          <p:cNvPr id="1026" name="Picture 2"/>
          <p:cNvPicPr>
            <a:picLocks noChangeAspect="1" noChangeArrowheads="1"/>
          </p:cNvPicPr>
          <p:nvPr/>
        </p:nvPicPr>
        <p:blipFill>
          <a:blip r:embed="rId2" cstate="print"/>
          <a:srcRect/>
          <a:stretch>
            <a:fillRect/>
          </a:stretch>
        </p:blipFill>
        <p:spPr bwMode="auto">
          <a:xfrm>
            <a:off x="1803766" y="404664"/>
            <a:ext cx="4352410" cy="6237312"/>
          </a:xfrm>
          <a:prstGeom prst="rect">
            <a:avLst/>
          </a:prstGeom>
          <a:noFill/>
          <a:ln w="9525">
            <a:noFill/>
            <a:miter lim="800000"/>
            <a:headEnd/>
            <a:tailEnd/>
          </a:ln>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nl-NL" dirty="0"/>
              <a:t>Toetsontwerp</a:t>
            </a:r>
          </a:p>
        </p:txBody>
      </p:sp>
      <p:sp>
        <p:nvSpPr>
          <p:cNvPr id="5" name="Text Placeholder 4"/>
          <p:cNvSpPr>
            <a:spLocks noGrp="1"/>
          </p:cNvSpPr>
          <p:nvPr>
            <p:ph type="body" idx="1"/>
          </p:nvPr>
        </p:nvSpPr>
        <p:spPr/>
        <p:txBody>
          <a:bodyPr/>
          <a:lstStyle/>
          <a:p>
            <a:endParaRPr lang="nl-NL"/>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nl-NL" dirty="0"/>
              <a:t>Workflow Toetsen</a:t>
            </a:r>
          </a:p>
        </p:txBody>
      </p:sp>
      <p:sp>
        <p:nvSpPr>
          <p:cNvPr id="3" name="Rounded Rectangle 2"/>
          <p:cNvSpPr/>
          <p:nvPr/>
        </p:nvSpPr>
        <p:spPr>
          <a:xfrm>
            <a:off x="683568" y="1628800"/>
            <a:ext cx="1080120" cy="72008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dirty="0"/>
              <a:t>PTA</a:t>
            </a:r>
          </a:p>
        </p:txBody>
      </p:sp>
      <p:sp>
        <p:nvSpPr>
          <p:cNvPr id="4" name="Rounded Rectangle 3"/>
          <p:cNvSpPr/>
          <p:nvPr/>
        </p:nvSpPr>
        <p:spPr>
          <a:xfrm>
            <a:off x="683568" y="2564904"/>
            <a:ext cx="1080120" cy="79208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dirty="0"/>
              <a:t>Lesstof</a:t>
            </a:r>
          </a:p>
        </p:txBody>
      </p:sp>
      <p:sp>
        <p:nvSpPr>
          <p:cNvPr id="5" name="Rounded Rectangle 4"/>
          <p:cNvSpPr/>
          <p:nvPr/>
        </p:nvSpPr>
        <p:spPr>
          <a:xfrm>
            <a:off x="2195736" y="1700808"/>
            <a:ext cx="1656184" cy="1656184"/>
          </a:xfrm>
          <a:prstGeom prst="round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dirty="0"/>
              <a:t>Toetsmatrijs</a:t>
            </a:r>
          </a:p>
        </p:txBody>
      </p:sp>
      <p:sp>
        <p:nvSpPr>
          <p:cNvPr id="6" name="Rounded Rectangle 5"/>
          <p:cNvSpPr/>
          <p:nvPr/>
        </p:nvSpPr>
        <p:spPr>
          <a:xfrm>
            <a:off x="4139952" y="1700808"/>
            <a:ext cx="1728192" cy="79208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dirty="0"/>
              <a:t>Toetsvragen</a:t>
            </a:r>
          </a:p>
        </p:txBody>
      </p:sp>
      <p:sp>
        <p:nvSpPr>
          <p:cNvPr id="7" name="Isosceles Triangle 6"/>
          <p:cNvSpPr/>
          <p:nvPr/>
        </p:nvSpPr>
        <p:spPr>
          <a:xfrm>
            <a:off x="6300192" y="1700808"/>
            <a:ext cx="1440160" cy="1368152"/>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dirty="0"/>
              <a:t>Toets</a:t>
            </a:r>
          </a:p>
        </p:txBody>
      </p:sp>
      <p:sp>
        <p:nvSpPr>
          <p:cNvPr id="8" name="Rounded Rectangle 7"/>
          <p:cNvSpPr/>
          <p:nvPr/>
        </p:nvSpPr>
        <p:spPr>
          <a:xfrm>
            <a:off x="6156176" y="5301208"/>
            <a:ext cx="1872208" cy="93610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dirty="0"/>
              <a:t>Correctie</a:t>
            </a:r>
          </a:p>
        </p:txBody>
      </p:sp>
      <p:sp>
        <p:nvSpPr>
          <p:cNvPr id="9" name="Rounded Rectangle 8"/>
          <p:cNvSpPr/>
          <p:nvPr/>
        </p:nvSpPr>
        <p:spPr>
          <a:xfrm>
            <a:off x="971600" y="5301208"/>
            <a:ext cx="1944216" cy="100811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dirty="0"/>
              <a:t>Terugkoppeling</a:t>
            </a:r>
          </a:p>
        </p:txBody>
      </p:sp>
      <p:sp>
        <p:nvSpPr>
          <p:cNvPr id="10" name="Rounded Rectangle 9"/>
          <p:cNvSpPr/>
          <p:nvPr/>
        </p:nvSpPr>
        <p:spPr>
          <a:xfrm>
            <a:off x="3851920" y="5301208"/>
            <a:ext cx="1440160" cy="1008112"/>
          </a:xfrm>
          <a:prstGeom prst="round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dirty="0"/>
              <a:t>Analyse en</a:t>
            </a:r>
          </a:p>
          <a:p>
            <a:pPr algn="ctr"/>
            <a:r>
              <a:rPr lang="nl-NL" dirty="0"/>
              <a:t>Beoordeling</a:t>
            </a:r>
          </a:p>
          <a:p>
            <a:pPr algn="ctr"/>
            <a:r>
              <a:rPr lang="nl-NL" dirty="0"/>
              <a:t>(Loop)</a:t>
            </a:r>
          </a:p>
        </p:txBody>
      </p:sp>
      <p:sp>
        <p:nvSpPr>
          <p:cNvPr id="11" name="Rounded Rectangle 10"/>
          <p:cNvSpPr/>
          <p:nvPr/>
        </p:nvSpPr>
        <p:spPr>
          <a:xfrm>
            <a:off x="4139952" y="2636912"/>
            <a:ext cx="1728192" cy="720080"/>
          </a:xfrm>
          <a:prstGeom prst="roundRect">
            <a:avLst/>
          </a:prstGeom>
          <a:solidFill>
            <a:srgbClr val="FF7C8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dirty="0"/>
              <a:t>Correctiemodel</a:t>
            </a:r>
          </a:p>
        </p:txBody>
      </p:sp>
      <p:sp>
        <p:nvSpPr>
          <p:cNvPr id="12" name="Rounded Rectangle 11"/>
          <p:cNvSpPr/>
          <p:nvPr/>
        </p:nvSpPr>
        <p:spPr>
          <a:xfrm>
            <a:off x="683568" y="3717032"/>
            <a:ext cx="7272808" cy="720080"/>
          </a:xfrm>
          <a:prstGeom prst="roundRect">
            <a:avLst/>
          </a:prstGeom>
          <a:solidFill>
            <a:schemeClr val="accent3">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dirty="0"/>
              <a:t>leerlingen</a:t>
            </a:r>
          </a:p>
        </p:txBody>
      </p:sp>
      <p:sp>
        <p:nvSpPr>
          <p:cNvPr id="13" name="Down Arrow 12"/>
          <p:cNvSpPr/>
          <p:nvPr/>
        </p:nvSpPr>
        <p:spPr>
          <a:xfrm>
            <a:off x="6876256" y="3212976"/>
            <a:ext cx="360040" cy="43204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5" name="Down Arrow 14"/>
          <p:cNvSpPr/>
          <p:nvPr/>
        </p:nvSpPr>
        <p:spPr>
          <a:xfrm rot="10800000">
            <a:off x="1763687" y="4581128"/>
            <a:ext cx="360040" cy="57606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6" name="Down Arrow 15"/>
          <p:cNvSpPr/>
          <p:nvPr/>
        </p:nvSpPr>
        <p:spPr>
          <a:xfrm>
            <a:off x="6876256" y="4581128"/>
            <a:ext cx="360040" cy="64807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7" name="Right Arrow 16"/>
          <p:cNvSpPr/>
          <p:nvPr/>
        </p:nvSpPr>
        <p:spPr>
          <a:xfrm rot="10800000">
            <a:off x="5364088" y="5661247"/>
            <a:ext cx="648072" cy="21602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8" name="Right Arrow 17"/>
          <p:cNvSpPr/>
          <p:nvPr/>
        </p:nvSpPr>
        <p:spPr>
          <a:xfrm rot="10800000">
            <a:off x="2987824" y="5661248"/>
            <a:ext cx="648072" cy="21602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9" name="Oval 18"/>
          <p:cNvSpPr/>
          <p:nvPr/>
        </p:nvSpPr>
        <p:spPr>
          <a:xfrm>
            <a:off x="2915816" y="1484784"/>
            <a:ext cx="2232248" cy="2160240"/>
          </a:xfrm>
          <a:prstGeom prst="ellipse">
            <a:avLst/>
          </a:prstGeom>
          <a:gradFill flip="none" rotWithShape="1">
            <a:gsLst>
              <a:gs pos="12000">
                <a:srgbClr val="000082">
                  <a:alpha val="77000"/>
                </a:srgbClr>
              </a:gs>
              <a:gs pos="30000">
                <a:srgbClr val="66008F">
                  <a:alpha val="44000"/>
                </a:srgbClr>
              </a:gs>
              <a:gs pos="64999">
                <a:srgbClr val="BA0066">
                  <a:alpha val="36000"/>
                </a:srgbClr>
              </a:gs>
              <a:gs pos="89999">
                <a:srgbClr val="FF0000">
                  <a:alpha val="27000"/>
                </a:srgbClr>
              </a:gs>
              <a:gs pos="100000">
                <a:srgbClr val="FF8200">
                  <a:alpha val="78000"/>
                </a:srgbClr>
              </a:gs>
            </a:gsLst>
            <a:path path="shape">
              <a:fillToRect l="50000" t="50000" r="50000" b="50000"/>
            </a:path>
            <a:tileRect/>
          </a:gradFill>
          <a:ln>
            <a:solidFill>
              <a:schemeClr val="accent1">
                <a:shade val="50000"/>
                <a:alpha val="3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27649" name="Picture 1" descr="C:\Users\Luc\AppData\Local\Microsoft\Windows\Temporary Internet Files\Content.IE5\Q7NZXVCP\MC900056378[1].wmf"/>
          <p:cNvPicPr>
            <a:picLocks noChangeAspect="1" noChangeArrowheads="1"/>
          </p:cNvPicPr>
          <p:nvPr/>
        </p:nvPicPr>
        <p:blipFill>
          <a:blip r:embed="rId3" cstate="print"/>
          <a:srcRect/>
          <a:stretch>
            <a:fillRect/>
          </a:stretch>
        </p:blipFill>
        <p:spPr bwMode="auto">
          <a:xfrm>
            <a:off x="7620339" y="116632"/>
            <a:ext cx="1344149" cy="1224136"/>
          </a:xfrm>
          <a:prstGeom prst="rect">
            <a:avLst/>
          </a:prstGeom>
          <a:noFill/>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dirty="0"/>
              <a:t>De Wat vraag</a:t>
            </a:r>
          </a:p>
        </p:txBody>
      </p:sp>
      <p:sp>
        <p:nvSpPr>
          <p:cNvPr id="3" name="Content Placeholder 2"/>
          <p:cNvSpPr>
            <a:spLocks noGrp="1"/>
          </p:cNvSpPr>
          <p:nvPr>
            <p:ph idx="1"/>
          </p:nvPr>
        </p:nvSpPr>
        <p:spPr>
          <a:xfrm>
            <a:off x="457200" y="1600200"/>
            <a:ext cx="8229600" cy="4781128"/>
          </a:xfrm>
        </p:spPr>
        <p:txBody>
          <a:bodyPr>
            <a:normAutofit lnSpcReduction="10000"/>
          </a:bodyPr>
          <a:lstStyle/>
          <a:p>
            <a:r>
              <a:rPr lang="nl-NL" dirty="0"/>
              <a:t>Gekoppeld aan de lesstof</a:t>
            </a:r>
          </a:p>
          <a:p>
            <a:r>
              <a:rPr lang="nl-NL" dirty="0"/>
              <a:t>Rekening houdend met gewenste niveau</a:t>
            </a:r>
          </a:p>
          <a:p>
            <a:r>
              <a:rPr lang="nl-NL" dirty="0"/>
              <a:t>Opbouw van vragen, makkelijk naar moeilijk, bonus of niet.</a:t>
            </a:r>
          </a:p>
          <a:p>
            <a:r>
              <a:rPr lang="nl-NL" dirty="0"/>
              <a:t>Uitgedrukt in leerdoelen (OBIT of anders)</a:t>
            </a:r>
          </a:p>
          <a:p>
            <a:pPr lvl="1"/>
            <a:r>
              <a:rPr lang="nl-NL" dirty="0"/>
              <a:t>Onthouden</a:t>
            </a:r>
          </a:p>
          <a:p>
            <a:pPr lvl="1"/>
            <a:r>
              <a:rPr lang="nl-NL" dirty="0"/>
              <a:t>Begrijpen</a:t>
            </a:r>
          </a:p>
          <a:p>
            <a:pPr lvl="1"/>
            <a:r>
              <a:rPr lang="nl-NL" dirty="0"/>
              <a:t>Integreren</a:t>
            </a:r>
          </a:p>
          <a:p>
            <a:pPr lvl="1"/>
            <a:r>
              <a:rPr lang="nl-NL" dirty="0"/>
              <a:t>Toepassen</a:t>
            </a:r>
          </a:p>
          <a:p>
            <a:r>
              <a:rPr lang="nl-NL" dirty="0"/>
              <a:t>Kader(s): </a:t>
            </a:r>
          </a:p>
          <a:p>
            <a:pPr lvl="1"/>
            <a:r>
              <a:rPr lang="nl-NL" dirty="0"/>
              <a:t>Taxonomie van </a:t>
            </a:r>
            <a:r>
              <a:rPr lang="nl-NL" dirty="0" err="1"/>
              <a:t>Bloom</a:t>
            </a:r>
            <a:endParaRPr lang="nl-NL" dirty="0"/>
          </a:p>
          <a:p>
            <a:pPr lvl="1"/>
            <a:r>
              <a:rPr lang="nl-NL" dirty="0"/>
              <a:t>TIMSS  (Trends in International Mathematics and Science Study)</a:t>
            </a:r>
          </a:p>
          <a:p>
            <a:pPr lvl="1"/>
            <a:r>
              <a:rPr lang="nl-NL" dirty="0"/>
              <a:t>O ja, natuurlijk de exameneisen (op TIMSS gebaseerd)</a:t>
            </a:r>
          </a:p>
        </p:txBody>
      </p:sp>
      <p:pic>
        <p:nvPicPr>
          <p:cNvPr id="36866" name="Picture 2" descr="C:\Users\Luc\AppData\Local\Microsoft\Windows\Temporary Internet Files\Content.IE5\1J5HDRBV\MC900434411[1].wmf"/>
          <p:cNvPicPr>
            <a:picLocks noChangeAspect="1" noChangeArrowheads="1"/>
          </p:cNvPicPr>
          <p:nvPr/>
        </p:nvPicPr>
        <p:blipFill>
          <a:blip r:embed="rId3" cstate="print"/>
          <a:srcRect/>
          <a:stretch>
            <a:fillRect/>
          </a:stretch>
        </p:blipFill>
        <p:spPr bwMode="auto">
          <a:xfrm>
            <a:off x="7452320" y="0"/>
            <a:ext cx="1280142" cy="1440160"/>
          </a:xfrm>
          <a:prstGeom prst="rect">
            <a:avLst/>
          </a:prstGeom>
          <a:noFill/>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dirty="0"/>
              <a:t>Correctie Model</a:t>
            </a:r>
          </a:p>
        </p:txBody>
      </p:sp>
      <p:sp>
        <p:nvSpPr>
          <p:cNvPr id="3" name="Content Placeholder 2"/>
          <p:cNvSpPr>
            <a:spLocks noGrp="1"/>
          </p:cNvSpPr>
          <p:nvPr>
            <p:ph idx="1"/>
          </p:nvPr>
        </p:nvSpPr>
        <p:spPr>
          <a:xfrm>
            <a:off x="179512" y="1600200"/>
            <a:ext cx="8712968" cy="1612776"/>
          </a:xfrm>
        </p:spPr>
        <p:txBody>
          <a:bodyPr>
            <a:normAutofit fontScale="85000" lnSpcReduction="10000"/>
          </a:bodyPr>
          <a:lstStyle/>
          <a:p>
            <a:r>
              <a:rPr lang="nl-NL" dirty="0"/>
              <a:t>Alles bepalend voor mogelijkheden tot analyse.</a:t>
            </a:r>
          </a:p>
          <a:p>
            <a:r>
              <a:rPr lang="nl-NL" dirty="0"/>
              <a:t>Belangrijkste aspect van een toets, hier blijkt pas wat er getest wordt en hoe zwaar dat weegt.</a:t>
            </a:r>
          </a:p>
          <a:p>
            <a:r>
              <a:rPr lang="nl-NL" dirty="0"/>
              <a:t>Voor leerlingen een houvast voor verbetering.</a:t>
            </a:r>
          </a:p>
          <a:p>
            <a:r>
              <a:rPr lang="nl-NL" dirty="0"/>
              <a:t>Voor docenten belangrijk communicatiemiddel</a:t>
            </a:r>
          </a:p>
        </p:txBody>
      </p:sp>
      <p:pic>
        <p:nvPicPr>
          <p:cNvPr id="23553" name="Picture 1" descr="C:\Users\Luc\AppData\Local\Microsoft\Windows\Temporary Internet Files\Content.IE5\V59YPXPF\MP900439466[1].jpg"/>
          <p:cNvPicPr>
            <a:picLocks noChangeAspect="1" noChangeArrowheads="1"/>
          </p:cNvPicPr>
          <p:nvPr/>
        </p:nvPicPr>
        <p:blipFill>
          <a:blip r:embed="rId3" cstate="print"/>
          <a:srcRect/>
          <a:stretch>
            <a:fillRect/>
          </a:stretch>
        </p:blipFill>
        <p:spPr bwMode="auto">
          <a:xfrm>
            <a:off x="7347705" y="116632"/>
            <a:ext cx="1616783" cy="1224136"/>
          </a:xfrm>
          <a:prstGeom prst="rect">
            <a:avLst/>
          </a:prstGeom>
          <a:noFill/>
        </p:spPr>
      </p:pic>
      <p:pic>
        <p:nvPicPr>
          <p:cNvPr id="22529" name="Picture 1"/>
          <p:cNvPicPr>
            <a:picLocks noChangeAspect="1" noChangeArrowheads="1"/>
          </p:cNvPicPr>
          <p:nvPr/>
        </p:nvPicPr>
        <p:blipFill>
          <a:blip r:embed="rId4" cstate="print"/>
          <a:srcRect/>
          <a:stretch>
            <a:fillRect/>
          </a:stretch>
        </p:blipFill>
        <p:spPr bwMode="auto">
          <a:xfrm>
            <a:off x="0" y="3356992"/>
            <a:ext cx="6083974" cy="3501008"/>
          </a:xfrm>
          <a:prstGeom prst="rect">
            <a:avLst/>
          </a:prstGeom>
          <a:noFill/>
          <a:ln w="9525">
            <a:noFill/>
            <a:miter lim="800000"/>
            <a:headEnd/>
            <a:tailEnd/>
          </a:ln>
        </p:spPr>
      </p:pic>
      <p:pic>
        <p:nvPicPr>
          <p:cNvPr id="1026" name="Picture 2"/>
          <p:cNvPicPr>
            <a:picLocks noChangeAspect="1" noChangeArrowheads="1"/>
          </p:cNvPicPr>
          <p:nvPr/>
        </p:nvPicPr>
        <p:blipFill>
          <a:blip r:embed="rId5" cstate="print"/>
          <a:srcRect/>
          <a:stretch>
            <a:fillRect/>
          </a:stretch>
        </p:blipFill>
        <p:spPr bwMode="auto">
          <a:xfrm>
            <a:off x="3779912" y="3068960"/>
            <a:ext cx="4943475" cy="1657350"/>
          </a:xfrm>
          <a:prstGeom prst="rect">
            <a:avLst/>
          </a:prstGeom>
          <a:noFill/>
          <a:ln w="9525">
            <a:solidFill>
              <a:schemeClr val="accent1"/>
            </a:solidFill>
            <a:miter lim="800000"/>
            <a:headEnd/>
            <a:tailEnd/>
          </a:ln>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dirty="0"/>
              <a:t>Wat levert het op?</a:t>
            </a:r>
          </a:p>
        </p:txBody>
      </p:sp>
      <p:sp>
        <p:nvSpPr>
          <p:cNvPr id="3" name="Text Placeholder 2"/>
          <p:cNvSpPr>
            <a:spLocks noGrp="1"/>
          </p:cNvSpPr>
          <p:nvPr>
            <p:ph type="body" idx="1"/>
          </p:nvPr>
        </p:nvSpPr>
        <p:spPr/>
        <p:txBody>
          <a:bodyPr/>
          <a:lstStyle/>
          <a:p>
            <a:endParaRPr lang="nl-NL"/>
          </a:p>
        </p:txBody>
      </p:sp>
      <p:sp>
        <p:nvSpPr>
          <p:cNvPr id="4" name="TextBox 3"/>
          <p:cNvSpPr txBox="1"/>
          <p:nvPr/>
        </p:nvSpPr>
        <p:spPr>
          <a:xfrm>
            <a:off x="755576" y="2577093"/>
            <a:ext cx="7272808" cy="4524315"/>
          </a:xfrm>
          <a:prstGeom prst="rect">
            <a:avLst/>
          </a:prstGeom>
          <a:noFill/>
        </p:spPr>
        <p:txBody>
          <a:bodyPr wrap="square" rtlCol="0">
            <a:spAutoFit/>
          </a:bodyPr>
          <a:lstStyle/>
          <a:p>
            <a:r>
              <a:rPr lang="nl-NL" sz="1600" dirty="0"/>
              <a:t>Transparantie</a:t>
            </a:r>
          </a:p>
          <a:p>
            <a:pPr lvl="1">
              <a:buFont typeface="Arial" pitchFamily="34" charset="0"/>
              <a:buChar char="•"/>
            </a:pPr>
            <a:r>
              <a:rPr lang="nl-NL" sz="1600" dirty="0"/>
              <a:t>Kennisniveau van de klas en individuele leerling</a:t>
            </a:r>
          </a:p>
          <a:p>
            <a:pPr lvl="1">
              <a:buFont typeface="Arial" pitchFamily="34" charset="0"/>
              <a:buChar char="•"/>
            </a:pPr>
            <a:r>
              <a:rPr lang="nl-NL" sz="1600" dirty="0"/>
              <a:t>Zwakke plekken van klas en leerling</a:t>
            </a:r>
          </a:p>
          <a:p>
            <a:pPr lvl="1">
              <a:buFont typeface="Arial" pitchFamily="34" charset="0"/>
              <a:buChar char="•"/>
            </a:pPr>
            <a:r>
              <a:rPr lang="nl-NL" sz="1600" dirty="0"/>
              <a:t>Eigen effectiviteit, welke leerdoelen/delen zijn wel/niet overgebracht.</a:t>
            </a:r>
          </a:p>
          <a:p>
            <a:pPr lvl="1">
              <a:buFont typeface="Arial" pitchFamily="34" charset="0"/>
              <a:buChar char="•"/>
            </a:pPr>
            <a:r>
              <a:rPr lang="nl-NL" sz="1600" dirty="0"/>
              <a:t>Vergelijking tussen klassen en jaargangen en daarmee docenten mogelijk.</a:t>
            </a:r>
          </a:p>
          <a:p>
            <a:pPr lvl="1">
              <a:buFont typeface="Arial" pitchFamily="34" charset="0"/>
              <a:buChar char="•"/>
            </a:pPr>
            <a:r>
              <a:rPr lang="nl-NL" sz="1600" dirty="0"/>
              <a:t>Betere fundering van profielkeuze in leerjaar 3</a:t>
            </a:r>
          </a:p>
          <a:p>
            <a:r>
              <a:rPr lang="nl-NL" sz="1600" dirty="0"/>
              <a:t>Bewijs materiaal:</a:t>
            </a:r>
          </a:p>
          <a:p>
            <a:pPr lvl="1">
              <a:buFont typeface="Arial" pitchFamily="34" charset="0"/>
              <a:buChar char="•"/>
            </a:pPr>
            <a:r>
              <a:rPr lang="nl-NL" sz="1600" dirty="0"/>
              <a:t>Toetsen en PTA het vereiste examenprogramma dekken</a:t>
            </a:r>
          </a:p>
          <a:p>
            <a:pPr lvl="1">
              <a:buFont typeface="Arial" pitchFamily="34" charset="0"/>
              <a:buChar char="•"/>
            </a:pPr>
            <a:r>
              <a:rPr lang="nl-NL" sz="1600" dirty="0"/>
              <a:t>Kwaliteit van toetsen adequaat is.</a:t>
            </a:r>
          </a:p>
          <a:p>
            <a:r>
              <a:rPr lang="nl-NL" sz="1600" dirty="0"/>
              <a:t>Repertoire aan toetsopgaven en toetsen daardoor:</a:t>
            </a:r>
          </a:p>
          <a:p>
            <a:pPr lvl="1">
              <a:buFont typeface="Arial" pitchFamily="34" charset="0"/>
              <a:buChar char="•"/>
            </a:pPr>
            <a:r>
              <a:rPr lang="nl-NL" sz="1600" dirty="0"/>
              <a:t>Minder  tijd nodig voor het maken en corrigeren van toetsen</a:t>
            </a:r>
          </a:p>
          <a:p>
            <a:pPr lvl="1">
              <a:buFont typeface="Arial" pitchFamily="34" charset="0"/>
              <a:buChar char="•"/>
            </a:pPr>
            <a:r>
              <a:rPr lang="nl-NL" sz="1600" dirty="0"/>
              <a:t>Voortdurend verbeteren van repertoire</a:t>
            </a:r>
          </a:p>
          <a:p>
            <a:pPr lvl="1">
              <a:buFont typeface="Arial" pitchFamily="34" charset="0"/>
              <a:buChar char="•"/>
            </a:pPr>
            <a:r>
              <a:rPr lang="nl-NL" sz="1600" dirty="0"/>
              <a:t>Flexibiliteit in aanpassingen van vragen/normen</a:t>
            </a:r>
          </a:p>
          <a:p>
            <a:pPr lvl="1">
              <a:buFont typeface="Arial" pitchFamily="34" charset="0"/>
              <a:buChar char="•"/>
            </a:pPr>
            <a:r>
              <a:rPr lang="nl-NL" sz="1600" dirty="0"/>
              <a:t>Automatisch genereren van toetsen en antwoordbladen.</a:t>
            </a:r>
          </a:p>
          <a:p>
            <a:r>
              <a:rPr lang="nl-NL" sz="1600" dirty="0"/>
              <a:t>Toetsbeleid Aantoonbaar</a:t>
            </a:r>
          </a:p>
          <a:p>
            <a:pPr lvl="1">
              <a:buFont typeface="Arial" pitchFamily="34" charset="0"/>
              <a:buChar char="•"/>
            </a:pPr>
            <a:r>
              <a:rPr lang="nl-NL" sz="1600" dirty="0"/>
              <a:t>Identificatie “zwakke” toetsen</a:t>
            </a:r>
          </a:p>
          <a:p>
            <a:pPr lvl="1">
              <a:buFont typeface="Arial" pitchFamily="34" charset="0"/>
              <a:buChar char="•"/>
            </a:pPr>
            <a:r>
              <a:rPr lang="nl-NL" sz="1600" dirty="0"/>
              <a:t>Bewijs van sterke toetsen en compleetheid</a:t>
            </a:r>
          </a:p>
          <a:p>
            <a:endParaRPr lang="nl-NL" sz="1600" dirty="0"/>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dirty="0"/>
              <a:t>Oefening</a:t>
            </a:r>
          </a:p>
        </p:txBody>
      </p:sp>
      <p:sp>
        <p:nvSpPr>
          <p:cNvPr id="3" name="Text Placeholder 2"/>
          <p:cNvSpPr>
            <a:spLocks noGrp="1"/>
          </p:cNvSpPr>
          <p:nvPr>
            <p:ph type="body" idx="1"/>
          </p:nvPr>
        </p:nvSpPr>
        <p:spPr/>
        <p:txBody>
          <a:bodyPr/>
          <a:lstStyle/>
          <a:p>
            <a:r>
              <a:rPr lang="nl-NL" dirty="0"/>
              <a:t>In eigen kring</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nl-NL" dirty="0"/>
              <a:t>Overwegingen</a:t>
            </a:r>
          </a:p>
        </p:txBody>
      </p:sp>
      <p:sp>
        <p:nvSpPr>
          <p:cNvPr id="3" name="Content Placeholder 2"/>
          <p:cNvSpPr>
            <a:spLocks noGrp="1"/>
          </p:cNvSpPr>
          <p:nvPr>
            <p:ph idx="1"/>
          </p:nvPr>
        </p:nvSpPr>
        <p:spPr>
          <a:xfrm>
            <a:off x="1331640" y="1853755"/>
            <a:ext cx="8712968" cy="4625609"/>
          </a:xfrm>
        </p:spPr>
        <p:txBody>
          <a:bodyPr>
            <a:normAutofit/>
          </a:bodyPr>
          <a:lstStyle/>
          <a:p>
            <a:r>
              <a:rPr lang="nl-NL" dirty="0"/>
              <a:t>Toetsanalyse middel om:</a:t>
            </a:r>
          </a:p>
          <a:p>
            <a:pPr lvl="1"/>
            <a:r>
              <a:rPr lang="nl-NL" dirty="0"/>
              <a:t>kwaliteit toetsen te beoordelen</a:t>
            </a:r>
          </a:p>
          <a:p>
            <a:pPr lvl="1"/>
            <a:r>
              <a:rPr lang="nl-NL" dirty="0"/>
              <a:t>kwaliteit onderwijs te evalueren</a:t>
            </a:r>
          </a:p>
          <a:p>
            <a:pPr lvl="1"/>
            <a:r>
              <a:rPr lang="nl-NL" dirty="0"/>
              <a:t>om sterke/zwakke punten bij leerlingen te identificeren</a:t>
            </a:r>
          </a:p>
          <a:p>
            <a:r>
              <a:rPr lang="nl-NL" dirty="0"/>
              <a:t>Structuur Noodzakelijk: Weet vooraf wat je gaat onderzoeken</a:t>
            </a:r>
          </a:p>
          <a:p>
            <a:r>
              <a:rPr lang="nl-NL" dirty="0"/>
              <a:t>Consequent doorvoeren, eenmalige analyses zeggen weinig.</a:t>
            </a:r>
          </a:p>
          <a:p>
            <a:r>
              <a:rPr lang="nl-NL" dirty="0"/>
              <a:t>Reproduceerbaar, meerdere jaren vergelijken</a:t>
            </a:r>
          </a:p>
          <a:p>
            <a:r>
              <a:rPr lang="nl-NL" dirty="0"/>
              <a:t>Geautomatiseerde verwerking van toetsgegevens noodzakelijk</a:t>
            </a:r>
          </a:p>
        </p:txBody>
      </p:sp>
      <p:pic>
        <p:nvPicPr>
          <p:cNvPr id="31746" name="Picture 2" descr="leadbig"/>
          <p:cNvPicPr>
            <a:picLocks noChangeAspect="1" noChangeArrowheads="1"/>
          </p:cNvPicPr>
          <p:nvPr/>
        </p:nvPicPr>
        <p:blipFill>
          <a:blip r:embed="rId2" cstate="print"/>
          <a:srcRect/>
          <a:stretch>
            <a:fillRect/>
          </a:stretch>
        </p:blipFill>
        <p:spPr bwMode="auto">
          <a:xfrm>
            <a:off x="6971084" y="116632"/>
            <a:ext cx="1777380" cy="1250091"/>
          </a:xfrm>
          <a:prstGeom prst="rect">
            <a:avLst/>
          </a:prstGeom>
          <a:noFill/>
        </p:spPr>
      </p:pic>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7169" name="Picture 1"/>
          <p:cNvPicPr>
            <a:picLocks noChangeAspect="1" noChangeArrowheads="1"/>
          </p:cNvPicPr>
          <p:nvPr/>
        </p:nvPicPr>
        <p:blipFill>
          <a:blip r:embed="rId2" cstate="print"/>
          <a:srcRect/>
          <a:stretch>
            <a:fillRect/>
          </a:stretch>
        </p:blipFill>
        <p:spPr bwMode="auto">
          <a:xfrm>
            <a:off x="6623994" y="188641"/>
            <a:ext cx="2352748" cy="1121310"/>
          </a:xfrm>
          <a:prstGeom prst="rect">
            <a:avLst/>
          </a:prstGeom>
          <a:noFill/>
          <a:ln w="9525">
            <a:noFill/>
            <a:miter lim="800000"/>
            <a:headEnd/>
            <a:tailEnd/>
          </a:ln>
        </p:spPr>
      </p:pic>
      <p:sp>
        <p:nvSpPr>
          <p:cNvPr id="2" name="Title 1"/>
          <p:cNvSpPr>
            <a:spLocks noGrp="1"/>
          </p:cNvSpPr>
          <p:nvPr>
            <p:ph type="title"/>
          </p:nvPr>
        </p:nvSpPr>
        <p:spPr/>
        <p:txBody>
          <a:bodyPr>
            <a:normAutofit/>
          </a:bodyPr>
          <a:lstStyle/>
          <a:p>
            <a:r>
              <a:rPr lang="nl-NL" dirty="0"/>
              <a:t>Maak </a:t>
            </a:r>
            <a:br>
              <a:rPr lang="nl-NL" dirty="0"/>
            </a:br>
            <a:r>
              <a:rPr lang="nl-NL" dirty="0"/>
              <a:t>een Toetsmatrijs</a:t>
            </a:r>
          </a:p>
        </p:txBody>
      </p:sp>
      <p:sp>
        <p:nvSpPr>
          <p:cNvPr id="3" name="Content Placeholder 2"/>
          <p:cNvSpPr>
            <a:spLocks noGrp="1"/>
          </p:cNvSpPr>
          <p:nvPr>
            <p:ph idx="1"/>
          </p:nvPr>
        </p:nvSpPr>
        <p:spPr/>
        <p:txBody>
          <a:bodyPr/>
          <a:lstStyle/>
          <a:p>
            <a:r>
              <a:rPr lang="nl-NL" dirty="0"/>
              <a:t>Bij het CE van natuurkunde 2012</a:t>
            </a:r>
          </a:p>
          <a:p>
            <a:r>
              <a:rPr lang="nl-NL" dirty="0"/>
              <a:t>Benoem de cognitieve aspecten per vraagitem of scorepunt</a:t>
            </a:r>
          </a:p>
          <a:p>
            <a:r>
              <a:rPr lang="nl-NL" dirty="0"/>
              <a:t>Benoem de context ahv exameneisen</a:t>
            </a: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dirty="0"/>
              <a:t>Afronding</a:t>
            </a:r>
          </a:p>
        </p:txBody>
      </p:sp>
      <p:sp>
        <p:nvSpPr>
          <p:cNvPr id="3" name="Content Placeholder 2"/>
          <p:cNvSpPr>
            <a:spLocks noGrp="1"/>
          </p:cNvSpPr>
          <p:nvPr>
            <p:ph type="body" idx="1"/>
          </p:nvPr>
        </p:nvSpPr>
        <p:spPr>
          <a:xfrm>
            <a:off x="539552" y="2780928"/>
            <a:ext cx="8022336" cy="3960440"/>
          </a:xfrm>
        </p:spPr>
        <p:txBody>
          <a:bodyPr>
            <a:normAutofit fontScale="92500" lnSpcReduction="10000"/>
          </a:bodyPr>
          <a:lstStyle/>
          <a:p>
            <a:r>
              <a:rPr lang="nl-NL" dirty="0"/>
              <a:t>Centrale Vragen waren</a:t>
            </a:r>
          </a:p>
          <a:p>
            <a:pPr lvl="1"/>
            <a:r>
              <a:rPr lang="nl-NL" dirty="0"/>
              <a:t>Wat wil/moet ik overbrengen aan llingen?</a:t>
            </a:r>
          </a:p>
          <a:p>
            <a:pPr lvl="1"/>
            <a:r>
              <a:rPr lang="nl-NL" dirty="0"/>
              <a:t>Hoe ga ik dat doen</a:t>
            </a:r>
          </a:p>
          <a:p>
            <a:pPr lvl="1"/>
            <a:r>
              <a:rPr lang="nl-NL" b="1" i="1" dirty="0"/>
              <a:t>Hoe stel ik vast of dit gelukt is?</a:t>
            </a:r>
          </a:p>
          <a:p>
            <a:pPr lvl="1"/>
            <a:r>
              <a:rPr lang="nl-NL" b="1" i="1" dirty="0"/>
              <a:t>Wat moet ik dan weten/aantonen?</a:t>
            </a:r>
          </a:p>
          <a:p>
            <a:pPr lvl="1"/>
            <a:r>
              <a:rPr lang="nl-NL" b="1" i="1" dirty="0"/>
              <a:t>Hoe weet ik dat goed gemeten heb?</a:t>
            </a:r>
          </a:p>
          <a:p>
            <a:pPr lvl="1"/>
            <a:r>
              <a:rPr lang="nl-NL" dirty="0"/>
              <a:t>Evaluatie Waar kan ik lering uit trekken?</a:t>
            </a:r>
          </a:p>
          <a:p>
            <a:r>
              <a:rPr lang="nl-NL" dirty="0"/>
              <a:t>Leerlingen</a:t>
            </a:r>
          </a:p>
          <a:p>
            <a:pPr lvl="1"/>
            <a:r>
              <a:rPr lang="nl-NL" dirty="0"/>
              <a:t>Aanleg</a:t>
            </a:r>
          </a:p>
          <a:p>
            <a:pPr lvl="1"/>
            <a:r>
              <a:rPr lang="nl-NL" dirty="0"/>
              <a:t>Motivatie</a:t>
            </a:r>
          </a:p>
          <a:p>
            <a:pPr lvl="1"/>
            <a:r>
              <a:rPr lang="nl-NL" dirty="0"/>
              <a:t>Ontwikkeling</a:t>
            </a:r>
          </a:p>
          <a:p>
            <a:pPr lvl="1"/>
            <a:r>
              <a:rPr lang="nl-NL" b="1" i="1" dirty="0"/>
              <a:t>Resultaat</a:t>
            </a:r>
          </a:p>
          <a:p>
            <a:endParaRPr lang="nl-NL" dirty="0"/>
          </a:p>
        </p:txBody>
      </p:sp>
      <p:pic>
        <p:nvPicPr>
          <p:cNvPr id="6147" name="Picture 3" descr="Time Flies - Time Lapse Clock 04 (HD) - HD stock footage clip"/>
          <p:cNvPicPr>
            <a:picLocks noChangeAspect="1" noChangeArrowheads="1"/>
          </p:cNvPicPr>
          <p:nvPr/>
        </p:nvPicPr>
        <p:blipFill>
          <a:blip r:embed="rId2" cstate="print"/>
          <a:srcRect/>
          <a:stretch>
            <a:fillRect/>
          </a:stretch>
        </p:blipFill>
        <p:spPr bwMode="auto">
          <a:xfrm>
            <a:off x="5888719" y="620688"/>
            <a:ext cx="2571713" cy="1440160"/>
          </a:xfrm>
          <a:prstGeom prst="rect">
            <a:avLst/>
          </a:prstGeom>
          <a:noFill/>
        </p:spPr>
      </p:pic>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dirty="0"/>
              <a:t>Slotopmerkingen</a:t>
            </a:r>
          </a:p>
        </p:txBody>
      </p:sp>
      <p:sp>
        <p:nvSpPr>
          <p:cNvPr id="3" name="Content Placeholder 2"/>
          <p:cNvSpPr>
            <a:spLocks noGrp="1"/>
          </p:cNvSpPr>
          <p:nvPr>
            <p:ph idx="1"/>
          </p:nvPr>
        </p:nvSpPr>
        <p:spPr/>
        <p:txBody>
          <a:bodyPr>
            <a:normAutofit fontScale="92500" lnSpcReduction="20000"/>
          </a:bodyPr>
          <a:lstStyle/>
          <a:p>
            <a:r>
              <a:rPr lang="nl-NL" dirty="0"/>
              <a:t>Structurele analyse is handmatig niet te doen</a:t>
            </a:r>
          </a:p>
          <a:p>
            <a:r>
              <a:rPr lang="nl-NL" dirty="0"/>
              <a:t>Om me heen kijkend zie ik dat velen een spreadsheet bijhouden.</a:t>
            </a:r>
          </a:p>
          <a:p>
            <a:r>
              <a:rPr lang="nl-NL" dirty="0"/>
              <a:t>Correctie voorschrift moet eenduidig zijn.</a:t>
            </a:r>
          </a:p>
          <a:p>
            <a:r>
              <a:rPr lang="nl-NL" dirty="0"/>
              <a:t>Beoordeling zo uniform mogelijk,</a:t>
            </a:r>
          </a:p>
          <a:p>
            <a:pPr lvl="1"/>
            <a:r>
              <a:rPr lang="nl-NL" dirty="0"/>
              <a:t>Per toets of per vraag corrigeren?</a:t>
            </a:r>
          </a:p>
          <a:p>
            <a:pPr lvl="1"/>
            <a:r>
              <a:rPr lang="nl-NL" dirty="0"/>
              <a:t>Bijna klaar verschijnsel, afraffelen</a:t>
            </a:r>
          </a:p>
          <a:p>
            <a:pPr lvl="1"/>
            <a:r>
              <a:rPr lang="nl-NL" dirty="0"/>
              <a:t>Deze leerling doet zo zijn/haar best</a:t>
            </a:r>
          </a:p>
          <a:p>
            <a:pPr lvl="1"/>
            <a:r>
              <a:rPr lang="nl-NL" dirty="0"/>
              <a:t>Deze leerling is altijd al goed/ niet goed</a:t>
            </a:r>
          </a:p>
          <a:p>
            <a:pPr lvl="1"/>
            <a:r>
              <a:rPr lang="nl-NL" dirty="0"/>
              <a:t>Wie is er niet bevooroordeeld?</a:t>
            </a:r>
          </a:p>
          <a:p>
            <a:endParaRPr lang="nl-NL" dirty="0"/>
          </a:p>
        </p:txBody>
      </p:sp>
      <p:pic>
        <p:nvPicPr>
          <p:cNvPr id="4" name="Picture 2" descr="http://a248.e.akamai.net/teamtreehouse.com/badges/CSS_Introduction.png"/>
          <p:cNvPicPr>
            <a:picLocks noChangeAspect="1" noChangeArrowheads="1"/>
          </p:cNvPicPr>
          <p:nvPr/>
        </p:nvPicPr>
        <p:blipFill>
          <a:blip r:embed="rId2" cstate="print"/>
          <a:srcRect/>
          <a:stretch>
            <a:fillRect/>
          </a:stretch>
        </p:blipFill>
        <p:spPr bwMode="auto">
          <a:xfrm flipH="1">
            <a:off x="7600281" y="89248"/>
            <a:ext cx="1148183" cy="1251520"/>
          </a:xfrm>
          <a:prstGeom prst="rect">
            <a:avLst/>
          </a:prstGeom>
          <a:noFill/>
        </p:spPr>
      </p:pic>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dirty="0"/>
              <a:t>Inhoud</a:t>
            </a:r>
          </a:p>
        </p:txBody>
      </p:sp>
      <p:sp>
        <p:nvSpPr>
          <p:cNvPr id="3" name="Content Placeholder 2"/>
          <p:cNvSpPr>
            <a:spLocks noGrp="1"/>
          </p:cNvSpPr>
          <p:nvPr>
            <p:ph idx="1"/>
          </p:nvPr>
        </p:nvSpPr>
        <p:spPr/>
        <p:txBody>
          <a:bodyPr>
            <a:normAutofit/>
          </a:bodyPr>
          <a:lstStyle/>
          <a:p>
            <a:r>
              <a:rPr lang="nl-NL" dirty="0"/>
              <a:t>Intro.</a:t>
            </a:r>
          </a:p>
          <a:p>
            <a:r>
              <a:rPr lang="nl-NL" dirty="0" err="1"/>
              <a:t>Toetsbase</a:t>
            </a:r>
            <a:r>
              <a:rPr lang="nl-NL" dirty="0"/>
              <a:t>.</a:t>
            </a:r>
          </a:p>
          <a:p>
            <a:r>
              <a:rPr lang="nl-NL" dirty="0"/>
              <a:t>Taxonomie.</a:t>
            </a:r>
          </a:p>
          <a:p>
            <a:r>
              <a:rPr lang="nl-NL" dirty="0" err="1"/>
              <a:t>Toetsrapportages</a:t>
            </a:r>
            <a:r>
              <a:rPr lang="nl-NL" dirty="0"/>
              <a:t>.</a:t>
            </a:r>
          </a:p>
          <a:p>
            <a:r>
              <a:rPr lang="nl-NL" dirty="0"/>
              <a:t>Knip en plak je eigen toetsen voor de rest van het schooljaar.</a:t>
            </a:r>
          </a:p>
          <a:p>
            <a:r>
              <a:rPr lang="nl-NL" dirty="0"/>
              <a:t>Discussie</a:t>
            </a:r>
          </a:p>
        </p:txBody>
      </p:sp>
      <p:pic>
        <p:nvPicPr>
          <p:cNvPr id="44034" name="Picture 2" descr="http://www.google.nl/url?source=imglanding&amp;ct=img&amp;q=http://www.dankbaar.com/Images/index.jpg&amp;sa=X&amp;ei=qgueUMfIN8HS0QX9nIDQAw&amp;ved=0CAkQ8wc&amp;usg=AFQjCNGHr1s_-AZx5otqLIQSAUjOe-BbRQ"/>
          <p:cNvPicPr>
            <a:picLocks noChangeAspect="1" noChangeArrowheads="1"/>
          </p:cNvPicPr>
          <p:nvPr/>
        </p:nvPicPr>
        <p:blipFill>
          <a:blip r:embed="rId3" cstate="print"/>
          <a:srcRect/>
          <a:stretch>
            <a:fillRect/>
          </a:stretch>
        </p:blipFill>
        <p:spPr bwMode="auto">
          <a:xfrm>
            <a:off x="7092280" y="116632"/>
            <a:ext cx="1640530" cy="1191543"/>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dirty="0"/>
              <a:t>Doelstellingen CARE</a:t>
            </a:r>
          </a:p>
        </p:txBody>
      </p:sp>
      <p:sp>
        <p:nvSpPr>
          <p:cNvPr id="3" name="Content Placeholder 2"/>
          <p:cNvSpPr>
            <a:spLocks noGrp="1"/>
          </p:cNvSpPr>
          <p:nvPr>
            <p:ph idx="1"/>
          </p:nvPr>
        </p:nvSpPr>
        <p:spPr>
          <a:xfrm>
            <a:off x="1443491" y="1838246"/>
            <a:ext cx="8532440" cy="4927361"/>
          </a:xfrm>
        </p:spPr>
        <p:txBody>
          <a:bodyPr>
            <a:normAutofit/>
          </a:bodyPr>
          <a:lstStyle/>
          <a:p>
            <a:r>
              <a:rPr lang="nl-NL" dirty="0"/>
              <a:t>Kwaliteit toetsen</a:t>
            </a:r>
          </a:p>
          <a:p>
            <a:pPr lvl="1"/>
            <a:r>
              <a:rPr lang="nl-NL" dirty="0"/>
              <a:t>Formatief en summatief in één.</a:t>
            </a:r>
          </a:p>
          <a:p>
            <a:pPr lvl="2"/>
            <a:r>
              <a:rPr lang="nl-NL" dirty="0"/>
              <a:t>Meetellend voor overgang/slagen (</a:t>
            </a:r>
            <a:r>
              <a:rPr lang="nl-NL" dirty="0" err="1"/>
              <a:t>summatief</a:t>
            </a:r>
            <a:r>
              <a:rPr lang="nl-NL" dirty="0"/>
              <a:t>).</a:t>
            </a:r>
          </a:p>
          <a:p>
            <a:pPr lvl="2"/>
            <a:r>
              <a:rPr lang="nl-NL" dirty="0"/>
              <a:t>Vooral Feedback naar leerling en docent (formatief).</a:t>
            </a:r>
          </a:p>
          <a:p>
            <a:pPr lvl="1"/>
            <a:r>
              <a:rPr lang="nl-NL" dirty="0"/>
              <a:t>Flexibele taxonomie</a:t>
            </a:r>
          </a:p>
          <a:p>
            <a:pPr lvl="2"/>
            <a:r>
              <a:rPr lang="nl-NL" dirty="0"/>
              <a:t>Die bepaal je geheel zelf, Snel aan te brengen of te wijzigen</a:t>
            </a:r>
          </a:p>
          <a:p>
            <a:pPr lvl="2"/>
            <a:r>
              <a:rPr lang="nl-NL" dirty="0"/>
              <a:t>De </a:t>
            </a:r>
            <a:r>
              <a:rPr lang="nl-NL" dirty="0" err="1"/>
              <a:t>usual</a:t>
            </a:r>
            <a:r>
              <a:rPr lang="nl-NL" dirty="0"/>
              <a:t> taxonomieën RTTI, OBIT,  TIMSS zijn ingebakken</a:t>
            </a:r>
          </a:p>
          <a:p>
            <a:r>
              <a:rPr lang="nl-NL" dirty="0"/>
              <a:t>Administratie</a:t>
            </a:r>
          </a:p>
          <a:p>
            <a:pPr lvl="1"/>
            <a:r>
              <a:rPr lang="nl-NL" dirty="0"/>
              <a:t>Herbruikbaarheid van toets en </a:t>
            </a:r>
            <a:r>
              <a:rPr lang="nl-NL" dirty="0" err="1"/>
              <a:t>toetsvragen</a:t>
            </a:r>
            <a:r>
              <a:rPr lang="nl-NL" dirty="0"/>
              <a:t>, losse </a:t>
            </a:r>
            <a:r>
              <a:rPr lang="nl-NL" dirty="0" err="1"/>
              <a:t>toetsvragen</a:t>
            </a:r>
            <a:r>
              <a:rPr lang="nl-NL" dirty="0"/>
              <a:t> en toetsen.</a:t>
            </a:r>
          </a:p>
          <a:p>
            <a:pPr lvl="1"/>
            <a:r>
              <a:rPr lang="nl-NL" dirty="0"/>
              <a:t>Inhaalbriefjes worden automatisch gegenereerd.</a:t>
            </a:r>
          </a:p>
          <a:p>
            <a:endParaRPr lang="nl-NL" dirty="0"/>
          </a:p>
        </p:txBody>
      </p:sp>
      <p:pic>
        <p:nvPicPr>
          <p:cNvPr id="7" name="Picture 6">
            <a:extLst>
              <a:ext uri="{FF2B5EF4-FFF2-40B4-BE49-F238E27FC236}">
                <a16:creationId xmlns:a16="http://schemas.microsoft.com/office/drawing/2014/main" id="{A2D13DE9-F580-4EB9-A000-E943BE08D15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164288" y="155448"/>
            <a:ext cx="1296144" cy="1296144"/>
          </a:xfrm>
          <a:prstGeom prst="rect">
            <a:avLst/>
          </a:prstGeom>
        </p:spPr>
      </p:pic>
    </p:spTree>
    <p:extLst>
      <p:ext uri="{BB962C8B-B14F-4D97-AF65-F5344CB8AC3E}">
        <p14:creationId xmlns:p14="http://schemas.microsoft.com/office/powerpoint/2010/main" val="7491450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500"/>
                                        <p:tgtEl>
                                          <p:spTgt spid="3">
                                            <p:txEl>
                                              <p:pRg st="2" end="2"/>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fade">
                                      <p:cBhvr>
                                        <p:cTn id="16" dur="500"/>
                                        <p:tgtEl>
                                          <p:spTgt spid="3">
                                            <p:txEl>
                                              <p:pRg st="3" end="3"/>
                                            </p:txEl>
                                          </p:spTgt>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Effect transition="in" filter="fade">
                                      <p:cBhvr>
                                        <p:cTn id="19" dur="500"/>
                                        <p:tgtEl>
                                          <p:spTgt spid="3">
                                            <p:txEl>
                                              <p:pRg st="4" end="4"/>
                                            </p:txEl>
                                          </p:spTgt>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Effect transition="in" filter="fade">
                                      <p:cBhvr>
                                        <p:cTn id="22" dur="500"/>
                                        <p:tgtEl>
                                          <p:spTgt spid="3">
                                            <p:txEl>
                                              <p:pRg st="5" end="5"/>
                                            </p:txEl>
                                          </p:spTgt>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animEffect transition="in" filter="fade">
                                      <p:cBhvr>
                                        <p:cTn id="25" dur="500"/>
                                        <p:tgtEl>
                                          <p:spTgt spid="3">
                                            <p:txEl>
                                              <p:pRg st="6" end="6"/>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3">
                                            <p:txEl>
                                              <p:pRg st="7" end="7"/>
                                            </p:txEl>
                                          </p:spTgt>
                                        </p:tgtEl>
                                        <p:attrNameLst>
                                          <p:attrName>style.visibility</p:attrName>
                                        </p:attrNameLst>
                                      </p:cBhvr>
                                      <p:to>
                                        <p:strVal val="visible"/>
                                      </p:to>
                                    </p:set>
                                    <p:animEffect transition="in" filter="fade">
                                      <p:cBhvr>
                                        <p:cTn id="30" dur="500"/>
                                        <p:tgtEl>
                                          <p:spTgt spid="3">
                                            <p:txEl>
                                              <p:pRg st="7" end="7"/>
                                            </p:txEl>
                                          </p:spTgt>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3">
                                            <p:txEl>
                                              <p:pRg st="8" end="8"/>
                                            </p:txEl>
                                          </p:spTgt>
                                        </p:tgtEl>
                                        <p:attrNameLst>
                                          <p:attrName>style.visibility</p:attrName>
                                        </p:attrNameLst>
                                      </p:cBhvr>
                                      <p:to>
                                        <p:strVal val="visible"/>
                                      </p:to>
                                    </p:set>
                                    <p:animEffect transition="in" filter="fade">
                                      <p:cBhvr>
                                        <p:cTn id="33" dur="500"/>
                                        <p:tgtEl>
                                          <p:spTgt spid="3">
                                            <p:txEl>
                                              <p:pRg st="8" end="8"/>
                                            </p:txEl>
                                          </p:spTgt>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3">
                                            <p:txEl>
                                              <p:pRg st="9" end="9"/>
                                            </p:txEl>
                                          </p:spTgt>
                                        </p:tgtEl>
                                        <p:attrNameLst>
                                          <p:attrName>style.visibility</p:attrName>
                                        </p:attrNameLst>
                                      </p:cBhvr>
                                      <p:to>
                                        <p:strVal val="visible"/>
                                      </p:to>
                                    </p:set>
                                    <p:animEffect transition="in" filter="fade">
                                      <p:cBhvr>
                                        <p:cTn id="36" dur="5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le 5"/>
          <p:cNvGraphicFramePr>
            <a:graphicFrameLocks noGrp="1"/>
          </p:cNvGraphicFramePr>
          <p:nvPr>
            <p:extLst>
              <p:ext uri="{D42A27DB-BD31-4B8C-83A1-F6EECF244321}">
                <p14:modId xmlns:p14="http://schemas.microsoft.com/office/powerpoint/2010/main" val="149195627"/>
              </p:ext>
            </p:extLst>
          </p:nvPr>
        </p:nvGraphicFramePr>
        <p:xfrm>
          <a:off x="1619672" y="1556792"/>
          <a:ext cx="7416824" cy="1676400"/>
        </p:xfrm>
        <a:graphic>
          <a:graphicData uri="http://schemas.openxmlformats.org/drawingml/2006/table">
            <a:tbl>
              <a:tblPr firstRow="1">
                <a:tableStyleId>{284E427A-3D55-4303-BF80-6455036E1DE7}</a:tableStyleId>
              </a:tblPr>
              <a:tblGrid>
                <a:gridCol w="2259042">
                  <a:extLst>
                    <a:ext uri="{9D8B030D-6E8A-4147-A177-3AD203B41FA5}">
                      <a16:colId xmlns:a16="http://schemas.microsoft.com/office/drawing/2014/main" val="20000"/>
                    </a:ext>
                  </a:extLst>
                </a:gridCol>
                <a:gridCol w="3547930">
                  <a:extLst>
                    <a:ext uri="{9D8B030D-6E8A-4147-A177-3AD203B41FA5}">
                      <a16:colId xmlns:a16="http://schemas.microsoft.com/office/drawing/2014/main" val="20001"/>
                    </a:ext>
                  </a:extLst>
                </a:gridCol>
                <a:gridCol w="404137">
                  <a:extLst>
                    <a:ext uri="{9D8B030D-6E8A-4147-A177-3AD203B41FA5}">
                      <a16:colId xmlns:a16="http://schemas.microsoft.com/office/drawing/2014/main" val="20002"/>
                    </a:ext>
                  </a:extLst>
                </a:gridCol>
                <a:gridCol w="661026">
                  <a:extLst>
                    <a:ext uri="{9D8B030D-6E8A-4147-A177-3AD203B41FA5}">
                      <a16:colId xmlns:a16="http://schemas.microsoft.com/office/drawing/2014/main" val="20003"/>
                    </a:ext>
                  </a:extLst>
                </a:gridCol>
                <a:gridCol w="544689">
                  <a:extLst>
                    <a:ext uri="{9D8B030D-6E8A-4147-A177-3AD203B41FA5}">
                      <a16:colId xmlns:a16="http://schemas.microsoft.com/office/drawing/2014/main" val="20004"/>
                    </a:ext>
                  </a:extLst>
                </a:gridCol>
              </a:tblGrid>
              <a:tr h="504056">
                <a:tc>
                  <a:txBody>
                    <a:bodyPr/>
                    <a:lstStyle/>
                    <a:p>
                      <a:r>
                        <a:rPr lang="nl-NL" sz="1400" dirty="0"/>
                        <a:t>Domein</a:t>
                      </a:r>
                    </a:p>
                  </a:txBody>
                  <a:tcPr/>
                </a:tc>
                <a:tc>
                  <a:txBody>
                    <a:bodyPr/>
                    <a:lstStyle/>
                    <a:p>
                      <a:r>
                        <a:rPr lang="nl-NL" sz="1400" dirty="0"/>
                        <a:t>Subdomein</a:t>
                      </a:r>
                    </a:p>
                  </a:txBody>
                  <a:tcPr/>
                </a:tc>
                <a:tc>
                  <a:txBody>
                    <a:bodyPr/>
                    <a:lstStyle/>
                    <a:p>
                      <a:pPr algn="ctr"/>
                      <a:r>
                        <a:rPr lang="nl-NL" sz="1400" dirty="0"/>
                        <a:t>CE</a:t>
                      </a:r>
                    </a:p>
                  </a:txBody>
                  <a:tcPr/>
                </a:tc>
                <a:tc>
                  <a:txBody>
                    <a:bodyPr/>
                    <a:lstStyle/>
                    <a:p>
                      <a:pPr algn="ctr"/>
                      <a:r>
                        <a:rPr lang="nl-NL" sz="1400" dirty="0"/>
                        <a:t>Moet in SE</a:t>
                      </a:r>
                    </a:p>
                  </a:txBody>
                  <a:tcPr/>
                </a:tc>
                <a:tc>
                  <a:txBody>
                    <a:bodyPr/>
                    <a:lstStyle/>
                    <a:p>
                      <a:pPr algn="ctr"/>
                      <a:r>
                        <a:rPr lang="nl-NL" sz="1400" dirty="0"/>
                        <a:t>Mag in SE</a:t>
                      </a:r>
                    </a:p>
                  </a:txBody>
                  <a:tcPr/>
                </a:tc>
                <a:extLst>
                  <a:ext uri="{0D108BD9-81ED-4DB2-BD59-A6C34878D82A}">
                    <a16:rowId xmlns:a16="http://schemas.microsoft.com/office/drawing/2014/main" val="10000"/>
                  </a:ext>
                </a:extLst>
              </a:tr>
              <a:tr h="864096">
                <a:tc>
                  <a:txBody>
                    <a:bodyPr/>
                    <a:lstStyle/>
                    <a:p>
                      <a:pPr marL="342900" indent="-342900">
                        <a:buFont typeface="+mj-lt"/>
                        <a:buAutoNum type="alphaUcPeriod" startAt="2"/>
                      </a:pPr>
                      <a:r>
                        <a:rPr lang="nl-NL" sz="1400" dirty="0"/>
                        <a:t>Elektriciteit en Magnetisme</a:t>
                      </a:r>
                    </a:p>
                  </a:txBody>
                  <a:tcPr/>
                </a:tc>
                <a:tc>
                  <a:txBody>
                    <a:bodyPr/>
                    <a:lstStyle/>
                    <a:p>
                      <a:pPr marL="342900" indent="-342900">
                        <a:buFont typeface="+mj-lt"/>
                        <a:buAutoNum type="arabicPeriod"/>
                      </a:pPr>
                      <a:r>
                        <a:rPr lang="nl-NL" sz="1400" dirty="0"/>
                        <a:t>Elektrische stroom</a:t>
                      </a:r>
                    </a:p>
                    <a:p>
                      <a:pPr marL="342900" indent="-342900">
                        <a:buFont typeface="+mj-lt"/>
                        <a:buAutoNum type="arabicPeriod"/>
                      </a:pPr>
                      <a:r>
                        <a:rPr lang="nl-NL" sz="1400" dirty="0"/>
                        <a:t>Signaalverwerking</a:t>
                      </a:r>
                    </a:p>
                    <a:p>
                      <a:pPr marL="342900" indent="-342900">
                        <a:buFont typeface="+mj-lt"/>
                        <a:buAutoNum type="arabicPeriod"/>
                      </a:pPr>
                      <a:r>
                        <a:rPr lang="nl-NL" sz="1400" dirty="0"/>
                        <a:t>Elektromagnetisme</a:t>
                      </a:r>
                    </a:p>
                    <a:p>
                      <a:pPr marL="342900" indent="-342900">
                        <a:buFont typeface="+mj-lt"/>
                        <a:buAutoNum type="arabicPeriod"/>
                      </a:pPr>
                      <a:r>
                        <a:rPr lang="nl-NL" sz="1400" dirty="0"/>
                        <a:t>Inductie en Wisselstromen</a:t>
                      </a:r>
                    </a:p>
                  </a:txBody>
                  <a:tcPr/>
                </a:tc>
                <a:tc>
                  <a:txBody>
                    <a:bodyPr/>
                    <a:lstStyle/>
                    <a:p>
                      <a:pPr algn="ctr"/>
                      <a:r>
                        <a:rPr lang="nl-NL" sz="1400" dirty="0"/>
                        <a:t>X</a:t>
                      </a:r>
                    </a:p>
                    <a:p>
                      <a:pPr algn="ctr"/>
                      <a:endParaRPr lang="nl-NL" sz="1400" dirty="0"/>
                    </a:p>
                    <a:p>
                      <a:pPr algn="ctr"/>
                      <a:r>
                        <a:rPr lang="nl-NL" sz="1400" dirty="0"/>
                        <a:t>X</a:t>
                      </a:r>
                    </a:p>
                  </a:txBody>
                  <a:tcPr/>
                </a:tc>
                <a:tc>
                  <a:txBody>
                    <a:bodyPr/>
                    <a:lstStyle/>
                    <a:p>
                      <a:pPr algn="ctr"/>
                      <a:endParaRPr lang="nl-NL" sz="1400" dirty="0"/>
                    </a:p>
                    <a:p>
                      <a:pPr algn="ctr"/>
                      <a:r>
                        <a:rPr lang="nl-NL" sz="1400" dirty="0"/>
                        <a:t>X</a:t>
                      </a:r>
                    </a:p>
                    <a:p>
                      <a:pPr algn="ctr"/>
                      <a:endParaRPr lang="nl-NL" sz="1400" dirty="0"/>
                    </a:p>
                    <a:p>
                      <a:pPr algn="ctr"/>
                      <a:r>
                        <a:rPr lang="nl-NL" sz="1400" dirty="0"/>
                        <a:t>X</a:t>
                      </a:r>
                    </a:p>
                  </a:txBody>
                  <a:tcPr/>
                </a:tc>
                <a:tc>
                  <a:txBody>
                    <a:bodyPr/>
                    <a:lstStyle/>
                    <a:p>
                      <a:pPr algn="ctr"/>
                      <a:r>
                        <a:rPr lang="nl-NL" sz="1400" dirty="0"/>
                        <a:t>X</a:t>
                      </a:r>
                    </a:p>
                    <a:p>
                      <a:pPr algn="ctr"/>
                      <a:endParaRPr lang="nl-NL" sz="1400" dirty="0"/>
                    </a:p>
                    <a:p>
                      <a:pPr algn="ctr"/>
                      <a:r>
                        <a:rPr lang="nl-NL" sz="1400" dirty="0"/>
                        <a:t>X</a:t>
                      </a:r>
                    </a:p>
                  </a:txBody>
                  <a:tcPr/>
                </a:tc>
                <a:extLst>
                  <a:ext uri="{0D108BD9-81ED-4DB2-BD59-A6C34878D82A}">
                    <a16:rowId xmlns:a16="http://schemas.microsoft.com/office/drawing/2014/main" val="10001"/>
                  </a:ext>
                </a:extLst>
              </a:tr>
            </a:tbl>
          </a:graphicData>
        </a:graphic>
      </p:graphicFrame>
      <p:sp>
        <p:nvSpPr>
          <p:cNvPr id="2" name="Title 1"/>
          <p:cNvSpPr>
            <a:spLocks noGrp="1"/>
          </p:cNvSpPr>
          <p:nvPr>
            <p:ph type="title"/>
          </p:nvPr>
        </p:nvSpPr>
        <p:spPr>
          <a:xfrm>
            <a:off x="507940" y="219445"/>
            <a:ext cx="6571343" cy="1049235"/>
          </a:xfrm>
        </p:spPr>
        <p:txBody>
          <a:bodyPr>
            <a:normAutofit/>
          </a:bodyPr>
          <a:lstStyle/>
          <a:p>
            <a:r>
              <a:rPr lang="nl-NL" dirty="0"/>
              <a:t>Een Structuur/taxonomie</a:t>
            </a:r>
            <a:br>
              <a:rPr lang="nl-NL" dirty="0"/>
            </a:br>
            <a:r>
              <a:rPr lang="nl-NL" dirty="0"/>
              <a:t> </a:t>
            </a:r>
            <a:r>
              <a:rPr lang="nl-NL" sz="2200" dirty="0"/>
              <a:t>(syllabus natuurkunde als voorbeeld)</a:t>
            </a:r>
            <a:endParaRPr lang="nl-NL" dirty="0"/>
          </a:p>
        </p:txBody>
      </p:sp>
      <p:sp>
        <p:nvSpPr>
          <p:cNvPr id="4" name="Oval 3"/>
          <p:cNvSpPr/>
          <p:nvPr/>
        </p:nvSpPr>
        <p:spPr>
          <a:xfrm>
            <a:off x="107504" y="1484784"/>
            <a:ext cx="1800000" cy="1800040"/>
          </a:xfrm>
          <a:prstGeom prst="ellipse">
            <a:avLst/>
          </a:prstGeom>
          <a:gradFill flip="none" rotWithShape="1">
            <a:gsLst>
              <a:gs pos="0">
                <a:schemeClr val="accent2">
                  <a:lumMod val="75000"/>
                </a:schemeClr>
              </a:gs>
              <a:gs pos="50000">
                <a:schemeClr val="accent2">
                  <a:lumMod val="60000"/>
                  <a:lumOff val="40000"/>
                </a:schemeClr>
              </a:gs>
              <a:gs pos="100000">
                <a:schemeClr val="accent2">
                  <a:lumMod val="40000"/>
                  <a:lumOff val="60000"/>
                </a:scheme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dirty="0"/>
              <a:t>Examen Eis</a:t>
            </a:r>
          </a:p>
        </p:txBody>
      </p:sp>
      <p:graphicFrame>
        <p:nvGraphicFramePr>
          <p:cNvPr id="5" name="Table 4"/>
          <p:cNvGraphicFramePr>
            <a:graphicFrameLocks noGrp="1"/>
          </p:cNvGraphicFramePr>
          <p:nvPr>
            <p:extLst>
              <p:ext uri="{D42A27DB-BD31-4B8C-83A1-F6EECF244321}">
                <p14:modId xmlns:p14="http://schemas.microsoft.com/office/powerpoint/2010/main" val="2220670205"/>
              </p:ext>
            </p:extLst>
          </p:nvPr>
        </p:nvGraphicFramePr>
        <p:xfrm>
          <a:off x="1853698" y="3459460"/>
          <a:ext cx="6948772" cy="1066800"/>
        </p:xfrm>
        <a:graphic>
          <a:graphicData uri="http://schemas.openxmlformats.org/drawingml/2006/table">
            <a:tbl>
              <a:tblPr firstRow="1" firstCol="1">
                <a:tableStyleId>{3C2FFA5D-87B4-456A-9821-1D502468CF0F}</a:tableStyleId>
              </a:tblPr>
              <a:tblGrid>
                <a:gridCol w="684076">
                  <a:extLst>
                    <a:ext uri="{9D8B030D-6E8A-4147-A177-3AD203B41FA5}">
                      <a16:colId xmlns:a16="http://schemas.microsoft.com/office/drawing/2014/main" val="20000"/>
                    </a:ext>
                  </a:extLst>
                </a:gridCol>
                <a:gridCol w="3096344">
                  <a:extLst>
                    <a:ext uri="{9D8B030D-6E8A-4147-A177-3AD203B41FA5}">
                      <a16:colId xmlns:a16="http://schemas.microsoft.com/office/drawing/2014/main" val="20001"/>
                    </a:ext>
                  </a:extLst>
                </a:gridCol>
                <a:gridCol w="416036">
                  <a:extLst>
                    <a:ext uri="{9D8B030D-6E8A-4147-A177-3AD203B41FA5}">
                      <a16:colId xmlns:a16="http://schemas.microsoft.com/office/drawing/2014/main" val="20002"/>
                    </a:ext>
                  </a:extLst>
                </a:gridCol>
                <a:gridCol w="547084">
                  <a:extLst>
                    <a:ext uri="{9D8B030D-6E8A-4147-A177-3AD203B41FA5}">
                      <a16:colId xmlns:a16="http://schemas.microsoft.com/office/drawing/2014/main" val="20003"/>
                    </a:ext>
                  </a:extLst>
                </a:gridCol>
                <a:gridCol w="562370">
                  <a:extLst>
                    <a:ext uri="{9D8B030D-6E8A-4147-A177-3AD203B41FA5}">
                      <a16:colId xmlns:a16="http://schemas.microsoft.com/office/drawing/2014/main" val="20004"/>
                    </a:ext>
                  </a:extLst>
                </a:gridCol>
                <a:gridCol w="821431">
                  <a:extLst>
                    <a:ext uri="{9D8B030D-6E8A-4147-A177-3AD203B41FA5}">
                      <a16:colId xmlns:a16="http://schemas.microsoft.com/office/drawing/2014/main" val="20005"/>
                    </a:ext>
                  </a:extLst>
                </a:gridCol>
                <a:gridCol w="821431">
                  <a:extLst>
                    <a:ext uri="{9D8B030D-6E8A-4147-A177-3AD203B41FA5}">
                      <a16:colId xmlns:a16="http://schemas.microsoft.com/office/drawing/2014/main" val="20006"/>
                    </a:ext>
                  </a:extLst>
                </a:gridCol>
              </a:tblGrid>
              <a:tr h="403245">
                <a:tc>
                  <a:txBody>
                    <a:bodyPr/>
                    <a:lstStyle/>
                    <a:p>
                      <a:pPr>
                        <a:spcAft>
                          <a:spcPts val="0"/>
                        </a:spcAft>
                      </a:pPr>
                      <a:r>
                        <a:rPr lang="nl-NL" sz="1400" dirty="0">
                          <a:latin typeface="+mn-lt"/>
                        </a:rPr>
                        <a:t>Periode</a:t>
                      </a:r>
                      <a:endParaRPr lang="nl-NL" sz="1400" dirty="0">
                        <a:latin typeface="+mn-lt"/>
                        <a:ea typeface="Times New Roman"/>
                        <a:cs typeface="Times New Roman"/>
                      </a:endParaRPr>
                    </a:p>
                  </a:txBody>
                  <a:tcPr marL="44450" marR="44450" marT="0" marB="0"/>
                </a:tc>
                <a:tc>
                  <a:txBody>
                    <a:bodyPr/>
                    <a:lstStyle/>
                    <a:p>
                      <a:pPr>
                        <a:spcAft>
                          <a:spcPts val="0"/>
                        </a:spcAft>
                      </a:pPr>
                      <a:r>
                        <a:rPr lang="nl-NL" sz="1400" dirty="0">
                          <a:latin typeface="+mn-lt"/>
                        </a:rPr>
                        <a:t>SE-onderdeel</a:t>
                      </a:r>
                      <a:endParaRPr lang="nl-NL" sz="1400" dirty="0">
                        <a:latin typeface="+mn-lt"/>
                        <a:ea typeface="Times New Roman"/>
                        <a:cs typeface="Times New Roman"/>
                      </a:endParaRPr>
                    </a:p>
                  </a:txBody>
                  <a:tcPr marL="44450" marR="44450" marT="0" marB="0"/>
                </a:tc>
                <a:tc>
                  <a:txBody>
                    <a:bodyPr/>
                    <a:lstStyle/>
                    <a:p>
                      <a:pPr>
                        <a:spcAft>
                          <a:spcPts val="0"/>
                        </a:spcAft>
                      </a:pPr>
                      <a:r>
                        <a:rPr lang="nl-NL" sz="1400" dirty="0">
                          <a:latin typeface="+mn-lt"/>
                        </a:rPr>
                        <a:t>SLU</a:t>
                      </a:r>
                      <a:endParaRPr lang="nl-NL" sz="1400" dirty="0">
                        <a:latin typeface="+mn-lt"/>
                        <a:ea typeface="Times New Roman"/>
                        <a:cs typeface="Times New Roman"/>
                      </a:endParaRPr>
                    </a:p>
                  </a:txBody>
                  <a:tcPr marL="44450" marR="44450" marT="0" marB="0"/>
                </a:tc>
                <a:tc>
                  <a:txBody>
                    <a:bodyPr/>
                    <a:lstStyle/>
                    <a:p>
                      <a:pPr>
                        <a:spcAft>
                          <a:spcPts val="0"/>
                        </a:spcAft>
                      </a:pPr>
                      <a:r>
                        <a:rPr lang="nl-NL" sz="1400" dirty="0">
                          <a:latin typeface="+mn-lt"/>
                        </a:rPr>
                        <a:t>Vorm</a:t>
                      </a:r>
                      <a:endParaRPr lang="nl-NL" sz="1400" dirty="0">
                        <a:latin typeface="+mn-lt"/>
                        <a:ea typeface="Times New Roman"/>
                        <a:cs typeface="Times New Roman"/>
                      </a:endParaRPr>
                    </a:p>
                  </a:txBody>
                  <a:tcPr marL="44450" marR="44450" marT="0" marB="0"/>
                </a:tc>
                <a:tc>
                  <a:txBody>
                    <a:bodyPr/>
                    <a:lstStyle/>
                    <a:p>
                      <a:pPr>
                        <a:spcAft>
                          <a:spcPts val="0"/>
                        </a:spcAft>
                      </a:pPr>
                      <a:r>
                        <a:rPr lang="nl-NL" sz="1400" dirty="0">
                          <a:latin typeface="+mn-lt"/>
                        </a:rPr>
                        <a:t>Tijd</a:t>
                      </a:r>
                      <a:endParaRPr lang="nl-NL" sz="1400" dirty="0">
                        <a:latin typeface="+mn-lt"/>
                        <a:ea typeface="Times New Roman"/>
                        <a:cs typeface="Times New Roman"/>
                      </a:endParaRPr>
                    </a:p>
                  </a:txBody>
                  <a:tcPr marL="44450" marR="44450" marT="0" marB="0"/>
                </a:tc>
                <a:tc>
                  <a:txBody>
                    <a:bodyPr/>
                    <a:lstStyle/>
                    <a:p>
                      <a:pPr>
                        <a:spcAft>
                          <a:spcPts val="0"/>
                        </a:spcAft>
                      </a:pPr>
                      <a:r>
                        <a:rPr lang="nl-NL" sz="1400" dirty="0">
                          <a:latin typeface="+mn-lt"/>
                        </a:rPr>
                        <a:t>Weging</a:t>
                      </a:r>
                    </a:p>
                    <a:p>
                      <a:pPr>
                        <a:spcAft>
                          <a:spcPts val="0"/>
                        </a:spcAft>
                      </a:pPr>
                      <a:r>
                        <a:rPr lang="nl-NL" sz="1400" dirty="0">
                          <a:latin typeface="+mn-lt"/>
                        </a:rPr>
                        <a:t>Toetsen</a:t>
                      </a:r>
                      <a:endParaRPr lang="nl-NL" sz="1400" dirty="0">
                        <a:latin typeface="+mn-lt"/>
                        <a:ea typeface="Times New Roman"/>
                        <a:cs typeface="Times New Roman"/>
                      </a:endParaRPr>
                    </a:p>
                  </a:txBody>
                  <a:tcPr marL="44450" marR="44450" marT="0" marB="0"/>
                </a:tc>
                <a:tc>
                  <a:txBody>
                    <a:bodyPr/>
                    <a:lstStyle/>
                    <a:p>
                      <a:pPr>
                        <a:spcAft>
                          <a:spcPts val="0"/>
                        </a:spcAft>
                      </a:pPr>
                      <a:r>
                        <a:rPr lang="nl-NL" sz="1400" dirty="0">
                          <a:latin typeface="+mn-lt"/>
                        </a:rPr>
                        <a:t>Weging</a:t>
                      </a:r>
                    </a:p>
                    <a:p>
                      <a:pPr>
                        <a:spcAft>
                          <a:spcPts val="0"/>
                        </a:spcAft>
                      </a:pPr>
                      <a:r>
                        <a:rPr lang="nl-NL" sz="1400" dirty="0">
                          <a:latin typeface="+mn-lt"/>
                        </a:rPr>
                        <a:t>PO’s</a:t>
                      </a:r>
                      <a:endParaRPr lang="nl-NL" sz="1400" dirty="0">
                        <a:latin typeface="+mn-lt"/>
                        <a:ea typeface="Times New Roman"/>
                        <a:cs typeface="Times New Roman"/>
                      </a:endParaRPr>
                    </a:p>
                  </a:txBody>
                  <a:tcPr marL="44450" marR="44450" marT="0" marB="0"/>
                </a:tc>
                <a:extLst>
                  <a:ext uri="{0D108BD9-81ED-4DB2-BD59-A6C34878D82A}">
                    <a16:rowId xmlns:a16="http://schemas.microsoft.com/office/drawing/2014/main" val="10000"/>
                  </a:ext>
                </a:extLst>
              </a:tr>
              <a:tr h="604867">
                <a:tc>
                  <a:txBody>
                    <a:bodyPr/>
                    <a:lstStyle/>
                    <a:p>
                      <a:pPr>
                        <a:spcAft>
                          <a:spcPts val="0"/>
                        </a:spcAft>
                      </a:pPr>
                      <a:r>
                        <a:rPr lang="nl-NL" sz="1400">
                          <a:latin typeface="+mn-lt"/>
                        </a:rPr>
                        <a:t>G6-1</a:t>
                      </a:r>
                      <a:endParaRPr lang="nl-NL" sz="1400">
                        <a:latin typeface="+mn-lt"/>
                        <a:ea typeface="Times New Roman"/>
                        <a:cs typeface="Times New Roman"/>
                      </a:endParaRPr>
                    </a:p>
                  </a:txBody>
                  <a:tcPr marL="44450" marR="44450" marT="0" marB="0"/>
                </a:tc>
                <a:tc>
                  <a:txBody>
                    <a:bodyPr/>
                    <a:lstStyle/>
                    <a:p>
                      <a:pPr>
                        <a:spcAft>
                          <a:spcPts val="0"/>
                        </a:spcAft>
                      </a:pPr>
                      <a:r>
                        <a:rPr lang="nl-NL" sz="1400" dirty="0">
                          <a:latin typeface="+mn-lt"/>
                        </a:rPr>
                        <a:t>Domein B: Elektriciteit en Magnetisme</a:t>
                      </a:r>
                    </a:p>
                    <a:p>
                      <a:pPr marL="457200">
                        <a:spcAft>
                          <a:spcPts val="0"/>
                        </a:spcAft>
                      </a:pPr>
                      <a:r>
                        <a:rPr lang="nl-NL" sz="1400" dirty="0">
                          <a:latin typeface="+mn-lt"/>
                        </a:rPr>
                        <a:t>Newton H2, 9, 10, 18</a:t>
                      </a:r>
                    </a:p>
                    <a:p>
                      <a:pPr>
                        <a:spcAft>
                          <a:spcPts val="0"/>
                        </a:spcAft>
                      </a:pPr>
                      <a:r>
                        <a:rPr lang="en-US" sz="1400" dirty="0">
                          <a:latin typeface="+mn-lt"/>
                        </a:rPr>
                        <a:t>SE </a:t>
                      </a:r>
                      <a:r>
                        <a:rPr lang="en-US" sz="1400" dirty="0" err="1">
                          <a:latin typeface="+mn-lt"/>
                        </a:rPr>
                        <a:t>Domein</a:t>
                      </a:r>
                      <a:r>
                        <a:rPr lang="en-US" sz="1400" dirty="0">
                          <a:latin typeface="+mn-lt"/>
                        </a:rPr>
                        <a:t> B</a:t>
                      </a:r>
                      <a:endParaRPr lang="nl-NL" sz="1400" dirty="0">
                        <a:latin typeface="+mn-lt"/>
                        <a:ea typeface="Times New Roman"/>
                        <a:cs typeface="Times New Roman"/>
                      </a:endParaRPr>
                    </a:p>
                  </a:txBody>
                  <a:tcPr marL="44450" marR="44450" marT="0" marB="0"/>
                </a:tc>
                <a:tc>
                  <a:txBody>
                    <a:bodyPr/>
                    <a:lstStyle/>
                    <a:p>
                      <a:pPr>
                        <a:spcAft>
                          <a:spcPts val="0"/>
                        </a:spcAft>
                      </a:pPr>
                      <a:endParaRPr lang="en-US" sz="1400">
                        <a:latin typeface="+mn-lt"/>
                        <a:ea typeface="Times New Roman"/>
                        <a:cs typeface="Times New Roman"/>
                      </a:endParaRPr>
                    </a:p>
                  </a:txBody>
                  <a:tcPr marL="44450" marR="44450" marT="0" marB="0"/>
                </a:tc>
                <a:tc>
                  <a:txBody>
                    <a:bodyPr/>
                    <a:lstStyle/>
                    <a:p>
                      <a:pPr>
                        <a:spcAft>
                          <a:spcPts val="0"/>
                        </a:spcAft>
                      </a:pPr>
                      <a:endParaRPr lang="nl-NL" sz="1400">
                        <a:latin typeface="+mn-lt"/>
                      </a:endParaRPr>
                    </a:p>
                    <a:p>
                      <a:pPr>
                        <a:spcAft>
                          <a:spcPts val="0"/>
                        </a:spcAft>
                      </a:pPr>
                      <a:r>
                        <a:rPr lang="nl-NL" sz="1400">
                          <a:latin typeface="+mn-lt"/>
                        </a:rPr>
                        <a:t>S</a:t>
                      </a:r>
                      <a:endParaRPr lang="nl-NL" sz="1400">
                        <a:latin typeface="+mn-lt"/>
                        <a:ea typeface="Times New Roman"/>
                        <a:cs typeface="Times New Roman"/>
                      </a:endParaRPr>
                    </a:p>
                  </a:txBody>
                  <a:tcPr marL="44450" marR="44450" marT="0" marB="0"/>
                </a:tc>
                <a:tc>
                  <a:txBody>
                    <a:bodyPr/>
                    <a:lstStyle/>
                    <a:p>
                      <a:pPr>
                        <a:spcAft>
                          <a:spcPts val="0"/>
                        </a:spcAft>
                      </a:pPr>
                      <a:endParaRPr lang="nl-NL" sz="1400">
                        <a:latin typeface="+mn-lt"/>
                      </a:endParaRPr>
                    </a:p>
                    <a:p>
                      <a:pPr>
                        <a:spcAft>
                          <a:spcPts val="0"/>
                        </a:spcAft>
                      </a:pPr>
                      <a:r>
                        <a:rPr lang="nl-NL" sz="1400">
                          <a:latin typeface="+mn-lt"/>
                        </a:rPr>
                        <a:t>135</a:t>
                      </a:r>
                      <a:endParaRPr lang="nl-NL" sz="1400">
                        <a:latin typeface="+mn-lt"/>
                        <a:ea typeface="Times New Roman"/>
                        <a:cs typeface="Times New Roman"/>
                      </a:endParaRPr>
                    </a:p>
                  </a:txBody>
                  <a:tcPr marL="44450" marR="44450" marT="0" marB="0"/>
                </a:tc>
                <a:tc>
                  <a:txBody>
                    <a:bodyPr/>
                    <a:lstStyle/>
                    <a:p>
                      <a:pPr>
                        <a:spcAft>
                          <a:spcPts val="0"/>
                        </a:spcAft>
                      </a:pPr>
                      <a:endParaRPr lang="nl-NL" sz="1400" dirty="0">
                        <a:latin typeface="+mn-lt"/>
                      </a:endParaRPr>
                    </a:p>
                    <a:p>
                      <a:pPr>
                        <a:spcAft>
                          <a:spcPts val="0"/>
                        </a:spcAft>
                      </a:pPr>
                      <a:r>
                        <a:rPr lang="nl-NL" sz="1400" dirty="0">
                          <a:latin typeface="+mn-lt"/>
                        </a:rPr>
                        <a:t>3</a:t>
                      </a:r>
                      <a:endParaRPr lang="nl-NL" sz="1400" dirty="0">
                        <a:latin typeface="+mn-lt"/>
                        <a:ea typeface="Times New Roman"/>
                        <a:cs typeface="Times New Roman"/>
                      </a:endParaRPr>
                    </a:p>
                  </a:txBody>
                  <a:tcPr marL="44450" marR="44450" marT="0" marB="0"/>
                </a:tc>
                <a:tc>
                  <a:txBody>
                    <a:bodyPr/>
                    <a:lstStyle/>
                    <a:p>
                      <a:pPr>
                        <a:spcAft>
                          <a:spcPts val="0"/>
                        </a:spcAft>
                      </a:pPr>
                      <a:endParaRPr lang="en-US" sz="1400" dirty="0">
                        <a:latin typeface="+mn-lt"/>
                        <a:ea typeface="Times New Roman"/>
                        <a:cs typeface="Times New Roman"/>
                      </a:endParaRPr>
                    </a:p>
                  </a:txBody>
                  <a:tcPr marL="44450" marR="44450" marT="0" marB="0"/>
                </a:tc>
                <a:extLst>
                  <a:ext uri="{0D108BD9-81ED-4DB2-BD59-A6C34878D82A}">
                    <a16:rowId xmlns:a16="http://schemas.microsoft.com/office/drawing/2014/main" val="10001"/>
                  </a:ext>
                </a:extLst>
              </a:tr>
            </a:tbl>
          </a:graphicData>
        </a:graphic>
      </p:graphicFrame>
      <p:sp>
        <p:nvSpPr>
          <p:cNvPr id="7" name="Oval 6"/>
          <p:cNvSpPr/>
          <p:nvPr/>
        </p:nvSpPr>
        <p:spPr>
          <a:xfrm>
            <a:off x="287504" y="3356992"/>
            <a:ext cx="1440000" cy="1440000"/>
          </a:xfrm>
          <a:prstGeom prst="ellipse">
            <a:avLst/>
          </a:prstGeom>
          <a:gradFill>
            <a:gsLst>
              <a:gs pos="0">
                <a:schemeClr val="tx2">
                  <a:lumMod val="60000"/>
                  <a:lumOff val="40000"/>
                </a:schemeClr>
              </a:gs>
              <a:gs pos="50000">
                <a:schemeClr val="accent4">
                  <a:lumMod val="60000"/>
                  <a:lumOff val="40000"/>
                </a:schemeClr>
              </a:gs>
              <a:gs pos="100000">
                <a:schemeClr val="accent2">
                  <a:lumMod val="60000"/>
                  <a:lumOff val="40000"/>
                </a:schemeClr>
              </a:gs>
            </a:gsLst>
            <a:path path="circle">
              <a:fillToRect t="100000" r="10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dirty="0"/>
              <a:t>PTA</a:t>
            </a:r>
          </a:p>
        </p:txBody>
      </p:sp>
      <p:sp>
        <p:nvSpPr>
          <p:cNvPr id="9" name="Oval 8"/>
          <p:cNvSpPr/>
          <p:nvPr/>
        </p:nvSpPr>
        <p:spPr>
          <a:xfrm>
            <a:off x="467504" y="5229200"/>
            <a:ext cx="1080000" cy="1080000"/>
          </a:xfrm>
          <a:prstGeom prst="ellipse">
            <a:avLst/>
          </a:prstGeom>
          <a:gradFill>
            <a:gsLst>
              <a:gs pos="0">
                <a:schemeClr val="accent2">
                  <a:lumMod val="75000"/>
                </a:schemeClr>
              </a:gs>
              <a:gs pos="50000">
                <a:schemeClr val="accent2">
                  <a:lumMod val="75000"/>
                </a:schemeClr>
              </a:gs>
              <a:gs pos="100000">
                <a:srgbClr val="FFFF00"/>
              </a:gs>
            </a:gsLst>
            <a:path path="circle">
              <a:fillToRect t="100000" r="10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dirty="0"/>
              <a:t>Toets</a:t>
            </a:r>
          </a:p>
        </p:txBody>
      </p:sp>
      <p:pic>
        <p:nvPicPr>
          <p:cNvPr id="28675" name="Picture 3"/>
          <p:cNvPicPr>
            <a:picLocks noChangeAspect="1" noChangeArrowheads="1"/>
          </p:cNvPicPr>
          <p:nvPr/>
        </p:nvPicPr>
        <p:blipFill>
          <a:blip r:embed="rId2" cstate="print"/>
          <a:srcRect/>
          <a:stretch>
            <a:fillRect/>
          </a:stretch>
        </p:blipFill>
        <p:spPr bwMode="auto">
          <a:xfrm>
            <a:off x="7310189" y="116632"/>
            <a:ext cx="1438275" cy="1257300"/>
          </a:xfrm>
          <a:prstGeom prst="rect">
            <a:avLst/>
          </a:prstGeom>
          <a:noFill/>
          <a:ln w="9525">
            <a:noFill/>
            <a:miter lim="800000"/>
            <a:headEnd/>
            <a:tailEnd/>
          </a:ln>
        </p:spPr>
      </p:pic>
      <p:pic>
        <p:nvPicPr>
          <p:cNvPr id="3" name="Picture 2">
            <a:extLst>
              <a:ext uri="{FF2B5EF4-FFF2-40B4-BE49-F238E27FC236}">
                <a16:creationId xmlns:a16="http://schemas.microsoft.com/office/drawing/2014/main" id="{6C50DDDF-4B1B-43E5-BD49-B68A3C46C22E}"/>
              </a:ext>
            </a:extLst>
          </p:cNvPr>
          <p:cNvPicPr>
            <a:picLocks noChangeAspect="1"/>
          </p:cNvPicPr>
          <p:nvPr/>
        </p:nvPicPr>
        <p:blipFill>
          <a:blip r:embed="rId3"/>
          <a:stretch>
            <a:fillRect/>
          </a:stretch>
        </p:blipFill>
        <p:spPr>
          <a:xfrm>
            <a:off x="3589487" y="4716547"/>
            <a:ext cx="3477195" cy="1989053"/>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fade">
                                      <p:cBhvr>
                                        <p:cTn id="22" dur="500"/>
                                        <p:tgtEl>
                                          <p:spTgt spid="5"/>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fade">
                                      <p:cBhvr>
                                        <p:cTn id="27" dur="500"/>
                                        <p:tgtEl>
                                          <p:spTgt spid="9"/>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gtEl>
                                        <p:attrNameLst>
                                          <p:attrName>style.visibility</p:attrName>
                                        </p:attrNameLst>
                                      </p:cBhvr>
                                      <p:to>
                                        <p:strVal val="visible"/>
                                      </p:to>
                                    </p:set>
                                    <p:animEffect transition="in" filter="fade">
                                      <p:cBhvr>
                                        <p:cTn id="3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animBg="1"/>
      <p:bldP spid="9"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1560" y="155447"/>
            <a:ext cx="8229600" cy="1252728"/>
          </a:xfrm>
        </p:spPr>
        <p:txBody>
          <a:bodyPr/>
          <a:lstStyle/>
          <a:p>
            <a:r>
              <a:rPr lang="nl-NL" dirty="0"/>
              <a:t>Doelgroepen en doel</a:t>
            </a:r>
          </a:p>
        </p:txBody>
      </p:sp>
      <p:sp>
        <p:nvSpPr>
          <p:cNvPr id="3" name="Content Placeholder 2"/>
          <p:cNvSpPr>
            <a:spLocks noGrp="1"/>
          </p:cNvSpPr>
          <p:nvPr>
            <p:ph idx="1"/>
          </p:nvPr>
        </p:nvSpPr>
        <p:spPr>
          <a:xfrm>
            <a:off x="1187624" y="1844824"/>
            <a:ext cx="7416823" cy="4176463"/>
          </a:xfrm>
        </p:spPr>
        <p:txBody>
          <a:bodyPr>
            <a:normAutofit/>
          </a:bodyPr>
          <a:lstStyle/>
          <a:p>
            <a:r>
              <a:rPr lang="nl-NL" dirty="0"/>
              <a:t>Leerlingen</a:t>
            </a:r>
          </a:p>
          <a:p>
            <a:pPr lvl="1"/>
            <a:r>
              <a:rPr lang="nl-NL" dirty="0"/>
              <a:t>Resultaten in beeld brengen, inhoud en cognitie</a:t>
            </a:r>
          </a:p>
          <a:p>
            <a:pPr lvl="1"/>
            <a:r>
              <a:rPr lang="nl-NL" dirty="0"/>
              <a:t>Inzicht geven in verbeterpunten</a:t>
            </a:r>
          </a:p>
          <a:p>
            <a:pPr lvl="1"/>
            <a:r>
              <a:rPr lang="nl-NL" dirty="0"/>
              <a:t>Zelfreflectie faciliteren</a:t>
            </a:r>
          </a:p>
          <a:p>
            <a:r>
              <a:rPr lang="nl-NL" dirty="0"/>
              <a:t>Docent</a:t>
            </a:r>
          </a:p>
          <a:p>
            <a:pPr lvl="1"/>
            <a:r>
              <a:rPr lang="nl-NL" dirty="0"/>
              <a:t>Wat wil/moet ik overbrengen aan llingen?</a:t>
            </a:r>
          </a:p>
          <a:p>
            <a:pPr lvl="1"/>
            <a:r>
              <a:rPr lang="nl-NL" dirty="0"/>
              <a:t>Hoe ga ik dat doen</a:t>
            </a:r>
          </a:p>
          <a:p>
            <a:pPr lvl="1"/>
            <a:r>
              <a:rPr lang="nl-NL" b="1" i="1" dirty="0"/>
              <a:t>Hoe stel ik vast of dit gelukt is?</a:t>
            </a:r>
          </a:p>
          <a:p>
            <a:pPr lvl="1"/>
            <a:r>
              <a:rPr lang="nl-NL" b="1" i="1" dirty="0"/>
              <a:t>Wat moet ik dan weten/aantonen?</a:t>
            </a:r>
          </a:p>
          <a:p>
            <a:pPr lvl="1"/>
            <a:r>
              <a:rPr lang="nl-NL" b="1" i="1" dirty="0"/>
              <a:t>Hoe weet ik dat goed gemeten heb?</a:t>
            </a:r>
          </a:p>
          <a:p>
            <a:pPr lvl="1"/>
            <a:r>
              <a:rPr lang="nl-NL" dirty="0"/>
              <a:t>Evaluatie Waar kan ik lering uit trekken?</a:t>
            </a:r>
          </a:p>
        </p:txBody>
      </p:sp>
      <p:pic>
        <p:nvPicPr>
          <p:cNvPr id="5" name="Picture 4">
            <a:extLst>
              <a:ext uri="{FF2B5EF4-FFF2-40B4-BE49-F238E27FC236}">
                <a16:creationId xmlns:a16="http://schemas.microsoft.com/office/drawing/2014/main" id="{E974CD5E-BA28-4E7A-BFCD-5D83BA181D9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84368" y="238403"/>
            <a:ext cx="1084428" cy="1086817"/>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500"/>
                                        <p:tgtEl>
                                          <p:spTgt spid="3">
                                            <p:txEl>
                                              <p:pRg st="2" end="2"/>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fade">
                                      <p:cBhvr>
                                        <p:cTn id="16" dur="500"/>
                                        <p:tgtEl>
                                          <p:spTgt spid="3">
                                            <p:txEl>
                                              <p:pRg st="3" end="3"/>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fade">
                                      <p:cBhvr>
                                        <p:cTn id="21" dur="500"/>
                                        <p:tgtEl>
                                          <p:spTgt spid="3">
                                            <p:txEl>
                                              <p:pRg st="4" end="4"/>
                                            </p:txEl>
                                          </p:spTgt>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3">
                                            <p:txEl>
                                              <p:pRg st="5" end="5"/>
                                            </p:txEl>
                                          </p:spTgt>
                                        </p:tgtEl>
                                        <p:attrNameLst>
                                          <p:attrName>style.visibility</p:attrName>
                                        </p:attrNameLst>
                                      </p:cBhvr>
                                      <p:to>
                                        <p:strVal val="visible"/>
                                      </p:to>
                                    </p:set>
                                    <p:animEffect transition="in" filter="fade">
                                      <p:cBhvr>
                                        <p:cTn id="24" dur="500"/>
                                        <p:tgtEl>
                                          <p:spTgt spid="3">
                                            <p:txEl>
                                              <p:pRg st="5" end="5"/>
                                            </p:txEl>
                                          </p:spTgt>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animEffect transition="in" filter="fade">
                                      <p:cBhvr>
                                        <p:cTn id="27" dur="500"/>
                                        <p:tgtEl>
                                          <p:spTgt spid="3">
                                            <p:txEl>
                                              <p:pRg st="6" end="6"/>
                                            </p:txEl>
                                          </p:spTgt>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3">
                                            <p:txEl>
                                              <p:pRg st="7" end="7"/>
                                            </p:txEl>
                                          </p:spTgt>
                                        </p:tgtEl>
                                        <p:attrNameLst>
                                          <p:attrName>style.visibility</p:attrName>
                                        </p:attrNameLst>
                                      </p:cBhvr>
                                      <p:to>
                                        <p:strVal val="visible"/>
                                      </p:to>
                                    </p:set>
                                    <p:animEffect transition="in" filter="fade">
                                      <p:cBhvr>
                                        <p:cTn id="30" dur="500"/>
                                        <p:tgtEl>
                                          <p:spTgt spid="3">
                                            <p:txEl>
                                              <p:pRg st="7" end="7"/>
                                            </p:txEl>
                                          </p:spTgt>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3">
                                            <p:txEl>
                                              <p:pRg st="8" end="8"/>
                                            </p:txEl>
                                          </p:spTgt>
                                        </p:tgtEl>
                                        <p:attrNameLst>
                                          <p:attrName>style.visibility</p:attrName>
                                        </p:attrNameLst>
                                      </p:cBhvr>
                                      <p:to>
                                        <p:strVal val="visible"/>
                                      </p:to>
                                    </p:set>
                                    <p:animEffect transition="in" filter="fade">
                                      <p:cBhvr>
                                        <p:cTn id="33" dur="500"/>
                                        <p:tgtEl>
                                          <p:spTgt spid="3">
                                            <p:txEl>
                                              <p:pRg st="8" end="8"/>
                                            </p:txEl>
                                          </p:spTgt>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3">
                                            <p:txEl>
                                              <p:pRg st="9" end="9"/>
                                            </p:txEl>
                                          </p:spTgt>
                                        </p:tgtEl>
                                        <p:attrNameLst>
                                          <p:attrName>style.visibility</p:attrName>
                                        </p:attrNameLst>
                                      </p:cBhvr>
                                      <p:to>
                                        <p:strVal val="visible"/>
                                      </p:to>
                                    </p:set>
                                    <p:animEffect transition="in" filter="fade">
                                      <p:cBhvr>
                                        <p:cTn id="36" dur="500"/>
                                        <p:tgtEl>
                                          <p:spTgt spid="3">
                                            <p:txEl>
                                              <p:pRg st="9" end="9"/>
                                            </p:txEl>
                                          </p:spTgt>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3">
                                            <p:txEl>
                                              <p:pRg st="10" end="10"/>
                                            </p:txEl>
                                          </p:spTgt>
                                        </p:tgtEl>
                                        <p:attrNameLst>
                                          <p:attrName>style.visibility</p:attrName>
                                        </p:attrNameLst>
                                      </p:cBhvr>
                                      <p:to>
                                        <p:strVal val="visible"/>
                                      </p:to>
                                    </p:set>
                                    <p:animEffect transition="in" filter="fade">
                                      <p:cBhvr>
                                        <p:cTn id="39" dur="500"/>
                                        <p:tgtEl>
                                          <p:spTgt spid="3">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E0149A16-93BE-4B00-888D-908A3F03B3CF}"/>
              </a:ext>
            </a:extLst>
          </p:cNvPr>
          <p:cNvPicPr>
            <a:picLocks noChangeAspect="1"/>
          </p:cNvPicPr>
          <p:nvPr/>
        </p:nvPicPr>
        <p:blipFill>
          <a:blip r:embed="rId2"/>
          <a:stretch>
            <a:fillRect/>
          </a:stretch>
        </p:blipFill>
        <p:spPr>
          <a:xfrm>
            <a:off x="3563888" y="3424808"/>
            <a:ext cx="4680520" cy="434752"/>
          </a:xfrm>
          <a:prstGeom prst="rect">
            <a:avLst/>
          </a:prstGeom>
        </p:spPr>
      </p:pic>
      <p:sp>
        <p:nvSpPr>
          <p:cNvPr id="2" name="Title 1">
            <a:extLst>
              <a:ext uri="{FF2B5EF4-FFF2-40B4-BE49-F238E27FC236}">
                <a16:creationId xmlns:a16="http://schemas.microsoft.com/office/drawing/2014/main" id="{E1FD249F-408B-454F-9C2C-163DF848E1C1}"/>
              </a:ext>
            </a:extLst>
          </p:cNvPr>
          <p:cNvSpPr>
            <a:spLocks noGrp="1"/>
          </p:cNvSpPr>
          <p:nvPr>
            <p:ph type="title"/>
          </p:nvPr>
        </p:nvSpPr>
        <p:spPr/>
        <p:txBody>
          <a:bodyPr/>
          <a:lstStyle/>
          <a:p>
            <a:r>
              <a:rPr lang="nl-NL" dirty="0"/>
              <a:t>Het CARE tool: </a:t>
            </a:r>
            <a:br>
              <a:rPr lang="nl-NL" dirty="0"/>
            </a:br>
            <a:r>
              <a:rPr lang="nl-NL" dirty="0"/>
              <a:t>Software is ook geduldig</a:t>
            </a:r>
          </a:p>
        </p:txBody>
      </p:sp>
      <p:sp>
        <p:nvSpPr>
          <p:cNvPr id="3" name="Content Placeholder 2">
            <a:extLst>
              <a:ext uri="{FF2B5EF4-FFF2-40B4-BE49-F238E27FC236}">
                <a16:creationId xmlns:a16="http://schemas.microsoft.com/office/drawing/2014/main" id="{AB499742-11BB-43D8-953E-386157784E4B}"/>
              </a:ext>
            </a:extLst>
          </p:cNvPr>
          <p:cNvSpPr>
            <a:spLocks noGrp="1"/>
          </p:cNvSpPr>
          <p:nvPr>
            <p:ph idx="1"/>
          </p:nvPr>
        </p:nvSpPr>
        <p:spPr>
          <a:xfrm>
            <a:off x="1416826" y="1872830"/>
            <a:ext cx="7619670" cy="4180650"/>
          </a:xfrm>
        </p:spPr>
        <p:txBody>
          <a:bodyPr>
            <a:normAutofit fontScale="85000" lnSpcReduction="20000"/>
          </a:bodyPr>
          <a:lstStyle/>
          <a:p>
            <a:r>
              <a:rPr lang="nl-NL" dirty="0" err="1"/>
              <a:t>Dwz</a:t>
            </a:r>
            <a:r>
              <a:rPr lang="nl-NL" dirty="0"/>
              <a:t> je kunt:</a:t>
            </a:r>
          </a:p>
          <a:p>
            <a:pPr lvl="1"/>
            <a:r>
              <a:rPr lang="nl-NL" dirty="0"/>
              <a:t>Nieuwe </a:t>
            </a:r>
            <a:r>
              <a:rPr lang="nl-NL" dirty="0" err="1"/>
              <a:t>toetsopgaven</a:t>
            </a:r>
            <a:r>
              <a:rPr lang="nl-NL" dirty="0"/>
              <a:t> maken, Oude opgaven combineren, Oude toetsen hergebruiken </a:t>
            </a:r>
          </a:p>
          <a:p>
            <a:pPr lvl="1"/>
            <a:r>
              <a:rPr lang="nl-NL" dirty="0"/>
              <a:t>Al het voorgaande klutsen splitsen en mengen</a:t>
            </a:r>
          </a:p>
          <a:p>
            <a:pPr lvl="1"/>
            <a:r>
              <a:rPr lang="nl-NL" dirty="0"/>
              <a:t>Figuren kunnen automatisch genummerd worden</a:t>
            </a:r>
          </a:p>
          <a:p>
            <a:pPr lvl="1"/>
            <a:r>
              <a:rPr lang="nl-NL" dirty="0"/>
              <a:t>Lettertype en grootte in één keer veranderen zonder formules, sub en superscripts om zeep te helpen.</a:t>
            </a:r>
          </a:p>
          <a:p>
            <a:pPr lvl="1"/>
            <a:r>
              <a:rPr lang="nl-NL" dirty="0"/>
              <a:t>Opgaven </a:t>
            </a:r>
            <a:r>
              <a:rPr lang="nl-NL" dirty="0" err="1"/>
              <a:t>labellen</a:t>
            </a:r>
            <a:r>
              <a:rPr lang="nl-NL" dirty="0"/>
              <a:t> </a:t>
            </a:r>
          </a:p>
          <a:p>
            <a:pPr lvl="1"/>
            <a:r>
              <a:rPr lang="nl-NL" dirty="0" err="1"/>
              <a:t>Toetsdocument</a:t>
            </a:r>
            <a:r>
              <a:rPr lang="nl-NL" dirty="0"/>
              <a:t> genereren in word of </a:t>
            </a:r>
            <a:r>
              <a:rPr lang="nl-NL" dirty="0" err="1"/>
              <a:t>rtf</a:t>
            </a:r>
            <a:r>
              <a:rPr lang="nl-NL" dirty="0"/>
              <a:t> formaat, idem voor Antwoordmodellen</a:t>
            </a:r>
          </a:p>
          <a:p>
            <a:pPr lvl="1"/>
            <a:r>
              <a:rPr lang="nl-NL" dirty="0"/>
              <a:t>Je eigen taxonomie verzinnen</a:t>
            </a:r>
          </a:p>
          <a:p>
            <a:pPr lvl="1"/>
            <a:r>
              <a:rPr lang="nl-NL" dirty="0"/>
              <a:t>Individuele resultaatformulieren genereren in pdf,  Automatische generatie inhaalbriefjes</a:t>
            </a:r>
          </a:p>
          <a:p>
            <a:pPr lvl="1"/>
            <a:r>
              <a:rPr lang="nl-NL" dirty="0"/>
              <a:t>Flexibele Cijferberekening ondersteunt N-term en Alfa-</a:t>
            </a:r>
            <a:r>
              <a:rPr lang="nl-NL" dirty="0" err="1"/>
              <a:t>Beta</a:t>
            </a:r>
            <a:r>
              <a:rPr lang="nl-NL" dirty="0"/>
              <a:t> scoremodellen</a:t>
            </a:r>
          </a:p>
          <a:p>
            <a:pPr lvl="1"/>
            <a:r>
              <a:rPr lang="nl-NL" dirty="0"/>
              <a:t>Consistente namen worden automatisch gegenereerd</a:t>
            </a:r>
          </a:p>
          <a:p>
            <a:pPr lvl="1"/>
            <a:r>
              <a:rPr lang="nl-NL" dirty="0"/>
              <a:t>Meerdere toetsen combineren </a:t>
            </a:r>
          </a:p>
          <a:p>
            <a:pPr lvl="1"/>
            <a:r>
              <a:rPr lang="nl-NL" dirty="0"/>
              <a:t>Export naar Wolf formaat</a:t>
            </a:r>
          </a:p>
          <a:p>
            <a:pPr lvl="1"/>
            <a:r>
              <a:rPr lang="nl-NL" dirty="0"/>
              <a:t>En nog veel meer waar je niet om gevraagd hebt.</a:t>
            </a:r>
          </a:p>
        </p:txBody>
      </p:sp>
    </p:spTree>
    <p:extLst>
      <p:ext uri="{BB962C8B-B14F-4D97-AF65-F5344CB8AC3E}">
        <p14:creationId xmlns:p14="http://schemas.microsoft.com/office/powerpoint/2010/main" val="39023690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500"/>
                                        <p:tgtEl>
                                          <p:spTgt spid="3">
                                            <p:txEl>
                                              <p:pRg st="2" end="2"/>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3">
                                            <p:txEl>
                                              <p:pRg st="3" end="3"/>
                                            </p:txEl>
                                          </p:spTgt>
                                        </p:tgtEl>
                                        <p:attrNameLst>
                                          <p:attrName>style.visibility</p:attrName>
                                        </p:attrNameLst>
                                      </p:cBhvr>
                                      <p:to>
                                        <p:strVal val="visible"/>
                                      </p:to>
                                    </p:set>
                                    <p:animEffect transition="in" filter="fade">
                                      <p:cBhvr>
                                        <p:cTn id="18" dur="500"/>
                                        <p:tgtEl>
                                          <p:spTgt spid="3">
                                            <p:txEl>
                                              <p:pRg st="3" end="3"/>
                                            </p:txEl>
                                          </p:spTgt>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fade">
                                      <p:cBhvr>
                                        <p:cTn id="21" dur="500"/>
                                        <p:tgtEl>
                                          <p:spTgt spid="3">
                                            <p:txEl>
                                              <p:pRg st="4" end="4"/>
                                            </p:txEl>
                                          </p:spTgt>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3">
                                            <p:txEl>
                                              <p:pRg st="5" end="5"/>
                                            </p:txEl>
                                          </p:spTgt>
                                        </p:tgtEl>
                                        <p:attrNameLst>
                                          <p:attrName>style.visibility</p:attrName>
                                        </p:attrNameLst>
                                      </p:cBhvr>
                                      <p:to>
                                        <p:strVal val="visible"/>
                                      </p:to>
                                    </p:set>
                                    <p:animEffect transition="in" filter="fade">
                                      <p:cBhvr>
                                        <p:cTn id="24" dur="500"/>
                                        <p:tgtEl>
                                          <p:spTgt spid="3">
                                            <p:txEl>
                                              <p:pRg st="5" end="5"/>
                                            </p:txEl>
                                          </p:spTgt>
                                        </p:tgtEl>
                                      </p:cBhvr>
                                    </p:animEffect>
                                  </p:childTnLst>
                                </p:cTn>
                              </p:par>
                              <p:par>
                                <p:cTn id="25" presetID="10" presetClass="entr" presetSubtype="0" fill="hold" nodeType="withEffect">
                                  <p:stCondLst>
                                    <p:cond delay="0"/>
                                  </p:stCondLst>
                                  <p:childTnLst>
                                    <p:set>
                                      <p:cBhvr>
                                        <p:cTn id="26" dur="1" fill="hold">
                                          <p:stCondLst>
                                            <p:cond delay="0"/>
                                          </p:stCondLst>
                                        </p:cTn>
                                        <p:tgtEl>
                                          <p:spTgt spid="4"/>
                                        </p:tgtEl>
                                        <p:attrNameLst>
                                          <p:attrName>style.visibility</p:attrName>
                                        </p:attrNameLst>
                                      </p:cBhvr>
                                      <p:to>
                                        <p:strVal val="visible"/>
                                      </p:to>
                                    </p:set>
                                    <p:animEffect transition="in" filter="fade">
                                      <p:cBhvr>
                                        <p:cTn id="27" dur="500"/>
                                        <p:tgtEl>
                                          <p:spTgt spid="4"/>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6" end="6"/>
                                            </p:txEl>
                                          </p:spTgt>
                                        </p:tgtEl>
                                        <p:attrNameLst>
                                          <p:attrName>style.visibility</p:attrName>
                                        </p:attrNameLst>
                                      </p:cBhvr>
                                      <p:to>
                                        <p:strVal val="visible"/>
                                      </p:to>
                                    </p:set>
                                    <p:animEffect transition="in" filter="fade">
                                      <p:cBhvr>
                                        <p:cTn id="32" dur="500"/>
                                        <p:tgtEl>
                                          <p:spTgt spid="3">
                                            <p:txEl>
                                              <p:pRg st="6" end="6"/>
                                            </p:txEl>
                                          </p:spTgt>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animEffect transition="in" filter="fade">
                                      <p:cBhvr>
                                        <p:cTn id="35" dur="500"/>
                                        <p:tgtEl>
                                          <p:spTgt spid="3">
                                            <p:txEl>
                                              <p:pRg st="7" end="7"/>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grpId="0" nodeType="clickEffect">
                                  <p:stCondLst>
                                    <p:cond delay="0"/>
                                  </p:stCondLst>
                                  <p:childTnLst>
                                    <p:set>
                                      <p:cBhvr>
                                        <p:cTn id="39" dur="1" fill="hold">
                                          <p:stCondLst>
                                            <p:cond delay="0"/>
                                          </p:stCondLst>
                                        </p:cTn>
                                        <p:tgtEl>
                                          <p:spTgt spid="3">
                                            <p:txEl>
                                              <p:pRg st="8" end="8"/>
                                            </p:txEl>
                                          </p:spTgt>
                                        </p:tgtEl>
                                        <p:attrNameLst>
                                          <p:attrName>style.visibility</p:attrName>
                                        </p:attrNameLst>
                                      </p:cBhvr>
                                      <p:to>
                                        <p:strVal val="visible"/>
                                      </p:to>
                                    </p:set>
                                    <p:animEffect transition="in" filter="fade">
                                      <p:cBhvr>
                                        <p:cTn id="40" dur="500"/>
                                        <p:tgtEl>
                                          <p:spTgt spid="3">
                                            <p:txEl>
                                              <p:pRg st="8" end="8"/>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grpId="0" nodeType="clickEffect">
                                  <p:stCondLst>
                                    <p:cond delay="0"/>
                                  </p:stCondLst>
                                  <p:childTnLst>
                                    <p:set>
                                      <p:cBhvr>
                                        <p:cTn id="44" dur="1" fill="hold">
                                          <p:stCondLst>
                                            <p:cond delay="0"/>
                                          </p:stCondLst>
                                        </p:cTn>
                                        <p:tgtEl>
                                          <p:spTgt spid="3">
                                            <p:txEl>
                                              <p:pRg st="9" end="9"/>
                                            </p:txEl>
                                          </p:spTgt>
                                        </p:tgtEl>
                                        <p:attrNameLst>
                                          <p:attrName>style.visibility</p:attrName>
                                        </p:attrNameLst>
                                      </p:cBhvr>
                                      <p:to>
                                        <p:strVal val="visible"/>
                                      </p:to>
                                    </p:set>
                                    <p:animEffect transition="in" filter="fade">
                                      <p:cBhvr>
                                        <p:cTn id="45" dur="500"/>
                                        <p:tgtEl>
                                          <p:spTgt spid="3">
                                            <p:txEl>
                                              <p:pRg st="9" end="9"/>
                                            </p:txEl>
                                          </p:spTgt>
                                        </p:tgtEl>
                                      </p:cBhvr>
                                    </p:animEffect>
                                  </p:childTnLst>
                                </p:cTn>
                              </p:par>
                              <p:par>
                                <p:cTn id="46" presetID="10" presetClass="entr" presetSubtype="0" fill="hold" grpId="0" nodeType="withEffect">
                                  <p:stCondLst>
                                    <p:cond delay="0"/>
                                  </p:stCondLst>
                                  <p:childTnLst>
                                    <p:set>
                                      <p:cBhvr>
                                        <p:cTn id="47" dur="1" fill="hold">
                                          <p:stCondLst>
                                            <p:cond delay="0"/>
                                          </p:stCondLst>
                                        </p:cTn>
                                        <p:tgtEl>
                                          <p:spTgt spid="3">
                                            <p:txEl>
                                              <p:pRg st="10" end="10"/>
                                            </p:txEl>
                                          </p:spTgt>
                                        </p:tgtEl>
                                        <p:attrNameLst>
                                          <p:attrName>style.visibility</p:attrName>
                                        </p:attrNameLst>
                                      </p:cBhvr>
                                      <p:to>
                                        <p:strVal val="visible"/>
                                      </p:to>
                                    </p:set>
                                    <p:animEffect transition="in" filter="fade">
                                      <p:cBhvr>
                                        <p:cTn id="48" dur="500"/>
                                        <p:tgtEl>
                                          <p:spTgt spid="3">
                                            <p:txEl>
                                              <p:pRg st="10" end="10"/>
                                            </p:txEl>
                                          </p:spTgt>
                                        </p:tgtEl>
                                      </p:cBhvr>
                                    </p:animEffect>
                                  </p:childTnLst>
                                </p:cTn>
                              </p:par>
                              <p:par>
                                <p:cTn id="49" presetID="10" presetClass="entr" presetSubtype="0" fill="hold" grpId="0" nodeType="withEffect">
                                  <p:stCondLst>
                                    <p:cond delay="0"/>
                                  </p:stCondLst>
                                  <p:childTnLst>
                                    <p:set>
                                      <p:cBhvr>
                                        <p:cTn id="50" dur="1" fill="hold">
                                          <p:stCondLst>
                                            <p:cond delay="0"/>
                                          </p:stCondLst>
                                        </p:cTn>
                                        <p:tgtEl>
                                          <p:spTgt spid="3">
                                            <p:txEl>
                                              <p:pRg st="11" end="11"/>
                                            </p:txEl>
                                          </p:spTgt>
                                        </p:tgtEl>
                                        <p:attrNameLst>
                                          <p:attrName>style.visibility</p:attrName>
                                        </p:attrNameLst>
                                      </p:cBhvr>
                                      <p:to>
                                        <p:strVal val="visible"/>
                                      </p:to>
                                    </p:set>
                                    <p:animEffect transition="in" filter="fade">
                                      <p:cBhvr>
                                        <p:cTn id="51" dur="500"/>
                                        <p:tgtEl>
                                          <p:spTgt spid="3">
                                            <p:txEl>
                                              <p:pRg st="11" end="11"/>
                                            </p:txEl>
                                          </p:spTgt>
                                        </p:tgtEl>
                                      </p:cBhvr>
                                    </p:animEffect>
                                  </p:childTnLst>
                                </p:cTn>
                              </p:par>
                              <p:par>
                                <p:cTn id="52" presetID="10" presetClass="entr" presetSubtype="0" fill="hold" grpId="0" nodeType="withEffect">
                                  <p:stCondLst>
                                    <p:cond delay="0"/>
                                  </p:stCondLst>
                                  <p:childTnLst>
                                    <p:set>
                                      <p:cBhvr>
                                        <p:cTn id="53" dur="1" fill="hold">
                                          <p:stCondLst>
                                            <p:cond delay="0"/>
                                          </p:stCondLst>
                                        </p:cTn>
                                        <p:tgtEl>
                                          <p:spTgt spid="3">
                                            <p:txEl>
                                              <p:pRg st="12" end="12"/>
                                            </p:txEl>
                                          </p:spTgt>
                                        </p:tgtEl>
                                        <p:attrNameLst>
                                          <p:attrName>style.visibility</p:attrName>
                                        </p:attrNameLst>
                                      </p:cBhvr>
                                      <p:to>
                                        <p:strVal val="visible"/>
                                      </p:to>
                                    </p:set>
                                    <p:animEffect transition="in" filter="fade">
                                      <p:cBhvr>
                                        <p:cTn id="54" dur="500"/>
                                        <p:tgtEl>
                                          <p:spTgt spid="3">
                                            <p:txEl>
                                              <p:pRg st="12" end="12"/>
                                            </p:txEl>
                                          </p:spTgt>
                                        </p:tgtEl>
                                      </p:cBhvr>
                                    </p:animEffect>
                                  </p:childTnLst>
                                </p:cTn>
                              </p:par>
                            </p:childTnLst>
                          </p:cTn>
                        </p:par>
                      </p:childTnLst>
                    </p:cTn>
                  </p:par>
                  <p:par>
                    <p:cTn id="55" fill="hold">
                      <p:stCondLst>
                        <p:cond delay="indefinite"/>
                      </p:stCondLst>
                      <p:childTnLst>
                        <p:par>
                          <p:cTn id="56" fill="hold">
                            <p:stCondLst>
                              <p:cond delay="0"/>
                            </p:stCondLst>
                            <p:childTnLst>
                              <p:par>
                                <p:cTn id="57" presetID="10" presetClass="entr" presetSubtype="0" fill="hold" grpId="0" nodeType="clickEffect">
                                  <p:stCondLst>
                                    <p:cond delay="0"/>
                                  </p:stCondLst>
                                  <p:childTnLst>
                                    <p:set>
                                      <p:cBhvr>
                                        <p:cTn id="58" dur="1" fill="hold">
                                          <p:stCondLst>
                                            <p:cond delay="0"/>
                                          </p:stCondLst>
                                        </p:cTn>
                                        <p:tgtEl>
                                          <p:spTgt spid="3">
                                            <p:txEl>
                                              <p:pRg st="13" end="13"/>
                                            </p:txEl>
                                          </p:spTgt>
                                        </p:tgtEl>
                                        <p:attrNameLst>
                                          <p:attrName>style.visibility</p:attrName>
                                        </p:attrNameLst>
                                      </p:cBhvr>
                                      <p:to>
                                        <p:strVal val="visible"/>
                                      </p:to>
                                    </p:set>
                                    <p:animEffect transition="in" filter="fade">
                                      <p:cBhvr>
                                        <p:cTn id="59" dur="500"/>
                                        <p:tgtEl>
                                          <p:spTgt spid="3">
                                            <p:txEl>
                                              <p:pRg st="13" end="1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795102-F493-4B1B-957D-304D3C0AAE85}"/>
              </a:ext>
            </a:extLst>
          </p:cNvPr>
          <p:cNvSpPr>
            <a:spLocks noGrp="1"/>
          </p:cNvSpPr>
          <p:nvPr>
            <p:ph type="title"/>
          </p:nvPr>
        </p:nvSpPr>
        <p:spPr>
          <a:xfrm>
            <a:off x="314287" y="155448"/>
            <a:ext cx="8229600" cy="1252728"/>
          </a:xfrm>
        </p:spPr>
        <p:txBody>
          <a:bodyPr>
            <a:normAutofit/>
          </a:bodyPr>
          <a:lstStyle/>
          <a:p>
            <a:r>
              <a:rPr lang="nl-NL" dirty="0"/>
              <a:t>Iets over de opbouw en inrichting</a:t>
            </a:r>
          </a:p>
        </p:txBody>
      </p:sp>
      <p:sp>
        <p:nvSpPr>
          <p:cNvPr id="3" name="Content Placeholder 2">
            <a:extLst>
              <a:ext uri="{FF2B5EF4-FFF2-40B4-BE49-F238E27FC236}">
                <a16:creationId xmlns:a16="http://schemas.microsoft.com/office/drawing/2014/main" id="{65EA9A94-41AA-492F-B625-1B5A2B4A29E5}"/>
              </a:ext>
            </a:extLst>
          </p:cNvPr>
          <p:cNvSpPr>
            <a:spLocks noGrp="1"/>
          </p:cNvSpPr>
          <p:nvPr>
            <p:ph idx="1"/>
          </p:nvPr>
        </p:nvSpPr>
        <p:spPr>
          <a:xfrm>
            <a:off x="1367048" y="1844824"/>
            <a:ext cx="7211144" cy="4402664"/>
          </a:xfrm>
        </p:spPr>
        <p:txBody>
          <a:bodyPr>
            <a:normAutofit lnSpcReduction="10000"/>
          </a:bodyPr>
          <a:lstStyle/>
          <a:p>
            <a:r>
              <a:rPr lang="nl-NL" dirty="0"/>
              <a:t>Er zijn groepen van leerlingen </a:t>
            </a:r>
          </a:p>
          <a:p>
            <a:pPr lvl="1"/>
            <a:r>
              <a:rPr lang="nl-NL" dirty="0"/>
              <a:t>in het tool het dat een klas. </a:t>
            </a:r>
          </a:p>
          <a:p>
            <a:r>
              <a:rPr lang="nl-NL" dirty="0"/>
              <a:t>Er zijn opgaven met het correctiemodel inclusief een ingevulde taxonomie</a:t>
            </a:r>
          </a:p>
          <a:p>
            <a:pPr lvl="1"/>
            <a:r>
              <a:rPr lang="nl-NL" dirty="0"/>
              <a:t>In dit jargon een </a:t>
            </a:r>
            <a:r>
              <a:rPr lang="nl-NL" dirty="0" err="1"/>
              <a:t>Toetsvoorschrift</a:t>
            </a:r>
            <a:endParaRPr lang="nl-NL" dirty="0"/>
          </a:p>
          <a:p>
            <a:r>
              <a:rPr lang="nl-NL" dirty="0"/>
              <a:t>Er is een Scoreblad. Dit omvat:</a:t>
            </a:r>
          </a:p>
          <a:p>
            <a:pPr lvl="1"/>
            <a:r>
              <a:rPr lang="nl-NL" dirty="0"/>
              <a:t>Al het voorgaande +  De individuele scores van leerlingen </a:t>
            </a:r>
          </a:p>
          <a:p>
            <a:r>
              <a:rPr lang="nl-NL" dirty="0"/>
              <a:t>Vragen en antwoorden kunnen in het scoremodel tijdens het nakijken veranderd worden. Onvolkomenheden in vragen of antwoordmodel worden tijdens het nakijken gecorrigeerd. </a:t>
            </a:r>
          </a:p>
          <a:p>
            <a:r>
              <a:rPr lang="nl-NL" dirty="0"/>
              <a:t>Rapportagemodule: gaat vanzelf, veel opties.</a:t>
            </a:r>
          </a:p>
          <a:p>
            <a:endParaRPr lang="nl-NL" dirty="0"/>
          </a:p>
        </p:txBody>
      </p:sp>
      <p:pic>
        <p:nvPicPr>
          <p:cNvPr id="5" name="Picture 4">
            <a:extLst>
              <a:ext uri="{FF2B5EF4-FFF2-40B4-BE49-F238E27FC236}">
                <a16:creationId xmlns:a16="http://schemas.microsoft.com/office/drawing/2014/main" id="{48F946DE-2259-4DFB-8F8E-A0263E2520C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071873" y="309798"/>
            <a:ext cx="944028" cy="944028"/>
          </a:xfrm>
          <a:prstGeom prst="rect">
            <a:avLst/>
          </a:prstGeom>
        </p:spPr>
      </p:pic>
    </p:spTree>
    <p:extLst>
      <p:ext uri="{BB962C8B-B14F-4D97-AF65-F5344CB8AC3E}">
        <p14:creationId xmlns:p14="http://schemas.microsoft.com/office/powerpoint/2010/main" val="14485918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500"/>
                                        <p:tgtEl>
                                          <p:spTgt spid="3">
                                            <p:txEl>
                                              <p:pRg st="2" end="2"/>
                                            </p:txEl>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3">
                                            <p:txEl>
                                              <p:pRg st="3" end="3"/>
                                            </p:txEl>
                                          </p:spTgt>
                                        </p:tgtEl>
                                        <p:attrNameLst>
                                          <p:attrName>style.visibility</p:attrName>
                                        </p:attrNameLst>
                                      </p:cBhvr>
                                      <p:to>
                                        <p:strVal val="visible"/>
                                      </p:to>
                                    </p:set>
                                    <p:animEffect transition="in" filter="fade">
                                      <p:cBhvr>
                                        <p:cTn id="18" dur="500"/>
                                        <p:tgtEl>
                                          <p:spTgt spid="3">
                                            <p:txEl>
                                              <p:pRg st="3" end="3"/>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Effect transition="in" filter="fade">
                                      <p:cBhvr>
                                        <p:cTn id="23" dur="500"/>
                                        <p:tgtEl>
                                          <p:spTgt spid="3">
                                            <p:txEl>
                                              <p:pRg st="4" end="4"/>
                                            </p:txEl>
                                          </p:spTgt>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3">
                                            <p:txEl>
                                              <p:pRg st="5" end="5"/>
                                            </p:txEl>
                                          </p:spTgt>
                                        </p:tgtEl>
                                        <p:attrNameLst>
                                          <p:attrName>style.visibility</p:attrName>
                                        </p:attrNameLst>
                                      </p:cBhvr>
                                      <p:to>
                                        <p:strVal val="visible"/>
                                      </p:to>
                                    </p:set>
                                    <p:animEffect transition="in" filter="fade">
                                      <p:cBhvr>
                                        <p:cTn id="26" dur="500"/>
                                        <p:tgtEl>
                                          <p:spTgt spid="3">
                                            <p:txEl>
                                              <p:pRg st="5" end="5"/>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animEffect transition="in" filter="fade">
                                      <p:cBhvr>
                                        <p:cTn id="31" dur="500"/>
                                        <p:tgtEl>
                                          <p:spTgt spid="3">
                                            <p:txEl>
                                              <p:pRg st="6" end="6"/>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grpId="0" nodeType="clickEffect">
                                  <p:stCondLst>
                                    <p:cond delay="0"/>
                                  </p:stCondLst>
                                  <p:childTnLst>
                                    <p:set>
                                      <p:cBhvr>
                                        <p:cTn id="35" dur="1" fill="hold">
                                          <p:stCondLst>
                                            <p:cond delay="0"/>
                                          </p:stCondLst>
                                        </p:cTn>
                                        <p:tgtEl>
                                          <p:spTgt spid="3">
                                            <p:txEl>
                                              <p:pRg st="7" end="7"/>
                                            </p:txEl>
                                          </p:spTgt>
                                        </p:tgtEl>
                                        <p:attrNameLst>
                                          <p:attrName>style.visibility</p:attrName>
                                        </p:attrNameLst>
                                      </p:cBhvr>
                                      <p:to>
                                        <p:strVal val="visible"/>
                                      </p:to>
                                    </p:set>
                                    <p:animEffect transition="in" filter="fade">
                                      <p:cBhvr>
                                        <p:cTn id="36"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theme/theme1.xml><?xml version="1.0" encoding="utf-8"?>
<a:theme xmlns:a="http://schemas.openxmlformats.org/drawingml/2006/main" name="Gallery">
  <a:themeElements>
    <a:clrScheme name="Gallery">
      <a:dk1>
        <a:sysClr val="windowText" lastClr="000000"/>
      </a:dk1>
      <a:lt1>
        <a:sysClr val="window" lastClr="FFFFFF"/>
      </a:lt1>
      <a:dk2>
        <a:srgbClr val="454545"/>
      </a:dk2>
      <a:lt2>
        <a:srgbClr val="DFDBD5"/>
      </a:lt2>
      <a:accent1>
        <a:srgbClr val="B71E42"/>
      </a:accent1>
      <a:accent2>
        <a:srgbClr val="DE478E"/>
      </a:accent2>
      <a:accent3>
        <a:srgbClr val="BC72F0"/>
      </a:accent3>
      <a:accent4>
        <a:srgbClr val="795FAF"/>
      </a:accent4>
      <a:accent5>
        <a:srgbClr val="586EA6"/>
      </a:accent5>
      <a:accent6>
        <a:srgbClr val="6892A0"/>
      </a:accent6>
      <a:hlink>
        <a:srgbClr val="FA2B5C"/>
      </a:hlink>
      <a:folHlink>
        <a:srgbClr val="BC658E"/>
      </a:folHlink>
    </a:clrScheme>
    <a:fontScheme name="Gallery">
      <a:majorFont>
        <a:latin typeface="Gill Sans MT" panose="020B0502020104020203"/>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Gill Sans MT" panose="020B0502020104020203"/>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Gallery">
      <a:fillStyleLst>
        <a:solidFill>
          <a:schemeClr val="phClr"/>
        </a:solidFill>
        <a:gradFill rotWithShape="1">
          <a:gsLst>
            <a:gs pos="0">
              <a:schemeClr val="phClr">
                <a:tint val="54000"/>
                <a:alpha val="100000"/>
                <a:satMod val="105000"/>
                <a:lumMod val="110000"/>
              </a:schemeClr>
            </a:gs>
            <a:gs pos="100000">
              <a:schemeClr val="phClr">
                <a:tint val="78000"/>
                <a:alpha val="92000"/>
                <a:satMod val="109000"/>
                <a:lumMod val="100000"/>
              </a:schemeClr>
            </a:gs>
          </a:gsLst>
          <a:lin ang="5400000" scaled="0"/>
        </a:gradFill>
        <a:gradFill rotWithShape="1">
          <a:gsLst>
            <a:gs pos="0">
              <a:schemeClr val="phClr">
                <a:tint val="98000"/>
                <a:satMod val="110000"/>
                <a:lumMod val="104000"/>
              </a:schemeClr>
            </a:gs>
            <a:gs pos="69000">
              <a:schemeClr val="phClr">
                <a:shade val="88000"/>
                <a:satMod val="130000"/>
                <a:lumMod val="92000"/>
              </a:schemeClr>
            </a:gs>
            <a:gs pos="100000">
              <a:schemeClr val="phClr">
                <a:shade val="78000"/>
                <a:satMod val="130000"/>
                <a:lumMod val="92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0800" dist="50800" dir="5400000" sx="96000" sy="96000" rotWithShape="0">
              <a:srgbClr val="000000">
                <a:alpha val="48000"/>
              </a:srgbClr>
            </a:outerShdw>
          </a:effectLst>
          <a:scene3d>
            <a:camera prst="orthographicFront">
              <a:rot lat="0" lon="0" rev="0"/>
            </a:camera>
            <a:lightRig rig="balanced" dir="t">
              <a:rot lat="0" lon="0" rev="1080000"/>
            </a:lightRig>
          </a:scene3d>
          <a:sp3d>
            <a:bevelT w="38100" h="12700" prst="softRound"/>
          </a:sp3d>
        </a:effectStyle>
      </a:effectStyleLst>
      <a:bgFillStyleLst>
        <a:solidFill>
          <a:schemeClr val="phClr"/>
        </a:solidFill>
        <a:solidFill>
          <a:schemeClr val="phClr"/>
        </a:solidFill>
        <a:gradFill rotWithShape="1">
          <a:gsLst>
            <a:gs pos="0">
              <a:schemeClr val="phClr">
                <a:tint val="94000"/>
                <a:satMod val="80000"/>
                <a:lumMod val="106000"/>
              </a:schemeClr>
            </a:gs>
            <a:gs pos="100000">
              <a:schemeClr val="phClr">
                <a:shade val="80000"/>
              </a:schemeClr>
            </a:gs>
          </a:gsLst>
          <a:path path="circle">
            <a:fillToRect l="43000" r="43000" b="100000"/>
          </a:path>
        </a:gradFill>
      </a:bgFillStyleLst>
    </a:fmtScheme>
  </a:themeElements>
  <a:objectDefaults/>
  <a:extraClrSchemeLst/>
  <a:extLst>
    <a:ext uri="{05A4C25C-085E-4340-85A3-A5531E510DB2}">
      <thm15:themeFamily xmlns:thm15="http://schemas.microsoft.com/office/thememl/2012/main" name="Gallery" id="{BBFCD31E-59A1-489D-B089-A3EAD7CAE12E}" vid="{F5E91637-A7B6-4E27-B710-77DA7014EE1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Gallery</Template>
  <TotalTime>2736</TotalTime>
  <Words>2723</Words>
  <Application>Microsoft Office PowerPoint</Application>
  <PresentationFormat>On-screen Show (4:3)</PresentationFormat>
  <Paragraphs>502</Paragraphs>
  <Slides>43</Slides>
  <Notes>12</Notes>
  <HiddenSlides>23</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43</vt:i4>
      </vt:variant>
    </vt:vector>
  </HeadingPairs>
  <TitlesOfParts>
    <vt:vector size="48" baseType="lpstr">
      <vt:lpstr>Arial</vt:lpstr>
      <vt:lpstr>Calibri</vt:lpstr>
      <vt:lpstr>Gill Sans MT</vt:lpstr>
      <vt:lpstr>Wingdings 2</vt:lpstr>
      <vt:lpstr>Gallery</vt:lpstr>
      <vt:lpstr>CARE,  Creëer, Analyseer en REflecteer kwaliteittoetsen in een handomdraai </vt:lpstr>
      <vt:lpstr>De omgeving</vt:lpstr>
      <vt:lpstr>De mix van uitdagingen</vt:lpstr>
      <vt:lpstr>Overwegingen</vt:lpstr>
      <vt:lpstr>Doelstellingen CARE</vt:lpstr>
      <vt:lpstr>Een Structuur/taxonomie  (syllabus natuurkunde als voorbeeld)</vt:lpstr>
      <vt:lpstr>Doelgroepen en doel</vt:lpstr>
      <vt:lpstr>Het CARE tool:  Software is ook geduldig</vt:lpstr>
      <vt:lpstr>Iets over de opbouw en inrichting</vt:lpstr>
      <vt:lpstr>Fysieke Inrichting Toetsbase</vt:lpstr>
      <vt:lpstr>Screenshots</vt:lpstr>
      <vt:lpstr>Aan de slag: installatie</vt:lpstr>
      <vt:lpstr>Aan de slag: Eerste toets</vt:lpstr>
      <vt:lpstr>Denk even na wat voor toets je voor wie wilt maken</vt:lpstr>
      <vt:lpstr>De toets zelf</vt:lpstr>
      <vt:lpstr>Customizations</vt:lpstr>
      <vt:lpstr>Specials</vt:lpstr>
      <vt:lpstr>Wie zin heeft:</vt:lpstr>
      <vt:lpstr>Hoe ging het?</vt:lpstr>
      <vt:lpstr> </vt:lpstr>
      <vt:lpstr>Toetsen: 2 dimensies</vt:lpstr>
      <vt:lpstr>Voor Natuurkunde</vt:lpstr>
      <vt:lpstr>De Toets: Cognitie en Context  ToetsMatrijs</vt:lpstr>
      <vt:lpstr>Analyse Toetsen</vt:lpstr>
      <vt:lpstr>Analyse: wat? (part 1)</vt:lpstr>
      <vt:lpstr>Analyse: wat? (part 2) </vt:lpstr>
      <vt:lpstr>Definities</vt:lpstr>
      <vt:lpstr>Definities (2)</vt:lpstr>
      <vt:lpstr>Interpretaties</vt:lpstr>
      <vt:lpstr>Voorbeeld ANW:</vt:lpstr>
      <vt:lpstr>Voorbeeld: Natuurkunde</vt:lpstr>
      <vt:lpstr>Voorbeeld: CE 2012</vt:lpstr>
      <vt:lpstr>Jaar       Overzicht</vt:lpstr>
      <vt:lpstr>Toetsontwerp</vt:lpstr>
      <vt:lpstr>Workflow Toetsen</vt:lpstr>
      <vt:lpstr>De Wat vraag</vt:lpstr>
      <vt:lpstr>Correctie Model</vt:lpstr>
      <vt:lpstr>Wat levert het op?</vt:lpstr>
      <vt:lpstr>Oefening</vt:lpstr>
      <vt:lpstr>Maak  een Toetsmatrijs</vt:lpstr>
      <vt:lpstr>Afronding</vt:lpstr>
      <vt:lpstr>Slotopmerkingen</vt:lpstr>
      <vt:lpstr>Inhoud</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WND Workshop 28</dc:title>
  <dc:creator>Luc</dc:creator>
  <cp:lastModifiedBy>Luc</cp:lastModifiedBy>
  <cp:revision>199</cp:revision>
  <dcterms:created xsi:type="dcterms:W3CDTF">2011-12-12T20:03:29Z</dcterms:created>
  <dcterms:modified xsi:type="dcterms:W3CDTF">2019-12-12T11:29:07Z</dcterms:modified>
</cp:coreProperties>
</file>