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7" r:id="rId1"/>
  </p:sldMasterIdLst>
  <p:notesMasterIdLst>
    <p:notesMasterId r:id="rId21"/>
  </p:notesMasterIdLst>
  <p:handoutMasterIdLst>
    <p:handoutMasterId r:id="rId22"/>
  </p:handoutMasterIdLst>
  <p:sldIdLst>
    <p:sldId id="527" r:id="rId2"/>
    <p:sldId id="550" r:id="rId3"/>
    <p:sldId id="615" r:id="rId4"/>
    <p:sldId id="543" r:id="rId5"/>
    <p:sldId id="570" r:id="rId6"/>
    <p:sldId id="605" r:id="rId7"/>
    <p:sldId id="635" r:id="rId8"/>
    <p:sldId id="647" r:id="rId9"/>
    <p:sldId id="648" r:id="rId10"/>
    <p:sldId id="649" r:id="rId11"/>
    <p:sldId id="642" r:id="rId12"/>
    <p:sldId id="640" r:id="rId13"/>
    <p:sldId id="621" r:id="rId14"/>
    <p:sldId id="622" r:id="rId15"/>
    <p:sldId id="588" r:id="rId16"/>
    <p:sldId id="594" r:id="rId17"/>
    <p:sldId id="600" r:id="rId18"/>
    <p:sldId id="475" r:id="rId19"/>
    <p:sldId id="646" r:id="rId20"/>
  </p:sldIdLst>
  <p:sldSz cx="9144000" cy="6858000" type="screen4x3"/>
  <p:notesSz cx="666908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 autoAdjust="0"/>
    <p:restoredTop sz="94624" autoAdjust="0"/>
  </p:normalViewPr>
  <p:slideViewPr>
    <p:cSldViewPr>
      <p:cViewPr varScale="1">
        <p:scale>
          <a:sx n="74" d="100"/>
          <a:sy n="74" d="100"/>
        </p:scale>
        <p:origin x="1059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64" y="-90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12422242-314B-43D0-BC41-BBD22CE011B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279" tIns="45139" rIns="90279" bIns="4513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AE61625B-55B4-4EFA-8A9C-85A508EDA45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279" tIns="45139" rIns="90279" bIns="4513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0B595A2B-CAA8-492F-B0EA-ADFBA59A1FC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363"/>
            <a:ext cx="4105275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279" tIns="45139" rIns="90279" bIns="4513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nl-NL"/>
              <a:t>© Cito Instituut voor toetsontwikkeling, Arnhem 2012</a:t>
            </a:r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ED642B3A-D9BD-4B55-AE50-2EB5D65EB53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377363"/>
            <a:ext cx="2889250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279" tIns="45139" rIns="90279" bIns="4513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0DC62D2-5B81-498A-B0D2-3CB3445AA174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1F53F9E-59D4-45AB-BA3E-77131BEEE95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279" tIns="45139" rIns="90279" bIns="4513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5C08700-D81A-4FFD-904C-123A38CFAC3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279" tIns="45139" rIns="90279" bIns="4513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5780" name="Rectangle 4">
            <a:extLst>
              <a:ext uri="{FF2B5EF4-FFF2-40B4-BE49-F238E27FC236}">
                <a16:creationId xmlns:a16="http://schemas.microsoft.com/office/drawing/2014/main" id="{5BCDAFD0-606B-4DEB-B44B-78DE50035B1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8363" y="741363"/>
            <a:ext cx="4932362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A7362FF1-13D1-43DE-9C23-4E786EE0107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89475"/>
            <a:ext cx="5335588" cy="4441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279" tIns="45139" rIns="90279" bIns="451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55F9D0E1-EDBF-4A56-A227-5697EB5D59C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889250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279" tIns="45139" rIns="90279" bIns="4513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nl-NL"/>
              <a:t>© Cito B.V. Arnhem, 2007</a:t>
            </a: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CC347D51-146E-42C6-A6A5-30FE082637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377363"/>
            <a:ext cx="2889250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279" tIns="45139" rIns="90279" bIns="4513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0AB066A-C63C-4357-998B-0EBF175CE21C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r>
              <a:rPr lang="nl-NL" altLang="nl-NL"/>
              <a:t>   </a:t>
            </a:r>
            <a:fld id="{52E62366-900F-4C7F-B4CC-260A591B0F69}" type="slidenum">
              <a:rPr lang="nl-NL" altLang="nl-NL" smtClean="0"/>
              <a:pPr/>
              <a:t>‹nr.›</a:t>
            </a:fld>
            <a:endParaRPr lang="nl-NL" alt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82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altLang="nl-NL"/>
              <a:t>   </a:t>
            </a:r>
            <a:fld id="{62F7D729-A6AA-4B28-992A-115569A0D53E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7269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altLang="nl-NL"/>
              <a:t>   </a:t>
            </a:r>
            <a:fld id="{0D715C3A-4DF6-4FD4-8B43-A6EA41127D9B}" type="slidenum">
              <a:rPr lang="nl-NL" altLang="nl-NL" smtClean="0"/>
              <a:pPr/>
              <a:t>‹nr.›</a:t>
            </a:fld>
            <a:endParaRPr lang="nl-NL" alt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704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altLang="nl-NL"/>
              <a:t>   </a:t>
            </a:r>
            <a:fld id="{930C4EED-F1B7-4968-AF82-9B0DB59E4865}" type="slidenum">
              <a:rPr lang="nl-NL" altLang="nl-NL" smtClean="0"/>
              <a:pPr/>
              <a:t>‹nr.›</a:t>
            </a:fld>
            <a:endParaRPr lang="nl-NL" altLang="nl-N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C81B3B5A-4F07-4FCC-B6DE-5D7A01C7DA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1" y="6028770"/>
            <a:ext cx="857824" cy="82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28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altLang="nl-NL"/>
              <a:t>   </a:t>
            </a:r>
            <a:fld id="{232F369D-F8C1-46E8-A76B-338C8B918321}" type="slidenum">
              <a:rPr lang="nl-NL" altLang="nl-NL" smtClean="0"/>
              <a:pPr/>
              <a:t>‹nr.›</a:t>
            </a:fld>
            <a:endParaRPr lang="nl-NL" alt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962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altLang="nl-NL"/>
              <a:t>   </a:t>
            </a:r>
            <a:fld id="{9778E320-E61E-43A5-B575-F42EDC8D1C19}" type="slidenum">
              <a:rPr lang="nl-NL" altLang="nl-NL" smtClean="0"/>
              <a:pPr/>
              <a:t>‹nr.›</a:t>
            </a:fld>
            <a:endParaRPr lang="nl-NL" altLang="nl-N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614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altLang="nl-NL"/>
              <a:t>   </a:t>
            </a:r>
            <a:fld id="{1724520A-C601-4B8C-BEE8-2B557B1B1FD1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860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altLang="nl-NL"/>
              <a:t>   </a:t>
            </a:r>
            <a:fld id="{766826E9-5D59-4C83-9008-EE86573508DA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35693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altLang="nl-NL"/>
              <a:t>   </a:t>
            </a:r>
            <a:fld id="{8A6E2A05-F7F0-4B84-AD58-BC126729EA2C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01026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altLang="nl-NL"/>
              <a:t>   </a:t>
            </a:r>
            <a:fld id="{B38C6E0E-E16A-42F4-A251-0D7C562D480C}" type="slidenum">
              <a:rPr lang="nl-NL" altLang="nl-NL" smtClean="0"/>
              <a:pPr/>
              <a:t>‹nr.›</a:t>
            </a:fld>
            <a:endParaRPr lang="nl-NL" altLang="nl-NL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29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altLang="nl-NL"/>
              <a:t>   </a:t>
            </a:r>
            <a:fld id="{DC9CED82-AFCE-4330-8490-6AB0489B2905}" type="slidenum">
              <a:rPr lang="nl-NL" altLang="nl-NL" smtClean="0"/>
              <a:pPr/>
              <a:t>‹nr.›</a:t>
            </a:fld>
            <a:endParaRPr lang="nl-NL" altLang="nl-N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8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nl-NL" altLang="nl-NL"/>
              <a:t>   </a:t>
            </a:r>
            <a:fld id="{835A8D06-880A-40E5-8564-C35B8A20537B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6405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  <p:sldLayoutId id="2147484321" r:id="rId4"/>
    <p:sldLayoutId id="2147484322" r:id="rId5"/>
    <p:sldLayoutId id="2147484323" r:id="rId6"/>
    <p:sldLayoutId id="2147484324" r:id="rId7"/>
    <p:sldLayoutId id="2147484325" r:id="rId8"/>
    <p:sldLayoutId id="2147484326" r:id="rId9"/>
    <p:sldLayoutId id="2147484327" r:id="rId10"/>
    <p:sldLayoutId id="2147484328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>
            <a:extLst>
              <a:ext uri="{FF2B5EF4-FFF2-40B4-BE49-F238E27FC236}">
                <a16:creationId xmlns:a16="http://schemas.microsoft.com/office/drawing/2014/main" id="{29F90514-B2D8-4357-952D-29E24EE76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1760" y="692696"/>
            <a:ext cx="5688631" cy="2541431"/>
          </a:xfrm>
        </p:spPr>
        <p:txBody>
          <a:bodyPr/>
          <a:lstStyle/>
          <a:p>
            <a:r>
              <a:rPr lang="nl-NL" altLang="nl-NL" dirty="0"/>
              <a:t>DIFFERENTIËREN </a:t>
            </a:r>
            <a:br>
              <a:rPr lang="nl-NL" altLang="nl-NL" dirty="0"/>
            </a:br>
            <a:r>
              <a:rPr lang="nl-NL" altLang="nl-NL" dirty="0"/>
              <a:t>BIJ Modelleren</a:t>
            </a:r>
          </a:p>
        </p:txBody>
      </p:sp>
      <p:sp>
        <p:nvSpPr>
          <p:cNvPr id="3075" name="Ondertitel 2">
            <a:extLst>
              <a:ext uri="{FF2B5EF4-FFF2-40B4-BE49-F238E27FC236}">
                <a16:creationId xmlns:a16="http://schemas.microsoft.com/office/drawing/2014/main" id="{9F56A34B-2171-4552-943D-7E3F885D4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504" y="5013176"/>
            <a:ext cx="1944216" cy="720080"/>
          </a:xfrm>
        </p:spPr>
        <p:txBody>
          <a:bodyPr>
            <a:normAutofit fontScale="25000" lnSpcReduction="20000"/>
          </a:bodyPr>
          <a:lstStyle/>
          <a:p>
            <a:endParaRPr lang="nl-NL" altLang="nl-NL" dirty="0"/>
          </a:p>
          <a:p>
            <a:endParaRPr lang="nl-NL" altLang="nl-NL" dirty="0"/>
          </a:p>
          <a:p>
            <a:r>
              <a:rPr lang="nl-NL" altLang="nl-NL" sz="4400" dirty="0"/>
              <a:t>VRIJDAG 13 DECEMBER 2019</a:t>
            </a:r>
          </a:p>
          <a:p>
            <a:r>
              <a:rPr lang="nl-NL" altLang="nl-NL" sz="4400" dirty="0"/>
              <a:t>Peter Uylings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724E3C4-53F3-48A9-8BB7-7D52A42ED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" y="6028770"/>
            <a:ext cx="857824" cy="82923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881E0C-9E9E-4037-A20C-298BD9E92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Gebruik bij examens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CF6130-DF07-4705-9125-CC27C8233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Elk examen gebruikt expliciet of impliciet modelleren</a:t>
            </a:r>
          </a:p>
          <a:p>
            <a:r>
              <a:rPr lang="nl-NL" sz="3600" dirty="0"/>
              <a:t>Zie recente en eerdere voorbeelden..</a:t>
            </a:r>
          </a:p>
        </p:txBody>
      </p:sp>
    </p:spTree>
    <p:extLst>
      <p:ext uri="{BB962C8B-B14F-4D97-AF65-F5344CB8AC3E}">
        <p14:creationId xmlns:p14="http://schemas.microsoft.com/office/powerpoint/2010/main" val="1435455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>
            <a:extLst>
              <a:ext uri="{FF2B5EF4-FFF2-40B4-BE49-F238E27FC236}">
                <a16:creationId xmlns:a16="http://schemas.microsoft.com/office/drawing/2014/main" id="{800D7C66-F25A-437F-902C-2A92358C0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Atoommodellen</a:t>
            </a:r>
          </a:p>
        </p:txBody>
      </p:sp>
      <p:pic>
        <p:nvPicPr>
          <p:cNvPr id="37891" name="Picture 2">
            <a:extLst>
              <a:ext uri="{FF2B5EF4-FFF2-40B4-BE49-F238E27FC236}">
                <a16:creationId xmlns:a16="http://schemas.microsoft.com/office/drawing/2014/main" id="{BD0429CD-B29D-47C1-9C38-FB2FC12599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965" y="2016125"/>
            <a:ext cx="4688396" cy="3449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>
            <a:extLst>
              <a:ext uri="{FF2B5EF4-FFF2-40B4-BE49-F238E27FC236}">
                <a16:creationId xmlns:a16="http://schemas.microsoft.com/office/drawing/2014/main" id="{2D1C47D9-5313-43D4-9FA3-FD7E466EB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Quantumwereld</a:t>
            </a:r>
          </a:p>
        </p:txBody>
      </p:sp>
      <p:sp>
        <p:nvSpPr>
          <p:cNvPr id="45059" name="Tijdelijke aanduiding voor inhoud 2">
            <a:extLst>
              <a:ext uri="{FF2B5EF4-FFF2-40B4-BE49-F238E27FC236}">
                <a16:creationId xmlns:a16="http://schemas.microsoft.com/office/drawing/2014/main" id="{0059B5C1-EBF6-475E-89CE-FC4D2ACB2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/>
              <a:t>Modeldenken in Quantumwereld</a:t>
            </a:r>
          </a:p>
          <a:p>
            <a:r>
              <a:rPr lang="nl-NL" altLang="nl-NL"/>
              <a:t>Model van de debroglie-golflengte</a:t>
            </a:r>
          </a:p>
          <a:p>
            <a:r>
              <a:rPr lang="nl-NL" altLang="nl-NL" b="1"/>
              <a:t>CONCEPT -  CONTEXT</a:t>
            </a:r>
          </a:p>
          <a:p>
            <a:r>
              <a:rPr lang="nl-NL" altLang="nl-NL"/>
              <a:t>‘Op de rand van Klassiek en Quantum’</a:t>
            </a:r>
          </a:p>
          <a:p>
            <a:pPr lvl="1"/>
            <a:r>
              <a:rPr lang="nl-NL" altLang="nl-NL"/>
              <a:t>Als iets klassiek niet te verklaren is, maar met Quantum wel.</a:t>
            </a:r>
          </a:p>
          <a:p>
            <a:pPr lvl="1"/>
            <a:endParaRPr lang="nl-NL" altLang="nl-NL"/>
          </a:p>
          <a:p>
            <a:r>
              <a:rPr lang="nl-NL" altLang="nl-NL"/>
              <a:t>Internationaal Zeldzaam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el 1">
            <a:extLst>
              <a:ext uri="{FF2B5EF4-FFF2-40B4-BE49-F238E27FC236}">
                <a16:creationId xmlns:a16="http://schemas.microsoft.com/office/drawing/2014/main" id="{5C9DFC90-2396-47AB-9115-2C3774F05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56448"/>
            <a:ext cx="8496944" cy="536248"/>
          </a:xfrm>
        </p:spPr>
        <p:txBody>
          <a:bodyPr>
            <a:normAutofit fontScale="90000"/>
          </a:bodyPr>
          <a:lstStyle/>
          <a:p>
            <a:r>
              <a:rPr lang="nl-NL" altLang="nl-NL" dirty="0"/>
              <a:t>Syllabus VWO   </a:t>
            </a:r>
            <a:r>
              <a:rPr lang="nl-NL" sz="2000" dirty="0"/>
              <a:t>Domein H. Natuurwetten en Modellen</a:t>
            </a:r>
            <a:br>
              <a:rPr lang="nl-NL" sz="2000" dirty="0"/>
            </a:br>
            <a:endParaRPr lang="nl-NL" altLang="nl-NL" sz="2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E1F31D-7B00-4360-9674-C9A7E47C9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2696"/>
            <a:ext cx="8352928" cy="4896544"/>
          </a:xfrm>
        </p:spPr>
        <p:txBody>
          <a:bodyPr>
            <a:normAutofit fontScale="92500" lnSpcReduction="10000"/>
          </a:bodyPr>
          <a:lstStyle/>
          <a:p>
            <a:pPr marL="0" indent="0">
              <a:buFontTx/>
              <a:buNone/>
              <a:defRPr/>
            </a:pPr>
            <a:r>
              <a:rPr lang="nl-NL" sz="1400" dirty="0"/>
              <a:t>De kandidaat kan in voorbeelden die vallen binnen </a:t>
            </a:r>
            <a:r>
              <a:rPr lang="nl-NL" sz="1400" dirty="0" err="1"/>
              <a:t>subdomeinen</a:t>
            </a:r>
            <a:r>
              <a:rPr lang="nl-NL" sz="1400" dirty="0"/>
              <a:t> van het centraal examen fundamentele natuurkundige principes en wetmatigheden herkennen, benoemen en toepassen. Ook kan de kandidaat een </a:t>
            </a:r>
            <a:r>
              <a:rPr lang="nl-NL" sz="1400" b="1" dirty="0"/>
              <a:t>model </a:t>
            </a:r>
            <a:r>
              <a:rPr lang="nl-NL" sz="1400" dirty="0"/>
              <a:t>hanteren en de grenzen van de toepasbaarheid en betrouwbaarheid van een bepaald </a:t>
            </a:r>
            <a:r>
              <a:rPr lang="nl-NL" sz="1400" b="1" dirty="0"/>
              <a:t>model</a:t>
            </a:r>
            <a:r>
              <a:rPr lang="nl-NL" sz="1400" dirty="0"/>
              <a:t> voor een fysisch verschijnsel beoordelen.</a:t>
            </a:r>
          </a:p>
          <a:p>
            <a:pPr marL="0" indent="0">
              <a:buFontTx/>
              <a:buNone/>
              <a:defRPr/>
            </a:pPr>
            <a:r>
              <a:rPr lang="nl-NL" i="1" dirty="0"/>
              <a:t>Specificatie</a:t>
            </a:r>
          </a:p>
          <a:p>
            <a:pPr marL="0" indent="0">
              <a:buFontTx/>
              <a:buNone/>
              <a:defRPr/>
            </a:pPr>
            <a:r>
              <a:rPr lang="nl-NL" dirty="0"/>
              <a:t>De kandidaat kan:</a:t>
            </a:r>
          </a:p>
          <a:p>
            <a:pPr marL="0" indent="0">
              <a:buFontTx/>
              <a:buNone/>
              <a:defRPr/>
            </a:pPr>
            <a:r>
              <a:rPr lang="nl-NL" dirty="0"/>
              <a:t>1. in voorbeelden die passen bij de specificaties van de vwo-domeinen uit deze syllabus fundamentele natuurkundige principes en wetmatigheden herkennen, benoemen en toepassen,</a:t>
            </a:r>
          </a:p>
          <a:p>
            <a:pPr>
              <a:defRPr/>
            </a:pPr>
            <a:r>
              <a:rPr lang="nl-NL" dirty="0"/>
              <a:t>principes: universaliteit, schaalonafhankelijkheid, denken in ordes van grootte, analogie;</a:t>
            </a:r>
          </a:p>
          <a:p>
            <a:pPr>
              <a:defRPr/>
            </a:pPr>
            <a:r>
              <a:rPr lang="nl-NL" dirty="0"/>
              <a:t>wetmatigheden: behoudswetten, wetten van Newton, kwadratenwet;</a:t>
            </a:r>
          </a:p>
          <a:p>
            <a:pPr>
              <a:defRPr/>
            </a:pPr>
            <a:r>
              <a:rPr lang="nl-NL" dirty="0" err="1"/>
              <a:t>vakbegrippen</a:t>
            </a:r>
            <a:r>
              <a:rPr lang="nl-NL" dirty="0"/>
              <a:t>: natuurwet, natuurconstante, verband, vergelijking;</a:t>
            </a:r>
          </a:p>
          <a:p>
            <a:pPr>
              <a:defRPr/>
            </a:pPr>
            <a:r>
              <a:rPr lang="nl-NL" sz="1400" dirty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el 1">
            <a:extLst>
              <a:ext uri="{FF2B5EF4-FFF2-40B4-BE49-F238E27FC236}">
                <a16:creationId xmlns:a16="http://schemas.microsoft.com/office/drawing/2014/main" id="{A26231B9-71AD-4E3E-AF00-6C0E06991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Syllabus VWO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9008CC-DF31-44BE-B4AA-5097C40FA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853755"/>
            <a:ext cx="8712967" cy="416753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nl-NL" sz="1400" dirty="0"/>
              <a:t>2. voorbeelden die passen bij de specificaties van de vwo-domeinen uit deze syllabus gebruiken om toe te lichten hoe het begrip </a:t>
            </a:r>
            <a:r>
              <a:rPr lang="nl-NL" sz="1400" b="1" dirty="0"/>
              <a:t>model</a:t>
            </a:r>
            <a:r>
              <a:rPr lang="nl-NL" sz="1400" dirty="0"/>
              <a:t> in de natuurkunde wordt gehanteerd en de grenzen van de toepasbaarheid en betrouwbaarheid van een bepaald </a:t>
            </a:r>
            <a:r>
              <a:rPr lang="nl-NL" sz="1400" b="1" dirty="0"/>
              <a:t>model</a:t>
            </a:r>
            <a:r>
              <a:rPr lang="nl-NL" sz="1400" dirty="0"/>
              <a:t> voor een fysisch verschijnsel beoordelen,</a:t>
            </a:r>
          </a:p>
          <a:p>
            <a:pPr>
              <a:defRPr/>
            </a:pPr>
            <a:r>
              <a:rPr lang="nl-NL" sz="1400" dirty="0"/>
              <a:t>het inzicht toepassen dat een </a:t>
            </a:r>
            <a:r>
              <a:rPr lang="nl-NL" sz="1400" b="1" dirty="0"/>
              <a:t>model </a:t>
            </a:r>
            <a:r>
              <a:rPr lang="nl-NL" sz="1400" dirty="0"/>
              <a:t>een vereenvoudigde weergave van de werkelijkheid  is en dit relateren aan de beperkte toepasbaarheid van het </a:t>
            </a:r>
            <a:r>
              <a:rPr lang="nl-NL" sz="1400" b="1" dirty="0"/>
              <a:t>model</a:t>
            </a:r>
            <a:r>
              <a:rPr lang="nl-NL" sz="1400" dirty="0"/>
              <a:t>;</a:t>
            </a:r>
          </a:p>
          <a:p>
            <a:pPr>
              <a:defRPr/>
            </a:pPr>
            <a:r>
              <a:rPr lang="nl-NL" sz="1400" dirty="0"/>
              <a:t>onderscheid maken tussen een denk</a:t>
            </a:r>
            <a:r>
              <a:rPr lang="nl-NL" sz="1400" b="1" dirty="0"/>
              <a:t>model</a:t>
            </a:r>
            <a:r>
              <a:rPr lang="nl-NL" sz="1400" dirty="0"/>
              <a:t>, schaal</a:t>
            </a:r>
            <a:r>
              <a:rPr lang="nl-NL" sz="1400" b="1" dirty="0"/>
              <a:t>model</a:t>
            </a:r>
            <a:r>
              <a:rPr lang="nl-NL" sz="1400" dirty="0"/>
              <a:t>, numeriek </a:t>
            </a:r>
            <a:r>
              <a:rPr lang="nl-NL" sz="1400" b="1" dirty="0"/>
              <a:t>model</a:t>
            </a:r>
            <a:r>
              <a:rPr lang="nl-NL" sz="1400" dirty="0"/>
              <a:t> en</a:t>
            </a:r>
          </a:p>
          <a:p>
            <a:pPr>
              <a:defRPr/>
            </a:pPr>
            <a:r>
              <a:rPr lang="nl-NL" sz="1400" dirty="0"/>
              <a:t>computer</a:t>
            </a:r>
            <a:r>
              <a:rPr lang="nl-NL" sz="1400" b="1" dirty="0"/>
              <a:t>model</a:t>
            </a:r>
            <a:r>
              <a:rPr lang="nl-NL" sz="1400" dirty="0"/>
              <a:t>;</a:t>
            </a:r>
          </a:p>
          <a:p>
            <a:pPr>
              <a:defRPr/>
            </a:pPr>
            <a:r>
              <a:rPr lang="nl-NL" sz="1400" dirty="0" err="1"/>
              <a:t>vakbegrip</a:t>
            </a:r>
            <a:r>
              <a:rPr lang="nl-NL" sz="1400" dirty="0"/>
              <a:t>: iteratief proces;</a:t>
            </a:r>
          </a:p>
          <a:p>
            <a:pPr marL="0" indent="0">
              <a:buFontTx/>
              <a:buNone/>
              <a:defRPr/>
            </a:pPr>
            <a:r>
              <a:rPr lang="nl-NL" sz="1400" dirty="0"/>
              <a:t>3. </a:t>
            </a:r>
            <a:r>
              <a:rPr lang="nl-NL" sz="1400" b="1" dirty="0"/>
              <a:t>model</a:t>
            </a:r>
            <a:r>
              <a:rPr lang="nl-NL" sz="1400" dirty="0"/>
              <a:t>structuren herkennen in computermodellen en het gedrag van deze </a:t>
            </a:r>
            <a:r>
              <a:rPr lang="nl-NL" sz="1400" b="1" dirty="0"/>
              <a:t>model</a:t>
            </a:r>
            <a:r>
              <a:rPr lang="nl-NL" sz="1400" dirty="0"/>
              <a:t>structuren toelichten en onderzoeken en aan de hand van voorbeelden uitleggen waar grenzen aan de voorspelbaarheid uit voortkomen,</a:t>
            </a:r>
          </a:p>
          <a:p>
            <a:pPr>
              <a:defRPr/>
            </a:pPr>
            <a:r>
              <a:rPr lang="nl-NL" sz="1400" b="1" dirty="0"/>
              <a:t>model</a:t>
            </a:r>
            <a:r>
              <a:rPr lang="nl-NL" sz="1400" dirty="0"/>
              <a:t>structuren: verval en groei (1e orde), oscillaties en bewegingen (2e orde);</a:t>
            </a:r>
          </a:p>
          <a:p>
            <a:pPr>
              <a:defRPr/>
            </a:pPr>
            <a:r>
              <a:rPr lang="nl-NL" sz="1400" dirty="0" err="1"/>
              <a:t>vakbegrippen</a:t>
            </a:r>
            <a:r>
              <a:rPr lang="nl-NL" sz="1400" dirty="0"/>
              <a:t>: rekencapaciteit, stapgrootte, beginvoorwaarde.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el 1">
            <a:extLst>
              <a:ext uri="{FF2B5EF4-FFF2-40B4-BE49-F238E27FC236}">
                <a16:creationId xmlns:a16="http://schemas.microsoft.com/office/drawing/2014/main" id="{DE8A1ED6-8BBE-495D-8C9F-700EBFE05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Modelleren</a:t>
            </a:r>
          </a:p>
        </p:txBody>
      </p:sp>
      <p:sp>
        <p:nvSpPr>
          <p:cNvPr id="54275" name="Tijdelijke aanduiding voor inhoud 2">
            <a:extLst>
              <a:ext uri="{FF2B5EF4-FFF2-40B4-BE49-F238E27FC236}">
                <a16:creationId xmlns:a16="http://schemas.microsoft.com/office/drawing/2014/main" id="{A41AC47B-439E-4A14-88A4-AE24500AF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/>
              <a:t>Als je precies weet hoe het zit, heb je geen model nodig</a:t>
            </a:r>
          </a:p>
          <a:p>
            <a:r>
              <a:rPr lang="nl-NL" altLang="nl-NL"/>
              <a:t>Eenvoudig beginnen</a:t>
            </a:r>
          </a:p>
          <a:p>
            <a:r>
              <a:rPr lang="nl-NL" altLang="nl-NL"/>
              <a:t>Aannames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el 1">
            <a:extLst>
              <a:ext uri="{FF2B5EF4-FFF2-40B4-BE49-F238E27FC236}">
                <a16:creationId xmlns:a16="http://schemas.microsoft.com/office/drawing/2014/main" id="{1F9FD6EF-A85E-4DC8-9DD4-684DBE699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Handreiking Modelleren</a:t>
            </a:r>
          </a:p>
        </p:txBody>
      </p:sp>
      <p:sp>
        <p:nvSpPr>
          <p:cNvPr id="59395" name="Tijdelijke aanduiding voor inhoud 2">
            <a:extLst>
              <a:ext uri="{FF2B5EF4-FFF2-40B4-BE49-F238E27FC236}">
                <a16:creationId xmlns:a16="http://schemas.microsoft.com/office/drawing/2014/main" id="{3B33CF76-C886-4A53-80BA-B035BE041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/>
              <a:t>Ontbrak nog in de SLO Handreiking</a:t>
            </a:r>
          </a:p>
          <a:p>
            <a:r>
              <a:rPr lang="nl-NL" altLang="nl-NL"/>
              <a:t>Handreiking Modelleren</a:t>
            </a:r>
          </a:p>
          <a:p>
            <a:r>
              <a:rPr lang="nl-NL" altLang="nl-NL"/>
              <a:t>Voor SE </a:t>
            </a:r>
            <a:r>
              <a:rPr lang="nl-NL" altLang="nl-NL" b="1"/>
              <a:t>en</a:t>
            </a:r>
            <a:r>
              <a:rPr lang="nl-NL" altLang="nl-NL"/>
              <a:t> CE</a:t>
            </a:r>
          </a:p>
          <a:p>
            <a:r>
              <a:rPr lang="nl-NL" altLang="nl-NL"/>
              <a:t>Modelweergaven in CE</a:t>
            </a:r>
          </a:p>
          <a:p>
            <a:r>
              <a:rPr lang="nl-NL" altLang="nl-NL"/>
              <a:t>Modelleerprogramma’s voor SE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el 1">
            <a:extLst>
              <a:ext uri="{FF2B5EF4-FFF2-40B4-BE49-F238E27FC236}">
                <a16:creationId xmlns:a16="http://schemas.microsoft.com/office/drawing/2014/main" id="{F1274C3A-9074-4E09-B18C-4919D497C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Handreiking Webversie</a:t>
            </a:r>
          </a:p>
        </p:txBody>
      </p:sp>
      <p:sp>
        <p:nvSpPr>
          <p:cNvPr id="60419" name="Tijdelijke aanduiding voor inhoud 2">
            <a:extLst>
              <a:ext uri="{FF2B5EF4-FFF2-40B4-BE49-F238E27FC236}">
                <a16:creationId xmlns:a16="http://schemas.microsoft.com/office/drawing/2014/main" id="{208D7578-D49A-4B3F-8279-EAA4A442F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altLang="nl-NL"/>
          </a:p>
        </p:txBody>
      </p:sp>
      <p:pic>
        <p:nvPicPr>
          <p:cNvPr id="60420" name="Picture 2">
            <a:extLst>
              <a:ext uri="{FF2B5EF4-FFF2-40B4-BE49-F238E27FC236}">
                <a16:creationId xmlns:a16="http://schemas.microsoft.com/office/drawing/2014/main" id="{A75BCB09-F1CA-4EAC-9421-BE169F5DD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" t="-7777" r="-2242" b="15416"/>
          <a:stretch>
            <a:fillRect/>
          </a:stretch>
        </p:blipFill>
        <p:spPr bwMode="auto">
          <a:xfrm>
            <a:off x="90487" y="-99392"/>
            <a:ext cx="9053513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el 1">
            <a:extLst>
              <a:ext uri="{FF2B5EF4-FFF2-40B4-BE49-F238E27FC236}">
                <a16:creationId xmlns:a16="http://schemas.microsoft.com/office/drawing/2014/main" id="{B9C642E1-89A7-47AB-8813-F80D5719A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nl-NL"/>
          </a:p>
        </p:txBody>
      </p:sp>
      <p:pic>
        <p:nvPicPr>
          <p:cNvPr id="69635" name="Tijdelijke aanduiding voor inhoud 3">
            <a:extLst>
              <a:ext uri="{FF2B5EF4-FFF2-40B4-BE49-F238E27FC236}">
                <a16:creationId xmlns:a16="http://schemas.microsoft.com/office/drawing/2014/main" id="{6A3CAF6B-CB28-46C0-A7C9-C9EE5BB589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3"/>
          <a:stretch>
            <a:fillRect/>
          </a:stretch>
        </p:blipFill>
        <p:spPr>
          <a:xfrm>
            <a:off x="-20638" y="865188"/>
            <a:ext cx="9164638" cy="4764087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7DDCD9-E3A6-4C24-86A1-7211E8869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7" y="81221"/>
            <a:ext cx="4536504" cy="539468"/>
          </a:xfrm>
        </p:spPr>
        <p:txBody>
          <a:bodyPr/>
          <a:lstStyle/>
          <a:p>
            <a:r>
              <a:rPr lang="en-US" dirty="0"/>
              <a:t>Hawking radiation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4423952-6A54-474A-8130-41CD012EB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97611"/>
            <a:ext cx="7992888" cy="5410955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D71C124-D1F0-4DC0-83B4-075C424AE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2024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>
            <a:extLst>
              <a:ext uri="{FF2B5EF4-FFF2-40B4-BE49-F238E27FC236}">
                <a16:creationId xmlns:a16="http://schemas.microsoft.com/office/drawing/2014/main" id="{E1B79D15-3E12-44EB-9B9D-D71729F56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92" y="277069"/>
            <a:ext cx="6571343" cy="1049235"/>
          </a:xfrm>
        </p:spPr>
        <p:txBody>
          <a:bodyPr/>
          <a:lstStyle/>
          <a:p>
            <a:r>
              <a:rPr lang="nl-NL" altLang="nl-NL" dirty="0" err="1"/>
              <a:t>Bloom</a:t>
            </a:r>
            <a:endParaRPr lang="nl-NL" altLang="nl-NL" dirty="0"/>
          </a:p>
        </p:txBody>
      </p:sp>
      <p:pic>
        <p:nvPicPr>
          <p:cNvPr id="3" name="Tijdelijke aanduiding voor inhoud 2">
            <a:extLst>
              <a:ext uri="{FF2B5EF4-FFF2-40B4-BE49-F238E27FC236}">
                <a16:creationId xmlns:a16="http://schemas.microsoft.com/office/drawing/2014/main" id="{89C66FBE-66E0-4030-B7E7-2F806391F0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251" y="3326329"/>
            <a:ext cx="857824" cy="829230"/>
          </a:xfrm>
        </p:spPr>
      </p:pic>
      <p:pic>
        <p:nvPicPr>
          <p:cNvPr id="12292" name="Picture 2">
            <a:extLst>
              <a:ext uri="{FF2B5EF4-FFF2-40B4-BE49-F238E27FC236}">
                <a16:creationId xmlns:a16="http://schemas.microsoft.com/office/drawing/2014/main" id="{BFCE613D-0F57-4187-80C3-33E35A86D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7991475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4">
            <a:extLst>
              <a:ext uri="{FF2B5EF4-FFF2-40B4-BE49-F238E27FC236}">
                <a16:creationId xmlns:a16="http://schemas.microsoft.com/office/drawing/2014/main" id="{8D9A3E7E-71F2-4E1E-8173-C01F26194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Verbeterde Bloom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CB6369-8C69-4E79-BAB2-21F3670BA2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088" y="1557338"/>
            <a:ext cx="3632200" cy="420528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nl-NL" dirty="0">
              <a:solidFill>
                <a:srgbClr val="08ADD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A8F66E0-BF3F-49B2-9C66-5411FDD7E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763" y="1600200"/>
            <a:ext cx="2016125" cy="42052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nl-NL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nl-NL" sz="1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nl-NL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Level skills</a:t>
            </a:r>
          </a:p>
          <a:p>
            <a:pPr marL="0" indent="0">
              <a:buFontTx/>
              <a:buNone/>
              <a:defRPr/>
            </a:pPr>
            <a:r>
              <a:rPr lang="nl-NL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Hogere orde denkvaardigheden</a:t>
            </a:r>
          </a:p>
          <a:p>
            <a:pPr marL="0" indent="0">
              <a:buFontTx/>
              <a:buNone/>
              <a:defRPr/>
            </a:pPr>
            <a:endParaRPr lang="nl-NL" sz="1800" dirty="0">
              <a:solidFill>
                <a:srgbClr val="08ADD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nl-NL" sz="1800" dirty="0">
              <a:solidFill>
                <a:srgbClr val="08ADD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nl-NL" sz="1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</a:t>
            </a:r>
            <a:r>
              <a:rPr lang="nl-NL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level skills</a:t>
            </a:r>
          </a:p>
          <a:p>
            <a:pPr marL="0" indent="0">
              <a:buFontTx/>
              <a:buNone/>
              <a:defRPr/>
            </a:pPr>
            <a:r>
              <a:rPr lang="nl-NL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Lagere orde denkvaardigheden</a:t>
            </a:r>
          </a:p>
          <a:p>
            <a:pPr>
              <a:defRPr/>
            </a:pPr>
            <a:endParaRPr lang="nl-NL" dirty="0"/>
          </a:p>
        </p:txBody>
      </p:sp>
      <p:pic>
        <p:nvPicPr>
          <p:cNvPr id="14341" name="Picture 2">
            <a:extLst>
              <a:ext uri="{FF2B5EF4-FFF2-40B4-BE49-F238E27FC236}">
                <a16:creationId xmlns:a16="http://schemas.microsoft.com/office/drawing/2014/main" id="{30AE0CEC-1E28-4749-BE60-5C072458A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0" t="22687" r="15672" b="10210"/>
          <a:stretch>
            <a:fillRect/>
          </a:stretch>
        </p:blipFill>
        <p:spPr bwMode="auto">
          <a:xfrm>
            <a:off x="173038" y="1557338"/>
            <a:ext cx="5770562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D032CCA-7AEF-4142-B516-C1D2E80D34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9" y="6065560"/>
            <a:ext cx="857824" cy="8292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>
            <a:extLst>
              <a:ext uri="{FF2B5EF4-FFF2-40B4-BE49-F238E27FC236}">
                <a16:creationId xmlns:a16="http://schemas.microsoft.com/office/drawing/2014/main" id="{A643F265-3688-4986-A603-D39CFB73A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altLang="nl-NL"/>
          </a:p>
        </p:txBody>
      </p:sp>
      <p:sp>
        <p:nvSpPr>
          <p:cNvPr id="4099" name="Tijdelijke aanduiding voor inhoud 2">
            <a:extLst>
              <a:ext uri="{FF2B5EF4-FFF2-40B4-BE49-F238E27FC236}">
                <a16:creationId xmlns:a16="http://schemas.microsoft.com/office/drawing/2014/main" id="{5B3A9F42-A159-4D48-8C2F-FE17E8572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altLang="nl-NL"/>
              <a:t>Centrale Examens</a:t>
            </a:r>
          </a:p>
          <a:p>
            <a:r>
              <a:rPr lang="nl-NL" altLang="nl-NL" b="1"/>
              <a:t>Natuurkunde-examens</a:t>
            </a:r>
          </a:p>
          <a:p>
            <a:r>
              <a:rPr lang="nl-NL" altLang="nl-NL" b="1"/>
              <a:t>Modeldenken</a:t>
            </a:r>
          </a:p>
          <a:p>
            <a:r>
              <a:rPr lang="nl-NL" altLang="nl-NL"/>
              <a:t>Computermodellen</a:t>
            </a:r>
          </a:p>
          <a:p>
            <a:r>
              <a:rPr lang="nl-NL" altLang="nl-NL"/>
              <a:t>Quantum-modellen</a:t>
            </a:r>
          </a:p>
          <a:p>
            <a:r>
              <a:rPr lang="nl-NL" altLang="nl-NL" b="1"/>
              <a:t>Modelleren</a:t>
            </a:r>
          </a:p>
          <a:p>
            <a:r>
              <a:rPr lang="nl-NL" altLang="nl-NL"/>
              <a:t>Modelweergaven</a:t>
            </a:r>
          </a:p>
          <a:p>
            <a:r>
              <a:rPr lang="nl-NL" altLang="nl-NL"/>
              <a:t>Handreiking Modelleren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83874E40-1635-4331-8665-997B20531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Modeldenken</a:t>
            </a:r>
          </a:p>
        </p:txBody>
      </p:sp>
      <p:sp>
        <p:nvSpPr>
          <p:cNvPr id="26627" name="Tijdelijke aanduiding voor inhoud 2">
            <a:extLst>
              <a:ext uri="{FF2B5EF4-FFF2-40B4-BE49-F238E27FC236}">
                <a16:creationId xmlns:a16="http://schemas.microsoft.com/office/drawing/2014/main" id="{72142264-1AEA-428A-A695-C8E701420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491" y="2015733"/>
            <a:ext cx="6571343" cy="3717523"/>
          </a:xfrm>
        </p:spPr>
        <p:txBody>
          <a:bodyPr>
            <a:normAutofit lnSpcReduction="10000"/>
          </a:bodyPr>
          <a:lstStyle/>
          <a:p>
            <a:r>
              <a:rPr lang="nl-NL" altLang="nl-NL" sz="2800" dirty="0"/>
              <a:t>Basis van de wetenschap</a:t>
            </a:r>
          </a:p>
          <a:p>
            <a:r>
              <a:rPr lang="nl-NL" altLang="nl-NL" sz="2800" dirty="0"/>
              <a:t>Psychologie</a:t>
            </a:r>
          </a:p>
          <a:p>
            <a:r>
              <a:rPr lang="nl-NL" altLang="nl-NL" sz="2800" dirty="0"/>
              <a:t>Psychometrie</a:t>
            </a:r>
          </a:p>
          <a:p>
            <a:r>
              <a:rPr lang="nl-NL" altLang="nl-NL" sz="2800" dirty="0"/>
              <a:t>Biologie</a:t>
            </a:r>
          </a:p>
          <a:p>
            <a:r>
              <a:rPr lang="nl-NL" altLang="nl-NL" sz="2800" dirty="0"/>
              <a:t>Fysische Geografie </a:t>
            </a:r>
          </a:p>
          <a:p>
            <a:r>
              <a:rPr lang="nl-NL" altLang="nl-NL" sz="2800" dirty="0"/>
              <a:t>Natuurkunde </a:t>
            </a:r>
          </a:p>
          <a:p>
            <a:endParaRPr lang="nl-NL" altLang="nl-NL" dirty="0"/>
          </a:p>
          <a:p>
            <a:endParaRPr lang="nl-NL" altLang="nl-NL" dirty="0"/>
          </a:p>
          <a:p>
            <a:endParaRPr lang="nl-NL" alt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463475B-792F-4E8F-85CE-CB4C0D6BA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1" y="6028770"/>
            <a:ext cx="857824" cy="829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>
            <a:extLst>
              <a:ext uri="{FF2B5EF4-FFF2-40B4-BE49-F238E27FC236}">
                <a16:creationId xmlns:a16="http://schemas.microsoft.com/office/drawing/2014/main" id="{F1EE903F-6345-4A63-8BE8-CF0DAE6E0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40867"/>
            <a:ext cx="6571343" cy="1049235"/>
          </a:xfrm>
        </p:spPr>
        <p:txBody>
          <a:bodyPr/>
          <a:lstStyle/>
          <a:p>
            <a:r>
              <a:rPr lang="nl-NL" altLang="nl-NL" dirty="0"/>
              <a:t>(Natuur)wetenschappelijk proces</a:t>
            </a:r>
          </a:p>
        </p:txBody>
      </p:sp>
      <p:sp>
        <p:nvSpPr>
          <p:cNvPr id="27651" name="Tijdelijke aanduiding voor inhoud 2">
            <a:extLst>
              <a:ext uri="{FF2B5EF4-FFF2-40B4-BE49-F238E27FC236}">
                <a16:creationId xmlns:a16="http://schemas.microsoft.com/office/drawing/2014/main" id="{04C902DF-E85D-4EEC-BE4E-56403B5E1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412776"/>
            <a:ext cx="7416800" cy="4205288"/>
          </a:xfrm>
        </p:spPr>
        <p:txBody>
          <a:bodyPr>
            <a:normAutofit lnSpcReduction="10000"/>
          </a:bodyPr>
          <a:lstStyle/>
          <a:p>
            <a:r>
              <a:rPr lang="nl-NL" altLang="nl-NL" dirty="0"/>
              <a:t>(</a:t>
            </a:r>
            <a:r>
              <a:rPr lang="nl-NL" altLang="nl-NL" dirty="0" err="1"/>
              <a:t>onderzoeks</a:t>
            </a:r>
            <a:r>
              <a:rPr lang="nl-NL" altLang="nl-NL" dirty="0"/>
              <a:t>)vraag</a:t>
            </a:r>
          </a:p>
          <a:p>
            <a:r>
              <a:rPr lang="nl-NL" altLang="nl-NL" dirty="0"/>
              <a:t>Hypothese / Theorie / Model</a:t>
            </a:r>
          </a:p>
          <a:p>
            <a:r>
              <a:rPr lang="nl-NL" altLang="nl-NL" dirty="0"/>
              <a:t>Metingen </a:t>
            </a:r>
          </a:p>
          <a:p>
            <a:r>
              <a:rPr lang="nl-NL" altLang="nl-NL" dirty="0"/>
              <a:t>Conclusies</a:t>
            </a:r>
          </a:p>
          <a:p>
            <a:r>
              <a:rPr lang="nl-NL" altLang="nl-NL" dirty="0"/>
              <a:t>      Nieuwe vraag </a:t>
            </a:r>
          </a:p>
          <a:p>
            <a:r>
              <a:rPr lang="nl-NL" altLang="nl-NL" dirty="0"/>
              <a:t>	Nieuwe Hypothese / Theorie / Model</a:t>
            </a:r>
          </a:p>
          <a:p>
            <a:r>
              <a:rPr lang="nl-NL" altLang="nl-NL" dirty="0"/>
              <a:t> 	Nieuwe metingen</a:t>
            </a:r>
          </a:p>
          <a:p>
            <a:r>
              <a:rPr lang="nl-NL" altLang="nl-NL" dirty="0"/>
              <a:t>      Nieuwe Conclusies</a:t>
            </a:r>
          </a:p>
          <a:p>
            <a:r>
              <a:rPr lang="nl-NL" altLang="nl-NL" dirty="0"/>
              <a:t>              Nieuwe vraag …</a:t>
            </a:r>
          </a:p>
          <a:p>
            <a:pPr lvl="1"/>
            <a:endParaRPr lang="nl-NL" altLang="nl-NL" dirty="0"/>
          </a:p>
          <a:p>
            <a:endParaRPr lang="nl-NL" alt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E4310F5-3F43-4993-88E6-74D93D5A3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" y="6028770"/>
            <a:ext cx="857824" cy="8292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>
            <a:extLst>
              <a:ext uri="{FF2B5EF4-FFF2-40B4-BE49-F238E27FC236}">
                <a16:creationId xmlns:a16="http://schemas.microsoft.com/office/drawing/2014/main" id="{BBDF7E55-A809-4934-A64E-4F77D667A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Modeldenken</a:t>
            </a:r>
          </a:p>
        </p:txBody>
      </p:sp>
      <p:sp>
        <p:nvSpPr>
          <p:cNvPr id="36867" name="Tijdelijke aanduiding voor inhoud 2">
            <a:extLst>
              <a:ext uri="{FF2B5EF4-FFF2-40B4-BE49-F238E27FC236}">
                <a16:creationId xmlns:a16="http://schemas.microsoft.com/office/drawing/2014/main" id="{03EA067C-0D94-4B83-9BE2-2EBE04A9A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altLang="nl-NL" sz="2800" dirty="0"/>
              <a:t>Natuurkunde is </a:t>
            </a:r>
            <a:r>
              <a:rPr lang="nl-NL" altLang="nl-NL" sz="2800" dirty="0" err="1"/>
              <a:t>modeldenken</a:t>
            </a:r>
            <a:r>
              <a:rPr lang="nl-NL" altLang="nl-NL" sz="2800" dirty="0"/>
              <a:t>.</a:t>
            </a:r>
          </a:p>
          <a:p>
            <a:r>
              <a:rPr lang="nl-NL" altLang="nl-NL" sz="2800" dirty="0"/>
              <a:t>Moeten de leerlingen zich bewust zijn van </a:t>
            </a:r>
            <a:r>
              <a:rPr lang="nl-NL" altLang="nl-NL" sz="2800" dirty="0" err="1"/>
              <a:t>modeldenken</a:t>
            </a:r>
            <a:r>
              <a:rPr lang="nl-NL" altLang="nl-NL" sz="2800" dirty="0"/>
              <a:t>?</a:t>
            </a:r>
          </a:p>
          <a:p>
            <a:pPr lvl="1"/>
            <a:r>
              <a:rPr lang="nl-NL" altLang="nl-NL" sz="2800" dirty="0"/>
              <a:t>Ja, maar niet overdrijven.</a:t>
            </a:r>
          </a:p>
          <a:p>
            <a:pPr lvl="1"/>
            <a:r>
              <a:rPr lang="nl-NL" altLang="nl-NL" sz="2800" dirty="0"/>
              <a:t>Houd rekening met de zwakkere leerlingen.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86331C-2D3F-4767-9782-E179F71CC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start..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B58A7C-6DDE-46C9-B860-579748CE8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4800" dirty="0"/>
              <a:t>Van vrije val naar kegel</a:t>
            </a:r>
          </a:p>
          <a:p>
            <a:r>
              <a:rPr lang="nl-NL" sz="4800" dirty="0"/>
              <a:t>Auto &amp; bus</a:t>
            </a:r>
          </a:p>
          <a:p>
            <a:r>
              <a:rPr lang="nl-NL" sz="4800" dirty="0"/>
              <a:t>Kinematica naar dynamica</a:t>
            </a:r>
          </a:p>
          <a:p>
            <a:r>
              <a:rPr lang="nl-NL" sz="4800" dirty="0"/>
              <a:t>Van trein0 naar </a:t>
            </a:r>
            <a:r>
              <a:rPr lang="nl-NL" sz="4800" dirty="0" err="1"/>
              <a:t>treinD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3600494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AF3A18-2135-400B-AC04-8B1E2AA27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Animaties!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28A3882-6053-4A99-ACE5-D3FB20179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015733"/>
            <a:ext cx="8280919" cy="3450613"/>
          </a:xfrm>
        </p:spPr>
        <p:txBody>
          <a:bodyPr>
            <a:normAutofit/>
          </a:bodyPr>
          <a:lstStyle/>
          <a:p>
            <a:r>
              <a:rPr lang="nl-NL" sz="4000" dirty="0"/>
              <a:t>Bij NLT, waar en hoe beginnen. Leerlingen zelf. </a:t>
            </a:r>
          </a:p>
          <a:p>
            <a:r>
              <a:rPr lang="nl-NL" sz="4000" dirty="0"/>
              <a:t>Bij natuurkunde: gebruik door docent.</a:t>
            </a:r>
          </a:p>
        </p:txBody>
      </p:sp>
    </p:spTree>
    <p:extLst>
      <p:ext uri="{BB962C8B-B14F-4D97-AF65-F5344CB8AC3E}">
        <p14:creationId xmlns:p14="http://schemas.microsoft.com/office/powerpoint/2010/main" val="2416649313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872</TotalTime>
  <Words>509</Words>
  <Application>Microsoft Office PowerPoint</Application>
  <PresentationFormat>Diavoorstelling (4:3)</PresentationFormat>
  <Paragraphs>95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Arial</vt:lpstr>
      <vt:lpstr>Calibri</vt:lpstr>
      <vt:lpstr>Gill Sans MT</vt:lpstr>
      <vt:lpstr>Times New Roman</vt:lpstr>
      <vt:lpstr>Galerie</vt:lpstr>
      <vt:lpstr>DIFFERENTIËREN  BIJ Modelleren</vt:lpstr>
      <vt:lpstr>Bloom</vt:lpstr>
      <vt:lpstr>Verbeterde Bloom</vt:lpstr>
      <vt:lpstr>PowerPoint-presentatie</vt:lpstr>
      <vt:lpstr>Modeldenken</vt:lpstr>
      <vt:lpstr>(Natuur)wetenschappelijk proces</vt:lpstr>
      <vt:lpstr>Modeldenken</vt:lpstr>
      <vt:lpstr>De start..</vt:lpstr>
      <vt:lpstr>Animaties!</vt:lpstr>
      <vt:lpstr>Gebruik bij examens</vt:lpstr>
      <vt:lpstr>Atoommodellen</vt:lpstr>
      <vt:lpstr>Quantumwereld</vt:lpstr>
      <vt:lpstr>Syllabus VWO   Domein H. Natuurwetten en Modellen </vt:lpstr>
      <vt:lpstr>Syllabus VWO</vt:lpstr>
      <vt:lpstr>Modelleren</vt:lpstr>
      <vt:lpstr>Handreiking Modelleren</vt:lpstr>
      <vt:lpstr>Handreiking Webversie</vt:lpstr>
      <vt:lpstr>PowerPoint-presentatie</vt:lpstr>
      <vt:lpstr>Hawking radiation</vt:lpstr>
    </vt:vector>
  </TitlesOfParts>
  <Company>Citogroep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Examinations</dc:title>
  <dc:creator>janny</dc:creator>
  <cp:lastModifiedBy>PHM Uylings</cp:lastModifiedBy>
  <cp:revision>248</cp:revision>
  <cp:lastPrinted>2017-12-11T12:15:32Z</cp:lastPrinted>
  <dcterms:created xsi:type="dcterms:W3CDTF">2006-05-31T13:23:38Z</dcterms:created>
  <dcterms:modified xsi:type="dcterms:W3CDTF">2019-12-13T09:53:04Z</dcterms:modified>
</cp:coreProperties>
</file>