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434" r:id="rId3"/>
    <p:sldId id="285" r:id="rId4"/>
    <p:sldId id="358" r:id="rId5"/>
    <p:sldId id="412" r:id="rId6"/>
    <p:sldId id="413" r:id="rId7"/>
    <p:sldId id="385" r:id="rId8"/>
    <p:sldId id="342" r:id="rId9"/>
    <p:sldId id="388" r:id="rId10"/>
    <p:sldId id="389" r:id="rId11"/>
    <p:sldId id="387" r:id="rId12"/>
    <p:sldId id="371" r:id="rId13"/>
    <p:sldId id="372" r:id="rId14"/>
    <p:sldId id="406" r:id="rId15"/>
    <p:sldId id="417" r:id="rId16"/>
    <p:sldId id="261" r:id="rId17"/>
    <p:sldId id="418" r:id="rId18"/>
    <p:sldId id="420" r:id="rId19"/>
    <p:sldId id="421" r:id="rId20"/>
    <p:sldId id="419" r:id="rId21"/>
    <p:sldId id="329" r:id="rId22"/>
    <p:sldId id="423" r:id="rId23"/>
    <p:sldId id="431" r:id="rId24"/>
    <p:sldId id="424" r:id="rId25"/>
    <p:sldId id="410" r:id="rId26"/>
    <p:sldId id="430" r:id="rId27"/>
    <p:sldId id="425" r:id="rId28"/>
    <p:sldId id="426" r:id="rId29"/>
    <p:sldId id="398" r:id="rId30"/>
    <p:sldId id="427" r:id="rId31"/>
    <p:sldId id="428" r:id="rId32"/>
    <p:sldId id="405" r:id="rId33"/>
    <p:sldId id="429" r:id="rId34"/>
    <p:sldId id="396" r:id="rId35"/>
    <p:sldId id="432" r:id="rId36"/>
    <p:sldId id="411" r:id="rId37"/>
  </p:sldIdLst>
  <p:sldSz cx="9144000" cy="6858000" type="screen4x3"/>
  <p:notesSz cx="6797675" cy="9926638"/>
  <p:defaultTextStyle>
    <a:defPPr>
      <a:defRPr lang="nl-NL"/>
    </a:defPPr>
    <a:lvl1pPr algn="l" rtl="0" fontAlgn="base">
      <a:spcBef>
        <a:spcPct val="20000"/>
      </a:spcBef>
      <a:spcAft>
        <a:spcPct val="0"/>
      </a:spcAft>
      <a:buChar char="•"/>
      <a:defRPr kern="1200">
        <a:solidFill>
          <a:schemeClr val="tx1"/>
        </a:solidFill>
        <a:latin typeface="Arial" charset="0"/>
        <a:ea typeface="+mn-ea"/>
        <a:cs typeface="+mn-cs"/>
      </a:defRPr>
    </a:lvl1pPr>
    <a:lvl2pPr marL="457200" algn="l" rtl="0" fontAlgn="base">
      <a:spcBef>
        <a:spcPct val="20000"/>
      </a:spcBef>
      <a:spcAft>
        <a:spcPct val="0"/>
      </a:spcAft>
      <a:buChar char="•"/>
      <a:defRPr kern="1200">
        <a:solidFill>
          <a:schemeClr val="tx1"/>
        </a:solidFill>
        <a:latin typeface="Arial" charset="0"/>
        <a:ea typeface="+mn-ea"/>
        <a:cs typeface="+mn-cs"/>
      </a:defRPr>
    </a:lvl2pPr>
    <a:lvl3pPr marL="914400" algn="l" rtl="0" fontAlgn="base">
      <a:spcBef>
        <a:spcPct val="20000"/>
      </a:spcBef>
      <a:spcAft>
        <a:spcPct val="0"/>
      </a:spcAft>
      <a:buChar char="•"/>
      <a:defRPr kern="1200">
        <a:solidFill>
          <a:schemeClr val="tx1"/>
        </a:solidFill>
        <a:latin typeface="Arial" charset="0"/>
        <a:ea typeface="+mn-ea"/>
        <a:cs typeface="+mn-cs"/>
      </a:defRPr>
    </a:lvl3pPr>
    <a:lvl4pPr marL="1371600" algn="l" rtl="0" fontAlgn="base">
      <a:spcBef>
        <a:spcPct val="20000"/>
      </a:spcBef>
      <a:spcAft>
        <a:spcPct val="0"/>
      </a:spcAft>
      <a:buChar char="•"/>
      <a:defRPr kern="1200">
        <a:solidFill>
          <a:schemeClr val="tx1"/>
        </a:solidFill>
        <a:latin typeface="Arial" charset="0"/>
        <a:ea typeface="+mn-ea"/>
        <a:cs typeface="+mn-cs"/>
      </a:defRPr>
    </a:lvl4pPr>
    <a:lvl5pPr marL="1828800" algn="l" rtl="0" fontAlgn="base">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85445" autoAdjust="0"/>
  </p:normalViewPr>
  <p:slideViewPr>
    <p:cSldViewPr>
      <p:cViewPr>
        <p:scale>
          <a:sx n="70" d="100"/>
          <a:sy n="70" d="100"/>
        </p:scale>
        <p:origin x="1685"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lvl1pPr>
          </a:lstStyle>
          <a:p>
            <a:pPr>
              <a:defRPr/>
            </a:pPr>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A5892752-9435-4E75-A39A-ED051596BD3F}" type="datetimeFigureOut">
              <a:rPr lang="nl-NL"/>
              <a:pPr>
                <a:defRPr/>
              </a:pPr>
              <a:t>27-12-2019</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smtClean="0"/>
            </a:lvl1pPr>
          </a:lstStyle>
          <a:p>
            <a:pPr>
              <a:defRPr/>
            </a:pPr>
            <a:endParaRPr lang="nl-NL"/>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smtClean="0"/>
            </a:lvl1pPr>
          </a:lstStyle>
          <a:p>
            <a:pPr>
              <a:defRPr/>
            </a:pPr>
            <a:fld id="{4AF57EA2-F61E-465D-882F-29BD6DE0B841}" type="slidenum">
              <a:rPr lang="nl-NL"/>
              <a:pPr>
                <a:defRPr/>
              </a:pPr>
              <a:t>‹nr.›</a:t>
            </a:fld>
            <a:endParaRPr lang="nl-NL"/>
          </a:p>
        </p:txBody>
      </p:sp>
    </p:spTree>
    <p:extLst>
      <p:ext uri="{BB962C8B-B14F-4D97-AF65-F5344CB8AC3E}">
        <p14:creationId xmlns:p14="http://schemas.microsoft.com/office/powerpoint/2010/main" val="416573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nl-NL"/>
          </a:p>
        </p:txBody>
      </p:sp>
      <p:sp>
        <p:nvSpPr>
          <p:cNvPr id="419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pPr>
              <a:defRPr/>
            </a:pPr>
            <a:endParaRPr lang="nl-NL"/>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19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endParaRPr lang="nl-NL"/>
          </a:p>
        </p:txBody>
      </p:sp>
      <p:sp>
        <p:nvSpPr>
          <p:cNvPr id="419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pPr>
              <a:defRPr/>
            </a:pPr>
            <a:fld id="{8B789EF7-D56F-45CF-BADE-67BA63247444}" type="slidenum">
              <a:rPr lang="nl-NL"/>
              <a:pPr>
                <a:defRPr/>
              </a:pPr>
              <a:t>‹nr.›</a:t>
            </a:fld>
            <a:endParaRPr lang="nl-NL"/>
          </a:p>
        </p:txBody>
      </p:sp>
    </p:spTree>
    <p:extLst>
      <p:ext uri="{BB962C8B-B14F-4D97-AF65-F5344CB8AC3E}">
        <p14:creationId xmlns:p14="http://schemas.microsoft.com/office/powerpoint/2010/main" val="593130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Montessori </a:t>
            </a:r>
            <a:r>
              <a:rPr lang="nl-NL" dirty="0">
                <a:sym typeface="Wingdings" panose="05000000000000000000" pitchFamily="2" charset="2"/>
              </a:rPr>
              <a:t> leerlingen moeten zelfstandig kunnen leren</a:t>
            </a:r>
            <a:endParaRPr lang="nl-NL" dirty="0"/>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a:t>
            </a:fld>
            <a:endParaRPr lang="nl-NL"/>
          </a:p>
        </p:txBody>
      </p:sp>
    </p:spTree>
    <p:extLst>
      <p:ext uri="{BB962C8B-B14F-4D97-AF65-F5344CB8AC3E}">
        <p14:creationId xmlns:p14="http://schemas.microsoft.com/office/powerpoint/2010/main" val="359654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Dus: bereid dit systeem voor.</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16</a:t>
            </a:fld>
            <a:endParaRPr lang="nl-NL"/>
          </a:p>
        </p:txBody>
      </p:sp>
    </p:spTree>
    <p:extLst>
      <p:ext uri="{BB962C8B-B14F-4D97-AF65-F5344CB8AC3E}">
        <p14:creationId xmlns:p14="http://schemas.microsoft.com/office/powerpoint/2010/main" val="1669736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000" dirty="0"/>
              <a:t>Opdracht: welke groepen kun je hier onderscheiden?</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17</a:t>
            </a:fld>
            <a:endParaRPr lang="nl-NL"/>
          </a:p>
        </p:txBody>
      </p:sp>
    </p:spTree>
    <p:extLst>
      <p:ext uri="{BB962C8B-B14F-4D97-AF65-F5344CB8AC3E}">
        <p14:creationId xmlns:p14="http://schemas.microsoft.com/office/powerpoint/2010/main" val="250176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papier aanleren</a:t>
            </a:r>
          </a:p>
          <a:p>
            <a:r>
              <a:rPr lang="nl-NL" dirty="0"/>
              <a:t>Leren vertalen van grafisch model naar formule en andersom </a:t>
            </a:r>
            <a:r>
              <a:rPr lang="nl-NL" dirty="0">
                <a:sym typeface="Wingdings" panose="05000000000000000000" pitchFamily="2" charset="2"/>
              </a:rPr>
              <a:t> zie papieren lessen.</a:t>
            </a:r>
            <a:endParaRPr lang="nl-NL" dirty="0"/>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20</a:t>
            </a:fld>
            <a:endParaRPr lang="nl-NL"/>
          </a:p>
        </p:txBody>
      </p:sp>
    </p:spTree>
    <p:extLst>
      <p:ext uri="{BB962C8B-B14F-4D97-AF65-F5344CB8AC3E}">
        <p14:creationId xmlns:p14="http://schemas.microsoft.com/office/powerpoint/2010/main" val="941040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zoals: </a:t>
            </a:r>
          </a:p>
          <a:p>
            <a:pPr marL="171450" indent="-171450">
              <a:buFontTx/>
              <a:buChar char="-"/>
            </a:pPr>
            <a:r>
              <a:rPr lang="nl-NL" dirty="0"/>
              <a:t>Komt volume voor in de formule voor </a:t>
            </a:r>
            <a:r>
              <a:rPr lang="nl-NL" dirty="0" err="1"/>
              <a:t>Warmte_Capaciteit</a:t>
            </a:r>
            <a:r>
              <a:rPr lang="nl-NL" dirty="0"/>
              <a:t>?</a:t>
            </a:r>
          </a:p>
          <a:p>
            <a:pPr marL="171450" indent="-171450">
              <a:buFontTx/>
              <a:buChar char="-"/>
            </a:pPr>
            <a:r>
              <a:rPr lang="nl-NL" dirty="0"/>
              <a:t>Hangt </a:t>
            </a:r>
            <a:r>
              <a:rPr lang="nl-NL" dirty="0" err="1"/>
              <a:t>Warmtestraling_oppervlak</a:t>
            </a:r>
            <a:r>
              <a:rPr lang="nl-NL" dirty="0"/>
              <a:t> af van Diepte?</a:t>
            </a:r>
          </a:p>
          <a:p>
            <a:pPr marL="171450" indent="-171450">
              <a:buFontTx/>
              <a:buChar char="-"/>
            </a:pPr>
            <a:r>
              <a:rPr lang="nl-NL" dirty="0"/>
              <a:t>Hoe kun je zien dat Oppervlak constant is?</a:t>
            </a:r>
          </a:p>
          <a:p>
            <a:pPr marL="171450" indent="-171450">
              <a:buFontTx/>
              <a:buChar char="-"/>
            </a:pPr>
            <a:r>
              <a:rPr lang="nl-NL" dirty="0"/>
              <a:t>Hoe kun je zien dat </a:t>
            </a:r>
            <a:r>
              <a:rPr lang="nl-NL" dirty="0" err="1"/>
              <a:t>Warmte_Capaciteit</a:t>
            </a:r>
            <a:r>
              <a:rPr lang="nl-NL" dirty="0"/>
              <a:t> constant is?</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21</a:t>
            </a:fld>
            <a:endParaRPr lang="nl-NL"/>
          </a:p>
        </p:txBody>
      </p:sp>
    </p:spTree>
    <p:extLst>
      <p:ext uri="{BB962C8B-B14F-4D97-AF65-F5344CB8AC3E}">
        <p14:creationId xmlns:p14="http://schemas.microsoft.com/office/powerpoint/2010/main" val="1867483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(Excuus: Coach 6 –notatie)</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23</a:t>
            </a:fld>
            <a:endParaRPr lang="nl-NL"/>
          </a:p>
        </p:txBody>
      </p:sp>
    </p:spTree>
    <p:extLst>
      <p:ext uri="{BB962C8B-B14F-4D97-AF65-F5344CB8AC3E}">
        <p14:creationId xmlns:p14="http://schemas.microsoft.com/office/powerpoint/2010/main" val="608817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(Ad 4. massa abusievelijk in gram in plaats van kg levert extreem gedrag op </a:t>
            </a:r>
            <a:r>
              <a:rPr lang="nl-NL" dirty="0">
                <a:sym typeface="Wingdings" panose="05000000000000000000" pitchFamily="2" charset="2"/>
              </a:rPr>
              <a:t> leerlingen raken gemakkelijk in paniek)</a:t>
            </a:r>
            <a:endParaRPr lang="nl-NL" dirty="0"/>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24</a:t>
            </a:fld>
            <a:endParaRPr lang="nl-NL"/>
          </a:p>
        </p:txBody>
      </p:sp>
    </p:spTree>
    <p:extLst>
      <p:ext uri="{BB962C8B-B14F-4D97-AF65-F5344CB8AC3E}">
        <p14:creationId xmlns:p14="http://schemas.microsoft.com/office/powerpoint/2010/main" val="1065412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ook voorbeelden buiten de natuurkunde te gebruiken wordt de meerwaarde van modelleren duidelijker.</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25</a:t>
            </a:fld>
            <a:endParaRPr lang="nl-NL"/>
          </a:p>
        </p:txBody>
      </p:sp>
    </p:spTree>
    <p:extLst>
      <p:ext uri="{BB962C8B-B14F-4D97-AF65-F5344CB8AC3E}">
        <p14:creationId xmlns:p14="http://schemas.microsoft.com/office/powerpoint/2010/main" val="2458706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reeks is niet uitputtend, ik sla stapjes over in mijn reeks voorbeelden</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26</a:t>
            </a:fld>
            <a:endParaRPr lang="nl-NL"/>
          </a:p>
        </p:txBody>
      </p:sp>
    </p:spTree>
    <p:extLst>
      <p:ext uri="{BB962C8B-B14F-4D97-AF65-F5344CB8AC3E}">
        <p14:creationId xmlns:p14="http://schemas.microsoft.com/office/powerpoint/2010/main" val="3243514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benadering om eerst alle variabelen apart neer te zetten is niet handig. Het maakt het bouwproces onoverzichtelijk. Bovendien weten leerlingen niet wat het type van de variabele moet zijn als ze de plaats van de variabele in de formule niet kennen.</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29</a:t>
            </a:fld>
            <a:endParaRPr lang="nl-NL"/>
          </a:p>
        </p:txBody>
      </p:sp>
    </p:spTree>
    <p:extLst>
      <p:ext uri="{BB962C8B-B14F-4D97-AF65-F5344CB8AC3E}">
        <p14:creationId xmlns:p14="http://schemas.microsoft.com/office/powerpoint/2010/main" val="2436982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Grafieken moesten worden ingeleverd… welk cijfer verdient de leerling?</a:t>
            </a:r>
          </a:p>
        </p:txBody>
      </p:sp>
      <p:sp>
        <p:nvSpPr>
          <p:cNvPr id="4" name="Tijdelijke aanduiding voor dianummer 3"/>
          <p:cNvSpPr>
            <a:spLocks noGrp="1"/>
          </p:cNvSpPr>
          <p:nvPr>
            <p:ph type="sldNum" sz="quarter" idx="10"/>
          </p:nvPr>
        </p:nvSpPr>
        <p:spPr/>
        <p:txBody>
          <a:bodyPr/>
          <a:lstStyle/>
          <a:p>
            <a:pPr>
              <a:defRPr/>
            </a:pPr>
            <a:fld id="{8B789EF7-D56F-45CF-BADE-67BA63247444}" type="slidenum">
              <a:rPr lang="nl-NL" smtClean="0"/>
              <a:pPr>
                <a:defRPr/>
              </a:pPr>
              <a:t>33</a:t>
            </a:fld>
            <a:endParaRPr lang="nl-NL"/>
          </a:p>
        </p:txBody>
      </p:sp>
    </p:spTree>
    <p:extLst>
      <p:ext uri="{BB962C8B-B14F-4D97-AF65-F5344CB8AC3E}">
        <p14:creationId xmlns:p14="http://schemas.microsoft.com/office/powerpoint/2010/main" val="238251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probeer jullie af en toe zelf te laten ervaren hoe het voor een leerling is om te beginnen met modelleren.</a:t>
            </a:r>
          </a:p>
        </p:txBody>
      </p:sp>
      <p:sp>
        <p:nvSpPr>
          <p:cNvPr id="4" name="Tijdelijke aanduiding voor dianummer 3"/>
          <p:cNvSpPr>
            <a:spLocks noGrp="1"/>
          </p:cNvSpPr>
          <p:nvPr>
            <p:ph type="sldNum" sz="quarter" idx="10"/>
          </p:nvPr>
        </p:nvSpPr>
        <p:spPr/>
        <p:txBody>
          <a:bodyPr/>
          <a:lstStyle/>
          <a:p>
            <a:pPr>
              <a:defRPr/>
            </a:pPr>
            <a:fld id="{8B789EF7-D56F-45CF-BADE-67BA63247444}" type="slidenum">
              <a:rPr lang="nl-NL" smtClean="0"/>
              <a:pPr>
                <a:defRPr/>
              </a:pPr>
              <a:t>3</a:t>
            </a:fld>
            <a:endParaRPr lang="nl-NL"/>
          </a:p>
        </p:txBody>
      </p:sp>
    </p:spTree>
    <p:extLst>
      <p:ext uri="{BB962C8B-B14F-4D97-AF65-F5344CB8AC3E}">
        <p14:creationId xmlns:p14="http://schemas.microsoft.com/office/powerpoint/2010/main" val="332571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wil jullie in de situatie van een leerling plaatsen</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4</a:t>
            </a:fld>
            <a:endParaRPr lang="nl-NL"/>
          </a:p>
        </p:txBody>
      </p:sp>
    </p:spTree>
    <p:extLst>
      <p:ext uri="{BB962C8B-B14F-4D97-AF65-F5344CB8AC3E}">
        <p14:creationId xmlns:p14="http://schemas.microsoft.com/office/powerpoint/2010/main" val="160348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benadering van de magnetische kracht is redelijk voor voldoende lange magneten)</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5</a:t>
            </a:fld>
            <a:endParaRPr lang="nl-NL"/>
          </a:p>
        </p:txBody>
      </p:sp>
    </p:spTree>
    <p:extLst>
      <p:ext uri="{BB962C8B-B14F-4D97-AF65-F5344CB8AC3E}">
        <p14:creationId xmlns:p14="http://schemas.microsoft.com/office/powerpoint/2010/main" val="397796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Rustig</a:t>
            </a:r>
            <a:r>
              <a:rPr lang="nl-NL" baseline="0" dirty="0"/>
              <a:t> opbouwen, veel hiervan is </a:t>
            </a:r>
            <a:r>
              <a:rPr lang="nl-NL" baseline="0" dirty="0" err="1"/>
              <a:t>so</a:t>
            </a:r>
            <a:r>
              <a:rPr lang="nl-NL" baseline="0" dirty="0"/>
              <a:t> wie </a:t>
            </a:r>
            <a:r>
              <a:rPr lang="nl-NL" baseline="0" dirty="0" err="1"/>
              <a:t>so</a:t>
            </a:r>
            <a:r>
              <a:rPr lang="nl-NL" baseline="0" dirty="0"/>
              <a:t> nodig voor natuurkunde.</a:t>
            </a:r>
          </a:p>
          <a:p>
            <a:r>
              <a:rPr lang="nl-NL" baseline="0" dirty="0"/>
              <a:t>Een inleidende cursus vraagt </a:t>
            </a:r>
            <a:r>
              <a:rPr lang="nl-NL" baseline="0" dirty="0" err="1"/>
              <a:t>so</a:t>
            </a:r>
            <a:r>
              <a:rPr lang="nl-NL" baseline="0" dirty="0"/>
              <a:t> wie </a:t>
            </a:r>
            <a:r>
              <a:rPr lang="nl-NL" baseline="0" dirty="0" err="1"/>
              <a:t>so</a:t>
            </a:r>
            <a:r>
              <a:rPr lang="nl-NL" baseline="0" dirty="0"/>
              <a:t> 5 of 6 lessen.</a:t>
            </a:r>
          </a:p>
          <a:p>
            <a:r>
              <a:rPr lang="nl-NL" baseline="0" dirty="0"/>
              <a:t>Vaak gebruiken, alleen dan loont de investering.</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FECB8-AF1F-421D-8738-E5CC8A131A3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08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1FECB8-AF1F-421D-8738-E5CC8A131A38}" type="slidenum">
              <a:rPr lang="nl-NL" smtClean="0"/>
              <a:t>7</a:t>
            </a:fld>
            <a:endParaRPr lang="nl-NL"/>
          </a:p>
        </p:txBody>
      </p:sp>
    </p:spTree>
    <p:extLst>
      <p:ext uri="{BB962C8B-B14F-4D97-AF65-F5344CB8AC3E}">
        <p14:creationId xmlns:p14="http://schemas.microsoft.com/office/powerpoint/2010/main" val="108689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 in de lessen nodig voor complexere opgaven, dus bijv. opgaven niet eeuwig opsplitsen in a, b, c, d enz.</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13</a:t>
            </a:fld>
            <a:endParaRPr lang="nl-NL"/>
          </a:p>
        </p:txBody>
      </p:sp>
    </p:spTree>
    <p:extLst>
      <p:ext uri="{BB962C8B-B14F-4D97-AF65-F5344CB8AC3E}">
        <p14:creationId xmlns:p14="http://schemas.microsoft.com/office/powerpoint/2010/main" val="3702616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basiskennis te leren is modelleren niet geschikt. Wel om te leren werken met meer complexe structuren.</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14</a:t>
            </a:fld>
            <a:endParaRPr lang="nl-NL"/>
          </a:p>
        </p:txBody>
      </p:sp>
    </p:spTree>
    <p:extLst>
      <p:ext uri="{BB962C8B-B14F-4D97-AF65-F5344CB8AC3E}">
        <p14:creationId xmlns:p14="http://schemas.microsoft.com/office/powerpoint/2010/main" val="190715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4782D-28D8-42E9-A972-3929E11280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78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5CE543E-12BF-4491-969D-CBA002B68AA6}" type="slidenum">
              <a:rPr lang="nl-NL"/>
              <a:pPr>
                <a:defRPr/>
              </a:pPr>
              <a:t>‹nr.›</a:t>
            </a:fld>
            <a:endParaRPr lang="nl-NL"/>
          </a:p>
        </p:txBody>
      </p:sp>
    </p:spTree>
    <p:extLst>
      <p:ext uri="{BB962C8B-B14F-4D97-AF65-F5344CB8AC3E}">
        <p14:creationId xmlns:p14="http://schemas.microsoft.com/office/powerpoint/2010/main" val="97161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BD2CCEC-B4D3-4066-BD01-F573C76C3166}" type="slidenum">
              <a:rPr lang="nl-NL"/>
              <a:pPr>
                <a:defRPr/>
              </a:pPr>
              <a:t>‹nr.›</a:t>
            </a:fld>
            <a:endParaRPr lang="nl-NL"/>
          </a:p>
        </p:txBody>
      </p:sp>
    </p:spTree>
    <p:extLst>
      <p:ext uri="{BB962C8B-B14F-4D97-AF65-F5344CB8AC3E}">
        <p14:creationId xmlns:p14="http://schemas.microsoft.com/office/powerpoint/2010/main" val="194884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93D5068-F434-4EEC-A686-F41627813363}" type="slidenum">
              <a:rPr lang="nl-NL"/>
              <a:pPr>
                <a:defRPr/>
              </a:pPr>
              <a:t>‹nr.›</a:t>
            </a:fld>
            <a:endParaRPr lang="nl-NL"/>
          </a:p>
        </p:txBody>
      </p:sp>
    </p:spTree>
    <p:extLst>
      <p:ext uri="{BB962C8B-B14F-4D97-AF65-F5344CB8AC3E}">
        <p14:creationId xmlns:p14="http://schemas.microsoft.com/office/powerpoint/2010/main" val="2773475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D2AF-BCB6-486D-8BF6-0E25ADBAF61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nl-NL"/>
          </a:p>
        </p:txBody>
      </p:sp>
      <p:sp>
        <p:nvSpPr>
          <p:cNvPr id="3" name="Subtitle 2">
            <a:extLst>
              <a:ext uri="{FF2B5EF4-FFF2-40B4-BE49-F238E27FC236}">
                <a16:creationId xmlns:a16="http://schemas.microsoft.com/office/drawing/2014/main" id="{368CD752-7344-4E78-AEC2-0572628F919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D124D1BA-7D02-4F71-BF15-D6C3868D9FF0}"/>
              </a:ext>
            </a:extLst>
          </p:cNvPr>
          <p:cNvSpPr>
            <a:spLocks noGrp="1"/>
          </p:cNvSpPr>
          <p:nvPr>
            <p:ph type="dt" sz="half" idx="10"/>
          </p:nvPr>
        </p:nvSpPr>
        <p:spPr/>
        <p:txBody>
          <a:bodyPr/>
          <a:lstStyle/>
          <a:p>
            <a:fld id="{D9C01A91-8D14-43FE-B908-6FDC334B2CBF}" type="datetimeFigureOut">
              <a:rPr lang="nl-NL" smtClean="0"/>
              <a:t>27-12-2019</a:t>
            </a:fld>
            <a:endParaRPr lang="nl-NL"/>
          </a:p>
        </p:txBody>
      </p:sp>
      <p:sp>
        <p:nvSpPr>
          <p:cNvPr id="5" name="Footer Placeholder 4">
            <a:extLst>
              <a:ext uri="{FF2B5EF4-FFF2-40B4-BE49-F238E27FC236}">
                <a16:creationId xmlns:a16="http://schemas.microsoft.com/office/drawing/2014/main" id="{480F1E50-0536-49B2-A9AA-BE88F35EC73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A028E67-E0F4-48FD-A309-6B3A71A70D8F}"/>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697409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7872-D2DD-4170-B185-FFA6CBED7B90}"/>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F17301E-3DE6-4DAA-851A-4CEEA0D553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E887AA3-A49B-4A15-B992-AAFF137DAE61}"/>
              </a:ext>
            </a:extLst>
          </p:cNvPr>
          <p:cNvSpPr>
            <a:spLocks noGrp="1"/>
          </p:cNvSpPr>
          <p:nvPr>
            <p:ph type="dt" sz="half" idx="10"/>
          </p:nvPr>
        </p:nvSpPr>
        <p:spPr/>
        <p:txBody>
          <a:bodyPr/>
          <a:lstStyle/>
          <a:p>
            <a:fld id="{D9C01A91-8D14-43FE-B908-6FDC334B2CBF}" type="datetimeFigureOut">
              <a:rPr lang="nl-NL" smtClean="0"/>
              <a:t>27-12-2019</a:t>
            </a:fld>
            <a:endParaRPr lang="nl-NL"/>
          </a:p>
        </p:txBody>
      </p:sp>
      <p:sp>
        <p:nvSpPr>
          <p:cNvPr id="5" name="Footer Placeholder 4">
            <a:extLst>
              <a:ext uri="{FF2B5EF4-FFF2-40B4-BE49-F238E27FC236}">
                <a16:creationId xmlns:a16="http://schemas.microsoft.com/office/drawing/2014/main" id="{54C3DBB4-1E11-401D-BE29-50279A90054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7016651-6479-4D80-8490-92DA5E491529}"/>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1639274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B4BC-0638-490F-91CB-9F2FB5263B1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663B6F42-C226-4868-8BA1-BEE21478415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58356-1E90-4519-92B0-D6D60B8A4456}"/>
              </a:ext>
            </a:extLst>
          </p:cNvPr>
          <p:cNvSpPr>
            <a:spLocks noGrp="1"/>
          </p:cNvSpPr>
          <p:nvPr>
            <p:ph type="dt" sz="half" idx="10"/>
          </p:nvPr>
        </p:nvSpPr>
        <p:spPr/>
        <p:txBody>
          <a:bodyPr/>
          <a:lstStyle/>
          <a:p>
            <a:fld id="{D9C01A91-8D14-43FE-B908-6FDC334B2CBF}" type="datetimeFigureOut">
              <a:rPr lang="nl-NL" smtClean="0"/>
              <a:t>27-12-2019</a:t>
            </a:fld>
            <a:endParaRPr lang="nl-NL"/>
          </a:p>
        </p:txBody>
      </p:sp>
      <p:sp>
        <p:nvSpPr>
          <p:cNvPr id="5" name="Footer Placeholder 4">
            <a:extLst>
              <a:ext uri="{FF2B5EF4-FFF2-40B4-BE49-F238E27FC236}">
                <a16:creationId xmlns:a16="http://schemas.microsoft.com/office/drawing/2014/main" id="{C9442627-1772-4FDC-872A-2370B0735E4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85FA8DC-8B23-4588-8458-6319A3A37B3F}"/>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558042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5E21-A191-4C74-9D03-29F41BADEF72}"/>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30746007-D6CD-4C22-A4E3-4F1AC27877B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513E272A-55F1-4D2B-8D0F-C8760640779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D86EBE2-E2FB-4B1B-85BD-56A4C831EA7D}"/>
              </a:ext>
            </a:extLst>
          </p:cNvPr>
          <p:cNvSpPr>
            <a:spLocks noGrp="1"/>
          </p:cNvSpPr>
          <p:nvPr>
            <p:ph type="dt" sz="half" idx="10"/>
          </p:nvPr>
        </p:nvSpPr>
        <p:spPr/>
        <p:txBody>
          <a:bodyPr/>
          <a:lstStyle/>
          <a:p>
            <a:fld id="{D9C01A91-8D14-43FE-B908-6FDC334B2CBF}" type="datetimeFigureOut">
              <a:rPr lang="nl-NL" smtClean="0"/>
              <a:t>27-12-2019</a:t>
            </a:fld>
            <a:endParaRPr lang="nl-NL"/>
          </a:p>
        </p:txBody>
      </p:sp>
      <p:sp>
        <p:nvSpPr>
          <p:cNvPr id="6" name="Footer Placeholder 5">
            <a:extLst>
              <a:ext uri="{FF2B5EF4-FFF2-40B4-BE49-F238E27FC236}">
                <a16:creationId xmlns:a16="http://schemas.microsoft.com/office/drawing/2014/main" id="{D90F1AB0-D981-46F6-8648-52CC3D48525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F8CCD49-74BB-4961-B65B-AC107B0888BE}"/>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341398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E40-05D6-4A47-B907-34E01B3B4E0F}"/>
              </a:ext>
            </a:extLst>
          </p:cNvPr>
          <p:cNvSpPr>
            <a:spLocks noGrp="1"/>
          </p:cNvSpPr>
          <p:nvPr>
            <p:ph type="title"/>
          </p:nvPr>
        </p:nvSpPr>
        <p:spPr>
          <a:xfrm>
            <a:off x="629841" y="365126"/>
            <a:ext cx="78867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F73B10C-4ADE-41F7-A945-EED7F1ABB56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A153A-B483-49CB-A66E-6B8C8207378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9FA824CF-361E-476D-8AAC-3F176CAC8EA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713D7-8D41-4222-B7B9-BAA8D6E1540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6CBCE852-54DD-4165-8424-C91520A2E707}"/>
              </a:ext>
            </a:extLst>
          </p:cNvPr>
          <p:cNvSpPr>
            <a:spLocks noGrp="1"/>
          </p:cNvSpPr>
          <p:nvPr>
            <p:ph type="dt" sz="half" idx="10"/>
          </p:nvPr>
        </p:nvSpPr>
        <p:spPr/>
        <p:txBody>
          <a:bodyPr/>
          <a:lstStyle/>
          <a:p>
            <a:fld id="{D9C01A91-8D14-43FE-B908-6FDC334B2CBF}" type="datetimeFigureOut">
              <a:rPr lang="nl-NL" smtClean="0"/>
              <a:t>27-12-2019</a:t>
            </a:fld>
            <a:endParaRPr lang="nl-NL"/>
          </a:p>
        </p:txBody>
      </p:sp>
      <p:sp>
        <p:nvSpPr>
          <p:cNvPr id="8" name="Footer Placeholder 7">
            <a:extLst>
              <a:ext uri="{FF2B5EF4-FFF2-40B4-BE49-F238E27FC236}">
                <a16:creationId xmlns:a16="http://schemas.microsoft.com/office/drawing/2014/main" id="{37714B42-ED3B-458C-B4EE-2BE8B61B6D78}"/>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871AD126-884E-4DAF-ABCB-C49F9B1541E0}"/>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3419088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FE24-05AA-4CEE-B2D5-6945E394451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A8B848AA-62FB-474F-BDC8-F671D09BA646}"/>
              </a:ext>
            </a:extLst>
          </p:cNvPr>
          <p:cNvSpPr>
            <a:spLocks noGrp="1"/>
          </p:cNvSpPr>
          <p:nvPr>
            <p:ph type="dt" sz="half" idx="10"/>
          </p:nvPr>
        </p:nvSpPr>
        <p:spPr/>
        <p:txBody>
          <a:bodyPr/>
          <a:lstStyle/>
          <a:p>
            <a:fld id="{D9C01A91-8D14-43FE-B908-6FDC334B2CBF}" type="datetimeFigureOut">
              <a:rPr lang="nl-NL" smtClean="0"/>
              <a:t>27-12-2019</a:t>
            </a:fld>
            <a:endParaRPr lang="nl-NL"/>
          </a:p>
        </p:txBody>
      </p:sp>
      <p:sp>
        <p:nvSpPr>
          <p:cNvPr id="4" name="Footer Placeholder 3">
            <a:extLst>
              <a:ext uri="{FF2B5EF4-FFF2-40B4-BE49-F238E27FC236}">
                <a16:creationId xmlns:a16="http://schemas.microsoft.com/office/drawing/2014/main" id="{F4AB654C-37F8-41D6-8FC8-7FCECE414EE9}"/>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EC0CDB7C-D16F-4761-B3E7-C97BE7E656B1}"/>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2288571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A3722D-BBB2-4075-A6C9-FAB335B0C33F}"/>
              </a:ext>
            </a:extLst>
          </p:cNvPr>
          <p:cNvSpPr>
            <a:spLocks noGrp="1"/>
          </p:cNvSpPr>
          <p:nvPr>
            <p:ph type="dt" sz="half" idx="10"/>
          </p:nvPr>
        </p:nvSpPr>
        <p:spPr/>
        <p:txBody>
          <a:bodyPr/>
          <a:lstStyle/>
          <a:p>
            <a:fld id="{D9C01A91-8D14-43FE-B908-6FDC334B2CBF}" type="datetimeFigureOut">
              <a:rPr lang="nl-NL" smtClean="0"/>
              <a:t>27-12-2019</a:t>
            </a:fld>
            <a:endParaRPr lang="nl-NL"/>
          </a:p>
        </p:txBody>
      </p:sp>
      <p:sp>
        <p:nvSpPr>
          <p:cNvPr id="3" name="Footer Placeholder 2">
            <a:extLst>
              <a:ext uri="{FF2B5EF4-FFF2-40B4-BE49-F238E27FC236}">
                <a16:creationId xmlns:a16="http://schemas.microsoft.com/office/drawing/2014/main" id="{FFE63ADB-EF89-46A6-BB80-229CE087303D}"/>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58C2D934-342E-4822-9083-3C01AB87A901}"/>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1531533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D1FE-D3DD-4304-9D41-46E5D47CC94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E5E9CF69-4610-47A4-81B6-C2944B58665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2D3DF6A2-AEEB-4A28-B494-B058EB1156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F67EFF-DF99-47BE-9711-938FA0F44AE1}"/>
              </a:ext>
            </a:extLst>
          </p:cNvPr>
          <p:cNvSpPr>
            <a:spLocks noGrp="1"/>
          </p:cNvSpPr>
          <p:nvPr>
            <p:ph type="dt" sz="half" idx="10"/>
          </p:nvPr>
        </p:nvSpPr>
        <p:spPr/>
        <p:txBody>
          <a:bodyPr/>
          <a:lstStyle/>
          <a:p>
            <a:fld id="{D9C01A91-8D14-43FE-B908-6FDC334B2CBF}" type="datetimeFigureOut">
              <a:rPr lang="nl-NL" smtClean="0"/>
              <a:t>27-12-2019</a:t>
            </a:fld>
            <a:endParaRPr lang="nl-NL"/>
          </a:p>
        </p:txBody>
      </p:sp>
      <p:sp>
        <p:nvSpPr>
          <p:cNvPr id="6" name="Footer Placeholder 5">
            <a:extLst>
              <a:ext uri="{FF2B5EF4-FFF2-40B4-BE49-F238E27FC236}">
                <a16:creationId xmlns:a16="http://schemas.microsoft.com/office/drawing/2014/main" id="{6C9E969A-F8F8-4891-96FF-600911BB3E9C}"/>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DE2F4F5-DF7E-468C-900E-81E50C211399}"/>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264745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FB02DF4-438D-44D4-87CC-17A0EAED808B}" type="slidenum">
              <a:rPr lang="nl-NL"/>
              <a:pPr>
                <a:defRPr/>
              </a:pPr>
              <a:t>‹nr.›</a:t>
            </a:fld>
            <a:endParaRPr lang="nl-NL"/>
          </a:p>
        </p:txBody>
      </p:sp>
    </p:spTree>
    <p:extLst>
      <p:ext uri="{BB962C8B-B14F-4D97-AF65-F5344CB8AC3E}">
        <p14:creationId xmlns:p14="http://schemas.microsoft.com/office/powerpoint/2010/main" val="1667886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0ADC-7951-4A6C-840D-5B69931F4BD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764C2DC6-12AD-4CE5-9979-642FA09832F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ext Placeholder 3">
            <a:extLst>
              <a:ext uri="{FF2B5EF4-FFF2-40B4-BE49-F238E27FC236}">
                <a16:creationId xmlns:a16="http://schemas.microsoft.com/office/drawing/2014/main" id="{24FF7FDD-8EB4-4C83-B8D4-2DFD2E3E6D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A1E6A8F-1FBD-4945-9FB8-F05DEC691050}"/>
              </a:ext>
            </a:extLst>
          </p:cNvPr>
          <p:cNvSpPr>
            <a:spLocks noGrp="1"/>
          </p:cNvSpPr>
          <p:nvPr>
            <p:ph type="dt" sz="half" idx="10"/>
          </p:nvPr>
        </p:nvSpPr>
        <p:spPr/>
        <p:txBody>
          <a:bodyPr/>
          <a:lstStyle/>
          <a:p>
            <a:fld id="{D9C01A91-8D14-43FE-B908-6FDC334B2CBF}" type="datetimeFigureOut">
              <a:rPr lang="nl-NL" smtClean="0"/>
              <a:t>27-12-2019</a:t>
            </a:fld>
            <a:endParaRPr lang="nl-NL"/>
          </a:p>
        </p:txBody>
      </p:sp>
      <p:sp>
        <p:nvSpPr>
          <p:cNvPr id="6" name="Footer Placeholder 5">
            <a:extLst>
              <a:ext uri="{FF2B5EF4-FFF2-40B4-BE49-F238E27FC236}">
                <a16:creationId xmlns:a16="http://schemas.microsoft.com/office/drawing/2014/main" id="{1048E32D-5AFC-46A3-8BD3-276F35FCD0E7}"/>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CE2983C-9128-432C-8749-5D56ADC23136}"/>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3494976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6B8A-12C1-4EF8-A8CB-ABBA90E656AA}"/>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503228D7-3D51-49DF-ABD6-E75733E5F9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D02C4A8-4122-4797-914E-3882D2F48910}"/>
              </a:ext>
            </a:extLst>
          </p:cNvPr>
          <p:cNvSpPr>
            <a:spLocks noGrp="1"/>
          </p:cNvSpPr>
          <p:nvPr>
            <p:ph type="dt" sz="half" idx="10"/>
          </p:nvPr>
        </p:nvSpPr>
        <p:spPr/>
        <p:txBody>
          <a:bodyPr/>
          <a:lstStyle/>
          <a:p>
            <a:fld id="{D9C01A91-8D14-43FE-B908-6FDC334B2CBF}" type="datetimeFigureOut">
              <a:rPr lang="nl-NL" smtClean="0"/>
              <a:t>27-12-2019</a:t>
            </a:fld>
            <a:endParaRPr lang="nl-NL"/>
          </a:p>
        </p:txBody>
      </p:sp>
      <p:sp>
        <p:nvSpPr>
          <p:cNvPr id="5" name="Footer Placeholder 4">
            <a:extLst>
              <a:ext uri="{FF2B5EF4-FFF2-40B4-BE49-F238E27FC236}">
                <a16:creationId xmlns:a16="http://schemas.microsoft.com/office/drawing/2014/main" id="{A871764C-2CC6-48EB-9B87-BC9CC15B990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64E4F7C-54E1-433F-8293-56E2E29B13DC}"/>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270515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D5B2B-2CD7-4424-B171-D95A42C2FF5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0CB3C8C1-1DCA-4015-AC0F-7CA4DACAD01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B15B726-7199-408C-AE48-75C1FEAAB431}"/>
              </a:ext>
            </a:extLst>
          </p:cNvPr>
          <p:cNvSpPr>
            <a:spLocks noGrp="1"/>
          </p:cNvSpPr>
          <p:nvPr>
            <p:ph type="dt" sz="half" idx="10"/>
          </p:nvPr>
        </p:nvSpPr>
        <p:spPr/>
        <p:txBody>
          <a:bodyPr/>
          <a:lstStyle/>
          <a:p>
            <a:fld id="{D9C01A91-8D14-43FE-B908-6FDC334B2CBF}" type="datetimeFigureOut">
              <a:rPr lang="nl-NL" smtClean="0"/>
              <a:t>27-12-2019</a:t>
            </a:fld>
            <a:endParaRPr lang="nl-NL"/>
          </a:p>
        </p:txBody>
      </p:sp>
      <p:sp>
        <p:nvSpPr>
          <p:cNvPr id="5" name="Footer Placeholder 4">
            <a:extLst>
              <a:ext uri="{FF2B5EF4-FFF2-40B4-BE49-F238E27FC236}">
                <a16:creationId xmlns:a16="http://schemas.microsoft.com/office/drawing/2014/main" id="{A1C00643-CDE4-42F8-A671-F1D688A7EAF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FBDB9B7-1A6A-4247-969B-B3EF941414DD}"/>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227576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E00B52A-761E-40A5-9D89-C75BA33796E6}" type="slidenum">
              <a:rPr lang="nl-NL"/>
              <a:pPr>
                <a:defRPr/>
              </a:pPr>
              <a:t>‹nr.›</a:t>
            </a:fld>
            <a:endParaRPr lang="nl-NL"/>
          </a:p>
        </p:txBody>
      </p:sp>
    </p:spTree>
    <p:extLst>
      <p:ext uri="{BB962C8B-B14F-4D97-AF65-F5344CB8AC3E}">
        <p14:creationId xmlns:p14="http://schemas.microsoft.com/office/powerpoint/2010/main" val="151925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1349D2F-1297-494F-AECB-F16177C409DE}" type="slidenum">
              <a:rPr lang="nl-NL"/>
              <a:pPr>
                <a:defRPr/>
              </a:pPr>
              <a:t>‹nr.›</a:t>
            </a:fld>
            <a:endParaRPr lang="nl-NL"/>
          </a:p>
        </p:txBody>
      </p:sp>
    </p:spTree>
    <p:extLst>
      <p:ext uri="{BB962C8B-B14F-4D97-AF65-F5344CB8AC3E}">
        <p14:creationId xmlns:p14="http://schemas.microsoft.com/office/powerpoint/2010/main" val="346334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207A354B-3BC7-44ED-BDC3-C5982A4A3F78}" type="slidenum">
              <a:rPr lang="nl-NL"/>
              <a:pPr>
                <a:defRPr/>
              </a:pPr>
              <a:t>‹nr.›</a:t>
            </a:fld>
            <a:endParaRPr lang="nl-NL"/>
          </a:p>
        </p:txBody>
      </p:sp>
    </p:spTree>
    <p:extLst>
      <p:ext uri="{BB962C8B-B14F-4D97-AF65-F5344CB8AC3E}">
        <p14:creationId xmlns:p14="http://schemas.microsoft.com/office/powerpoint/2010/main" val="67297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1BE552C4-31E9-4E49-BE58-A1F1D577659B}" type="slidenum">
              <a:rPr lang="nl-NL"/>
              <a:pPr>
                <a:defRPr/>
              </a:pPr>
              <a:t>‹nr.›</a:t>
            </a:fld>
            <a:endParaRPr lang="nl-NL"/>
          </a:p>
        </p:txBody>
      </p:sp>
    </p:spTree>
    <p:extLst>
      <p:ext uri="{BB962C8B-B14F-4D97-AF65-F5344CB8AC3E}">
        <p14:creationId xmlns:p14="http://schemas.microsoft.com/office/powerpoint/2010/main" val="206455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9810FEBC-C6A4-4F5D-B2DF-3B20E639A3BF}" type="slidenum">
              <a:rPr lang="nl-NL"/>
              <a:pPr>
                <a:defRPr/>
              </a:pPr>
              <a:t>‹nr.›</a:t>
            </a:fld>
            <a:endParaRPr lang="nl-NL"/>
          </a:p>
        </p:txBody>
      </p:sp>
    </p:spTree>
    <p:extLst>
      <p:ext uri="{BB962C8B-B14F-4D97-AF65-F5344CB8AC3E}">
        <p14:creationId xmlns:p14="http://schemas.microsoft.com/office/powerpoint/2010/main" val="310504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8B84DC8A-384D-44B6-B7D5-87ED0EBFF837}" type="slidenum">
              <a:rPr lang="nl-NL"/>
              <a:pPr>
                <a:defRPr/>
              </a:pPr>
              <a:t>‹nr.›</a:t>
            </a:fld>
            <a:endParaRPr lang="nl-NL"/>
          </a:p>
        </p:txBody>
      </p:sp>
    </p:spTree>
    <p:extLst>
      <p:ext uri="{BB962C8B-B14F-4D97-AF65-F5344CB8AC3E}">
        <p14:creationId xmlns:p14="http://schemas.microsoft.com/office/powerpoint/2010/main" val="238008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2A8B3CC-70F4-4EEB-AACF-35A23D7D7F74}" type="slidenum">
              <a:rPr lang="nl-NL"/>
              <a:pPr>
                <a:defRPr/>
              </a:pPr>
              <a:t>‹nr.›</a:t>
            </a:fld>
            <a:endParaRPr lang="nl-NL"/>
          </a:p>
        </p:txBody>
      </p:sp>
    </p:spTree>
    <p:extLst>
      <p:ext uri="{BB962C8B-B14F-4D97-AF65-F5344CB8AC3E}">
        <p14:creationId xmlns:p14="http://schemas.microsoft.com/office/powerpoint/2010/main" val="616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3E2D90D8-03EA-4193-A026-B0057A39651C}"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5636DD-665D-4B3F-B0A3-33F090C8F8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4F2A7B38-D422-493A-83DF-576F581D89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3D1BA15-0678-458B-BC83-054638DF249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C01A91-8D14-43FE-B908-6FDC334B2CBF}" type="datetimeFigureOut">
              <a:rPr lang="nl-NL" smtClean="0"/>
              <a:t>27-12-2019</a:t>
            </a:fld>
            <a:endParaRPr lang="nl-NL"/>
          </a:p>
        </p:txBody>
      </p:sp>
      <p:sp>
        <p:nvSpPr>
          <p:cNvPr id="5" name="Footer Placeholder 4">
            <a:extLst>
              <a:ext uri="{FF2B5EF4-FFF2-40B4-BE49-F238E27FC236}">
                <a16:creationId xmlns:a16="http://schemas.microsoft.com/office/drawing/2014/main" id="{68BE7B48-5146-4C2E-BD7F-EB4E2B989A6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CF064AFA-FAB3-4452-BFC6-0AA3920962C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8A1228-9B36-46A5-8CF7-4BA5ABF002BD}" type="slidenum">
              <a:rPr lang="nl-NL" smtClean="0"/>
              <a:t>‹nr.›</a:t>
            </a:fld>
            <a:endParaRPr lang="nl-NL"/>
          </a:p>
        </p:txBody>
      </p:sp>
    </p:spTree>
    <p:extLst>
      <p:ext uri="{BB962C8B-B14F-4D97-AF65-F5344CB8AC3E}">
        <p14:creationId xmlns:p14="http://schemas.microsoft.com/office/powerpoint/2010/main" val="3515284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0.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0.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odel%20voor%20veerkracht.cmr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o.p.m.van.buuren@vu.nl" TargetMode="Externa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O.Buuren@msa.n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odel%20voor%20een%20vrije%20val.cma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odel%20voor%20veerkracht.cmr7"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Model_voor%20een_val_met_luchtweerstand.cma7"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hyperlink" Target="Leeg%20basismodel%20beweging.cma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Vrije_vrije_val.cm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Botsende%20magneten.cma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Dynamo%2050%20Ohm.cma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Model%20energie%20stuiterende%20bal.cma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DF69671-99A6-4354-98CF-03814BD6F8A1}"/>
              </a:ext>
            </a:extLst>
          </p:cNvPr>
          <p:cNvSpPr>
            <a:spLocks noGrp="1"/>
          </p:cNvSpPr>
          <p:nvPr>
            <p:ph idx="1"/>
          </p:nvPr>
        </p:nvSpPr>
        <p:spPr>
          <a:xfrm>
            <a:off x="457200" y="1340768"/>
            <a:ext cx="3970784" cy="4785395"/>
          </a:xfrm>
        </p:spPr>
        <p:txBody>
          <a:bodyPr/>
          <a:lstStyle/>
          <a:p>
            <a:pPr marL="0" indent="0" algn="ctr">
              <a:buNone/>
            </a:pPr>
            <a:endParaRPr lang="nl-NL" sz="4800" dirty="0"/>
          </a:p>
          <a:p>
            <a:pPr marL="0" indent="0" algn="ctr">
              <a:buNone/>
            </a:pPr>
            <a:r>
              <a:rPr lang="nl-NL" sz="4800" dirty="0"/>
              <a:t>Beginnen met modelleren</a:t>
            </a:r>
          </a:p>
        </p:txBody>
      </p:sp>
      <p:pic>
        <p:nvPicPr>
          <p:cNvPr id="4" name="Picture 3">
            <a:extLst>
              <a:ext uri="{FF2B5EF4-FFF2-40B4-BE49-F238E27FC236}">
                <a16:creationId xmlns:a16="http://schemas.microsoft.com/office/drawing/2014/main" id="{43748D86-315F-494F-90F0-55BBFE6EE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300" y="10993"/>
            <a:ext cx="4232206" cy="684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98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0513D-6ED0-4910-BBE0-1D2E3123CF46}"/>
              </a:ext>
            </a:extLst>
          </p:cNvPr>
          <p:cNvSpPr>
            <a:spLocks noGrp="1"/>
          </p:cNvSpPr>
          <p:nvPr>
            <p:ph type="title"/>
          </p:nvPr>
        </p:nvSpPr>
        <p:spPr/>
        <p:txBody>
          <a:bodyPr/>
          <a:lstStyle/>
          <a:p>
            <a:r>
              <a:rPr lang="nl-NL" dirty="0"/>
              <a:t>Citaat 2</a:t>
            </a:r>
          </a:p>
        </p:txBody>
      </p:sp>
      <p:sp>
        <p:nvSpPr>
          <p:cNvPr id="3" name="Tijdelijke aanduiding voor inhoud 2">
            <a:extLst>
              <a:ext uri="{FF2B5EF4-FFF2-40B4-BE49-F238E27FC236}">
                <a16:creationId xmlns:a16="http://schemas.microsoft.com/office/drawing/2014/main" id="{DE04CBDA-9CAA-4182-BFDB-84C6DEA20B33}"/>
              </a:ext>
            </a:extLst>
          </p:cNvPr>
          <p:cNvSpPr>
            <a:spLocks noGrp="1"/>
          </p:cNvSpPr>
          <p:nvPr>
            <p:ph idx="1"/>
          </p:nvPr>
        </p:nvSpPr>
        <p:spPr>
          <a:xfrm>
            <a:off x="251520" y="1600200"/>
            <a:ext cx="8640960" cy="4525963"/>
          </a:xfrm>
        </p:spPr>
        <p:txBody>
          <a:bodyPr/>
          <a:lstStyle/>
          <a:p>
            <a:pPr marL="0" indent="0">
              <a:buNone/>
            </a:pPr>
            <a:r>
              <a:rPr lang="nl-NL" dirty="0"/>
              <a:t>“Ik vind dat met een practicum met coach er veel beter op de stof word ingegaan. </a:t>
            </a:r>
          </a:p>
          <a:p>
            <a:pPr marL="0" indent="0">
              <a:buNone/>
            </a:pPr>
            <a:r>
              <a:rPr lang="nl-NL" dirty="0"/>
              <a:t>Dit krijg ik niet met een vraag en een grafiek want dan kijk ik er half over en ga dan snel met de vraag door.</a:t>
            </a:r>
          </a:p>
          <a:p>
            <a:pPr marL="0" indent="0">
              <a:buNone/>
            </a:pPr>
            <a:r>
              <a:rPr lang="nl-NL" dirty="0"/>
              <a:t>Maar als ik een </a:t>
            </a:r>
            <a:r>
              <a:rPr lang="nl-NL" dirty="0">
                <a:solidFill>
                  <a:srgbClr val="FF0000"/>
                </a:solidFill>
              </a:rPr>
              <a:t>practicum met coach doe snap ik de formule (</a:t>
            </a:r>
            <a:r>
              <a:rPr lang="nl-NL" i="1" dirty="0">
                <a:solidFill>
                  <a:srgbClr val="FF0000"/>
                </a:solidFill>
              </a:rPr>
              <a:t>= de wet</a:t>
            </a:r>
            <a:r>
              <a:rPr lang="nl-NL" dirty="0">
                <a:solidFill>
                  <a:srgbClr val="FF0000"/>
                </a:solidFill>
              </a:rPr>
              <a:t>) meer want je stelt zelf alles op en je begrijpt dus de effecten van zo een formule” </a:t>
            </a:r>
          </a:p>
        </p:txBody>
      </p:sp>
    </p:spTree>
    <p:extLst>
      <p:ext uri="{BB962C8B-B14F-4D97-AF65-F5344CB8AC3E}">
        <p14:creationId xmlns:p14="http://schemas.microsoft.com/office/powerpoint/2010/main" val="84680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5C65E-7550-4D2C-88A5-5EC41B31FC42}"/>
              </a:ext>
            </a:extLst>
          </p:cNvPr>
          <p:cNvSpPr>
            <a:spLocks noGrp="1"/>
          </p:cNvSpPr>
          <p:nvPr>
            <p:ph type="title"/>
          </p:nvPr>
        </p:nvSpPr>
        <p:spPr/>
        <p:txBody>
          <a:bodyPr/>
          <a:lstStyle/>
          <a:p>
            <a:r>
              <a:rPr lang="nl-NL" dirty="0"/>
              <a:t>Resultaat </a:t>
            </a:r>
            <a:r>
              <a:rPr lang="nl-NL" dirty="0" err="1"/>
              <a:t>enquete</a:t>
            </a:r>
            <a:endParaRPr lang="nl-NL" dirty="0"/>
          </a:p>
        </p:txBody>
      </p:sp>
      <p:pic>
        <p:nvPicPr>
          <p:cNvPr id="5" name="Afbeelding 4">
            <a:extLst>
              <a:ext uri="{FF2B5EF4-FFF2-40B4-BE49-F238E27FC236}">
                <a16:creationId xmlns:a16="http://schemas.microsoft.com/office/drawing/2014/main" id="{C1B5D8E1-C968-45D0-BBAF-D4B23C10051A}"/>
              </a:ext>
            </a:extLst>
          </p:cNvPr>
          <p:cNvPicPr>
            <a:picLocks noChangeAspect="1"/>
          </p:cNvPicPr>
          <p:nvPr/>
        </p:nvPicPr>
        <p:blipFill>
          <a:blip r:embed="rId2"/>
          <a:stretch>
            <a:fillRect/>
          </a:stretch>
        </p:blipFill>
        <p:spPr>
          <a:xfrm>
            <a:off x="-11024" y="1417638"/>
            <a:ext cx="8583497" cy="4315618"/>
          </a:xfrm>
          <a:prstGeom prst="rect">
            <a:avLst/>
          </a:prstGeom>
        </p:spPr>
      </p:pic>
    </p:spTree>
    <p:extLst>
      <p:ext uri="{BB962C8B-B14F-4D97-AF65-F5344CB8AC3E}">
        <p14:creationId xmlns:p14="http://schemas.microsoft.com/office/powerpoint/2010/main" val="228734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CB5BF-D993-4B36-ABCD-B64E04F812DD}"/>
              </a:ext>
            </a:extLst>
          </p:cNvPr>
          <p:cNvSpPr>
            <a:spLocks noGrp="1"/>
          </p:cNvSpPr>
          <p:nvPr>
            <p:ph type="title"/>
          </p:nvPr>
        </p:nvSpPr>
        <p:spPr/>
        <p:txBody>
          <a:bodyPr>
            <a:normAutofit/>
          </a:bodyPr>
          <a:lstStyle/>
          <a:p>
            <a:r>
              <a:rPr lang="nl-NL" dirty="0" err="1"/>
              <a:t>Leerlingcommentaren</a:t>
            </a:r>
            <a:r>
              <a:rPr lang="nl-NL" dirty="0"/>
              <a:t> </a:t>
            </a:r>
            <a:r>
              <a:rPr lang="nl-NL" dirty="0" err="1"/>
              <a:t>enquete</a:t>
            </a:r>
            <a:endParaRPr lang="nl-NL" dirty="0"/>
          </a:p>
        </p:txBody>
      </p:sp>
      <p:sp>
        <p:nvSpPr>
          <p:cNvPr id="3" name="Tijdelijke aanduiding voor inhoud 2">
            <a:extLst>
              <a:ext uri="{FF2B5EF4-FFF2-40B4-BE49-F238E27FC236}">
                <a16:creationId xmlns:a16="http://schemas.microsoft.com/office/drawing/2014/main" id="{618E2A62-3347-4C82-B48D-BCE69C5BC4D8}"/>
              </a:ext>
            </a:extLst>
          </p:cNvPr>
          <p:cNvSpPr>
            <a:spLocks noGrp="1"/>
          </p:cNvSpPr>
          <p:nvPr>
            <p:ph idx="1"/>
          </p:nvPr>
        </p:nvSpPr>
        <p:spPr>
          <a:xfrm>
            <a:off x="0" y="1600200"/>
            <a:ext cx="9144000" cy="4525963"/>
          </a:xfrm>
        </p:spPr>
        <p:txBody>
          <a:bodyPr>
            <a:normAutofit fontScale="85000" lnSpcReduction="10000"/>
          </a:bodyPr>
          <a:lstStyle/>
          <a:p>
            <a:r>
              <a:rPr lang="nl-NL" dirty="0"/>
              <a:t>Omdat je kan zien hoe de variabelen met elkaar verbonden zijn							30%</a:t>
            </a:r>
          </a:p>
          <a:p>
            <a:r>
              <a:rPr lang="nl-NL" dirty="0"/>
              <a:t>Het helpt om te bepalen welke stappen er gemaakt moeten worden		  			  	  	  6%</a:t>
            </a:r>
          </a:p>
          <a:p>
            <a:r>
              <a:rPr lang="nl-NL" dirty="0"/>
              <a:t>Het geeft meer inzicht					  4%</a:t>
            </a:r>
          </a:p>
          <a:p>
            <a:pPr marL="0" indent="0">
              <a:buNone/>
            </a:pPr>
            <a:endParaRPr lang="nl-NL" dirty="0"/>
          </a:p>
          <a:p>
            <a:pPr marL="0" indent="0">
              <a:buNone/>
            </a:pPr>
            <a:r>
              <a:rPr lang="nl-NL" dirty="0"/>
              <a:t>Maar:</a:t>
            </a:r>
          </a:p>
          <a:p>
            <a:r>
              <a:rPr lang="nl-NL" dirty="0"/>
              <a:t>Het helpt alleen als je het begrijpt / het moet uitgelegd zijn									13%</a:t>
            </a:r>
          </a:p>
          <a:p>
            <a:r>
              <a:rPr lang="nl-NL" dirty="0"/>
              <a:t>Het helpt niet als het model te uitgebreid is		  6%</a:t>
            </a:r>
          </a:p>
          <a:p>
            <a:pPr marL="0" indent="0">
              <a:buNone/>
            </a:pPr>
            <a:endParaRPr lang="nl-NL" dirty="0"/>
          </a:p>
        </p:txBody>
      </p:sp>
    </p:spTree>
    <p:extLst>
      <p:ext uri="{BB962C8B-B14F-4D97-AF65-F5344CB8AC3E}">
        <p14:creationId xmlns:p14="http://schemas.microsoft.com/office/powerpoint/2010/main" val="394505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BA3BD-434F-41C5-95F1-B44C9C804359}"/>
              </a:ext>
            </a:extLst>
          </p:cNvPr>
          <p:cNvSpPr>
            <a:spLocks noGrp="1"/>
          </p:cNvSpPr>
          <p:nvPr>
            <p:ph type="title"/>
          </p:nvPr>
        </p:nvSpPr>
        <p:spPr/>
        <p:txBody>
          <a:bodyPr/>
          <a:lstStyle/>
          <a:p>
            <a:r>
              <a:rPr lang="nl-NL" dirty="0"/>
              <a:t>Complexiteit</a:t>
            </a:r>
          </a:p>
        </p:txBody>
      </p:sp>
      <p:sp>
        <p:nvSpPr>
          <p:cNvPr id="3" name="Tijdelijke aanduiding voor inhoud 2">
            <a:extLst>
              <a:ext uri="{FF2B5EF4-FFF2-40B4-BE49-F238E27FC236}">
                <a16:creationId xmlns:a16="http://schemas.microsoft.com/office/drawing/2014/main" id="{1AC0A52F-8DDC-45CC-954D-E7E81540A183}"/>
              </a:ext>
            </a:extLst>
          </p:cNvPr>
          <p:cNvSpPr>
            <a:spLocks noGrp="1"/>
          </p:cNvSpPr>
          <p:nvPr>
            <p:ph idx="1"/>
          </p:nvPr>
        </p:nvSpPr>
        <p:spPr>
          <a:xfrm>
            <a:off x="251520" y="1600200"/>
            <a:ext cx="8892480" cy="4525963"/>
          </a:xfrm>
        </p:spPr>
        <p:txBody>
          <a:bodyPr/>
          <a:lstStyle/>
          <a:p>
            <a:r>
              <a:rPr lang="nl-NL" dirty="0"/>
              <a:t>Modelleren (en meten met ICT) geeft overzicht over meer complexe situaties,</a:t>
            </a:r>
          </a:p>
          <a:p>
            <a:r>
              <a:rPr lang="nl-NL" dirty="0"/>
              <a:t>maar leerlingen moeten ook wennen aan de grotere complexiteit</a:t>
            </a:r>
          </a:p>
          <a:p>
            <a:endParaRPr lang="nl-NL" dirty="0"/>
          </a:p>
          <a:p>
            <a:r>
              <a:rPr lang="nl-NL" dirty="0"/>
              <a:t>Docent: goed doseren (</a:t>
            </a:r>
            <a:r>
              <a:rPr lang="nl-NL" b="1" dirty="0"/>
              <a:t>cognitieve belasting</a:t>
            </a:r>
            <a:r>
              <a:rPr lang="nl-NL" dirty="0"/>
              <a:t>)</a:t>
            </a:r>
            <a:br>
              <a:rPr lang="nl-NL" dirty="0"/>
            </a:br>
            <a:r>
              <a:rPr lang="nl-NL" dirty="0"/>
              <a:t>Vooral niet teveel leerdoelen per opdracht!</a:t>
            </a:r>
          </a:p>
          <a:p>
            <a:r>
              <a:rPr lang="nl-NL" dirty="0"/>
              <a:t>Docent: doceer omgaan met complexiteit</a:t>
            </a:r>
          </a:p>
          <a:p>
            <a:endParaRPr lang="nl-NL" dirty="0"/>
          </a:p>
          <a:p>
            <a:endParaRPr lang="nl-NL" dirty="0"/>
          </a:p>
        </p:txBody>
      </p:sp>
    </p:spTree>
    <p:extLst>
      <p:ext uri="{BB962C8B-B14F-4D97-AF65-F5344CB8AC3E}">
        <p14:creationId xmlns:p14="http://schemas.microsoft.com/office/powerpoint/2010/main" val="11335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E8916-E8AC-4B14-BA9E-34451434FD98}"/>
              </a:ext>
            </a:extLst>
          </p:cNvPr>
          <p:cNvSpPr>
            <a:spLocks noGrp="1"/>
          </p:cNvSpPr>
          <p:nvPr>
            <p:ph type="title"/>
          </p:nvPr>
        </p:nvSpPr>
        <p:spPr>
          <a:xfrm>
            <a:off x="457200" y="0"/>
            <a:ext cx="8229600" cy="908720"/>
          </a:xfrm>
        </p:spPr>
        <p:txBody>
          <a:bodyPr/>
          <a:lstStyle/>
          <a:p>
            <a:r>
              <a:rPr lang="nl-NL" dirty="0"/>
              <a:t>Opzet lessenserie</a:t>
            </a:r>
          </a:p>
        </p:txBody>
      </p:sp>
      <p:sp>
        <p:nvSpPr>
          <p:cNvPr id="3" name="Tijdelijke aanduiding voor inhoud 2">
            <a:extLst>
              <a:ext uri="{FF2B5EF4-FFF2-40B4-BE49-F238E27FC236}">
                <a16:creationId xmlns:a16="http://schemas.microsoft.com/office/drawing/2014/main" id="{022E1927-3010-4E44-94C1-C50849645F41}"/>
              </a:ext>
            </a:extLst>
          </p:cNvPr>
          <p:cNvSpPr>
            <a:spLocks noGrp="1"/>
          </p:cNvSpPr>
          <p:nvPr>
            <p:ph idx="1"/>
          </p:nvPr>
        </p:nvSpPr>
        <p:spPr>
          <a:xfrm>
            <a:off x="0" y="1196752"/>
            <a:ext cx="9252520" cy="5256584"/>
          </a:xfrm>
        </p:spPr>
        <p:txBody>
          <a:bodyPr/>
          <a:lstStyle/>
          <a:p>
            <a:pPr marL="514350" indent="-514350">
              <a:buAutoNum type="arabicPeriod"/>
            </a:pPr>
            <a:r>
              <a:rPr lang="nl-NL" dirty="0"/>
              <a:t>Basiskennis vakgebied (</a:t>
            </a:r>
            <a:r>
              <a:rPr lang="nl-NL" strike="sngStrike" dirty="0"/>
              <a:t>modelleren</a:t>
            </a:r>
            <a:r>
              <a:rPr lang="nl-NL" dirty="0"/>
              <a:t>)</a:t>
            </a:r>
            <a:br>
              <a:rPr lang="nl-NL" dirty="0"/>
            </a:br>
            <a:r>
              <a:rPr lang="nl-NL" dirty="0"/>
              <a:t>(incl. overzicht kweken)</a:t>
            </a:r>
          </a:p>
          <a:p>
            <a:pPr marL="514350" indent="-514350">
              <a:buAutoNum type="arabicPeriod"/>
            </a:pPr>
            <a:r>
              <a:rPr lang="nl-NL" dirty="0"/>
              <a:t>Intro rekenen in stapjes ↔ noodzaak computer</a:t>
            </a:r>
          </a:p>
          <a:p>
            <a:pPr marL="514350" indent="-514350">
              <a:buAutoNum type="arabicPeriod"/>
            </a:pPr>
            <a:r>
              <a:rPr lang="nl-NL" dirty="0"/>
              <a:t>Oriëntatie op grafisch model ↔ formules</a:t>
            </a:r>
          </a:p>
          <a:p>
            <a:pPr marL="514350" indent="-514350">
              <a:buAutoNum type="arabicPeriod"/>
            </a:pPr>
            <a:r>
              <a:rPr lang="nl-NL" dirty="0"/>
              <a:t>Grafische modellen lezen (op papier)</a:t>
            </a:r>
          </a:p>
          <a:p>
            <a:pPr marL="0" indent="0">
              <a:buNone/>
            </a:pPr>
            <a:r>
              <a:rPr lang="nl-NL" dirty="0"/>
              <a:t>     …en leren bouwen</a:t>
            </a:r>
          </a:p>
          <a:p>
            <a:pPr marL="0" indent="0">
              <a:buNone/>
            </a:pPr>
            <a:r>
              <a:rPr lang="nl-NL" dirty="0"/>
              <a:t>5. Werken met modellen</a:t>
            </a:r>
          </a:p>
          <a:p>
            <a:pPr marL="0" indent="0">
              <a:buNone/>
            </a:pPr>
            <a:r>
              <a:rPr lang="nl-NL" dirty="0"/>
              <a:t>6. Geschikte bouwvolgorde</a:t>
            </a:r>
          </a:p>
          <a:p>
            <a:pPr marL="0" indent="0">
              <a:buNone/>
            </a:pPr>
            <a:r>
              <a:rPr lang="nl-NL" dirty="0"/>
              <a:t>7. Bijzondere aspecten</a:t>
            </a:r>
          </a:p>
        </p:txBody>
      </p:sp>
    </p:spTree>
    <p:extLst>
      <p:ext uri="{BB962C8B-B14F-4D97-AF65-F5344CB8AC3E}">
        <p14:creationId xmlns:p14="http://schemas.microsoft.com/office/powerpoint/2010/main" val="237326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79CA0D-FE7A-4227-A9CF-D29003BAB93D}"/>
                  </a:ext>
                </a:extLst>
              </p:cNvPr>
              <p:cNvSpPr txBox="1"/>
              <p:nvPr/>
            </p:nvSpPr>
            <p:spPr>
              <a:xfrm>
                <a:off x="2167158" y="970509"/>
                <a:ext cx="1498769" cy="669414"/>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fontAlgn="auto">
                  <a:spcBef>
                    <a:spcPts val="0"/>
                  </a:spcBef>
                  <a:spcAft>
                    <a:spcPts val="0"/>
                  </a:spcAft>
                  <a:buNone/>
                </a:pPr>
                <a:r>
                  <a:rPr lang="nl-NL" sz="1350" dirty="0">
                    <a:solidFill>
                      <a:prstClr val="black"/>
                    </a:solidFill>
                    <a:latin typeface="Calibri" panose="020F0502020204030204"/>
                  </a:rPr>
                  <a:t>Plaats</a:t>
                </a:r>
              </a:p>
              <a:p>
                <a:pPr algn="ct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r>
                        <a:rPr lang="nl-NL" sz="2400" i="1" dirty="0">
                          <a:solidFill>
                            <a:prstClr val="black"/>
                          </a:solidFill>
                          <a:latin typeface="Cambria Math" panose="02040503050406030204" pitchFamily="18" charset="0"/>
                        </a:rPr>
                        <m:t>𝑥</m:t>
                      </m:r>
                    </m:oMath>
                  </m:oMathPara>
                </a14:m>
                <a:endParaRPr lang="nl-NL" sz="1350" dirty="0">
                  <a:solidFill>
                    <a:prstClr val="black"/>
                  </a:solidFill>
                  <a:latin typeface="Calibri" panose="020F0502020204030204"/>
                </a:endParaRPr>
              </a:p>
            </p:txBody>
          </p:sp>
        </mc:Choice>
        <mc:Fallback xmlns="">
          <p:sp>
            <p:nvSpPr>
              <p:cNvPr id="4" name="TextBox 3">
                <a:extLst>
                  <a:ext uri="{FF2B5EF4-FFF2-40B4-BE49-F238E27FC236}">
                    <a16:creationId xmlns:a16="http://schemas.microsoft.com/office/drawing/2014/main" id="{5A79CA0D-FE7A-4227-A9CF-D29003BAB93D}"/>
                  </a:ext>
                </a:extLst>
              </p:cNvPr>
              <p:cNvSpPr txBox="1">
                <a:spLocks noRot="1" noChangeAspect="1" noMove="1" noResize="1" noEditPoints="1" noAdjustHandles="1" noChangeArrowheads="1" noChangeShapeType="1" noTextEdit="1"/>
              </p:cNvSpPr>
              <p:nvPr/>
            </p:nvSpPr>
            <p:spPr>
              <a:xfrm>
                <a:off x="2167158" y="970509"/>
                <a:ext cx="1498769" cy="669414"/>
              </a:xfrm>
              <a:prstGeom prst="rect">
                <a:avLst/>
              </a:prstGeom>
              <a:blipFill>
                <a:blip r:embed="rId3"/>
                <a:stretch>
                  <a:fillRect/>
                </a:stretch>
              </a:blipFill>
              <a:ln w="28575"/>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8BE91AE-DC48-445D-8220-3858F119EAC9}"/>
                  </a:ext>
                </a:extLst>
              </p:cNvPr>
              <p:cNvSpPr txBox="1"/>
              <p:nvPr/>
            </p:nvSpPr>
            <p:spPr>
              <a:xfrm>
                <a:off x="2167158" y="2310316"/>
                <a:ext cx="1498769" cy="669414"/>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fontAlgn="auto">
                  <a:spcBef>
                    <a:spcPts val="0"/>
                  </a:spcBef>
                  <a:spcAft>
                    <a:spcPts val="0"/>
                  </a:spcAft>
                  <a:buNone/>
                </a:pPr>
                <a:r>
                  <a:rPr lang="nl-NL" sz="1350" dirty="0">
                    <a:solidFill>
                      <a:prstClr val="black"/>
                    </a:solidFill>
                    <a:latin typeface="Calibri" panose="020F0502020204030204"/>
                  </a:rPr>
                  <a:t>Snelheid</a:t>
                </a:r>
              </a:p>
              <a:p>
                <a:pPr algn="ct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r>
                        <a:rPr lang="nl-NL" sz="2400" i="1" dirty="0">
                          <a:solidFill>
                            <a:prstClr val="black"/>
                          </a:solidFill>
                          <a:latin typeface="Cambria Math" panose="02040503050406030204" pitchFamily="18" charset="0"/>
                        </a:rPr>
                        <m:t>𝑣</m:t>
                      </m:r>
                    </m:oMath>
                  </m:oMathPara>
                </a14:m>
                <a:endParaRPr lang="nl-NL" sz="2400" dirty="0">
                  <a:solidFill>
                    <a:prstClr val="black"/>
                  </a:solidFill>
                  <a:latin typeface="Calibri" panose="020F0502020204030204"/>
                </a:endParaRPr>
              </a:p>
            </p:txBody>
          </p:sp>
        </mc:Choice>
        <mc:Fallback xmlns="">
          <p:sp>
            <p:nvSpPr>
              <p:cNvPr id="5" name="TextBox 4">
                <a:extLst>
                  <a:ext uri="{FF2B5EF4-FFF2-40B4-BE49-F238E27FC236}">
                    <a16:creationId xmlns:a16="http://schemas.microsoft.com/office/drawing/2014/main" id="{B8BE91AE-DC48-445D-8220-3858F119EAC9}"/>
                  </a:ext>
                </a:extLst>
              </p:cNvPr>
              <p:cNvSpPr txBox="1">
                <a:spLocks noRot="1" noChangeAspect="1" noMove="1" noResize="1" noEditPoints="1" noAdjustHandles="1" noChangeArrowheads="1" noChangeShapeType="1" noTextEdit="1"/>
              </p:cNvSpPr>
              <p:nvPr/>
            </p:nvSpPr>
            <p:spPr>
              <a:xfrm>
                <a:off x="2167158" y="2310316"/>
                <a:ext cx="1498769" cy="669414"/>
              </a:xfrm>
              <a:prstGeom prst="rect">
                <a:avLst/>
              </a:prstGeom>
              <a:blipFill>
                <a:blip r:embed="rId4"/>
                <a:stretch>
                  <a:fillRect/>
                </a:stretch>
              </a:blipFill>
              <a:ln w="28575"/>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588789-1100-4499-929A-A36317E4AAF7}"/>
                  </a:ext>
                </a:extLst>
              </p:cNvPr>
              <p:cNvSpPr txBox="1"/>
              <p:nvPr/>
            </p:nvSpPr>
            <p:spPr>
              <a:xfrm>
                <a:off x="2167158" y="3650125"/>
                <a:ext cx="1498769" cy="669414"/>
              </a:xfrm>
              <a:prstGeom prst="rect">
                <a:avLst/>
              </a:prstGeom>
              <a:ln w="28575">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fontAlgn="auto">
                  <a:spcBef>
                    <a:spcPts val="0"/>
                  </a:spcBef>
                  <a:spcAft>
                    <a:spcPts val="0"/>
                  </a:spcAft>
                  <a:buNone/>
                </a:pPr>
                <a:r>
                  <a:rPr lang="nl-NL" sz="1350" dirty="0">
                    <a:solidFill>
                      <a:prstClr val="black"/>
                    </a:solidFill>
                    <a:latin typeface="Calibri" panose="020F0502020204030204"/>
                  </a:rPr>
                  <a:t>Versnelling</a:t>
                </a:r>
              </a:p>
              <a:p>
                <a:pPr algn="ct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r>
                        <a:rPr lang="nl-NL" sz="2400" i="1" dirty="0">
                          <a:solidFill>
                            <a:prstClr val="black"/>
                          </a:solidFill>
                          <a:latin typeface="Cambria Math" panose="02040503050406030204" pitchFamily="18" charset="0"/>
                        </a:rPr>
                        <m:t>𝑎</m:t>
                      </m:r>
                    </m:oMath>
                  </m:oMathPara>
                </a14:m>
                <a:endParaRPr lang="nl-NL" sz="2400" dirty="0">
                  <a:solidFill>
                    <a:prstClr val="black"/>
                  </a:solidFill>
                  <a:latin typeface="Calibri" panose="020F0502020204030204"/>
                </a:endParaRPr>
              </a:p>
            </p:txBody>
          </p:sp>
        </mc:Choice>
        <mc:Fallback xmlns="">
          <p:sp>
            <p:nvSpPr>
              <p:cNvPr id="6" name="TextBox 5">
                <a:extLst>
                  <a:ext uri="{FF2B5EF4-FFF2-40B4-BE49-F238E27FC236}">
                    <a16:creationId xmlns:a16="http://schemas.microsoft.com/office/drawing/2014/main" id="{C1588789-1100-4499-929A-A36317E4AAF7}"/>
                  </a:ext>
                </a:extLst>
              </p:cNvPr>
              <p:cNvSpPr txBox="1">
                <a:spLocks noRot="1" noChangeAspect="1" noMove="1" noResize="1" noEditPoints="1" noAdjustHandles="1" noChangeArrowheads="1" noChangeShapeType="1" noTextEdit="1"/>
              </p:cNvSpPr>
              <p:nvPr/>
            </p:nvSpPr>
            <p:spPr>
              <a:xfrm>
                <a:off x="2167158" y="3650125"/>
                <a:ext cx="1498769" cy="669414"/>
              </a:xfrm>
              <a:prstGeom prst="rect">
                <a:avLst/>
              </a:prstGeom>
              <a:blipFill>
                <a:blip r:embed="rId5"/>
                <a:stretch>
                  <a:fillRect/>
                </a:stretch>
              </a:blipFill>
              <a:ln w="28575">
                <a:solidFill>
                  <a:schemeClr val="accent6"/>
                </a:solidFill>
              </a:ln>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BF53CA8-8F36-4B1C-8788-0C33B9C5FFF6}"/>
                  </a:ext>
                </a:extLst>
              </p:cNvPr>
              <p:cNvSpPr txBox="1"/>
              <p:nvPr/>
            </p:nvSpPr>
            <p:spPr>
              <a:xfrm>
                <a:off x="304675" y="1559062"/>
                <a:ext cx="1498769" cy="8461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nl-NL"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𝑣</m:t>
                          </m:r>
                        </m:e>
                        <m:sub>
                          <m:r>
                            <a:rPr lang="en-US" sz="1050" i="1">
                              <a:solidFill>
                                <a:prstClr val="black"/>
                              </a:solidFill>
                              <a:latin typeface="Cambria Math" panose="02040503050406030204" pitchFamily="18" charset="0"/>
                            </a:rPr>
                            <m:t>(</m:t>
                          </m:r>
                          <m:r>
                            <a:rPr lang="en-US" sz="1050" i="1">
                              <a:solidFill>
                                <a:prstClr val="black"/>
                              </a:solidFill>
                              <a:latin typeface="Cambria Math" panose="02040503050406030204" pitchFamily="18" charset="0"/>
                            </a:rPr>
                            <m:t>𝑔𝑒𝑚</m:t>
                          </m:r>
                          <m:r>
                            <a:rPr lang="en-US" sz="1050" i="1">
                              <a:solidFill>
                                <a:prstClr val="black"/>
                              </a:solidFill>
                              <a:latin typeface="Cambria Math" panose="02040503050406030204" pitchFamily="18" charset="0"/>
                            </a:rPr>
                            <m:t>) </m:t>
                          </m:r>
                        </m:sub>
                      </m:sSub>
                      <m:r>
                        <a:rPr lang="en-US" sz="1050" i="1">
                          <a:solidFill>
                            <a:prstClr val="black"/>
                          </a:solidFill>
                          <a:latin typeface="Cambria Math" panose="02040503050406030204" pitchFamily="18" charset="0"/>
                        </a:rPr>
                        <m:t>=</m:t>
                      </m:r>
                      <m:f>
                        <m:fPr>
                          <m:ctrlPr>
                            <a:rPr lang="en-US" sz="1050" i="1">
                              <a:solidFill>
                                <a:prstClr val="black"/>
                              </a:solidFill>
                              <a:latin typeface="Cambria Math" panose="02040503050406030204" pitchFamily="18" charset="0"/>
                            </a:rPr>
                          </m:ctrlPr>
                        </m:fPr>
                        <m:num>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𝑥</m:t>
                          </m:r>
                        </m:num>
                        <m:den>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𝑡</m:t>
                          </m:r>
                        </m:den>
                      </m:f>
                    </m:oMath>
                  </m:oMathPara>
                </a14:m>
                <a:endParaRPr lang="nl-NL" sz="1050" dirty="0">
                  <a:solidFill>
                    <a:prstClr val="black"/>
                  </a:solidFill>
                  <a:latin typeface="Calibri" panose="020F0502020204030204"/>
                </a:endParaRPr>
              </a:p>
              <a:p>
                <a:pPr defTabSz="685800" fontAlgn="auto">
                  <a:spcBef>
                    <a:spcPts val="0"/>
                  </a:spcBef>
                  <a:spcAft>
                    <a:spcPts val="0"/>
                  </a:spcAft>
                  <a:buNone/>
                </a:pPr>
                <a:endParaRPr lang="nl-NL" sz="1350" dirty="0">
                  <a:solidFill>
                    <a:prstClr val="black"/>
                  </a:solidFill>
                  <a:latin typeface="Calibri" panose="020F0502020204030204"/>
                </a:endParaRPr>
              </a:p>
              <a:p>
                <a:pPr algn="ctr" defTabSz="685800" fontAlgn="auto">
                  <a:spcBef>
                    <a:spcPts val="0"/>
                  </a:spcBef>
                  <a:spcAft>
                    <a:spcPts val="0"/>
                  </a:spcAft>
                  <a:buNone/>
                </a:pPr>
                <a:r>
                  <a:rPr lang="nl-NL" sz="788" dirty="0">
                    <a:solidFill>
                      <a:prstClr val="black"/>
                    </a:solidFill>
                    <a:latin typeface="Calibri" panose="020F0502020204030204"/>
                  </a:rPr>
                  <a:t>Snijlijnmethode</a:t>
                </a:r>
              </a:p>
              <a:p>
                <a:pPr algn="ctr" defTabSz="685800" fontAlgn="auto">
                  <a:spcBef>
                    <a:spcPts val="0"/>
                  </a:spcBef>
                  <a:spcAft>
                    <a:spcPts val="0"/>
                  </a:spcAft>
                  <a:buNone/>
                </a:pPr>
                <a:r>
                  <a:rPr lang="nl-NL" sz="788" dirty="0">
                    <a:solidFill>
                      <a:prstClr val="black"/>
                    </a:solidFill>
                    <a:latin typeface="Calibri" panose="020F0502020204030204"/>
                  </a:rPr>
                  <a:t>Raaklijnmethode</a:t>
                </a:r>
                <a:endParaRPr lang="nl-NL" sz="1350" dirty="0">
                  <a:solidFill>
                    <a:prstClr val="black"/>
                  </a:solidFill>
                  <a:latin typeface="Calibri" panose="020F0502020204030204"/>
                </a:endParaRPr>
              </a:p>
            </p:txBody>
          </p:sp>
        </mc:Choice>
        <mc:Fallback xmlns="">
          <p:sp>
            <p:nvSpPr>
              <p:cNvPr id="7" name="TextBox 6">
                <a:extLst>
                  <a:ext uri="{FF2B5EF4-FFF2-40B4-BE49-F238E27FC236}">
                    <a16:creationId xmlns:a16="http://schemas.microsoft.com/office/drawing/2014/main" id="{5BF53CA8-8F36-4B1C-8788-0C33B9C5FFF6}"/>
                  </a:ext>
                </a:extLst>
              </p:cNvPr>
              <p:cNvSpPr txBox="1">
                <a:spLocks noRot="1" noChangeAspect="1" noMove="1" noResize="1" noEditPoints="1" noAdjustHandles="1" noChangeArrowheads="1" noChangeShapeType="1" noTextEdit="1"/>
              </p:cNvSpPr>
              <p:nvPr/>
            </p:nvSpPr>
            <p:spPr>
              <a:xfrm>
                <a:off x="304675" y="1559062"/>
                <a:ext cx="1498769" cy="846129"/>
              </a:xfrm>
              <a:prstGeom prst="rect">
                <a:avLst/>
              </a:prstGeom>
              <a:blipFill>
                <a:blip r:embed="rId6"/>
                <a:stretch>
                  <a:fillRect/>
                </a:stretch>
              </a:blipFill>
            </p:spPr>
            <p:txBody>
              <a:bodyPr/>
              <a:lstStyle/>
              <a:p>
                <a:r>
                  <a:rPr lang="nl-NL">
                    <a:noFill/>
                  </a:rPr>
                  <a:t> </a:t>
                </a:r>
              </a:p>
            </p:txBody>
          </p:sp>
        </mc:Fallback>
      </mc:AlternateContent>
      <p:cxnSp>
        <p:nvCxnSpPr>
          <p:cNvPr id="8" name="Straight Arrow Connector 7">
            <a:extLst>
              <a:ext uri="{FF2B5EF4-FFF2-40B4-BE49-F238E27FC236}">
                <a16:creationId xmlns:a16="http://schemas.microsoft.com/office/drawing/2014/main" id="{410E679B-B165-4207-B986-E16328798662}"/>
              </a:ext>
            </a:extLst>
          </p:cNvPr>
          <p:cNvCxnSpPr/>
          <p:nvPr/>
        </p:nvCxnSpPr>
        <p:spPr>
          <a:xfrm>
            <a:off x="2453287" y="1616840"/>
            <a:ext cx="0" cy="693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6047D7A-7681-40A9-A7E8-2234049BE284}"/>
              </a:ext>
            </a:extLst>
          </p:cNvPr>
          <p:cNvCxnSpPr/>
          <p:nvPr/>
        </p:nvCxnSpPr>
        <p:spPr>
          <a:xfrm>
            <a:off x="2453287" y="2956649"/>
            <a:ext cx="0" cy="693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9726B47-252F-45AC-B3B4-FBD63018EFF0}"/>
                  </a:ext>
                </a:extLst>
              </p:cNvPr>
              <p:cNvSpPr txBox="1"/>
              <p:nvPr/>
            </p:nvSpPr>
            <p:spPr>
              <a:xfrm>
                <a:off x="304675" y="2952521"/>
                <a:ext cx="1498769" cy="8461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nl-NL"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𝑎</m:t>
                          </m:r>
                        </m:e>
                        <m:sub>
                          <m:r>
                            <a:rPr lang="en-US" sz="1050" i="1">
                              <a:solidFill>
                                <a:prstClr val="black"/>
                              </a:solidFill>
                              <a:latin typeface="Cambria Math" panose="02040503050406030204" pitchFamily="18" charset="0"/>
                            </a:rPr>
                            <m:t>(</m:t>
                          </m:r>
                          <m:r>
                            <a:rPr lang="en-US" sz="1050" i="1">
                              <a:solidFill>
                                <a:prstClr val="black"/>
                              </a:solidFill>
                              <a:latin typeface="Cambria Math" panose="02040503050406030204" pitchFamily="18" charset="0"/>
                            </a:rPr>
                            <m:t>𝑔𝑒𝑚</m:t>
                          </m:r>
                          <m:r>
                            <a:rPr lang="en-US" sz="1050" i="1">
                              <a:solidFill>
                                <a:prstClr val="black"/>
                              </a:solidFill>
                              <a:latin typeface="Cambria Math" panose="02040503050406030204" pitchFamily="18" charset="0"/>
                            </a:rPr>
                            <m:t>) </m:t>
                          </m:r>
                        </m:sub>
                      </m:sSub>
                      <m:r>
                        <a:rPr lang="en-US" sz="1050" i="1">
                          <a:solidFill>
                            <a:prstClr val="black"/>
                          </a:solidFill>
                          <a:latin typeface="Cambria Math" panose="02040503050406030204" pitchFamily="18" charset="0"/>
                        </a:rPr>
                        <m:t>=</m:t>
                      </m:r>
                      <m:f>
                        <m:fPr>
                          <m:ctrlPr>
                            <a:rPr lang="en-US" sz="1050" i="1">
                              <a:solidFill>
                                <a:prstClr val="black"/>
                              </a:solidFill>
                              <a:latin typeface="Cambria Math" panose="02040503050406030204" pitchFamily="18" charset="0"/>
                            </a:rPr>
                          </m:ctrlPr>
                        </m:fPr>
                        <m:num>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𝑣</m:t>
                          </m:r>
                        </m:num>
                        <m:den>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𝑡</m:t>
                          </m:r>
                        </m:den>
                      </m:f>
                    </m:oMath>
                  </m:oMathPara>
                </a14:m>
                <a:endParaRPr lang="nl-NL" sz="1050" dirty="0">
                  <a:solidFill>
                    <a:prstClr val="black"/>
                  </a:solidFill>
                  <a:latin typeface="Calibri" panose="020F0502020204030204"/>
                </a:endParaRPr>
              </a:p>
              <a:p>
                <a:pPr defTabSz="685800" fontAlgn="auto">
                  <a:spcBef>
                    <a:spcPts val="0"/>
                  </a:spcBef>
                  <a:spcAft>
                    <a:spcPts val="0"/>
                  </a:spcAft>
                  <a:buNone/>
                </a:pPr>
                <a:endParaRPr lang="nl-NL" sz="1350" dirty="0">
                  <a:solidFill>
                    <a:prstClr val="black"/>
                  </a:solidFill>
                  <a:latin typeface="Calibri" panose="020F0502020204030204"/>
                </a:endParaRPr>
              </a:p>
              <a:p>
                <a:pPr algn="ctr" defTabSz="685800" fontAlgn="auto">
                  <a:spcBef>
                    <a:spcPts val="0"/>
                  </a:spcBef>
                  <a:spcAft>
                    <a:spcPts val="0"/>
                  </a:spcAft>
                  <a:buNone/>
                </a:pPr>
                <a:r>
                  <a:rPr lang="nl-NL" sz="788" dirty="0">
                    <a:solidFill>
                      <a:prstClr val="black"/>
                    </a:solidFill>
                    <a:latin typeface="Calibri" panose="020F0502020204030204"/>
                  </a:rPr>
                  <a:t>Snijlijnmethode</a:t>
                </a:r>
              </a:p>
              <a:p>
                <a:pPr algn="ctr" defTabSz="685800" fontAlgn="auto">
                  <a:spcBef>
                    <a:spcPts val="0"/>
                  </a:spcBef>
                  <a:spcAft>
                    <a:spcPts val="0"/>
                  </a:spcAft>
                  <a:buNone/>
                </a:pPr>
                <a:r>
                  <a:rPr lang="nl-NL" sz="788" dirty="0">
                    <a:solidFill>
                      <a:prstClr val="black"/>
                    </a:solidFill>
                    <a:latin typeface="Calibri" panose="020F0502020204030204"/>
                  </a:rPr>
                  <a:t>Raaklijnmethode</a:t>
                </a:r>
              </a:p>
            </p:txBody>
          </p:sp>
        </mc:Choice>
        <mc:Fallback xmlns="">
          <p:sp>
            <p:nvSpPr>
              <p:cNvPr id="10" name="TextBox 9">
                <a:extLst>
                  <a:ext uri="{FF2B5EF4-FFF2-40B4-BE49-F238E27FC236}">
                    <a16:creationId xmlns:a16="http://schemas.microsoft.com/office/drawing/2014/main" id="{89726B47-252F-45AC-B3B4-FBD63018EFF0}"/>
                  </a:ext>
                </a:extLst>
              </p:cNvPr>
              <p:cNvSpPr txBox="1">
                <a:spLocks noRot="1" noChangeAspect="1" noMove="1" noResize="1" noEditPoints="1" noAdjustHandles="1" noChangeArrowheads="1" noChangeShapeType="1" noTextEdit="1"/>
              </p:cNvSpPr>
              <p:nvPr/>
            </p:nvSpPr>
            <p:spPr>
              <a:xfrm>
                <a:off x="304675" y="2952521"/>
                <a:ext cx="1498769" cy="846129"/>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7F6AAE0-4754-442B-B0DE-C61CA4AE8C47}"/>
                  </a:ext>
                </a:extLst>
              </p:cNvPr>
              <p:cNvSpPr txBox="1"/>
              <p:nvPr/>
            </p:nvSpPr>
            <p:spPr>
              <a:xfrm>
                <a:off x="1071562" y="4991443"/>
                <a:ext cx="3689960" cy="931217"/>
              </a:xfrm>
              <a:prstGeom prst="rect">
                <a:avLst/>
              </a:prstGeom>
              <a:ln w="28575">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fontAlgn="auto">
                  <a:spcBef>
                    <a:spcPts val="0"/>
                  </a:spcBef>
                  <a:spcAft>
                    <a:spcPts val="0"/>
                  </a:spcAft>
                  <a:buNone/>
                </a:pPr>
                <a:r>
                  <a:rPr lang="nl-NL" sz="1350" dirty="0">
                    <a:solidFill>
                      <a:prstClr val="black"/>
                    </a:solidFill>
                    <a:latin typeface="Calibri" panose="020F0502020204030204"/>
                  </a:rPr>
                  <a:t>Resulterende kracht</a:t>
                </a:r>
              </a:p>
              <a:p>
                <a:pPr algn="ct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nl-NL" sz="1350" i="1" dirty="0">
                              <a:solidFill>
                                <a:prstClr val="black"/>
                              </a:solidFill>
                              <a:latin typeface="Cambria Math" panose="02040503050406030204" pitchFamily="18" charset="0"/>
                            </a:rPr>
                          </m:ctrlPr>
                        </m:sSubPr>
                        <m:e>
                          <m:r>
                            <a:rPr lang="nl-NL" sz="1350" i="1" dirty="0">
                              <a:solidFill>
                                <a:prstClr val="black"/>
                              </a:solidFill>
                              <a:latin typeface="Cambria Math" panose="02040503050406030204" pitchFamily="18" charset="0"/>
                            </a:rPr>
                            <m:t>𝐹</m:t>
                          </m:r>
                        </m:e>
                        <m:sub>
                          <m:r>
                            <a:rPr lang="en-US" sz="1350" i="1" dirty="0">
                              <a:solidFill>
                                <a:prstClr val="black"/>
                              </a:solidFill>
                              <a:latin typeface="Cambria Math" panose="02040503050406030204" pitchFamily="18" charset="0"/>
                            </a:rPr>
                            <m:t>𝑟𝑒𝑠</m:t>
                          </m:r>
                        </m:sub>
                      </m:sSub>
                      <m:r>
                        <a:rPr lang="en-US" sz="1350" i="1" dirty="0">
                          <a:solidFill>
                            <a:prstClr val="black"/>
                          </a:solidFill>
                          <a:latin typeface="Cambria Math" panose="02040503050406030204" pitchFamily="18" charset="0"/>
                        </a:rPr>
                        <m:t>=</m:t>
                      </m:r>
                      <m:nary>
                        <m:naryPr>
                          <m:chr m:val="∑"/>
                          <m:supHide m:val="on"/>
                          <m:ctrlPr>
                            <a:rPr lang="en-US" sz="1350" i="1" dirty="0">
                              <a:solidFill>
                                <a:prstClr val="black"/>
                              </a:solidFill>
                              <a:latin typeface="Cambria Math" panose="02040503050406030204" pitchFamily="18" charset="0"/>
                            </a:rPr>
                          </m:ctrlPr>
                        </m:naryPr>
                        <m:sub>
                          <m:r>
                            <m:rPr>
                              <m:brk m:alnAt="7"/>
                            </m:rPr>
                            <a:rPr lang="en-US" sz="1350" i="1" dirty="0">
                              <a:solidFill>
                                <a:prstClr val="black"/>
                              </a:solidFill>
                              <a:latin typeface="Cambria Math" panose="02040503050406030204" pitchFamily="18" charset="0"/>
                            </a:rPr>
                            <m:t>𝑖</m:t>
                          </m:r>
                        </m:sub>
                        <m:sup/>
                        <m:e>
                          <m:sSub>
                            <m:sSubPr>
                              <m:ctrlPr>
                                <a:rPr lang="en-US" sz="1350" i="1" dirty="0">
                                  <a:solidFill>
                                    <a:prstClr val="black"/>
                                  </a:solidFill>
                                  <a:latin typeface="Cambria Math" panose="02040503050406030204" pitchFamily="18" charset="0"/>
                                </a:rPr>
                              </m:ctrlPr>
                            </m:sSubPr>
                            <m:e>
                              <m:r>
                                <a:rPr lang="en-US" sz="1350" i="1" dirty="0">
                                  <a:solidFill>
                                    <a:prstClr val="black"/>
                                  </a:solidFill>
                                  <a:latin typeface="Cambria Math" panose="02040503050406030204" pitchFamily="18" charset="0"/>
                                </a:rPr>
                                <m:t>𝐹</m:t>
                              </m:r>
                            </m:e>
                            <m:sub>
                              <m:r>
                                <a:rPr lang="en-US" sz="1350" i="1" dirty="0">
                                  <a:solidFill>
                                    <a:prstClr val="black"/>
                                  </a:solidFill>
                                  <a:latin typeface="Cambria Math" panose="02040503050406030204" pitchFamily="18" charset="0"/>
                                </a:rPr>
                                <m:t>𝑖</m:t>
                              </m:r>
                            </m:sub>
                          </m:sSub>
                        </m:e>
                      </m:nary>
                    </m:oMath>
                  </m:oMathPara>
                </a14:m>
                <a:endParaRPr lang="nl-NL" sz="2400" dirty="0">
                  <a:solidFill>
                    <a:prstClr val="black"/>
                  </a:solidFill>
                  <a:latin typeface="Calibri" panose="020F0502020204030204"/>
                </a:endParaRPr>
              </a:p>
              <a:p>
                <a:pPr algn="ct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r>
                        <a:rPr lang="en-US" sz="825" i="1" dirty="0">
                          <a:solidFill>
                            <a:prstClr val="black"/>
                          </a:solidFill>
                          <a:latin typeface="Cambria Math" panose="02040503050406030204" pitchFamily="18" charset="0"/>
                        </a:rPr>
                        <m:t>=</m:t>
                      </m:r>
                      <m:r>
                        <m:rPr>
                          <m:nor/>
                        </m:rPr>
                        <a:rPr lang="en-US" sz="825" dirty="0">
                          <a:solidFill>
                            <a:prstClr val="black"/>
                          </a:solidFill>
                          <a:latin typeface="Cambria Math" panose="02040503050406030204" pitchFamily="18" charset="0"/>
                        </a:rPr>
                        <m:t>som</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van</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de</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afzonderlinge</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krachten</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op</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een</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voorwerp</m:t>
                      </m:r>
                    </m:oMath>
                  </m:oMathPara>
                </a14:m>
                <a:endParaRPr lang="nl-NL" sz="3300" dirty="0">
                  <a:solidFill>
                    <a:prstClr val="black"/>
                  </a:solidFill>
                  <a:latin typeface="Calibri" panose="020F0502020204030204"/>
                </a:endParaRPr>
              </a:p>
            </p:txBody>
          </p:sp>
        </mc:Choice>
        <mc:Fallback xmlns="">
          <p:sp>
            <p:nvSpPr>
              <p:cNvPr id="11" name="TextBox 10">
                <a:extLst>
                  <a:ext uri="{FF2B5EF4-FFF2-40B4-BE49-F238E27FC236}">
                    <a16:creationId xmlns:a16="http://schemas.microsoft.com/office/drawing/2014/main" id="{47F6AAE0-4754-442B-B0DE-C61CA4AE8C47}"/>
                  </a:ext>
                </a:extLst>
              </p:cNvPr>
              <p:cNvSpPr txBox="1">
                <a:spLocks noRot="1" noChangeAspect="1" noMove="1" noResize="1" noEditPoints="1" noAdjustHandles="1" noChangeArrowheads="1" noChangeShapeType="1" noTextEdit="1"/>
              </p:cNvSpPr>
              <p:nvPr/>
            </p:nvSpPr>
            <p:spPr>
              <a:xfrm>
                <a:off x="1071562" y="4991443"/>
                <a:ext cx="3689960" cy="931217"/>
              </a:xfrm>
              <a:prstGeom prst="rect">
                <a:avLst/>
              </a:prstGeom>
              <a:blipFill>
                <a:blip r:embed="rId8"/>
                <a:stretch>
                  <a:fillRect t="-51266" b="-88608"/>
                </a:stretch>
              </a:blipFill>
              <a:ln w="28575">
                <a:solidFill>
                  <a:schemeClr val="accent6"/>
                </a:solidFill>
              </a:ln>
            </p:spPr>
            <p:txBody>
              <a:bodyPr/>
              <a:lstStyle/>
              <a:p>
                <a:r>
                  <a:rPr lang="nl-NL">
                    <a:noFill/>
                  </a:rPr>
                  <a:t> </a:t>
                </a:r>
              </a:p>
            </p:txBody>
          </p:sp>
        </mc:Fallback>
      </mc:AlternateContent>
      <p:cxnSp>
        <p:nvCxnSpPr>
          <p:cNvPr id="12" name="Straight Arrow Connector 11">
            <a:extLst>
              <a:ext uri="{FF2B5EF4-FFF2-40B4-BE49-F238E27FC236}">
                <a16:creationId xmlns:a16="http://schemas.microsoft.com/office/drawing/2014/main" id="{04E07C3C-FF48-4E65-8A0C-D69E7582717A}"/>
              </a:ext>
            </a:extLst>
          </p:cNvPr>
          <p:cNvCxnSpPr/>
          <p:nvPr/>
        </p:nvCxnSpPr>
        <p:spPr>
          <a:xfrm>
            <a:off x="2906915" y="4296456"/>
            <a:ext cx="0" cy="693476"/>
          </a:xfrm>
          <a:prstGeom prst="straightConnector1">
            <a:avLst/>
          </a:prstGeom>
          <a:ln w="38100">
            <a:headEnd type="triangle" w="med" len="med"/>
            <a:tailEnd type="triangle" w="med" len="med"/>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58C1C84F-7D82-4A6E-85CC-B80A4A037EA1}"/>
              </a:ext>
            </a:extLst>
          </p:cNvPr>
          <p:cNvCxnSpPr/>
          <p:nvPr/>
        </p:nvCxnSpPr>
        <p:spPr>
          <a:xfrm>
            <a:off x="3367687" y="1616840"/>
            <a:ext cx="0" cy="693476"/>
          </a:xfrm>
          <a:prstGeom prst="straightConnector1">
            <a:avLst/>
          </a:prstGeom>
          <a:ln w="38100">
            <a:headEnd type="triangle" w="med" len="med"/>
            <a:tailEnd type="none" w="med" len="med"/>
          </a:ln>
        </p:spPr>
        <p:style>
          <a:lnRef idx="2">
            <a:schemeClr val="accent2"/>
          </a:lnRef>
          <a:fillRef idx="1">
            <a:schemeClr val="lt1"/>
          </a:fillRef>
          <a:effectRef idx="0">
            <a:schemeClr val="accent2"/>
          </a:effectRef>
          <a:fontRef idx="minor">
            <a:schemeClr val="dk1"/>
          </a:fontRef>
        </p:style>
      </p:cxnSp>
      <p:cxnSp>
        <p:nvCxnSpPr>
          <p:cNvPr id="14" name="Straight Arrow Connector 13">
            <a:extLst>
              <a:ext uri="{FF2B5EF4-FFF2-40B4-BE49-F238E27FC236}">
                <a16:creationId xmlns:a16="http://schemas.microsoft.com/office/drawing/2014/main" id="{6A9E5691-114B-4E8B-9976-E2B389C9D3E8}"/>
              </a:ext>
            </a:extLst>
          </p:cNvPr>
          <p:cNvCxnSpPr/>
          <p:nvPr/>
        </p:nvCxnSpPr>
        <p:spPr>
          <a:xfrm>
            <a:off x="3367687" y="2956649"/>
            <a:ext cx="0" cy="693476"/>
          </a:xfrm>
          <a:prstGeom prst="straightConnector1">
            <a:avLst/>
          </a:prstGeom>
          <a:ln w="38100">
            <a:headEnd type="triangle" w="med" len="med"/>
            <a:tailEnd type="none" w="med" len="med"/>
          </a:ln>
        </p:spPr>
        <p:style>
          <a:lnRef idx="2">
            <a:schemeClr val="accent2"/>
          </a:lnRef>
          <a:fillRef idx="1">
            <a:schemeClr val="lt1"/>
          </a:fillRef>
          <a:effectRef idx="0">
            <a:schemeClr val="accent2"/>
          </a:effectRef>
          <a:fontRef idx="minor">
            <a:schemeClr val="dk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6E5B2B3-7D12-4D89-B300-9E69C4A226E1}"/>
                  </a:ext>
                </a:extLst>
              </p:cNvPr>
              <p:cNvSpPr txBox="1"/>
              <p:nvPr/>
            </p:nvSpPr>
            <p:spPr>
              <a:xfrm>
                <a:off x="4029641" y="1608585"/>
                <a:ext cx="1498769" cy="7196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𝑥</m:t>
                      </m:r>
                      <m:r>
                        <a:rPr lang="en-US" sz="1050" i="1">
                          <a:solidFill>
                            <a:prstClr val="black"/>
                          </a:solidFill>
                          <a:latin typeface="Cambria Math" panose="02040503050406030204" pitchFamily="18" charset="0"/>
                        </a:rPr>
                        <m:t>=</m:t>
                      </m:r>
                      <m:sSub>
                        <m:sSubPr>
                          <m:ctrlPr>
                            <a:rPr lang="nl-NL"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𝑣</m:t>
                          </m:r>
                        </m:e>
                        <m:sub>
                          <m:r>
                            <a:rPr lang="en-US" sz="1050" i="1">
                              <a:solidFill>
                                <a:prstClr val="black"/>
                              </a:solidFill>
                              <a:latin typeface="Cambria Math" panose="02040503050406030204" pitchFamily="18" charset="0"/>
                            </a:rPr>
                            <m:t>(</m:t>
                          </m:r>
                          <m:r>
                            <a:rPr lang="en-US" sz="1050" i="1">
                              <a:solidFill>
                                <a:prstClr val="black"/>
                              </a:solidFill>
                              <a:latin typeface="Cambria Math" panose="02040503050406030204" pitchFamily="18" charset="0"/>
                            </a:rPr>
                            <m:t>𝑔𝑒𝑚</m:t>
                          </m:r>
                          <m:r>
                            <a:rPr lang="en-US" sz="1050" i="1">
                              <a:solidFill>
                                <a:prstClr val="black"/>
                              </a:solidFill>
                              <a:latin typeface="Cambria Math" panose="02040503050406030204" pitchFamily="18" charset="0"/>
                            </a:rPr>
                            <m:t>) </m:t>
                          </m:r>
                        </m:sub>
                      </m:sSub>
                      <m:r>
                        <a:rPr lang="en-US" sz="1050" i="1">
                          <a:solidFill>
                            <a:prstClr val="black"/>
                          </a:solidFill>
                          <a:latin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𝑡</m:t>
                      </m:r>
                    </m:oMath>
                  </m:oMathPara>
                </a14:m>
                <a:endParaRPr lang="nl-NL" sz="1050" dirty="0">
                  <a:solidFill>
                    <a:prstClr val="black"/>
                  </a:solidFill>
                  <a:latin typeface="Calibri" panose="020F0502020204030204"/>
                </a:endParaRPr>
              </a:p>
              <a:p>
                <a:pPr algn="ctr" defTabSz="685800" fontAlgn="auto">
                  <a:spcBef>
                    <a:spcPts val="0"/>
                  </a:spcBef>
                  <a:spcAft>
                    <a:spcPts val="0"/>
                  </a:spcAft>
                  <a:buNone/>
                </a:pPr>
                <a:endParaRPr lang="nl-NL" sz="1350" dirty="0">
                  <a:solidFill>
                    <a:prstClr val="black"/>
                  </a:solidFill>
                  <a:latin typeface="Calibri" panose="020F0502020204030204"/>
                </a:endParaRPr>
              </a:p>
              <a:p>
                <a:pPr algn="ctr" defTabSz="685800" fontAlgn="auto">
                  <a:spcBef>
                    <a:spcPts val="0"/>
                  </a:spcBef>
                  <a:spcAft>
                    <a:spcPts val="0"/>
                  </a:spcAft>
                  <a:buNone/>
                </a:pPr>
                <a:r>
                  <a:rPr lang="nl-NL" sz="788" dirty="0">
                    <a:solidFill>
                      <a:prstClr val="black"/>
                    </a:solidFill>
                    <a:latin typeface="Calibri" panose="020F0502020204030204"/>
                  </a:rPr>
                  <a:t>Oppervlaktemethode</a:t>
                </a:r>
              </a:p>
              <a:p>
                <a:pPr algn="ctr" defTabSz="685800" fontAlgn="auto">
                  <a:spcBef>
                    <a:spcPts val="0"/>
                  </a:spcBef>
                  <a:spcAft>
                    <a:spcPts val="0"/>
                  </a:spcAft>
                  <a:buNone/>
                </a:pPr>
                <a:r>
                  <a:rPr lang="nl-NL" sz="788" dirty="0">
                    <a:solidFill>
                      <a:prstClr val="black"/>
                    </a:solidFill>
                    <a:latin typeface="Calibri" panose="020F0502020204030204"/>
                  </a:rPr>
                  <a:t>Computermethode</a:t>
                </a:r>
                <a:endParaRPr lang="nl-NL" sz="1350" dirty="0">
                  <a:solidFill>
                    <a:prstClr val="black"/>
                  </a:solidFill>
                  <a:latin typeface="Calibri" panose="020F0502020204030204"/>
                </a:endParaRPr>
              </a:p>
            </p:txBody>
          </p:sp>
        </mc:Choice>
        <mc:Fallback xmlns="">
          <p:sp>
            <p:nvSpPr>
              <p:cNvPr id="15" name="TextBox 14">
                <a:extLst>
                  <a:ext uri="{FF2B5EF4-FFF2-40B4-BE49-F238E27FC236}">
                    <a16:creationId xmlns:a16="http://schemas.microsoft.com/office/drawing/2014/main" id="{36E5B2B3-7D12-4D89-B300-9E69C4A226E1}"/>
                  </a:ext>
                </a:extLst>
              </p:cNvPr>
              <p:cNvSpPr txBox="1">
                <a:spLocks noRot="1" noChangeAspect="1" noMove="1" noResize="1" noEditPoints="1" noAdjustHandles="1" noChangeArrowheads="1" noChangeShapeType="1" noTextEdit="1"/>
              </p:cNvSpPr>
              <p:nvPr/>
            </p:nvSpPr>
            <p:spPr>
              <a:xfrm>
                <a:off x="4029641" y="1608585"/>
                <a:ext cx="1498769" cy="719684"/>
              </a:xfrm>
              <a:prstGeom prst="rect">
                <a:avLst/>
              </a:prstGeom>
              <a:blipFill>
                <a:blip r:embed="rId9"/>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A4303F9-7B0A-471C-9142-9DD22A8EB231}"/>
                  </a:ext>
                </a:extLst>
              </p:cNvPr>
              <p:cNvSpPr txBox="1"/>
              <p:nvPr/>
            </p:nvSpPr>
            <p:spPr>
              <a:xfrm>
                <a:off x="4029641" y="2952521"/>
                <a:ext cx="1498769" cy="7196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𝑣</m:t>
                      </m:r>
                      <m:r>
                        <a:rPr lang="en-US" sz="1050" i="1">
                          <a:solidFill>
                            <a:prstClr val="black"/>
                          </a:solidFill>
                          <a:latin typeface="Cambria Math" panose="02040503050406030204" pitchFamily="18" charset="0"/>
                        </a:rPr>
                        <m:t>=</m:t>
                      </m:r>
                      <m:sSub>
                        <m:sSubPr>
                          <m:ctrlPr>
                            <a:rPr lang="nl-NL"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𝑎</m:t>
                          </m:r>
                        </m:e>
                        <m:sub>
                          <m:r>
                            <a:rPr lang="en-US" sz="1050" i="1">
                              <a:solidFill>
                                <a:prstClr val="black"/>
                              </a:solidFill>
                              <a:latin typeface="Cambria Math" panose="02040503050406030204" pitchFamily="18" charset="0"/>
                            </a:rPr>
                            <m:t>(</m:t>
                          </m:r>
                          <m:r>
                            <a:rPr lang="en-US" sz="1050" i="1">
                              <a:solidFill>
                                <a:prstClr val="black"/>
                              </a:solidFill>
                              <a:latin typeface="Cambria Math" panose="02040503050406030204" pitchFamily="18" charset="0"/>
                            </a:rPr>
                            <m:t>𝑔𝑒𝑚</m:t>
                          </m:r>
                          <m:r>
                            <a:rPr lang="en-US" sz="1050" i="1">
                              <a:solidFill>
                                <a:prstClr val="black"/>
                              </a:solidFill>
                              <a:latin typeface="Cambria Math" panose="02040503050406030204" pitchFamily="18" charset="0"/>
                            </a:rPr>
                            <m:t>) </m:t>
                          </m:r>
                        </m:sub>
                      </m:sSub>
                      <m:r>
                        <a:rPr lang="en-US" sz="1050" i="1">
                          <a:solidFill>
                            <a:prstClr val="black"/>
                          </a:solidFill>
                          <a:latin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𝑡</m:t>
                      </m:r>
                    </m:oMath>
                  </m:oMathPara>
                </a14:m>
                <a:endParaRPr lang="nl-NL" sz="1050" dirty="0">
                  <a:solidFill>
                    <a:prstClr val="black"/>
                  </a:solidFill>
                  <a:latin typeface="Calibri" panose="020F0502020204030204"/>
                </a:endParaRPr>
              </a:p>
              <a:p>
                <a:pPr defTabSz="685800" fontAlgn="auto">
                  <a:spcBef>
                    <a:spcPts val="0"/>
                  </a:spcBef>
                  <a:spcAft>
                    <a:spcPts val="0"/>
                  </a:spcAft>
                  <a:buNone/>
                </a:pPr>
                <a:endParaRPr lang="nl-NL" sz="1350" dirty="0">
                  <a:solidFill>
                    <a:prstClr val="black"/>
                  </a:solidFill>
                  <a:latin typeface="Calibri" panose="020F0502020204030204"/>
                </a:endParaRPr>
              </a:p>
              <a:p>
                <a:pPr algn="ctr" defTabSz="685800" fontAlgn="auto">
                  <a:spcBef>
                    <a:spcPts val="0"/>
                  </a:spcBef>
                  <a:spcAft>
                    <a:spcPts val="0"/>
                  </a:spcAft>
                  <a:buNone/>
                </a:pPr>
                <a:r>
                  <a:rPr lang="nl-NL" sz="788" dirty="0">
                    <a:solidFill>
                      <a:prstClr val="black"/>
                    </a:solidFill>
                    <a:latin typeface="Calibri" panose="020F0502020204030204"/>
                  </a:rPr>
                  <a:t>Oppervlaktemethode</a:t>
                </a:r>
              </a:p>
              <a:p>
                <a:pPr algn="ctr" defTabSz="685800" fontAlgn="auto">
                  <a:spcBef>
                    <a:spcPts val="0"/>
                  </a:spcBef>
                  <a:spcAft>
                    <a:spcPts val="0"/>
                  </a:spcAft>
                  <a:buNone/>
                </a:pPr>
                <a:r>
                  <a:rPr lang="nl-NL" sz="788" dirty="0">
                    <a:solidFill>
                      <a:prstClr val="black"/>
                    </a:solidFill>
                    <a:latin typeface="Calibri" panose="020F0502020204030204"/>
                  </a:rPr>
                  <a:t>Computermethode</a:t>
                </a:r>
              </a:p>
            </p:txBody>
          </p:sp>
        </mc:Choice>
        <mc:Fallback xmlns="">
          <p:sp>
            <p:nvSpPr>
              <p:cNvPr id="16" name="TextBox 15">
                <a:extLst>
                  <a:ext uri="{FF2B5EF4-FFF2-40B4-BE49-F238E27FC236}">
                    <a16:creationId xmlns:a16="http://schemas.microsoft.com/office/drawing/2014/main" id="{8A4303F9-7B0A-471C-9142-9DD22A8EB231}"/>
                  </a:ext>
                </a:extLst>
              </p:cNvPr>
              <p:cNvSpPr txBox="1">
                <a:spLocks noRot="1" noChangeAspect="1" noMove="1" noResize="1" noEditPoints="1" noAdjustHandles="1" noChangeArrowheads="1" noChangeShapeType="1" noTextEdit="1"/>
              </p:cNvSpPr>
              <p:nvPr/>
            </p:nvSpPr>
            <p:spPr>
              <a:xfrm>
                <a:off x="4029641" y="2952521"/>
                <a:ext cx="1498769" cy="719684"/>
              </a:xfrm>
              <a:prstGeom prst="rect">
                <a:avLst/>
              </a:prstGeom>
              <a:blipFill>
                <a:blip r:embed="rId10"/>
                <a:stretch>
                  <a:fillRect b="-83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059A051-35E5-42FE-AC67-D13A7BD6581A}"/>
                  </a:ext>
                </a:extLst>
              </p:cNvPr>
              <p:cNvSpPr txBox="1"/>
              <p:nvPr/>
            </p:nvSpPr>
            <p:spPr>
              <a:xfrm>
                <a:off x="2284700" y="4504693"/>
                <a:ext cx="1244430" cy="3000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nl-NL" sz="1350" i="1" dirty="0">
                              <a:solidFill>
                                <a:prstClr val="black"/>
                              </a:solidFill>
                              <a:latin typeface="Cambria Math" panose="02040503050406030204" pitchFamily="18" charset="0"/>
                            </a:rPr>
                          </m:ctrlPr>
                        </m:sSubPr>
                        <m:e>
                          <m:r>
                            <a:rPr lang="nl-NL" sz="1350" i="1" dirty="0">
                              <a:solidFill>
                                <a:prstClr val="black"/>
                              </a:solidFill>
                              <a:latin typeface="Cambria Math" panose="02040503050406030204" pitchFamily="18" charset="0"/>
                            </a:rPr>
                            <m:t>𝐹</m:t>
                          </m:r>
                        </m:e>
                        <m:sub>
                          <m:r>
                            <a:rPr lang="en-US" sz="1350" i="1" dirty="0">
                              <a:solidFill>
                                <a:prstClr val="black"/>
                              </a:solidFill>
                              <a:latin typeface="Cambria Math" panose="02040503050406030204" pitchFamily="18" charset="0"/>
                            </a:rPr>
                            <m:t>𝑟𝑒𝑠</m:t>
                          </m:r>
                        </m:sub>
                      </m:sSub>
                      <m:r>
                        <a:rPr lang="en-US" sz="1350" i="1">
                          <a:solidFill>
                            <a:prstClr val="black"/>
                          </a:solidFill>
                          <a:latin typeface="Cambria Math" panose="02040503050406030204" pitchFamily="18" charset="0"/>
                        </a:rPr>
                        <m:t>=</m:t>
                      </m:r>
                      <m:r>
                        <a:rPr lang="en-US" sz="1350" i="1">
                          <a:solidFill>
                            <a:prstClr val="black"/>
                          </a:solidFill>
                          <a:latin typeface="Cambria Math" panose="02040503050406030204" pitchFamily="18" charset="0"/>
                        </a:rPr>
                        <m:t>𝑚</m:t>
                      </m:r>
                      <m:r>
                        <a:rPr lang="en-US" sz="1350" i="1">
                          <a:solidFill>
                            <a:prstClr val="black"/>
                          </a:solidFill>
                          <a:latin typeface="Cambria Math" panose="02040503050406030204" pitchFamily="18" charset="0"/>
                        </a:rPr>
                        <m:t>⋅</m:t>
                      </m:r>
                      <m:r>
                        <a:rPr lang="en-US" sz="1350" i="1">
                          <a:solidFill>
                            <a:prstClr val="black"/>
                          </a:solidFill>
                          <a:latin typeface="Cambria Math" panose="02040503050406030204" pitchFamily="18" charset="0"/>
                        </a:rPr>
                        <m:t>𝑎</m:t>
                      </m:r>
                    </m:oMath>
                  </m:oMathPara>
                </a14:m>
                <a:endParaRPr lang="nl-NL" sz="1350" dirty="0">
                  <a:solidFill>
                    <a:prstClr val="black"/>
                  </a:solidFill>
                  <a:latin typeface="Calibri" panose="020F0502020204030204"/>
                </a:endParaRPr>
              </a:p>
            </p:txBody>
          </p:sp>
        </mc:Choice>
        <mc:Fallback xmlns="">
          <p:sp>
            <p:nvSpPr>
              <p:cNvPr id="17" name="TextBox 16">
                <a:extLst>
                  <a:ext uri="{FF2B5EF4-FFF2-40B4-BE49-F238E27FC236}">
                    <a16:creationId xmlns:a16="http://schemas.microsoft.com/office/drawing/2014/main" id="{8059A051-35E5-42FE-AC67-D13A7BD6581A}"/>
                  </a:ext>
                </a:extLst>
              </p:cNvPr>
              <p:cNvSpPr txBox="1">
                <a:spLocks noRot="1" noChangeAspect="1" noMove="1" noResize="1" noEditPoints="1" noAdjustHandles="1" noChangeArrowheads="1" noChangeShapeType="1" noTextEdit="1"/>
              </p:cNvSpPr>
              <p:nvPr/>
            </p:nvSpPr>
            <p:spPr>
              <a:xfrm>
                <a:off x="2284700" y="4504693"/>
                <a:ext cx="1244430" cy="300082"/>
              </a:xfrm>
              <a:prstGeom prst="rect">
                <a:avLst/>
              </a:prstGeom>
              <a:blipFill>
                <a:blip r:embed="rId11"/>
                <a:stretch>
                  <a:fillRect/>
                </a:stretch>
              </a:blipFill>
            </p:spPr>
            <p:txBody>
              <a:bodyPr/>
              <a:lstStyle/>
              <a:p>
                <a:r>
                  <a:rPr lang="nl-NL">
                    <a:noFill/>
                  </a:rPr>
                  <a:t> </a:t>
                </a:r>
              </a:p>
            </p:txBody>
          </p:sp>
        </mc:Fallback>
      </mc:AlternateContent>
      <p:cxnSp>
        <p:nvCxnSpPr>
          <p:cNvPr id="18" name="Straight Connector 17">
            <a:extLst>
              <a:ext uri="{FF2B5EF4-FFF2-40B4-BE49-F238E27FC236}">
                <a16:creationId xmlns:a16="http://schemas.microsoft.com/office/drawing/2014/main" id="{050BAF39-8BC3-4C9B-928B-DDC8A5180AAB}"/>
              </a:ext>
            </a:extLst>
          </p:cNvPr>
          <p:cNvCxnSpPr>
            <a:cxnSpLocks/>
            <a:stCxn id="7" idx="3"/>
          </p:cNvCxnSpPr>
          <p:nvPr/>
        </p:nvCxnSpPr>
        <p:spPr>
          <a:xfrm flipV="1">
            <a:off x="1803444" y="1970521"/>
            <a:ext cx="649843" cy="11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1370B6-89F0-4398-BB5F-D4412034F35A}"/>
              </a:ext>
            </a:extLst>
          </p:cNvPr>
          <p:cNvCxnSpPr>
            <a:cxnSpLocks/>
          </p:cNvCxnSpPr>
          <p:nvPr/>
        </p:nvCxnSpPr>
        <p:spPr>
          <a:xfrm>
            <a:off x="1803443" y="3296441"/>
            <a:ext cx="649844" cy="4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52BD45-6BBD-4E59-90AE-F119997C409F}"/>
              </a:ext>
            </a:extLst>
          </p:cNvPr>
          <p:cNvCxnSpPr>
            <a:cxnSpLocks/>
          </p:cNvCxnSpPr>
          <p:nvPr/>
        </p:nvCxnSpPr>
        <p:spPr>
          <a:xfrm>
            <a:off x="3372799" y="1959451"/>
            <a:ext cx="649844" cy="4127"/>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C4A434CC-0E9D-4323-ADC6-3D4DF2B4E0F4}"/>
              </a:ext>
            </a:extLst>
          </p:cNvPr>
          <p:cNvCxnSpPr>
            <a:cxnSpLocks/>
          </p:cNvCxnSpPr>
          <p:nvPr/>
        </p:nvCxnSpPr>
        <p:spPr>
          <a:xfrm>
            <a:off x="3372799" y="3306686"/>
            <a:ext cx="649844" cy="4127"/>
          </a:xfrm>
          <a:prstGeom prst="line">
            <a:avLst/>
          </a:prstGeom>
        </p:spPr>
        <p:style>
          <a:lnRef idx="1">
            <a:schemeClr val="accent2"/>
          </a:lnRef>
          <a:fillRef idx="0">
            <a:schemeClr val="accent2"/>
          </a:fillRef>
          <a:effectRef idx="0">
            <a:schemeClr val="accent2"/>
          </a:effectRef>
          <a:fontRef idx="minor">
            <a:schemeClr val="tx1"/>
          </a:fontRef>
        </p:style>
      </p:cxnSp>
      <p:sp>
        <p:nvSpPr>
          <p:cNvPr id="2" name="Arrow: Right 1">
            <a:extLst>
              <a:ext uri="{FF2B5EF4-FFF2-40B4-BE49-F238E27FC236}">
                <a16:creationId xmlns:a16="http://schemas.microsoft.com/office/drawing/2014/main" id="{565D52F9-39C7-4473-B261-358F3670B396}"/>
              </a:ext>
            </a:extLst>
          </p:cNvPr>
          <p:cNvSpPr/>
          <p:nvPr/>
        </p:nvSpPr>
        <p:spPr>
          <a:xfrm rot="5400000">
            <a:off x="4236888" y="2761400"/>
            <a:ext cx="4525515" cy="1210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None/>
            </a:pPr>
            <a:endParaRPr lang="nl-NL" sz="3000" dirty="0">
              <a:solidFill>
                <a:prstClr val="white"/>
              </a:solidFill>
              <a:latin typeface="Calibri" panose="020F0502020204030204"/>
            </a:endParaRPr>
          </a:p>
        </p:txBody>
      </p:sp>
      <p:sp>
        <p:nvSpPr>
          <p:cNvPr id="25" name="Arrow: Right 24">
            <a:extLst>
              <a:ext uri="{FF2B5EF4-FFF2-40B4-BE49-F238E27FC236}">
                <a16:creationId xmlns:a16="http://schemas.microsoft.com/office/drawing/2014/main" id="{4A8AF556-DBF1-447A-A10F-581D82E27FCC}"/>
              </a:ext>
            </a:extLst>
          </p:cNvPr>
          <p:cNvSpPr/>
          <p:nvPr/>
        </p:nvSpPr>
        <p:spPr>
          <a:xfrm rot="16200000">
            <a:off x="5971450" y="2758861"/>
            <a:ext cx="4525515" cy="12102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fontAlgn="auto">
              <a:spcBef>
                <a:spcPts val="0"/>
              </a:spcBef>
              <a:spcAft>
                <a:spcPts val="0"/>
              </a:spcAft>
              <a:buNone/>
            </a:pPr>
            <a:endParaRPr lang="nl-NL" sz="300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756CFAF2-10CE-48CE-814D-5FBBF9786BB5}"/>
              </a:ext>
            </a:extLst>
          </p:cNvPr>
          <p:cNvSpPr txBox="1"/>
          <p:nvPr/>
        </p:nvSpPr>
        <p:spPr>
          <a:xfrm>
            <a:off x="5894528" y="2880538"/>
            <a:ext cx="1210236" cy="3000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685800" fontAlgn="auto">
              <a:spcBef>
                <a:spcPts val="0"/>
              </a:spcBef>
              <a:spcAft>
                <a:spcPts val="0"/>
              </a:spcAft>
              <a:buNone/>
            </a:pPr>
            <a:r>
              <a:rPr lang="nl-NL" sz="1350" dirty="0">
                <a:solidFill>
                  <a:prstClr val="white"/>
                </a:solidFill>
                <a:latin typeface="Calibri" panose="020F0502020204030204"/>
              </a:rPr>
              <a:t>METEN</a:t>
            </a:r>
          </a:p>
        </p:txBody>
      </p:sp>
      <p:sp>
        <p:nvSpPr>
          <p:cNvPr id="27" name="TextBox 26">
            <a:extLst>
              <a:ext uri="{FF2B5EF4-FFF2-40B4-BE49-F238E27FC236}">
                <a16:creationId xmlns:a16="http://schemas.microsoft.com/office/drawing/2014/main" id="{329B106F-8115-4DB1-93EF-002D8E7729DC}"/>
              </a:ext>
            </a:extLst>
          </p:cNvPr>
          <p:cNvSpPr txBox="1"/>
          <p:nvPr/>
        </p:nvSpPr>
        <p:spPr>
          <a:xfrm>
            <a:off x="7629089" y="2880538"/>
            <a:ext cx="1210236" cy="3000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685800" fontAlgn="auto">
              <a:spcBef>
                <a:spcPts val="0"/>
              </a:spcBef>
              <a:spcAft>
                <a:spcPts val="0"/>
              </a:spcAft>
              <a:buNone/>
            </a:pPr>
            <a:r>
              <a:rPr lang="nl-NL" sz="1350" dirty="0">
                <a:solidFill>
                  <a:prstClr val="white"/>
                </a:solidFill>
                <a:latin typeface="Calibri" panose="020F0502020204030204"/>
              </a:rPr>
              <a:t>MODELLEREN</a:t>
            </a:r>
          </a:p>
        </p:txBody>
      </p:sp>
      <p:sp>
        <p:nvSpPr>
          <p:cNvPr id="24" name="Titel 1">
            <a:extLst>
              <a:ext uri="{FF2B5EF4-FFF2-40B4-BE49-F238E27FC236}">
                <a16:creationId xmlns:a16="http://schemas.microsoft.com/office/drawing/2014/main" id="{3BECF753-89D7-4148-87F1-4A5AEF994E42}"/>
              </a:ext>
            </a:extLst>
          </p:cNvPr>
          <p:cNvSpPr>
            <a:spLocks noGrp="1"/>
          </p:cNvSpPr>
          <p:nvPr>
            <p:ph type="title"/>
          </p:nvPr>
        </p:nvSpPr>
        <p:spPr>
          <a:xfrm>
            <a:off x="304675" y="50867"/>
            <a:ext cx="6067525" cy="642077"/>
          </a:xfrm>
        </p:spPr>
        <p:txBody>
          <a:bodyPr>
            <a:normAutofit fontScale="90000"/>
          </a:bodyPr>
          <a:lstStyle/>
          <a:p>
            <a:r>
              <a:rPr lang="nl-NL" dirty="0"/>
              <a:t>1. Voorbeeld overzicht (versie Huub)</a:t>
            </a:r>
          </a:p>
        </p:txBody>
      </p:sp>
    </p:spTree>
    <p:extLst>
      <p:ext uri="{BB962C8B-B14F-4D97-AF65-F5344CB8AC3E}">
        <p14:creationId xmlns:p14="http://schemas.microsoft.com/office/powerpoint/2010/main" val="404003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ED78D-34A7-4101-AEFA-BF3038C4BDF5}"/>
              </a:ext>
            </a:extLst>
          </p:cNvPr>
          <p:cNvSpPr>
            <a:spLocks noGrp="1"/>
          </p:cNvSpPr>
          <p:nvPr>
            <p:ph type="title"/>
          </p:nvPr>
        </p:nvSpPr>
        <p:spPr>
          <a:xfrm>
            <a:off x="0" y="274638"/>
            <a:ext cx="8686800" cy="1143000"/>
          </a:xfrm>
        </p:spPr>
        <p:txBody>
          <a:bodyPr/>
          <a:lstStyle/>
          <a:p>
            <a:r>
              <a:rPr lang="nl-NL" dirty="0"/>
              <a:t>2. Intro rekenen in stapjes</a:t>
            </a:r>
          </a:p>
        </p:txBody>
      </p:sp>
      <p:sp>
        <p:nvSpPr>
          <p:cNvPr id="3" name="Tijdelijke aanduiding voor inhoud 2">
            <a:extLst>
              <a:ext uri="{FF2B5EF4-FFF2-40B4-BE49-F238E27FC236}">
                <a16:creationId xmlns:a16="http://schemas.microsoft.com/office/drawing/2014/main" id="{7FD24406-BAE5-4F79-92AD-610E150B8F3C}"/>
              </a:ext>
            </a:extLst>
          </p:cNvPr>
          <p:cNvSpPr>
            <a:spLocks noGrp="1"/>
          </p:cNvSpPr>
          <p:nvPr>
            <p:ph idx="1"/>
          </p:nvPr>
        </p:nvSpPr>
        <p:spPr>
          <a:xfrm>
            <a:off x="107504" y="1600200"/>
            <a:ext cx="9036496" cy="4525963"/>
          </a:xfrm>
        </p:spPr>
        <p:txBody>
          <a:bodyPr/>
          <a:lstStyle/>
          <a:p>
            <a:pPr marL="0" indent="0">
              <a:buNone/>
            </a:pPr>
            <a:r>
              <a:rPr lang="nl-NL" sz="4000" dirty="0"/>
              <a:t>Noodzaak: systeem met </a:t>
            </a:r>
            <a:r>
              <a:rPr lang="nl-NL" sz="4000" b="1" dirty="0"/>
              <a:t>variabelen,</a:t>
            </a:r>
          </a:p>
          <a:p>
            <a:pPr marL="0" indent="0">
              <a:buNone/>
            </a:pPr>
            <a:r>
              <a:rPr lang="nl-NL" sz="4000" dirty="0"/>
              <a:t> </a:t>
            </a:r>
          </a:p>
          <a:p>
            <a:pPr marL="0" indent="0">
              <a:buNone/>
            </a:pPr>
            <a:r>
              <a:rPr lang="nl-NL" sz="4000" dirty="0"/>
              <a:t>… maar niet té moeilijk</a:t>
            </a:r>
          </a:p>
        </p:txBody>
      </p:sp>
    </p:spTree>
    <p:extLst>
      <p:ext uri="{BB962C8B-B14F-4D97-AF65-F5344CB8AC3E}">
        <p14:creationId xmlns:p14="http://schemas.microsoft.com/office/powerpoint/2010/main" val="231179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77BA8-E67A-4FA6-8033-07EBD466ADC7}"/>
              </a:ext>
            </a:extLst>
          </p:cNvPr>
          <p:cNvSpPr>
            <a:spLocks noGrp="1"/>
          </p:cNvSpPr>
          <p:nvPr>
            <p:ph type="title"/>
          </p:nvPr>
        </p:nvSpPr>
        <p:spPr>
          <a:xfrm>
            <a:off x="457200" y="116632"/>
            <a:ext cx="8229600" cy="936104"/>
          </a:xfrm>
        </p:spPr>
        <p:txBody>
          <a:bodyPr>
            <a:noAutofit/>
          </a:bodyPr>
          <a:lstStyle/>
          <a:p>
            <a:r>
              <a:rPr lang="nl-NL" sz="3200" dirty="0"/>
              <a:t>2. Een moeilijk probleem, rekenen in stapjes</a:t>
            </a:r>
          </a:p>
        </p:txBody>
      </p:sp>
      <p:sp>
        <p:nvSpPr>
          <p:cNvPr id="3" name="Tijdelijke aanduiding voor inhoud 2">
            <a:extLst>
              <a:ext uri="{FF2B5EF4-FFF2-40B4-BE49-F238E27FC236}">
                <a16:creationId xmlns:a16="http://schemas.microsoft.com/office/drawing/2014/main" id="{E2451475-5820-4B11-938B-AD54351D703F}"/>
              </a:ext>
            </a:extLst>
          </p:cNvPr>
          <p:cNvSpPr>
            <a:spLocks noGrp="1"/>
          </p:cNvSpPr>
          <p:nvPr>
            <p:ph idx="1"/>
          </p:nvPr>
        </p:nvSpPr>
        <p:spPr>
          <a:xfrm>
            <a:off x="161022" y="5219972"/>
            <a:ext cx="8525778" cy="1638027"/>
          </a:xfrm>
        </p:spPr>
        <p:txBody>
          <a:bodyPr>
            <a:normAutofit/>
          </a:bodyPr>
          <a:lstStyle/>
          <a:p>
            <a:r>
              <a:rPr lang="nl-NL" sz="2800" dirty="0"/>
              <a:t>Met de hand </a:t>
            </a:r>
            <a:r>
              <a:rPr lang="nl-NL" sz="2800" dirty="0">
                <a:sym typeface="Wingdings" panose="05000000000000000000" pitchFamily="2" charset="2"/>
              </a:rPr>
              <a:t> vertrouwen, betere kennismaking</a:t>
            </a:r>
          </a:p>
          <a:p>
            <a:r>
              <a:rPr lang="nl-NL" sz="2800" dirty="0">
                <a:sym typeface="Wingdings" panose="05000000000000000000" pitchFamily="2" charset="2"/>
              </a:rPr>
              <a:t>Opdracht: welke groepen kun je onderscheiden?</a:t>
            </a:r>
            <a:endParaRPr lang="nl-NL" sz="2800" dirty="0"/>
          </a:p>
        </p:txBody>
      </p:sp>
      <p:pic>
        <p:nvPicPr>
          <p:cNvPr id="4" name="Afbeelding 3">
            <a:extLst>
              <a:ext uri="{FF2B5EF4-FFF2-40B4-BE49-F238E27FC236}">
                <a16:creationId xmlns:a16="http://schemas.microsoft.com/office/drawing/2014/main" id="{4DB9BA78-66E7-4EB8-AC38-3F452DF4BFFD}"/>
              </a:ext>
            </a:extLst>
          </p:cNvPr>
          <p:cNvPicPr>
            <a:picLocks noChangeAspect="1"/>
          </p:cNvPicPr>
          <p:nvPr/>
        </p:nvPicPr>
        <p:blipFill>
          <a:blip r:embed="rId3"/>
          <a:stretch>
            <a:fillRect/>
          </a:stretch>
        </p:blipFill>
        <p:spPr>
          <a:xfrm>
            <a:off x="161022" y="1700808"/>
            <a:ext cx="8821955" cy="3159125"/>
          </a:xfrm>
          <a:prstGeom prst="rect">
            <a:avLst/>
          </a:prstGeom>
        </p:spPr>
      </p:pic>
      <p:sp>
        <p:nvSpPr>
          <p:cNvPr id="5" name="Tijdelijke aanduiding voor inhoud 2">
            <a:extLst>
              <a:ext uri="{FF2B5EF4-FFF2-40B4-BE49-F238E27FC236}">
                <a16:creationId xmlns:a16="http://schemas.microsoft.com/office/drawing/2014/main" id="{F0D861EF-60E4-4C54-9086-A8C964032386}"/>
              </a:ext>
            </a:extLst>
          </p:cNvPr>
          <p:cNvSpPr txBox="1">
            <a:spLocks/>
          </p:cNvSpPr>
          <p:nvPr/>
        </p:nvSpPr>
        <p:spPr>
          <a:xfrm>
            <a:off x="817478" y="1340768"/>
            <a:ext cx="2962434" cy="144016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nl-NL" dirty="0"/>
              <a:t>Van tevoren:</a:t>
            </a:r>
          </a:p>
          <a:p>
            <a:pPr fontAlgn="auto">
              <a:spcAft>
                <a:spcPts val="0"/>
              </a:spcAft>
              <a:buFontTx/>
              <a:buChar char="-"/>
            </a:pPr>
            <a:r>
              <a:rPr lang="nl-NL" dirty="0"/>
              <a:t>Krachtenmodel</a:t>
            </a:r>
          </a:p>
          <a:p>
            <a:pPr fontAlgn="auto">
              <a:spcAft>
                <a:spcPts val="0"/>
              </a:spcAft>
              <a:buFontTx/>
              <a:buChar char="-"/>
            </a:pPr>
            <a:r>
              <a:rPr lang="nl-NL" dirty="0"/>
              <a:t>Practicum</a:t>
            </a:r>
          </a:p>
        </p:txBody>
      </p:sp>
    </p:spTree>
    <p:extLst>
      <p:ext uri="{BB962C8B-B14F-4D97-AF65-F5344CB8AC3E}">
        <p14:creationId xmlns:p14="http://schemas.microsoft.com/office/powerpoint/2010/main" val="298079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A86C-9B9B-4535-BDB6-3BFE1C6E89E9}"/>
              </a:ext>
            </a:extLst>
          </p:cNvPr>
          <p:cNvSpPr>
            <a:spLocks noGrp="1"/>
          </p:cNvSpPr>
          <p:nvPr>
            <p:ph type="title"/>
          </p:nvPr>
        </p:nvSpPr>
        <p:spPr/>
        <p:txBody>
          <a:bodyPr/>
          <a:lstStyle/>
          <a:p>
            <a:r>
              <a:rPr lang="nl-NL" dirty="0">
                <a:sym typeface="Wingdings" panose="05000000000000000000" pitchFamily="2" charset="2"/>
              </a:rPr>
              <a:t>3. Oriëntatie  grafische taal</a:t>
            </a:r>
            <a:endParaRPr lang="nl-NL" dirty="0"/>
          </a:p>
        </p:txBody>
      </p:sp>
      <p:sp>
        <p:nvSpPr>
          <p:cNvPr id="3" name="Tijdelijke aanduiding voor inhoud 2">
            <a:extLst>
              <a:ext uri="{FF2B5EF4-FFF2-40B4-BE49-F238E27FC236}">
                <a16:creationId xmlns:a16="http://schemas.microsoft.com/office/drawing/2014/main" id="{779A0451-7010-4EB4-A8A2-F32EC777E84C}"/>
              </a:ext>
            </a:extLst>
          </p:cNvPr>
          <p:cNvSpPr>
            <a:spLocks noGrp="1"/>
          </p:cNvSpPr>
          <p:nvPr>
            <p:ph idx="1"/>
          </p:nvPr>
        </p:nvSpPr>
        <p:spPr>
          <a:xfrm>
            <a:off x="107504" y="1600200"/>
            <a:ext cx="4670176" cy="4525963"/>
          </a:xfrm>
        </p:spPr>
        <p:txBody>
          <a:bodyPr>
            <a:normAutofit/>
          </a:bodyPr>
          <a:lstStyle/>
          <a:p>
            <a:pPr marL="0" indent="0">
              <a:buNone/>
            </a:pPr>
            <a:r>
              <a:rPr lang="nl-NL" dirty="0"/>
              <a:t>Aandachtspunten:</a:t>
            </a:r>
          </a:p>
          <a:p>
            <a:r>
              <a:rPr lang="nl-NL" dirty="0"/>
              <a:t>Formulebegrip?</a:t>
            </a:r>
          </a:p>
          <a:p>
            <a:r>
              <a:rPr lang="nl-NL" dirty="0"/>
              <a:t>Rol van de tijdstap?</a:t>
            </a:r>
          </a:p>
          <a:p>
            <a:r>
              <a:rPr lang="nl-NL" dirty="0"/>
              <a:t>Evt. kleine grote fouten</a:t>
            </a:r>
            <a:br>
              <a:rPr lang="nl-NL" dirty="0"/>
            </a:br>
            <a:r>
              <a:rPr lang="nl-NL" dirty="0">
                <a:sym typeface="Wingdings" panose="05000000000000000000" pitchFamily="2" charset="2"/>
              </a:rPr>
              <a:t> vertrouwen</a:t>
            </a:r>
          </a:p>
          <a:p>
            <a:r>
              <a:rPr lang="nl-NL" dirty="0">
                <a:sym typeface="Wingdings" panose="05000000000000000000" pitchFamily="2" charset="2"/>
              </a:rPr>
              <a:t>Evt. slimme algoritmen</a:t>
            </a:r>
            <a:endParaRPr lang="nl-NL" dirty="0"/>
          </a:p>
          <a:p>
            <a:pPr marL="0" indent="0">
              <a:buNone/>
            </a:pPr>
            <a:endParaRPr lang="nl-NL" dirty="0"/>
          </a:p>
        </p:txBody>
      </p:sp>
      <p:pic>
        <p:nvPicPr>
          <p:cNvPr id="4" name="Afbeelding 3">
            <a:extLst>
              <a:ext uri="{FF2B5EF4-FFF2-40B4-BE49-F238E27FC236}">
                <a16:creationId xmlns:a16="http://schemas.microsoft.com/office/drawing/2014/main" id="{6884534A-6B66-4445-B16D-C1D5B8633E40}"/>
              </a:ext>
            </a:extLst>
          </p:cNvPr>
          <p:cNvPicPr>
            <a:picLocks noChangeAspect="1"/>
          </p:cNvPicPr>
          <p:nvPr/>
        </p:nvPicPr>
        <p:blipFill>
          <a:blip r:embed="rId2"/>
          <a:stretch>
            <a:fillRect/>
          </a:stretch>
        </p:blipFill>
        <p:spPr>
          <a:xfrm>
            <a:off x="4777680" y="1210152"/>
            <a:ext cx="4114800" cy="5424055"/>
          </a:xfrm>
          <a:prstGeom prst="rect">
            <a:avLst/>
          </a:prstGeom>
        </p:spPr>
      </p:pic>
    </p:spTree>
    <p:extLst>
      <p:ext uri="{BB962C8B-B14F-4D97-AF65-F5344CB8AC3E}">
        <p14:creationId xmlns:p14="http://schemas.microsoft.com/office/powerpoint/2010/main" val="397650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8E6A3-F1B7-45C1-844E-A0B0BE1EB8D0}"/>
              </a:ext>
            </a:extLst>
          </p:cNvPr>
          <p:cNvSpPr>
            <a:spLocks noGrp="1"/>
          </p:cNvSpPr>
          <p:nvPr>
            <p:ph type="title"/>
          </p:nvPr>
        </p:nvSpPr>
        <p:spPr/>
        <p:txBody>
          <a:bodyPr/>
          <a:lstStyle/>
          <a:p>
            <a:r>
              <a:rPr lang="nl-NL" dirty="0"/>
              <a:t>3. </a:t>
            </a:r>
            <a:r>
              <a:rPr lang="nl-NL" dirty="0" err="1"/>
              <a:t>Orientatie</a:t>
            </a:r>
            <a:r>
              <a:rPr lang="nl-NL" dirty="0"/>
              <a:t>: hoe zie je dit terug in een grafisch model?</a:t>
            </a:r>
          </a:p>
        </p:txBody>
      </p:sp>
      <p:sp>
        <p:nvSpPr>
          <p:cNvPr id="3" name="Tijdelijke aanduiding voor inhoud 2">
            <a:extLst>
              <a:ext uri="{FF2B5EF4-FFF2-40B4-BE49-F238E27FC236}">
                <a16:creationId xmlns:a16="http://schemas.microsoft.com/office/drawing/2014/main" id="{B483CFE0-3662-4D1A-BEA8-5378B451EF4F}"/>
              </a:ext>
            </a:extLst>
          </p:cNvPr>
          <p:cNvSpPr>
            <a:spLocks noGrp="1"/>
          </p:cNvSpPr>
          <p:nvPr>
            <p:ph idx="1"/>
          </p:nvPr>
        </p:nvSpPr>
        <p:spPr>
          <a:xfrm>
            <a:off x="457200" y="1916832"/>
            <a:ext cx="8229600" cy="4209331"/>
          </a:xfrm>
        </p:spPr>
        <p:txBody>
          <a:bodyPr/>
          <a:lstStyle/>
          <a:p>
            <a:r>
              <a:rPr lang="nl-NL" dirty="0">
                <a:hlinkClick r:id="rId2" action="ppaction://hlinkfile"/>
              </a:rPr>
              <a:t>Bekijk een (bijna) af model met bekende formules</a:t>
            </a:r>
            <a:endParaRPr lang="nl-NL" dirty="0"/>
          </a:p>
        </p:txBody>
      </p:sp>
    </p:spTree>
    <p:extLst>
      <p:ext uri="{BB962C8B-B14F-4D97-AF65-F5344CB8AC3E}">
        <p14:creationId xmlns:p14="http://schemas.microsoft.com/office/powerpoint/2010/main" val="36780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0E296-8164-4A11-B5CB-EE856B19011B}"/>
              </a:ext>
            </a:extLst>
          </p:cNvPr>
          <p:cNvSpPr>
            <a:spLocks noGrp="1"/>
          </p:cNvSpPr>
          <p:nvPr>
            <p:ph type="title"/>
          </p:nvPr>
        </p:nvSpPr>
        <p:spPr>
          <a:xfrm>
            <a:off x="-1" y="116633"/>
            <a:ext cx="9133635" cy="1152128"/>
          </a:xfrm>
        </p:spPr>
        <p:txBody>
          <a:bodyPr/>
          <a:lstStyle/>
          <a:p>
            <a:pPr algn="l"/>
            <a:r>
              <a:rPr lang="nl-NL" dirty="0"/>
              <a:t>Even voorstellen…</a:t>
            </a:r>
          </a:p>
        </p:txBody>
      </p:sp>
      <p:sp>
        <p:nvSpPr>
          <p:cNvPr id="3" name="Tijdelijke aanduiding voor inhoud 2">
            <a:extLst>
              <a:ext uri="{FF2B5EF4-FFF2-40B4-BE49-F238E27FC236}">
                <a16:creationId xmlns:a16="http://schemas.microsoft.com/office/drawing/2014/main" id="{BDB7F888-3B3F-4835-9D87-EB0843DB1197}"/>
              </a:ext>
            </a:extLst>
          </p:cNvPr>
          <p:cNvSpPr>
            <a:spLocks noGrp="1"/>
          </p:cNvSpPr>
          <p:nvPr>
            <p:ph idx="1"/>
          </p:nvPr>
        </p:nvSpPr>
        <p:spPr>
          <a:xfrm>
            <a:off x="179512" y="1474271"/>
            <a:ext cx="8856984" cy="4114969"/>
          </a:xfrm>
        </p:spPr>
        <p:txBody>
          <a:bodyPr>
            <a:normAutofit lnSpcReduction="10000"/>
          </a:bodyPr>
          <a:lstStyle/>
          <a:p>
            <a:r>
              <a:rPr lang="nl-NL" sz="3000" dirty="0"/>
              <a:t>Onne van Buuren</a:t>
            </a:r>
          </a:p>
          <a:p>
            <a:r>
              <a:rPr lang="nl-NL" sz="3000" dirty="0"/>
              <a:t>Ca. 25 jaar natuurkundedocent (montessori)</a:t>
            </a:r>
          </a:p>
          <a:p>
            <a:r>
              <a:rPr lang="nl-NL" sz="3000" dirty="0"/>
              <a:t>Vakdidacticus VU</a:t>
            </a:r>
          </a:p>
          <a:p>
            <a:r>
              <a:rPr lang="nl-NL" sz="3000" dirty="0"/>
              <a:t>Ontwerponderzoek: </a:t>
            </a:r>
            <a:br>
              <a:rPr lang="nl-NL" sz="3000" dirty="0"/>
            </a:br>
            <a:r>
              <a:rPr lang="nl-NL" sz="3000" dirty="0"/>
              <a:t>modelleren en experimenteren met ICT</a:t>
            </a:r>
          </a:p>
          <a:p>
            <a:r>
              <a:rPr lang="nl-NL" sz="3000" dirty="0">
                <a:hlinkClick r:id="rId3"/>
              </a:rPr>
              <a:t>o.p.m.van.buuren@vu.nl</a:t>
            </a:r>
            <a:endParaRPr lang="nl-NL" sz="3000" dirty="0"/>
          </a:p>
          <a:p>
            <a:r>
              <a:rPr lang="nl-NL" sz="3000" dirty="0">
                <a:hlinkClick r:id="rId4"/>
              </a:rPr>
              <a:t>O.Buuren@msa.nl</a:t>
            </a:r>
            <a:endParaRPr lang="nl-NL" sz="3000" dirty="0"/>
          </a:p>
          <a:p>
            <a:r>
              <a:rPr lang="nl-NL" sz="3000" dirty="0"/>
              <a:t>Huub Rutjes is ziek…</a:t>
            </a:r>
            <a:endParaRPr lang="nl-NL" dirty="0"/>
          </a:p>
          <a:p>
            <a:endParaRPr lang="nl-NL" sz="2700" dirty="0"/>
          </a:p>
        </p:txBody>
      </p:sp>
      <p:pic>
        <p:nvPicPr>
          <p:cNvPr id="5" name="Afbeelding 4">
            <a:extLst>
              <a:ext uri="{FF2B5EF4-FFF2-40B4-BE49-F238E27FC236}">
                <a16:creationId xmlns:a16="http://schemas.microsoft.com/office/drawing/2014/main" id="{AA9C2C85-BF7D-4194-9A39-9205A493EBF2}"/>
              </a:ext>
            </a:extLst>
          </p:cNvPr>
          <p:cNvPicPr>
            <a:picLocks noChangeAspect="1"/>
          </p:cNvPicPr>
          <p:nvPr/>
        </p:nvPicPr>
        <p:blipFill>
          <a:blip r:embed="rId5"/>
          <a:stretch>
            <a:fillRect/>
          </a:stretch>
        </p:blipFill>
        <p:spPr>
          <a:xfrm>
            <a:off x="-2336" y="5777648"/>
            <a:ext cx="4070280" cy="1107735"/>
          </a:xfrm>
          <a:prstGeom prst="rect">
            <a:avLst/>
          </a:prstGeom>
        </p:spPr>
      </p:pic>
      <p:pic>
        <p:nvPicPr>
          <p:cNvPr id="7" name="Afbeelding 6">
            <a:extLst>
              <a:ext uri="{FF2B5EF4-FFF2-40B4-BE49-F238E27FC236}">
                <a16:creationId xmlns:a16="http://schemas.microsoft.com/office/drawing/2014/main" id="{4BFEEEAF-3DF5-484A-A466-831DD158D523}"/>
              </a:ext>
            </a:extLst>
          </p:cNvPr>
          <p:cNvPicPr>
            <a:picLocks noChangeAspect="1"/>
          </p:cNvPicPr>
          <p:nvPr/>
        </p:nvPicPr>
        <p:blipFill>
          <a:blip r:embed="rId6"/>
          <a:stretch>
            <a:fillRect/>
          </a:stretch>
        </p:blipFill>
        <p:spPr>
          <a:xfrm>
            <a:off x="4571996" y="5969317"/>
            <a:ext cx="4561639" cy="916067"/>
          </a:xfrm>
          <a:prstGeom prst="rect">
            <a:avLst/>
          </a:prstGeom>
        </p:spPr>
      </p:pic>
      <p:pic>
        <p:nvPicPr>
          <p:cNvPr id="8" name="Afbeelding 7">
            <a:extLst>
              <a:ext uri="{FF2B5EF4-FFF2-40B4-BE49-F238E27FC236}">
                <a16:creationId xmlns:a16="http://schemas.microsoft.com/office/drawing/2014/main" id="{85F07759-6555-4F21-B7AB-16A175F9B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8891" y="20283"/>
            <a:ext cx="2624743" cy="1968557"/>
          </a:xfrm>
          <a:prstGeom prst="rect">
            <a:avLst/>
          </a:prstGeom>
        </p:spPr>
      </p:pic>
      <p:pic>
        <p:nvPicPr>
          <p:cNvPr id="9" name="Afbeelding 8">
            <a:extLst>
              <a:ext uri="{FF2B5EF4-FFF2-40B4-BE49-F238E27FC236}">
                <a16:creationId xmlns:a16="http://schemas.microsoft.com/office/drawing/2014/main" id="{E41D00F2-B006-476B-ABD0-84AEC67C0331}"/>
              </a:ext>
            </a:extLst>
          </p:cNvPr>
          <p:cNvPicPr>
            <a:picLocks noChangeAspect="1"/>
          </p:cNvPicPr>
          <p:nvPr/>
        </p:nvPicPr>
        <p:blipFill>
          <a:blip r:embed="rId8"/>
          <a:stretch>
            <a:fillRect/>
          </a:stretch>
        </p:blipFill>
        <p:spPr>
          <a:xfrm>
            <a:off x="7723934" y="4150023"/>
            <a:ext cx="1409700" cy="1438275"/>
          </a:xfrm>
          <a:prstGeom prst="rect">
            <a:avLst/>
          </a:prstGeom>
        </p:spPr>
      </p:pic>
    </p:spTree>
    <p:extLst>
      <p:ext uri="{BB962C8B-B14F-4D97-AF65-F5344CB8AC3E}">
        <p14:creationId xmlns:p14="http://schemas.microsoft.com/office/powerpoint/2010/main" val="115291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44016"/>
            <a:ext cx="8963298" cy="980728"/>
          </a:xfrm>
        </p:spPr>
        <p:txBody>
          <a:bodyPr/>
          <a:lstStyle/>
          <a:p>
            <a:pPr algn="l" eaLnBrk="1" hangingPunct="1"/>
            <a:r>
              <a:rPr lang="nl-NL" dirty="0"/>
              <a:t>4. Grafische taal, relatiebenadering</a:t>
            </a:r>
          </a:p>
        </p:txBody>
      </p:sp>
      <p:sp>
        <p:nvSpPr>
          <p:cNvPr id="5123" name="Rectangle 3"/>
          <p:cNvSpPr>
            <a:spLocks noGrp="1" noChangeArrowheads="1"/>
          </p:cNvSpPr>
          <p:nvPr>
            <p:ph type="body" idx="1"/>
          </p:nvPr>
        </p:nvSpPr>
        <p:spPr>
          <a:xfrm>
            <a:off x="0" y="1628775"/>
            <a:ext cx="3419475" cy="4525963"/>
          </a:xfrm>
        </p:spPr>
        <p:txBody>
          <a:bodyPr/>
          <a:lstStyle/>
          <a:p>
            <a:pPr eaLnBrk="1" hangingPunct="1"/>
            <a:r>
              <a:rPr lang="nl-NL" sz="2800" b="1" dirty="0" err="1"/>
              <a:t>Differentie-vergelijking</a:t>
            </a:r>
            <a:r>
              <a:rPr lang="nl-NL" sz="2800" dirty="0"/>
              <a:t> </a:t>
            </a:r>
            <a:r>
              <a:rPr lang="nl-NL" sz="2000" dirty="0"/>
              <a:t>= ‘</a:t>
            </a:r>
            <a:r>
              <a:rPr lang="nl-NL" sz="2000" dirty="0" err="1"/>
              <a:t>Stock+flow</a:t>
            </a:r>
            <a:r>
              <a:rPr lang="nl-NL" sz="2000" dirty="0"/>
              <a:t>(s)’</a:t>
            </a:r>
          </a:p>
          <a:p>
            <a:pPr eaLnBrk="1" hangingPunct="1"/>
            <a:r>
              <a:rPr lang="nl-NL" sz="2000" dirty="0"/>
              <a:t>Invullen:</a:t>
            </a:r>
          </a:p>
          <a:p>
            <a:pPr eaLnBrk="1" hangingPunct="1">
              <a:buFont typeface="Arial" charset="0"/>
              <a:buChar char="−"/>
            </a:pPr>
            <a:r>
              <a:rPr lang="nl-NL" sz="2000" dirty="0"/>
              <a:t>Beginwaarde stock</a:t>
            </a:r>
          </a:p>
          <a:p>
            <a:pPr eaLnBrk="1" hangingPunct="1">
              <a:buFont typeface="Arial" charset="0"/>
              <a:buChar char="−"/>
            </a:pPr>
            <a:r>
              <a:rPr lang="nl-NL" sz="2000" dirty="0"/>
              <a:t>‘Definitie flow’:</a:t>
            </a:r>
          </a:p>
          <a:p>
            <a:pPr marL="0" indent="0" eaLnBrk="1" hangingPunct="1">
              <a:buNone/>
            </a:pPr>
            <a:endParaRPr lang="nl-NL" sz="2000" dirty="0"/>
          </a:p>
          <a:p>
            <a:pPr eaLnBrk="1" hangingPunct="1"/>
            <a:r>
              <a:rPr lang="nl-NL" sz="2800" b="1" dirty="0"/>
              <a:t>Directe relaties</a:t>
            </a:r>
          </a:p>
          <a:p>
            <a:pPr eaLnBrk="1" hangingPunct="1">
              <a:buFont typeface="Arial" charset="0"/>
              <a:buChar char="−"/>
            </a:pPr>
            <a:r>
              <a:rPr lang="nl-NL" sz="2400" dirty="0"/>
              <a:t>Zelf in model invullen!</a:t>
            </a:r>
          </a:p>
          <a:p>
            <a:pPr eaLnBrk="1" hangingPunct="1">
              <a:buFont typeface="Arial" charset="0"/>
              <a:buChar char="−"/>
            </a:pPr>
            <a:r>
              <a:rPr lang="nl-NL" sz="2400" dirty="0"/>
              <a:t>Relatiepijlen</a:t>
            </a:r>
          </a:p>
        </p:txBody>
      </p:sp>
      <p:sp>
        <p:nvSpPr>
          <p:cNvPr id="5124" name="Rectangle 4"/>
          <p:cNvSpPr>
            <a:spLocks noChangeArrowheads="1"/>
          </p:cNvSpPr>
          <p:nvPr/>
        </p:nvSpPr>
        <p:spPr bwMode="auto">
          <a:xfrm>
            <a:off x="3348038" y="1412777"/>
            <a:ext cx="3024187" cy="474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 typeface="Arial" charset="0"/>
              <a:buNone/>
            </a:pPr>
            <a:r>
              <a:rPr lang="el-GR" sz="2800" i="1" dirty="0">
                <a:solidFill>
                  <a:schemeClr val="accent2"/>
                </a:solidFill>
                <a:cs typeface="Arial" charset="0"/>
              </a:rPr>
              <a:t>Δ</a:t>
            </a:r>
            <a:r>
              <a:rPr lang="nl-NL" sz="2800" i="1" dirty="0">
                <a:solidFill>
                  <a:schemeClr val="accent2"/>
                </a:solidFill>
                <a:cs typeface="Arial" charset="0"/>
              </a:rPr>
              <a:t>x = v·</a:t>
            </a:r>
            <a:r>
              <a:rPr lang="el-GR" sz="2800" i="1" dirty="0">
                <a:solidFill>
                  <a:schemeClr val="accent2"/>
                </a:solidFill>
                <a:cs typeface="Arial" charset="0"/>
              </a:rPr>
              <a:t>Δ</a:t>
            </a:r>
            <a:r>
              <a:rPr lang="nl-NL" sz="2800" i="1" dirty="0">
                <a:solidFill>
                  <a:schemeClr val="accent2"/>
                </a:solidFill>
                <a:cs typeface="Arial" charset="0"/>
              </a:rPr>
              <a:t>t</a:t>
            </a:r>
          </a:p>
          <a:p>
            <a:pPr marL="342900" indent="-342900">
              <a:buFont typeface="Arial" charset="0"/>
              <a:buNone/>
            </a:pPr>
            <a:endParaRPr lang="nl-NL" sz="2800" i="1" dirty="0">
              <a:solidFill>
                <a:schemeClr val="accent2"/>
              </a:solidFill>
              <a:cs typeface="Arial" charset="0"/>
            </a:endParaRPr>
          </a:p>
          <a:p>
            <a:pPr marL="342900" indent="-342900">
              <a:buFont typeface="Arial" charset="0"/>
              <a:buNone/>
            </a:pPr>
            <a:r>
              <a:rPr lang="el-GR" sz="2800" i="1" dirty="0">
                <a:solidFill>
                  <a:schemeClr val="accent2"/>
                </a:solidFill>
                <a:cs typeface="Arial" charset="0"/>
              </a:rPr>
              <a:t>Δ</a:t>
            </a:r>
            <a:r>
              <a:rPr lang="nl-NL" sz="2800" i="1" dirty="0">
                <a:solidFill>
                  <a:schemeClr val="accent2"/>
                </a:solidFill>
                <a:cs typeface="Arial" charset="0"/>
              </a:rPr>
              <a:t>v = a·</a:t>
            </a:r>
            <a:r>
              <a:rPr lang="el-GR" sz="2800" i="1" dirty="0">
                <a:solidFill>
                  <a:schemeClr val="accent2"/>
                </a:solidFill>
                <a:cs typeface="Arial" charset="0"/>
              </a:rPr>
              <a:t>Δ</a:t>
            </a:r>
            <a:r>
              <a:rPr lang="nl-NL" sz="2800" i="1" dirty="0">
                <a:solidFill>
                  <a:schemeClr val="accent2"/>
                </a:solidFill>
                <a:cs typeface="Arial" charset="0"/>
              </a:rPr>
              <a:t>t</a:t>
            </a:r>
          </a:p>
          <a:p>
            <a:pPr marL="342900" indent="-342900">
              <a:buFont typeface="Arial" charset="0"/>
              <a:buNone/>
            </a:pPr>
            <a:endParaRPr lang="nl-NL" sz="1400" i="1" dirty="0">
              <a:solidFill>
                <a:schemeClr val="accent2"/>
              </a:solidFill>
              <a:cs typeface="Arial" charset="0"/>
            </a:endParaRPr>
          </a:p>
          <a:p>
            <a:pPr marL="342900" indent="-342900">
              <a:buFont typeface="Arial" charset="0"/>
              <a:buNone/>
            </a:pPr>
            <a:r>
              <a:rPr lang="el-GR" sz="2800" i="1" dirty="0">
                <a:solidFill>
                  <a:schemeClr val="accent2"/>
                </a:solidFill>
                <a:cs typeface="Arial" charset="0"/>
              </a:rPr>
              <a:t>Δ</a:t>
            </a:r>
            <a:r>
              <a:rPr lang="nl-NL" sz="2800" i="1" dirty="0">
                <a:solidFill>
                  <a:schemeClr val="accent2"/>
                </a:solidFill>
                <a:cs typeface="Arial" charset="0"/>
              </a:rPr>
              <a:t>E = (P</a:t>
            </a:r>
            <a:r>
              <a:rPr lang="nl-NL" sz="2800" i="1" baseline="-25000" dirty="0">
                <a:solidFill>
                  <a:schemeClr val="accent2"/>
                </a:solidFill>
                <a:cs typeface="Arial" charset="0"/>
              </a:rPr>
              <a:t>in</a:t>
            </a:r>
            <a:r>
              <a:rPr lang="nl-NL" sz="2800" i="1" dirty="0">
                <a:solidFill>
                  <a:schemeClr val="accent2"/>
                </a:solidFill>
                <a:cs typeface="Arial" charset="0"/>
              </a:rPr>
              <a:t>- P</a:t>
            </a:r>
            <a:r>
              <a:rPr lang="nl-NL" sz="2800" i="1" baseline="-25000" dirty="0">
                <a:solidFill>
                  <a:schemeClr val="accent2"/>
                </a:solidFill>
                <a:cs typeface="Arial" charset="0"/>
              </a:rPr>
              <a:t>uit</a:t>
            </a:r>
            <a:r>
              <a:rPr lang="nl-NL" sz="2800" i="1" dirty="0">
                <a:solidFill>
                  <a:schemeClr val="accent2"/>
                </a:solidFill>
                <a:cs typeface="Arial" charset="0"/>
              </a:rPr>
              <a:t>)·</a:t>
            </a:r>
            <a:r>
              <a:rPr lang="el-GR" sz="2800" i="1" dirty="0">
                <a:solidFill>
                  <a:schemeClr val="accent2"/>
                </a:solidFill>
                <a:cs typeface="Arial" charset="0"/>
              </a:rPr>
              <a:t>Δ</a:t>
            </a:r>
            <a:r>
              <a:rPr lang="nl-NL" sz="2800" i="1" dirty="0">
                <a:solidFill>
                  <a:schemeClr val="accent2"/>
                </a:solidFill>
                <a:cs typeface="Arial" charset="0"/>
              </a:rPr>
              <a:t>t</a:t>
            </a:r>
          </a:p>
          <a:p>
            <a:pPr>
              <a:buNone/>
            </a:pPr>
            <a:endParaRPr lang="nl-NL" sz="2400" dirty="0"/>
          </a:p>
          <a:p>
            <a:pPr marL="342900" indent="-342900">
              <a:buFont typeface="Arial" charset="0"/>
              <a:buNone/>
            </a:pPr>
            <a:r>
              <a:rPr lang="nl-NL" sz="3200" i="1" dirty="0">
                <a:solidFill>
                  <a:schemeClr val="accent2"/>
                </a:solidFill>
              </a:rPr>
              <a:t>a = </a:t>
            </a:r>
            <a:r>
              <a:rPr lang="nl-NL" sz="3200" i="1" dirty="0" err="1">
                <a:solidFill>
                  <a:schemeClr val="accent2"/>
                </a:solidFill>
              </a:rPr>
              <a:t>F</a:t>
            </a:r>
            <a:r>
              <a:rPr lang="nl-NL" sz="3200" i="1" baseline="-25000" dirty="0" err="1">
                <a:solidFill>
                  <a:schemeClr val="accent2"/>
                </a:solidFill>
              </a:rPr>
              <a:t>netto</a:t>
            </a:r>
            <a:r>
              <a:rPr lang="nl-NL" sz="3200" i="1" dirty="0">
                <a:solidFill>
                  <a:schemeClr val="accent2"/>
                </a:solidFill>
              </a:rPr>
              <a:t>/m</a:t>
            </a:r>
          </a:p>
          <a:p>
            <a:pPr marL="342900" indent="-342900">
              <a:buFont typeface="Arial" charset="0"/>
              <a:buNone/>
            </a:pPr>
            <a:r>
              <a:rPr lang="nl-NL" sz="3200" i="1" dirty="0" err="1">
                <a:solidFill>
                  <a:schemeClr val="accent2"/>
                </a:solidFill>
              </a:rPr>
              <a:t>F</a:t>
            </a:r>
            <a:r>
              <a:rPr lang="nl-NL" sz="3200" i="1" baseline="-25000" dirty="0" err="1">
                <a:solidFill>
                  <a:schemeClr val="accent2"/>
                </a:solidFill>
              </a:rPr>
              <a:t>w</a:t>
            </a:r>
            <a:r>
              <a:rPr lang="nl-NL" sz="3200" i="1" dirty="0">
                <a:solidFill>
                  <a:schemeClr val="accent2"/>
                </a:solidFill>
              </a:rPr>
              <a:t> = k*v</a:t>
            </a:r>
            <a:r>
              <a:rPr lang="nl-NL" sz="3200" i="1" baseline="30000" dirty="0">
                <a:solidFill>
                  <a:schemeClr val="accent2"/>
                </a:solidFill>
              </a:rPr>
              <a:t>2</a:t>
            </a:r>
            <a:endParaRPr lang="nl-NL" sz="3200" i="1" dirty="0">
              <a:solidFill>
                <a:schemeClr val="accent2"/>
              </a:solidFill>
            </a:endParaRPr>
          </a:p>
          <a:p>
            <a:pPr marL="342900" indent="-342900">
              <a:buFont typeface="Arial" charset="0"/>
              <a:buNone/>
            </a:pPr>
            <a:r>
              <a:rPr lang="nl-NL" sz="3200" i="1" dirty="0" err="1">
                <a:solidFill>
                  <a:schemeClr val="accent2"/>
                </a:solidFill>
              </a:rPr>
              <a:t>F</a:t>
            </a:r>
            <a:r>
              <a:rPr lang="nl-NL" sz="3200" i="1" baseline="-25000" dirty="0" err="1">
                <a:solidFill>
                  <a:schemeClr val="accent2"/>
                </a:solidFill>
              </a:rPr>
              <a:t>netto</a:t>
            </a:r>
            <a:r>
              <a:rPr lang="nl-NL" sz="3200" i="1" dirty="0">
                <a:solidFill>
                  <a:schemeClr val="accent2"/>
                </a:solidFill>
              </a:rPr>
              <a:t>=</a:t>
            </a:r>
            <a:r>
              <a:rPr lang="nl-NL" sz="3200" i="1" dirty="0" err="1">
                <a:solidFill>
                  <a:schemeClr val="accent2"/>
                </a:solidFill>
              </a:rPr>
              <a:t>F</a:t>
            </a:r>
            <a:r>
              <a:rPr lang="nl-NL" sz="3200" i="1" baseline="-25000" dirty="0" err="1">
                <a:solidFill>
                  <a:schemeClr val="accent2"/>
                </a:solidFill>
              </a:rPr>
              <a:t>z</a:t>
            </a:r>
            <a:r>
              <a:rPr lang="nl-NL" sz="3200" i="1" dirty="0" err="1">
                <a:solidFill>
                  <a:schemeClr val="accent2"/>
                </a:solidFill>
              </a:rPr>
              <a:t>-F</a:t>
            </a:r>
            <a:r>
              <a:rPr lang="nl-NL" sz="3200" i="1" baseline="-25000" dirty="0" err="1">
                <a:solidFill>
                  <a:schemeClr val="accent2"/>
                </a:solidFill>
              </a:rPr>
              <a:t>w</a:t>
            </a:r>
            <a:endParaRPr lang="nl-NL" sz="3200" i="1" dirty="0">
              <a:solidFill>
                <a:schemeClr val="accent2"/>
              </a:solidFill>
            </a:endParaRPr>
          </a:p>
          <a:p>
            <a:pPr marL="342900" indent="-342900">
              <a:buFont typeface="Arial" charset="0"/>
              <a:buNone/>
            </a:pPr>
            <a:endParaRPr lang="nl-NL" sz="3200" i="1" dirty="0">
              <a:solidFill>
                <a:schemeClr val="accent2"/>
              </a:solidFill>
            </a:endParaRPr>
          </a:p>
        </p:txBody>
      </p:sp>
      <p:pic>
        <p:nvPicPr>
          <p:cNvPr id="9" name="Afbeelding 8">
            <a:extLst>
              <a:ext uri="{FF2B5EF4-FFF2-40B4-BE49-F238E27FC236}">
                <a16:creationId xmlns:a16="http://schemas.microsoft.com/office/drawing/2014/main" id="{163853D0-0821-4E7D-A99D-FAA07F26E337}"/>
              </a:ext>
            </a:extLst>
          </p:cNvPr>
          <p:cNvPicPr>
            <a:picLocks noChangeAspect="1"/>
          </p:cNvPicPr>
          <p:nvPr/>
        </p:nvPicPr>
        <p:blipFill>
          <a:blip r:embed="rId3">
            <a:extLst>
              <a:ext uri="{28A0092B-C50C-407E-A947-70E740481C1C}">
                <a14:useLocalDpi xmlns:a14="http://schemas.microsoft.com/office/drawing/2010/main" val="0"/>
              </a:ext>
            </a:extLst>
          </a:blip>
          <a:srcRect l="9525" t="26219" r="16402" b="33482"/>
          <a:stretch>
            <a:fillRect/>
          </a:stretch>
        </p:blipFill>
        <p:spPr bwMode="auto">
          <a:xfrm>
            <a:off x="6653690" y="1412775"/>
            <a:ext cx="2133570" cy="82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96E44831-4AFD-4235-80BE-C0D7B7D185DB}"/>
              </a:ext>
            </a:extLst>
          </p:cNvPr>
          <p:cNvPicPr>
            <a:picLocks noChangeAspect="1"/>
          </p:cNvPicPr>
          <p:nvPr/>
        </p:nvPicPr>
        <p:blipFill rotWithShape="1">
          <a:blip r:embed="rId4"/>
          <a:srcRect l="28041" t="45324" r="20945" b="17266"/>
          <a:stretch/>
        </p:blipFill>
        <p:spPr bwMode="auto">
          <a:xfrm>
            <a:off x="6660232" y="2348880"/>
            <a:ext cx="2303066" cy="792478"/>
          </a:xfrm>
          <a:prstGeom prst="rect">
            <a:avLst/>
          </a:prstGeom>
          <a:ln>
            <a:noFill/>
          </a:ln>
          <a:extLst>
            <a:ext uri="{53640926-AAD7-44D8-BBD7-CCE9431645EC}">
              <a14:shadowObscured xmlns:a14="http://schemas.microsoft.com/office/drawing/2010/main"/>
            </a:ext>
          </a:extLst>
        </p:spPr>
      </p:pic>
      <p:pic>
        <p:nvPicPr>
          <p:cNvPr id="11" name="Afbeelding 10">
            <a:extLst>
              <a:ext uri="{FF2B5EF4-FFF2-40B4-BE49-F238E27FC236}">
                <a16:creationId xmlns:a16="http://schemas.microsoft.com/office/drawing/2014/main" id="{FB23FF43-2747-4BCB-BFC7-7EFFA618A140}"/>
              </a:ext>
            </a:extLst>
          </p:cNvPr>
          <p:cNvPicPr>
            <a:picLocks noChangeAspect="1"/>
          </p:cNvPicPr>
          <p:nvPr/>
        </p:nvPicPr>
        <p:blipFill>
          <a:blip r:embed="rId5">
            <a:extLst>
              <a:ext uri="{28A0092B-C50C-407E-A947-70E740481C1C}">
                <a14:useLocalDpi xmlns:a14="http://schemas.microsoft.com/office/drawing/2010/main" val="0"/>
              </a:ext>
            </a:extLst>
          </a:blip>
          <a:srcRect l="12079" t="20512" r="28371" b="22858"/>
          <a:stretch>
            <a:fillRect/>
          </a:stretch>
        </p:blipFill>
        <p:spPr bwMode="auto">
          <a:xfrm>
            <a:off x="6302076" y="3285866"/>
            <a:ext cx="2662412" cy="64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a:extLst>
              <a:ext uri="{FF2B5EF4-FFF2-40B4-BE49-F238E27FC236}">
                <a16:creationId xmlns:a16="http://schemas.microsoft.com/office/drawing/2014/main" id="{5B0BB694-8930-4D5E-915C-0FB706BBCF58}"/>
              </a:ext>
            </a:extLst>
          </p:cNvPr>
          <p:cNvPicPr>
            <a:picLocks noChangeAspect="1"/>
          </p:cNvPicPr>
          <p:nvPr/>
        </p:nvPicPr>
        <p:blipFill rotWithShape="1">
          <a:blip r:embed="rId6"/>
          <a:srcRect l="15167" r="23650" b="20896"/>
          <a:stretch/>
        </p:blipFill>
        <p:spPr bwMode="auto">
          <a:xfrm>
            <a:off x="5940152" y="4005064"/>
            <a:ext cx="3023146" cy="268565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CC163-9322-435E-9306-0E44BBEF9749}"/>
              </a:ext>
            </a:extLst>
          </p:cNvPr>
          <p:cNvSpPr>
            <a:spLocks noGrp="1"/>
          </p:cNvSpPr>
          <p:nvPr>
            <p:ph type="title"/>
          </p:nvPr>
        </p:nvSpPr>
        <p:spPr/>
        <p:txBody>
          <a:bodyPr/>
          <a:lstStyle/>
          <a:p>
            <a:r>
              <a:rPr lang="nl-NL" dirty="0"/>
              <a:t>4. Grafische taal leren lezen</a:t>
            </a:r>
          </a:p>
        </p:txBody>
      </p:sp>
      <p:pic>
        <p:nvPicPr>
          <p:cNvPr id="5" name="Tijdelijke aanduiding voor inhoud 3">
            <a:extLst>
              <a:ext uri="{FF2B5EF4-FFF2-40B4-BE49-F238E27FC236}">
                <a16:creationId xmlns:a16="http://schemas.microsoft.com/office/drawing/2014/main" id="{045246EF-F72F-4D23-895E-06F221DB6094}"/>
              </a:ext>
            </a:extLst>
          </p:cNvPr>
          <p:cNvPicPr>
            <a:picLocks noGrp="1"/>
          </p:cNvPicPr>
          <p:nvPr>
            <p:ph idx="1"/>
          </p:nvPr>
        </p:nvPicPr>
        <p:blipFill>
          <a:blip r:embed="rId3">
            <a:extLst>
              <a:ext uri="{28A0092B-C50C-407E-A947-70E740481C1C}">
                <a14:useLocalDpi xmlns:a14="http://schemas.microsoft.com/office/drawing/2010/main" val="0"/>
              </a:ext>
            </a:extLst>
          </a:blip>
          <a:srcRect r="3711" b="8307"/>
          <a:stretch>
            <a:fillRect/>
          </a:stretch>
        </p:blipFill>
        <p:spPr bwMode="auto">
          <a:xfrm>
            <a:off x="1619672" y="1700808"/>
            <a:ext cx="6192688" cy="466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53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52CD4-9943-415F-86D8-6CBB4CE46F7A}"/>
              </a:ext>
            </a:extLst>
          </p:cNvPr>
          <p:cNvSpPr>
            <a:spLocks noGrp="1"/>
          </p:cNvSpPr>
          <p:nvPr>
            <p:ph type="title"/>
          </p:nvPr>
        </p:nvSpPr>
        <p:spPr/>
        <p:txBody>
          <a:bodyPr/>
          <a:lstStyle/>
          <a:p>
            <a:r>
              <a:rPr lang="nl-NL" dirty="0"/>
              <a:t>4. Grafische taal leren lezen</a:t>
            </a:r>
          </a:p>
        </p:txBody>
      </p:sp>
      <p:sp>
        <p:nvSpPr>
          <p:cNvPr id="3" name="Tijdelijke aanduiding voor inhoud 2">
            <a:extLst>
              <a:ext uri="{FF2B5EF4-FFF2-40B4-BE49-F238E27FC236}">
                <a16:creationId xmlns:a16="http://schemas.microsoft.com/office/drawing/2014/main" id="{F48A0384-60BE-4A8D-A997-61D454AA74CC}"/>
              </a:ext>
            </a:extLst>
          </p:cNvPr>
          <p:cNvSpPr>
            <a:spLocks noGrp="1"/>
          </p:cNvSpPr>
          <p:nvPr>
            <p:ph idx="1"/>
          </p:nvPr>
        </p:nvSpPr>
        <p:spPr>
          <a:xfrm>
            <a:off x="457200" y="4221088"/>
            <a:ext cx="7859216" cy="1905075"/>
          </a:xfrm>
        </p:spPr>
        <p:txBody>
          <a:bodyPr/>
          <a:lstStyle/>
          <a:p>
            <a:pPr marL="0" indent="0" algn="ctr">
              <a:buNone/>
            </a:pPr>
            <a:r>
              <a:rPr lang="nl-NL" dirty="0"/>
              <a:t>Stel de formule bij dit model op</a:t>
            </a:r>
          </a:p>
        </p:txBody>
      </p:sp>
      <p:pic>
        <p:nvPicPr>
          <p:cNvPr id="4" name="Afbeelding 3">
            <a:extLst>
              <a:ext uri="{FF2B5EF4-FFF2-40B4-BE49-F238E27FC236}">
                <a16:creationId xmlns:a16="http://schemas.microsoft.com/office/drawing/2014/main" id="{28F0B448-816D-4721-BF8F-F255AD2EA81C}"/>
              </a:ext>
            </a:extLst>
          </p:cNvPr>
          <p:cNvPicPr/>
          <p:nvPr/>
        </p:nvPicPr>
        <p:blipFill>
          <a:blip r:embed="rId2">
            <a:extLst>
              <a:ext uri="{28A0092B-C50C-407E-A947-70E740481C1C}">
                <a14:useLocalDpi xmlns:a14="http://schemas.microsoft.com/office/drawing/2010/main" val="0"/>
              </a:ext>
            </a:extLst>
          </a:blip>
          <a:srcRect l="6383" t="6496" r="25227" b="26837"/>
          <a:stretch>
            <a:fillRect/>
          </a:stretch>
        </p:blipFill>
        <p:spPr bwMode="auto">
          <a:xfrm>
            <a:off x="2460992" y="1628800"/>
            <a:ext cx="4222015" cy="146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509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4CB43-5104-4D28-A3CE-EA06C38BA098}"/>
              </a:ext>
            </a:extLst>
          </p:cNvPr>
          <p:cNvSpPr>
            <a:spLocks noGrp="1"/>
          </p:cNvSpPr>
          <p:nvPr>
            <p:ph type="title"/>
          </p:nvPr>
        </p:nvSpPr>
        <p:spPr/>
        <p:txBody>
          <a:bodyPr/>
          <a:lstStyle/>
          <a:p>
            <a:r>
              <a:rPr lang="nl-NL" dirty="0"/>
              <a:t>4. Grafische taal leren lezen</a:t>
            </a:r>
          </a:p>
        </p:txBody>
      </p:sp>
      <p:sp>
        <p:nvSpPr>
          <p:cNvPr id="3" name="Tijdelijke aanduiding voor inhoud 2">
            <a:extLst>
              <a:ext uri="{FF2B5EF4-FFF2-40B4-BE49-F238E27FC236}">
                <a16:creationId xmlns:a16="http://schemas.microsoft.com/office/drawing/2014/main" id="{F953AEFA-AE26-4C4E-BB89-0F80A36E3AA5}"/>
              </a:ext>
            </a:extLst>
          </p:cNvPr>
          <p:cNvSpPr>
            <a:spLocks noGrp="1"/>
          </p:cNvSpPr>
          <p:nvPr>
            <p:ph idx="1"/>
          </p:nvPr>
        </p:nvSpPr>
        <p:spPr>
          <a:xfrm>
            <a:off x="457200" y="5157192"/>
            <a:ext cx="7643192" cy="1401019"/>
          </a:xfrm>
        </p:spPr>
        <p:txBody>
          <a:bodyPr/>
          <a:lstStyle/>
          <a:p>
            <a:pPr marL="0" indent="0">
              <a:buNone/>
            </a:pPr>
            <a:r>
              <a:rPr lang="nl-NL" dirty="0"/>
              <a:t>Hangt W af van u2?</a:t>
            </a:r>
          </a:p>
        </p:txBody>
      </p:sp>
      <p:pic>
        <p:nvPicPr>
          <p:cNvPr id="4" name="Afbeelding 3">
            <a:extLst>
              <a:ext uri="{FF2B5EF4-FFF2-40B4-BE49-F238E27FC236}">
                <a16:creationId xmlns:a16="http://schemas.microsoft.com/office/drawing/2014/main" id="{012FF1B9-A5C8-4937-B164-5969F28916BC}"/>
              </a:ext>
            </a:extLst>
          </p:cNvPr>
          <p:cNvPicPr>
            <a:picLocks noChangeAspect="1"/>
          </p:cNvPicPr>
          <p:nvPr/>
        </p:nvPicPr>
        <p:blipFill rotWithShape="1">
          <a:blip r:embed="rId3"/>
          <a:srcRect r="30282" b="8854"/>
          <a:stretch/>
        </p:blipFill>
        <p:spPr bwMode="auto">
          <a:xfrm>
            <a:off x="1799692" y="1471225"/>
            <a:ext cx="5544616" cy="32701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320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BBBA0A-B817-4692-9748-7F1206C9EEE1}"/>
              </a:ext>
            </a:extLst>
          </p:cNvPr>
          <p:cNvSpPr>
            <a:spLocks noGrp="1"/>
          </p:cNvSpPr>
          <p:nvPr>
            <p:ph idx="1"/>
          </p:nvPr>
        </p:nvSpPr>
        <p:spPr/>
        <p:txBody>
          <a:bodyPr/>
          <a:lstStyle/>
          <a:p>
            <a:pPr>
              <a:buFontTx/>
              <a:buChar char="-"/>
            </a:pPr>
            <a:r>
              <a:rPr lang="nl-NL" dirty="0"/>
              <a:t>Instructiefilms en instructiekaarten</a:t>
            </a:r>
          </a:p>
          <a:p>
            <a:pPr>
              <a:buFontTx/>
              <a:buChar char="-"/>
            </a:pPr>
            <a:r>
              <a:rPr lang="nl-NL" dirty="0"/>
              <a:t>Simpele en eenvoudig evalueerbare modellen, uitsluitend gericht op bouwen</a:t>
            </a:r>
          </a:p>
          <a:p>
            <a:pPr>
              <a:buFontTx/>
              <a:buChar char="-"/>
            </a:pPr>
            <a:r>
              <a:rPr lang="nl-NL" dirty="0"/>
              <a:t>Kleine uitbreidingen</a:t>
            </a:r>
          </a:p>
          <a:p>
            <a:pPr>
              <a:buFontTx/>
              <a:buChar char="-"/>
            </a:pPr>
            <a:r>
              <a:rPr lang="nl-NL" dirty="0"/>
              <a:t>Voorkom kleine fouten met grote gevolgen</a:t>
            </a:r>
          </a:p>
        </p:txBody>
      </p:sp>
      <p:sp>
        <p:nvSpPr>
          <p:cNvPr id="5" name="Titel 4">
            <a:extLst>
              <a:ext uri="{FF2B5EF4-FFF2-40B4-BE49-F238E27FC236}">
                <a16:creationId xmlns:a16="http://schemas.microsoft.com/office/drawing/2014/main" id="{5AA09A9D-15C3-46BA-8B0F-BAA2EC323A84}"/>
              </a:ext>
            </a:extLst>
          </p:cNvPr>
          <p:cNvSpPr>
            <a:spLocks noGrp="1"/>
          </p:cNvSpPr>
          <p:nvPr>
            <p:ph type="title"/>
          </p:nvPr>
        </p:nvSpPr>
        <p:spPr/>
        <p:txBody>
          <a:bodyPr/>
          <a:lstStyle/>
          <a:p>
            <a:r>
              <a:rPr lang="nl-NL" dirty="0"/>
              <a:t>4. Leren bouwen</a:t>
            </a:r>
          </a:p>
        </p:txBody>
      </p:sp>
    </p:spTree>
    <p:extLst>
      <p:ext uri="{BB962C8B-B14F-4D97-AF65-F5344CB8AC3E}">
        <p14:creationId xmlns:p14="http://schemas.microsoft.com/office/powerpoint/2010/main" val="3709263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B9765-8C7B-4B46-975F-9E8873936F5B}"/>
              </a:ext>
            </a:extLst>
          </p:cNvPr>
          <p:cNvSpPr>
            <a:spLocks noGrp="1"/>
          </p:cNvSpPr>
          <p:nvPr>
            <p:ph type="title"/>
          </p:nvPr>
        </p:nvSpPr>
        <p:spPr/>
        <p:txBody>
          <a:bodyPr/>
          <a:lstStyle/>
          <a:p>
            <a:r>
              <a:rPr lang="nl-NL" dirty="0"/>
              <a:t>4. Ontwerp (eerst) op papier</a:t>
            </a:r>
          </a:p>
        </p:txBody>
      </p:sp>
      <p:sp>
        <p:nvSpPr>
          <p:cNvPr id="3" name="Tijdelijke aanduiding voor inhoud 2">
            <a:extLst>
              <a:ext uri="{FF2B5EF4-FFF2-40B4-BE49-F238E27FC236}">
                <a16:creationId xmlns:a16="http://schemas.microsoft.com/office/drawing/2014/main" id="{F3CA691C-4B65-4273-B361-E39E8FC704B3}"/>
              </a:ext>
            </a:extLst>
          </p:cNvPr>
          <p:cNvSpPr>
            <a:spLocks noGrp="1"/>
          </p:cNvSpPr>
          <p:nvPr>
            <p:ph idx="1"/>
          </p:nvPr>
        </p:nvSpPr>
        <p:spPr>
          <a:xfrm>
            <a:off x="107504" y="1600200"/>
            <a:ext cx="8856984" cy="4565104"/>
          </a:xfrm>
        </p:spPr>
        <p:txBody>
          <a:bodyPr/>
          <a:lstStyle/>
          <a:p>
            <a:pPr marL="0" indent="0">
              <a:buNone/>
            </a:pPr>
            <a:r>
              <a:rPr lang="nl-NL" sz="2800" i="1" dirty="0"/>
              <a:t>∆ konijnen = </a:t>
            </a:r>
            <a:r>
              <a:rPr lang="nl-NL" sz="2800" i="1" dirty="0" err="1"/>
              <a:t>jaarlijkse_toename</a:t>
            </a:r>
            <a:r>
              <a:rPr lang="nl-NL" sz="2800" i="1" dirty="0"/>
              <a:t> · </a:t>
            </a:r>
            <a:r>
              <a:rPr lang="nl-NL" sz="2800" dirty="0"/>
              <a:t>∆</a:t>
            </a:r>
            <a:r>
              <a:rPr lang="nl-NL" sz="2800" i="1" dirty="0"/>
              <a:t>t</a:t>
            </a:r>
            <a:endParaRPr lang="nl-NL" sz="2800" dirty="0"/>
          </a:p>
          <a:p>
            <a:pPr marL="0" indent="0">
              <a:buNone/>
            </a:pPr>
            <a:r>
              <a:rPr lang="nl-NL" sz="2800" i="1" dirty="0" err="1"/>
              <a:t>jaarlijkse_toename</a:t>
            </a:r>
            <a:r>
              <a:rPr lang="nl-NL" sz="2800" i="1" dirty="0"/>
              <a:t> = </a:t>
            </a:r>
          </a:p>
          <a:p>
            <a:pPr marL="0" indent="0">
              <a:buNone/>
            </a:pPr>
            <a:r>
              <a:rPr lang="nl-NL" sz="2800" i="1" dirty="0"/>
              <a:t>			geboorten + import – sterfte – export</a:t>
            </a:r>
            <a:endParaRPr lang="nl-NL" sz="2800" dirty="0"/>
          </a:p>
          <a:p>
            <a:pPr marL="0" indent="0">
              <a:buNone/>
            </a:pPr>
            <a:r>
              <a:rPr lang="nl-NL" sz="2800" i="1" dirty="0"/>
              <a:t>geboorten = </a:t>
            </a:r>
            <a:r>
              <a:rPr lang="nl-NL" sz="2800" i="1" dirty="0" err="1"/>
              <a:t>aantal_jongen_per_konijn</a:t>
            </a:r>
            <a:r>
              <a:rPr lang="nl-NL" sz="2800" i="1" dirty="0"/>
              <a:t> * konijnen</a:t>
            </a:r>
            <a:endParaRPr lang="nl-NL" sz="2800" dirty="0"/>
          </a:p>
          <a:p>
            <a:pPr marL="0" indent="0">
              <a:buNone/>
            </a:pPr>
            <a:endParaRPr lang="nl-NL" sz="2800" dirty="0"/>
          </a:p>
          <a:p>
            <a:pPr marL="0" indent="0">
              <a:buNone/>
            </a:pPr>
            <a:r>
              <a:rPr lang="nl-NL" sz="2800" dirty="0"/>
              <a:t>Teken het grafische model bij deze drie formules.</a:t>
            </a:r>
          </a:p>
          <a:p>
            <a:endParaRPr lang="nl-NL" dirty="0"/>
          </a:p>
        </p:txBody>
      </p:sp>
      <p:pic>
        <p:nvPicPr>
          <p:cNvPr id="4" name="Afbeelding 3">
            <a:extLst>
              <a:ext uri="{FF2B5EF4-FFF2-40B4-BE49-F238E27FC236}">
                <a16:creationId xmlns:a16="http://schemas.microsoft.com/office/drawing/2014/main" id="{F6AF854F-9D6D-4959-BE38-4622DA6092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52" y="5073956"/>
            <a:ext cx="2348986" cy="177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17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AA0D1-DB1E-47D3-8DEF-6CB5AF8B270B}"/>
              </a:ext>
            </a:extLst>
          </p:cNvPr>
          <p:cNvSpPr>
            <a:spLocks noGrp="1"/>
          </p:cNvSpPr>
          <p:nvPr>
            <p:ph type="title"/>
          </p:nvPr>
        </p:nvSpPr>
        <p:spPr/>
        <p:txBody>
          <a:bodyPr/>
          <a:lstStyle/>
          <a:p>
            <a:r>
              <a:rPr lang="nl-NL" dirty="0"/>
              <a:t>4. Voorbeeld bouwopdracht</a:t>
            </a:r>
          </a:p>
        </p:txBody>
      </p:sp>
      <p:sp>
        <p:nvSpPr>
          <p:cNvPr id="3" name="Tijdelijke aanduiding voor inhoud 2">
            <a:extLst>
              <a:ext uri="{FF2B5EF4-FFF2-40B4-BE49-F238E27FC236}">
                <a16:creationId xmlns:a16="http://schemas.microsoft.com/office/drawing/2014/main" id="{939024E8-0E84-4524-BE5B-6C39E86B3C48}"/>
              </a:ext>
            </a:extLst>
          </p:cNvPr>
          <p:cNvSpPr>
            <a:spLocks noGrp="1"/>
          </p:cNvSpPr>
          <p:nvPr>
            <p:ph idx="1"/>
          </p:nvPr>
        </p:nvSpPr>
        <p:spPr>
          <a:xfrm>
            <a:off x="107504" y="1600200"/>
            <a:ext cx="8928992" cy="4525963"/>
          </a:xfrm>
        </p:spPr>
        <p:txBody>
          <a:bodyPr/>
          <a:lstStyle/>
          <a:p>
            <a:pPr marL="0" indent="0">
              <a:buNone/>
            </a:pPr>
            <a:r>
              <a:rPr lang="nl-NL" dirty="0"/>
              <a:t>Docent als leerling:</a:t>
            </a:r>
          </a:p>
          <a:p>
            <a:pPr marL="0" indent="0">
              <a:buNone/>
            </a:pPr>
            <a:endParaRPr lang="nl-NL" dirty="0"/>
          </a:p>
          <a:p>
            <a:pPr marL="0" indent="0">
              <a:buNone/>
            </a:pPr>
            <a:r>
              <a:rPr lang="nl-NL" sz="2900" dirty="0">
                <a:hlinkClick r:id="rId3" action="ppaction://hlinkfile"/>
              </a:rPr>
              <a:t>Model voor een vrije val </a:t>
            </a:r>
            <a:r>
              <a:rPr lang="nl-NL" sz="2900" dirty="0"/>
              <a:t>(2 speciale problemen)</a:t>
            </a:r>
          </a:p>
          <a:p>
            <a:pPr marL="0" indent="0">
              <a:buNone/>
            </a:pPr>
            <a:endParaRPr lang="nl-NL" sz="2900" dirty="0"/>
          </a:p>
          <a:p>
            <a:pPr marL="0" indent="0">
              <a:buNone/>
            </a:pPr>
            <a:r>
              <a:rPr lang="nl-NL" sz="2800" dirty="0"/>
              <a:t>Maak het </a:t>
            </a:r>
            <a:r>
              <a:rPr lang="nl-NL" sz="2800" dirty="0">
                <a:hlinkClick r:id="rId4" action="ppaction://hlinkfile"/>
              </a:rPr>
              <a:t>model voor een massa-veersysteem </a:t>
            </a:r>
            <a:r>
              <a:rPr lang="nl-NL" sz="2800" dirty="0"/>
              <a:t>af</a:t>
            </a:r>
            <a:endParaRPr lang="nl-NL" sz="2900" dirty="0"/>
          </a:p>
        </p:txBody>
      </p:sp>
    </p:spTree>
    <p:extLst>
      <p:ext uri="{BB962C8B-B14F-4D97-AF65-F5344CB8AC3E}">
        <p14:creationId xmlns:p14="http://schemas.microsoft.com/office/powerpoint/2010/main" val="2302055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CD621-6F47-493F-93CF-1781CB882F7F}"/>
              </a:ext>
            </a:extLst>
          </p:cNvPr>
          <p:cNvSpPr>
            <a:spLocks noGrp="1"/>
          </p:cNvSpPr>
          <p:nvPr>
            <p:ph type="title"/>
          </p:nvPr>
        </p:nvSpPr>
        <p:spPr/>
        <p:txBody>
          <a:bodyPr/>
          <a:lstStyle/>
          <a:p>
            <a:r>
              <a:rPr lang="nl-NL" dirty="0"/>
              <a:t>5. Werken met modellen</a:t>
            </a:r>
          </a:p>
        </p:txBody>
      </p:sp>
      <p:sp>
        <p:nvSpPr>
          <p:cNvPr id="3" name="Tijdelijke aanduiding voor inhoud 2">
            <a:extLst>
              <a:ext uri="{FF2B5EF4-FFF2-40B4-BE49-F238E27FC236}">
                <a16:creationId xmlns:a16="http://schemas.microsoft.com/office/drawing/2014/main" id="{2D5B5716-2CA9-4CF5-B690-090E09DBBF52}"/>
              </a:ext>
            </a:extLst>
          </p:cNvPr>
          <p:cNvSpPr>
            <a:spLocks noGrp="1"/>
          </p:cNvSpPr>
          <p:nvPr>
            <p:ph idx="1"/>
          </p:nvPr>
        </p:nvSpPr>
        <p:spPr>
          <a:xfrm>
            <a:off x="107504" y="1600200"/>
            <a:ext cx="8579296" cy="4525963"/>
          </a:xfrm>
        </p:spPr>
        <p:txBody>
          <a:bodyPr/>
          <a:lstStyle/>
          <a:p>
            <a:pPr marL="0" indent="0">
              <a:buNone/>
            </a:pPr>
            <a:endParaRPr lang="nl-NL" dirty="0"/>
          </a:p>
          <a:p>
            <a:pPr marL="0" indent="0">
              <a:buNone/>
            </a:pPr>
            <a:r>
              <a:rPr lang="nl-NL" dirty="0">
                <a:hlinkClick r:id="rId2" action="ppaction://hlinkfile"/>
              </a:rPr>
              <a:t>Vallen met luchtweerstand</a:t>
            </a:r>
            <a:endParaRPr lang="nl-NL" dirty="0"/>
          </a:p>
          <a:p>
            <a:pPr marL="0" indent="0">
              <a:buNone/>
            </a:pPr>
            <a:r>
              <a:rPr lang="nl-NL" dirty="0"/>
              <a:t>(Eigenlijk al teveel leerdoelen)</a:t>
            </a:r>
          </a:p>
          <a:p>
            <a:pPr marL="0" indent="0">
              <a:buNone/>
            </a:pPr>
            <a:endParaRPr lang="nl-NL" dirty="0"/>
          </a:p>
          <a:p>
            <a:pPr marL="0" indent="0">
              <a:buNone/>
            </a:pPr>
            <a:r>
              <a:rPr lang="nl-NL" dirty="0"/>
              <a:t>Meerwaarde:</a:t>
            </a:r>
          </a:p>
          <a:p>
            <a:pPr>
              <a:buFontTx/>
              <a:buChar char="-"/>
            </a:pPr>
            <a:r>
              <a:rPr lang="nl-NL" dirty="0"/>
              <a:t>Tijdgedrag</a:t>
            </a:r>
          </a:p>
          <a:p>
            <a:pPr>
              <a:buFontTx/>
              <a:buChar char="-"/>
            </a:pPr>
            <a:r>
              <a:rPr lang="nl-NL" dirty="0"/>
              <a:t>Leggen van verbanden tussen grootheden</a:t>
            </a:r>
          </a:p>
          <a:p>
            <a:pPr marL="0" indent="0">
              <a:buNone/>
            </a:pPr>
            <a:endParaRPr lang="nl-NL" dirty="0"/>
          </a:p>
        </p:txBody>
      </p:sp>
    </p:spTree>
    <p:extLst>
      <p:ext uri="{BB962C8B-B14F-4D97-AF65-F5344CB8AC3E}">
        <p14:creationId xmlns:p14="http://schemas.microsoft.com/office/powerpoint/2010/main" val="2708377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CEB18-61B7-4C40-A514-D56B0C0D6DD9}"/>
              </a:ext>
            </a:extLst>
          </p:cNvPr>
          <p:cNvSpPr>
            <a:spLocks noGrp="1"/>
          </p:cNvSpPr>
          <p:nvPr>
            <p:ph type="title"/>
          </p:nvPr>
        </p:nvSpPr>
        <p:spPr>
          <a:xfrm>
            <a:off x="0" y="-171400"/>
            <a:ext cx="6948264" cy="836712"/>
          </a:xfrm>
        </p:spPr>
        <p:txBody>
          <a:bodyPr/>
          <a:lstStyle/>
          <a:p>
            <a:pPr algn="l"/>
            <a:r>
              <a:rPr lang="nl-NL" sz="3600" dirty="0"/>
              <a:t>Toets het leggen van  verbanden</a:t>
            </a:r>
          </a:p>
        </p:txBody>
      </p:sp>
      <p:sp>
        <p:nvSpPr>
          <p:cNvPr id="3" name="Tijdelijke aanduiding voor inhoud 2">
            <a:extLst>
              <a:ext uri="{FF2B5EF4-FFF2-40B4-BE49-F238E27FC236}">
                <a16:creationId xmlns:a16="http://schemas.microsoft.com/office/drawing/2014/main" id="{DB595022-1A6F-4C0A-9893-64474A2A792B}"/>
              </a:ext>
            </a:extLst>
          </p:cNvPr>
          <p:cNvSpPr>
            <a:spLocks noGrp="1"/>
          </p:cNvSpPr>
          <p:nvPr>
            <p:ph idx="1"/>
          </p:nvPr>
        </p:nvSpPr>
        <p:spPr>
          <a:xfrm>
            <a:off x="179512" y="980728"/>
            <a:ext cx="4824536" cy="5145435"/>
          </a:xfrm>
        </p:spPr>
        <p:txBody>
          <a:bodyPr/>
          <a:lstStyle/>
          <a:p>
            <a:pPr marL="0" indent="0">
              <a:buNone/>
            </a:pPr>
            <a:r>
              <a:rPr lang="nl-NL" dirty="0"/>
              <a:t>Val met luchtweerstand, verschillende </a:t>
            </a:r>
            <a:r>
              <a:rPr lang="nl-NL" i="1" dirty="0"/>
              <a:t>k’s.</a:t>
            </a:r>
            <a:endParaRPr lang="nl-NL" dirty="0"/>
          </a:p>
          <a:p>
            <a:pPr marL="0" indent="0">
              <a:buNone/>
            </a:pPr>
            <a:r>
              <a:rPr lang="nl-NL" b="1" dirty="0"/>
              <a:t>a.</a:t>
            </a:r>
            <a:r>
              <a:rPr lang="nl-NL" dirty="0"/>
              <a:t> Verklaar de vorm van de grafieken A, B en C. Ga daarbij in op de groottes van de krachten</a:t>
            </a:r>
          </a:p>
          <a:p>
            <a:pPr marL="0" indent="0">
              <a:buNone/>
            </a:pPr>
            <a:endParaRPr lang="nl-NL" dirty="0"/>
          </a:p>
          <a:p>
            <a:pPr marL="0" indent="0">
              <a:buNone/>
            </a:pPr>
            <a:r>
              <a:rPr lang="nl-NL" b="1" dirty="0"/>
              <a:t>b.</a:t>
            </a:r>
            <a:r>
              <a:rPr lang="nl-NL" dirty="0"/>
              <a:t> Teken de kracht-grafieken bij grafiek D.	</a:t>
            </a:r>
          </a:p>
        </p:txBody>
      </p:sp>
      <p:pic>
        <p:nvPicPr>
          <p:cNvPr id="5" name="Afbeelding 4">
            <a:extLst>
              <a:ext uri="{FF2B5EF4-FFF2-40B4-BE49-F238E27FC236}">
                <a16:creationId xmlns:a16="http://schemas.microsoft.com/office/drawing/2014/main" id="{A42C70B5-47EA-4026-B083-8E2193C3B0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1487" y="931540"/>
            <a:ext cx="3721352" cy="3024337"/>
          </a:xfrm>
          <a:prstGeom prst="rect">
            <a:avLst/>
          </a:prstGeom>
          <a:noFill/>
          <a:ln>
            <a:noFill/>
          </a:ln>
        </p:spPr>
      </p:pic>
      <p:pic>
        <p:nvPicPr>
          <p:cNvPr id="8" name="Afbeelding 7">
            <a:extLst>
              <a:ext uri="{FF2B5EF4-FFF2-40B4-BE49-F238E27FC236}">
                <a16:creationId xmlns:a16="http://schemas.microsoft.com/office/drawing/2014/main" id="{8D5F8E71-8ABF-4787-995F-F996B0B88EF3}"/>
              </a:ext>
            </a:extLst>
          </p:cNvPr>
          <p:cNvPicPr>
            <a:picLocks noChangeAspect="1"/>
          </p:cNvPicPr>
          <p:nvPr/>
        </p:nvPicPr>
        <p:blipFill rotWithShape="1">
          <a:blip r:embed="rId3"/>
          <a:srcRect t="6250"/>
          <a:stretch/>
        </p:blipFill>
        <p:spPr bwMode="auto">
          <a:xfrm>
            <a:off x="5099120" y="4027884"/>
            <a:ext cx="3865368" cy="2857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7462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72097-C49B-47FF-8A00-96C37D8993B2}"/>
              </a:ext>
            </a:extLst>
          </p:cNvPr>
          <p:cNvSpPr>
            <a:spLocks noGrp="1"/>
          </p:cNvSpPr>
          <p:nvPr>
            <p:ph type="title"/>
          </p:nvPr>
        </p:nvSpPr>
        <p:spPr/>
        <p:txBody>
          <a:bodyPr/>
          <a:lstStyle/>
          <a:p>
            <a:r>
              <a:rPr lang="nl-NL" dirty="0"/>
              <a:t>6. Bouwvolgorde</a:t>
            </a:r>
          </a:p>
        </p:txBody>
      </p:sp>
      <p:sp>
        <p:nvSpPr>
          <p:cNvPr id="3" name="Tijdelijke aanduiding voor inhoud 2">
            <a:extLst>
              <a:ext uri="{FF2B5EF4-FFF2-40B4-BE49-F238E27FC236}">
                <a16:creationId xmlns:a16="http://schemas.microsoft.com/office/drawing/2014/main" id="{FDADAE72-8D1F-4F7B-B0F3-A0257B660CF7}"/>
              </a:ext>
            </a:extLst>
          </p:cNvPr>
          <p:cNvSpPr>
            <a:spLocks noGrp="1"/>
          </p:cNvSpPr>
          <p:nvPr>
            <p:ph idx="1"/>
          </p:nvPr>
        </p:nvSpPr>
        <p:spPr>
          <a:xfrm>
            <a:off x="107504" y="1600200"/>
            <a:ext cx="8579296" cy="4525963"/>
          </a:xfrm>
        </p:spPr>
        <p:txBody>
          <a:bodyPr/>
          <a:lstStyle/>
          <a:p>
            <a:r>
              <a:rPr lang="nl-NL" dirty="0"/>
              <a:t>Poging Huub: “zet eerst de variabelen neer”</a:t>
            </a:r>
          </a:p>
          <a:p>
            <a:endParaRPr lang="nl-NL" dirty="0"/>
          </a:p>
          <a:p>
            <a:pPr>
              <a:buFontTx/>
              <a:buChar char="-"/>
            </a:pPr>
            <a:r>
              <a:rPr lang="nl-NL" dirty="0">
                <a:sym typeface="Wingdings" panose="05000000000000000000" pitchFamily="2" charset="2"/>
              </a:rPr>
              <a:t>Type van de variabele?</a:t>
            </a:r>
          </a:p>
          <a:p>
            <a:pPr>
              <a:buFontTx/>
              <a:buChar char="-"/>
            </a:pPr>
            <a:r>
              <a:rPr lang="nl-NL" dirty="0">
                <a:sym typeface="Wingdings" panose="05000000000000000000" pitchFamily="2" charset="2"/>
              </a:rPr>
              <a:t>Brei van variabelen, samenhang?</a:t>
            </a:r>
          </a:p>
          <a:p>
            <a:pPr>
              <a:buFontTx/>
              <a:buChar char="-"/>
            </a:pPr>
            <a:r>
              <a:rPr lang="nl-NL" dirty="0">
                <a:sym typeface="Wingdings" panose="05000000000000000000" pitchFamily="2" charset="2"/>
              </a:rPr>
              <a:t>Cyclische definities, chaos</a:t>
            </a:r>
          </a:p>
          <a:p>
            <a:pPr>
              <a:buFontTx/>
              <a:buChar char="-"/>
            </a:pPr>
            <a:r>
              <a:rPr lang="nl-NL" dirty="0">
                <a:sym typeface="Wingdings" panose="05000000000000000000" pitchFamily="2" charset="2"/>
              </a:rPr>
              <a:t>“Help!”</a:t>
            </a:r>
          </a:p>
          <a:p>
            <a:pPr marL="0" indent="0">
              <a:buNone/>
            </a:pPr>
            <a:r>
              <a:rPr lang="nl-NL" dirty="0">
                <a:sym typeface="Wingdings" panose="05000000000000000000" pitchFamily="2" charset="2"/>
              </a:rPr>
              <a:t> Grote cognitieve belasting</a:t>
            </a:r>
          </a:p>
          <a:p>
            <a:pPr>
              <a:buFontTx/>
              <a:buChar char="-"/>
            </a:pPr>
            <a:endParaRPr lang="nl-NL" dirty="0"/>
          </a:p>
        </p:txBody>
      </p:sp>
    </p:spTree>
    <p:extLst>
      <p:ext uri="{BB962C8B-B14F-4D97-AF65-F5344CB8AC3E}">
        <p14:creationId xmlns:p14="http://schemas.microsoft.com/office/powerpoint/2010/main" val="37504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425604" y="10992"/>
            <a:ext cx="3682902" cy="5958325"/>
          </a:xfrm>
        </p:spPr>
      </p:pic>
      <p:sp>
        <p:nvSpPr>
          <p:cNvPr id="2055" name="Text Box 10"/>
          <p:cNvSpPr txBox="1">
            <a:spLocks noChangeArrowheads="1"/>
          </p:cNvSpPr>
          <p:nvPr/>
        </p:nvSpPr>
        <p:spPr bwMode="auto">
          <a:xfrm>
            <a:off x="34925" y="1736575"/>
            <a:ext cx="536554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None/>
            </a:pPr>
            <a:r>
              <a:rPr lang="nl-NL" sz="2800" dirty="0">
                <a:solidFill>
                  <a:schemeClr val="tx2"/>
                </a:solidFill>
              </a:rPr>
              <a:t>1. Wat is er allemaal voor nodig?</a:t>
            </a:r>
          </a:p>
          <a:p>
            <a:pPr eaLnBrk="1" hangingPunct="1">
              <a:spcBef>
                <a:spcPct val="50000"/>
              </a:spcBef>
              <a:buNone/>
            </a:pPr>
            <a:r>
              <a:rPr lang="nl-NL" sz="2800" dirty="0">
                <a:solidFill>
                  <a:schemeClr val="tx2"/>
                </a:solidFill>
              </a:rPr>
              <a:t>2. Waarom modelleren?</a:t>
            </a:r>
          </a:p>
          <a:p>
            <a:pPr eaLnBrk="1" hangingPunct="1">
              <a:spcBef>
                <a:spcPct val="50000"/>
              </a:spcBef>
              <a:buFontTx/>
              <a:buNone/>
            </a:pPr>
            <a:r>
              <a:rPr lang="nl-NL" sz="2800" dirty="0">
                <a:solidFill>
                  <a:schemeClr val="tx2"/>
                </a:solidFill>
              </a:rPr>
              <a:t>3. Opzet van een lessenreeks</a:t>
            </a:r>
          </a:p>
          <a:p>
            <a:pPr eaLnBrk="1" hangingPunct="1">
              <a:spcBef>
                <a:spcPct val="50000"/>
              </a:spcBef>
              <a:buFontTx/>
              <a:buNone/>
            </a:pPr>
            <a:r>
              <a:rPr lang="nl-NL" sz="2800" dirty="0">
                <a:solidFill>
                  <a:schemeClr val="tx2"/>
                </a:solidFill>
              </a:rPr>
              <a:t>Zelf ervaren</a:t>
            </a:r>
          </a:p>
        </p:txBody>
      </p:sp>
      <p:sp>
        <p:nvSpPr>
          <p:cNvPr id="12" name="Titel 1"/>
          <p:cNvSpPr>
            <a:spLocks noGrp="1"/>
          </p:cNvSpPr>
          <p:nvPr>
            <p:ph type="title"/>
          </p:nvPr>
        </p:nvSpPr>
        <p:spPr>
          <a:xfrm>
            <a:off x="34926" y="1"/>
            <a:ext cx="4841374" cy="1628800"/>
          </a:xfrm>
        </p:spPr>
        <p:txBody>
          <a:bodyPr/>
          <a:lstStyle/>
          <a:p>
            <a:r>
              <a:rPr lang="nl-NL" sz="3600" dirty="0"/>
              <a:t>Modelleren</a:t>
            </a:r>
          </a:p>
        </p:txBody>
      </p:sp>
      <p:pic>
        <p:nvPicPr>
          <p:cNvPr id="5" name="Afbeelding 4">
            <a:extLst>
              <a:ext uri="{FF2B5EF4-FFF2-40B4-BE49-F238E27FC236}">
                <a16:creationId xmlns:a16="http://schemas.microsoft.com/office/drawing/2014/main" id="{78FB2B31-2828-43E8-8D09-C9EF2F354638}"/>
              </a:ext>
            </a:extLst>
          </p:cNvPr>
          <p:cNvPicPr>
            <a:picLocks noChangeAspect="1"/>
          </p:cNvPicPr>
          <p:nvPr/>
        </p:nvPicPr>
        <p:blipFill>
          <a:blip r:embed="rId4"/>
          <a:stretch>
            <a:fillRect/>
          </a:stretch>
        </p:blipFill>
        <p:spPr>
          <a:xfrm>
            <a:off x="4571996" y="5969317"/>
            <a:ext cx="4561639" cy="916067"/>
          </a:xfrm>
          <a:prstGeom prst="rect">
            <a:avLst/>
          </a:prstGeom>
        </p:spPr>
      </p:pic>
      <p:pic>
        <p:nvPicPr>
          <p:cNvPr id="6" name="Afbeelding 5">
            <a:extLst>
              <a:ext uri="{FF2B5EF4-FFF2-40B4-BE49-F238E27FC236}">
                <a16:creationId xmlns:a16="http://schemas.microsoft.com/office/drawing/2014/main" id="{050F30AE-93E5-4FD6-9830-2CE67419B513}"/>
              </a:ext>
            </a:extLst>
          </p:cNvPr>
          <p:cNvPicPr>
            <a:picLocks noChangeAspect="1"/>
          </p:cNvPicPr>
          <p:nvPr/>
        </p:nvPicPr>
        <p:blipFill>
          <a:blip r:embed="rId5"/>
          <a:stretch>
            <a:fillRect/>
          </a:stretch>
        </p:blipFill>
        <p:spPr>
          <a:xfrm>
            <a:off x="-2336" y="5718858"/>
            <a:ext cx="4286304" cy="116652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EC300-0A39-4A87-B96E-23D7F3530A9A}"/>
              </a:ext>
            </a:extLst>
          </p:cNvPr>
          <p:cNvSpPr>
            <a:spLocks noGrp="1"/>
          </p:cNvSpPr>
          <p:nvPr>
            <p:ph type="title"/>
          </p:nvPr>
        </p:nvSpPr>
        <p:spPr>
          <a:xfrm>
            <a:off x="457200" y="0"/>
            <a:ext cx="8229600" cy="836712"/>
          </a:xfrm>
        </p:spPr>
        <p:txBody>
          <a:bodyPr/>
          <a:lstStyle/>
          <a:p>
            <a:r>
              <a:rPr lang="nl-NL" dirty="0"/>
              <a:t>6. Bouwvolgorde</a:t>
            </a:r>
          </a:p>
        </p:txBody>
      </p:sp>
      <p:sp>
        <p:nvSpPr>
          <p:cNvPr id="3" name="Tijdelijke aanduiding voor inhoud 2">
            <a:extLst>
              <a:ext uri="{FF2B5EF4-FFF2-40B4-BE49-F238E27FC236}">
                <a16:creationId xmlns:a16="http://schemas.microsoft.com/office/drawing/2014/main" id="{7079973F-5455-4A51-A73E-ED6751F091EC}"/>
              </a:ext>
            </a:extLst>
          </p:cNvPr>
          <p:cNvSpPr>
            <a:spLocks noGrp="1"/>
          </p:cNvSpPr>
          <p:nvPr>
            <p:ph idx="1"/>
          </p:nvPr>
        </p:nvSpPr>
        <p:spPr>
          <a:xfrm>
            <a:off x="107504" y="980728"/>
            <a:ext cx="8579296" cy="5145435"/>
          </a:xfrm>
        </p:spPr>
        <p:txBody>
          <a:bodyPr/>
          <a:lstStyle/>
          <a:p>
            <a:r>
              <a:rPr lang="nl-NL" dirty="0"/>
              <a:t>Stappenplan:</a:t>
            </a:r>
          </a:p>
          <a:p>
            <a:pPr marL="0" indent="0">
              <a:buNone/>
            </a:pPr>
            <a:r>
              <a:rPr lang="nl-NL" b="1" dirty="0"/>
              <a:t>Stap 1: ‘Verzamel’ de formules</a:t>
            </a:r>
          </a:p>
          <a:p>
            <a:pPr marL="0" indent="0">
              <a:buNone/>
            </a:pPr>
            <a:r>
              <a:rPr lang="nl-NL" b="1" dirty="0"/>
              <a:t>Stap 2: Maak de voorraad-stroomschema’s</a:t>
            </a:r>
            <a:endParaRPr lang="nl-NL" dirty="0"/>
          </a:p>
          <a:p>
            <a:pPr marL="0" indent="0">
              <a:buNone/>
            </a:pPr>
            <a:r>
              <a:rPr lang="nl-NL" b="1" dirty="0"/>
              <a:t>Stap 3: Verder bouwen vanuit de ‘onbekenden’</a:t>
            </a:r>
            <a:endParaRPr lang="nl-NL" dirty="0"/>
          </a:p>
          <a:p>
            <a:pPr marL="0" indent="0">
              <a:buNone/>
            </a:pPr>
            <a:endParaRPr lang="nl-NL" dirty="0"/>
          </a:p>
          <a:p>
            <a:pPr marL="0" indent="0">
              <a:buNone/>
            </a:pPr>
            <a:r>
              <a:rPr lang="nl-NL" dirty="0"/>
              <a:t>Werk eerst op papier</a:t>
            </a:r>
          </a:p>
          <a:p>
            <a:pPr marL="0" indent="0">
              <a:buNone/>
            </a:pPr>
            <a:r>
              <a:rPr lang="nl-NL" dirty="0"/>
              <a:t>Formules in juiste vorm</a:t>
            </a:r>
          </a:p>
          <a:p>
            <a:pPr marL="0" indent="0">
              <a:buNone/>
            </a:pPr>
            <a:r>
              <a:rPr lang="nl-NL" dirty="0">
                <a:hlinkClick r:id="rId2" action="ppaction://hlinkfile"/>
              </a:rPr>
              <a:t>Toepassen</a:t>
            </a:r>
            <a:endParaRPr lang="nl-NL" dirty="0"/>
          </a:p>
        </p:txBody>
      </p:sp>
    </p:spTree>
    <p:extLst>
      <p:ext uri="{BB962C8B-B14F-4D97-AF65-F5344CB8AC3E}">
        <p14:creationId xmlns:p14="http://schemas.microsoft.com/office/powerpoint/2010/main" val="677601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5D47C-8953-45AA-A531-219DC1BFA731}"/>
              </a:ext>
            </a:extLst>
          </p:cNvPr>
          <p:cNvSpPr>
            <a:spLocks noGrp="1"/>
          </p:cNvSpPr>
          <p:nvPr>
            <p:ph type="title"/>
          </p:nvPr>
        </p:nvSpPr>
        <p:spPr/>
        <p:txBody>
          <a:bodyPr/>
          <a:lstStyle/>
          <a:p>
            <a:r>
              <a:rPr lang="nl-NL" dirty="0"/>
              <a:t>7. Bijzondere aspecten</a:t>
            </a:r>
          </a:p>
        </p:txBody>
      </p:sp>
      <p:sp>
        <p:nvSpPr>
          <p:cNvPr id="3" name="Tijdelijke aanduiding voor inhoud 2">
            <a:extLst>
              <a:ext uri="{FF2B5EF4-FFF2-40B4-BE49-F238E27FC236}">
                <a16:creationId xmlns:a16="http://schemas.microsoft.com/office/drawing/2014/main" id="{A321A43E-D6A7-4550-8BFB-A83B2331AB2C}"/>
              </a:ext>
            </a:extLst>
          </p:cNvPr>
          <p:cNvSpPr>
            <a:spLocks noGrp="1"/>
          </p:cNvSpPr>
          <p:nvPr>
            <p:ph idx="1"/>
          </p:nvPr>
        </p:nvSpPr>
        <p:spPr>
          <a:xfrm>
            <a:off x="179512" y="1600200"/>
            <a:ext cx="8856984" cy="4525963"/>
          </a:xfrm>
        </p:spPr>
        <p:txBody>
          <a:bodyPr/>
          <a:lstStyle/>
          <a:p>
            <a:r>
              <a:rPr lang="nl-NL" dirty="0"/>
              <a:t>Condities: Als ….. dan….. anders …….</a:t>
            </a:r>
          </a:p>
          <a:p>
            <a:r>
              <a:rPr lang="nl-NL" dirty="0"/>
              <a:t>Oók apart oefenen, op papier</a:t>
            </a:r>
          </a:p>
          <a:p>
            <a:pPr marL="0" indent="0">
              <a:buNone/>
            </a:pPr>
            <a:endParaRPr lang="nl-NL" dirty="0"/>
          </a:p>
        </p:txBody>
      </p:sp>
    </p:spTree>
    <p:extLst>
      <p:ext uri="{BB962C8B-B14F-4D97-AF65-F5344CB8AC3E}">
        <p14:creationId xmlns:p14="http://schemas.microsoft.com/office/powerpoint/2010/main" val="1345007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80BA0-397A-480A-8EBB-CA1F137110EE}"/>
              </a:ext>
            </a:extLst>
          </p:cNvPr>
          <p:cNvSpPr>
            <a:spLocks noGrp="1"/>
          </p:cNvSpPr>
          <p:nvPr>
            <p:ph type="title"/>
          </p:nvPr>
        </p:nvSpPr>
        <p:spPr/>
        <p:txBody>
          <a:bodyPr/>
          <a:lstStyle/>
          <a:p>
            <a:r>
              <a:rPr lang="nl-NL" dirty="0"/>
              <a:t>Benodigde tijd</a:t>
            </a:r>
          </a:p>
        </p:txBody>
      </p:sp>
      <p:sp>
        <p:nvSpPr>
          <p:cNvPr id="3" name="Tijdelijke aanduiding voor inhoud 2">
            <a:extLst>
              <a:ext uri="{FF2B5EF4-FFF2-40B4-BE49-F238E27FC236}">
                <a16:creationId xmlns:a16="http://schemas.microsoft.com/office/drawing/2014/main" id="{D333C676-A1E8-40D4-A779-8A89F6545C23}"/>
              </a:ext>
            </a:extLst>
          </p:cNvPr>
          <p:cNvSpPr>
            <a:spLocks noGrp="1"/>
          </p:cNvSpPr>
          <p:nvPr>
            <p:ph idx="1"/>
          </p:nvPr>
        </p:nvSpPr>
        <p:spPr>
          <a:xfrm>
            <a:off x="457200" y="1600200"/>
            <a:ext cx="8579296" cy="4525963"/>
          </a:xfrm>
        </p:spPr>
        <p:txBody>
          <a:bodyPr/>
          <a:lstStyle/>
          <a:p>
            <a:r>
              <a:rPr lang="nl-NL" dirty="0"/>
              <a:t>Minstens 6 lessen</a:t>
            </a:r>
          </a:p>
          <a:p>
            <a:r>
              <a:rPr lang="nl-NL" dirty="0"/>
              <a:t>Bewaak opbouw!</a:t>
            </a:r>
          </a:p>
          <a:p>
            <a:r>
              <a:rPr lang="nl-NL" dirty="0"/>
              <a:t>Bevat veel natuurkunde!</a:t>
            </a:r>
          </a:p>
          <a:p>
            <a:r>
              <a:rPr lang="nl-NL" dirty="0"/>
              <a:t>Niveauverhoging! 		</a:t>
            </a:r>
            <a:r>
              <a:rPr lang="nl-NL" sz="2000" dirty="0"/>
              <a:t>(?)</a:t>
            </a:r>
            <a:endParaRPr lang="nl-NL" dirty="0"/>
          </a:p>
          <a:p>
            <a:r>
              <a:rPr lang="nl-NL" dirty="0"/>
              <a:t>Blijf modelleren, ook bij andere onderwerpen</a:t>
            </a:r>
          </a:p>
        </p:txBody>
      </p:sp>
    </p:spTree>
    <p:extLst>
      <p:ext uri="{BB962C8B-B14F-4D97-AF65-F5344CB8AC3E}">
        <p14:creationId xmlns:p14="http://schemas.microsoft.com/office/powerpoint/2010/main" val="294743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702518"/>
            <a:ext cx="9124950"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a:extLst>
              <a:ext uri="{FF2B5EF4-FFF2-40B4-BE49-F238E27FC236}">
                <a16:creationId xmlns:a16="http://schemas.microsoft.com/office/drawing/2014/main" id="{B8D448EB-5D79-49EE-8AAB-428060F5274F}"/>
              </a:ext>
            </a:extLst>
          </p:cNvPr>
          <p:cNvSpPr txBox="1"/>
          <p:nvPr/>
        </p:nvSpPr>
        <p:spPr>
          <a:xfrm>
            <a:off x="251520" y="117743"/>
            <a:ext cx="6696744" cy="584775"/>
          </a:xfrm>
          <a:prstGeom prst="rect">
            <a:avLst/>
          </a:prstGeom>
          <a:noFill/>
        </p:spPr>
        <p:txBody>
          <a:bodyPr wrap="square" rtlCol="0">
            <a:spAutoFit/>
          </a:bodyPr>
          <a:lstStyle/>
          <a:p>
            <a:pPr>
              <a:buNone/>
            </a:pPr>
            <a:r>
              <a:rPr lang="nl-NL" sz="3200" dirty="0">
                <a:hlinkClick r:id="rId4" action="ppaction://hlinkfile"/>
              </a:rPr>
              <a:t>Tot slot: wat verdient deze leerling?</a:t>
            </a:r>
            <a:endParaRPr lang="nl-NL" sz="3200" dirty="0"/>
          </a:p>
        </p:txBody>
      </p:sp>
    </p:spTree>
    <p:extLst>
      <p:ext uri="{BB962C8B-B14F-4D97-AF65-F5344CB8AC3E}">
        <p14:creationId xmlns:p14="http://schemas.microsoft.com/office/powerpoint/2010/main" val="2050734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EF5573-969D-492F-A717-35B528EEA222}"/>
              </a:ext>
            </a:extLst>
          </p:cNvPr>
          <p:cNvSpPr>
            <a:spLocks noGrp="1"/>
          </p:cNvSpPr>
          <p:nvPr>
            <p:ph type="title"/>
          </p:nvPr>
        </p:nvSpPr>
        <p:spPr/>
        <p:txBody>
          <a:bodyPr/>
          <a:lstStyle/>
          <a:p>
            <a:r>
              <a:rPr lang="nl-NL" dirty="0"/>
              <a:t>Kern</a:t>
            </a:r>
          </a:p>
        </p:txBody>
      </p:sp>
      <p:sp>
        <p:nvSpPr>
          <p:cNvPr id="3" name="Tijdelijke aanduiding voor inhoud 2">
            <a:extLst>
              <a:ext uri="{FF2B5EF4-FFF2-40B4-BE49-F238E27FC236}">
                <a16:creationId xmlns:a16="http://schemas.microsoft.com/office/drawing/2014/main" id="{021B4FCC-3FF0-4D16-BBEE-83F10E90DE4C}"/>
              </a:ext>
            </a:extLst>
          </p:cNvPr>
          <p:cNvSpPr>
            <a:spLocks noGrp="1"/>
          </p:cNvSpPr>
          <p:nvPr>
            <p:ph idx="1"/>
          </p:nvPr>
        </p:nvSpPr>
        <p:spPr/>
        <p:txBody>
          <a:bodyPr/>
          <a:lstStyle/>
          <a:p>
            <a:r>
              <a:rPr lang="nl-NL" dirty="0"/>
              <a:t>Modelleren = omgaan met complexiteit</a:t>
            </a:r>
          </a:p>
          <a:p>
            <a:r>
              <a:rPr lang="nl-NL" dirty="0"/>
              <a:t>Doseer</a:t>
            </a:r>
          </a:p>
          <a:p>
            <a:pPr lvl="1"/>
            <a:r>
              <a:rPr lang="nl-NL" dirty="0"/>
              <a:t>Cognitieve belasting</a:t>
            </a:r>
          </a:p>
          <a:p>
            <a:pPr lvl="1"/>
            <a:r>
              <a:rPr lang="nl-NL" dirty="0"/>
              <a:t>Aantal leerdoelen per activiteit</a:t>
            </a:r>
          </a:p>
          <a:p>
            <a:pPr lvl="1"/>
            <a:r>
              <a:rPr lang="nl-NL" dirty="0"/>
              <a:t>en bewaak de opbouw (voorkennis)</a:t>
            </a:r>
          </a:p>
          <a:p>
            <a:pPr lvl="1"/>
            <a:r>
              <a:rPr lang="nl-NL" dirty="0"/>
              <a:t>Laat geregeld terugkomen</a:t>
            </a:r>
          </a:p>
          <a:p>
            <a:pPr lvl="1"/>
            <a:endParaRPr lang="nl-NL" dirty="0"/>
          </a:p>
        </p:txBody>
      </p:sp>
    </p:spTree>
    <p:extLst>
      <p:ext uri="{BB962C8B-B14F-4D97-AF65-F5344CB8AC3E}">
        <p14:creationId xmlns:p14="http://schemas.microsoft.com/office/powerpoint/2010/main" val="979869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C2094-333E-408F-9862-FF06B0E8FB8D}"/>
              </a:ext>
            </a:extLst>
          </p:cNvPr>
          <p:cNvSpPr>
            <a:spLocks noGrp="1"/>
          </p:cNvSpPr>
          <p:nvPr>
            <p:ph type="title"/>
          </p:nvPr>
        </p:nvSpPr>
        <p:spPr>
          <a:xfrm>
            <a:off x="457200" y="1781944"/>
            <a:ext cx="8229600" cy="1143000"/>
          </a:xfrm>
        </p:spPr>
        <p:txBody>
          <a:bodyPr/>
          <a:lstStyle/>
          <a:p>
            <a:r>
              <a:rPr lang="nl-NL" dirty="0"/>
              <a:t>Dank voor jullie aandacht</a:t>
            </a:r>
          </a:p>
        </p:txBody>
      </p:sp>
      <p:pic>
        <p:nvPicPr>
          <p:cNvPr id="3" name="Afbeelding 2">
            <a:extLst>
              <a:ext uri="{FF2B5EF4-FFF2-40B4-BE49-F238E27FC236}">
                <a16:creationId xmlns:a16="http://schemas.microsoft.com/office/drawing/2014/main" id="{9B9BC6D2-C007-4329-910A-6C62C9B5BA1D}"/>
              </a:ext>
            </a:extLst>
          </p:cNvPr>
          <p:cNvPicPr>
            <a:picLocks noChangeAspect="1"/>
          </p:cNvPicPr>
          <p:nvPr/>
        </p:nvPicPr>
        <p:blipFill>
          <a:blip r:embed="rId2"/>
          <a:stretch>
            <a:fillRect/>
          </a:stretch>
        </p:blipFill>
        <p:spPr>
          <a:xfrm>
            <a:off x="4571996" y="5969317"/>
            <a:ext cx="4561639" cy="916067"/>
          </a:xfrm>
          <a:prstGeom prst="rect">
            <a:avLst/>
          </a:prstGeom>
        </p:spPr>
      </p:pic>
      <p:pic>
        <p:nvPicPr>
          <p:cNvPr id="4" name="Afbeelding 3">
            <a:extLst>
              <a:ext uri="{FF2B5EF4-FFF2-40B4-BE49-F238E27FC236}">
                <a16:creationId xmlns:a16="http://schemas.microsoft.com/office/drawing/2014/main" id="{9E17BA61-24D1-41B4-835B-D052790F60DD}"/>
              </a:ext>
            </a:extLst>
          </p:cNvPr>
          <p:cNvPicPr>
            <a:picLocks noChangeAspect="1"/>
          </p:cNvPicPr>
          <p:nvPr/>
        </p:nvPicPr>
        <p:blipFill>
          <a:blip r:embed="rId3"/>
          <a:stretch>
            <a:fillRect/>
          </a:stretch>
        </p:blipFill>
        <p:spPr>
          <a:xfrm>
            <a:off x="-2336" y="5718858"/>
            <a:ext cx="4286304" cy="1166526"/>
          </a:xfrm>
          <a:prstGeom prst="rect">
            <a:avLst/>
          </a:prstGeom>
        </p:spPr>
      </p:pic>
      <p:pic>
        <p:nvPicPr>
          <p:cNvPr id="5" name="Afbeelding 4">
            <a:extLst>
              <a:ext uri="{FF2B5EF4-FFF2-40B4-BE49-F238E27FC236}">
                <a16:creationId xmlns:a16="http://schemas.microsoft.com/office/drawing/2014/main" id="{DE408F4A-31E0-4FE3-9C03-3A46E19F7E01}"/>
              </a:ext>
            </a:extLst>
          </p:cNvPr>
          <p:cNvPicPr>
            <a:picLocks noChangeAspect="1"/>
          </p:cNvPicPr>
          <p:nvPr/>
        </p:nvPicPr>
        <p:blipFill>
          <a:blip r:embed="rId4"/>
          <a:stretch>
            <a:fillRect/>
          </a:stretch>
        </p:blipFill>
        <p:spPr>
          <a:xfrm>
            <a:off x="7702216" y="13120"/>
            <a:ext cx="1409700" cy="1438275"/>
          </a:xfrm>
          <a:prstGeom prst="rect">
            <a:avLst/>
          </a:prstGeom>
        </p:spPr>
      </p:pic>
    </p:spTree>
    <p:extLst>
      <p:ext uri="{BB962C8B-B14F-4D97-AF65-F5344CB8AC3E}">
        <p14:creationId xmlns:p14="http://schemas.microsoft.com/office/powerpoint/2010/main" val="295867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D568C-EF3F-48D6-B6AC-C2D7665B55D3}"/>
              </a:ext>
            </a:extLst>
          </p:cNvPr>
          <p:cNvSpPr>
            <a:spLocks noGrp="1"/>
          </p:cNvSpPr>
          <p:nvPr>
            <p:ph type="title"/>
          </p:nvPr>
        </p:nvSpPr>
        <p:spPr>
          <a:xfrm>
            <a:off x="457200" y="0"/>
            <a:ext cx="8229600" cy="1052736"/>
          </a:xfrm>
        </p:spPr>
        <p:txBody>
          <a:bodyPr/>
          <a:lstStyle/>
          <a:p>
            <a:r>
              <a:rPr lang="nl-NL" dirty="0"/>
              <a:t>Opdracht: docent als leerling</a:t>
            </a:r>
          </a:p>
        </p:txBody>
      </p:sp>
      <p:sp>
        <p:nvSpPr>
          <p:cNvPr id="3" name="Tijdelijke aanduiding voor inhoud 2">
            <a:extLst>
              <a:ext uri="{FF2B5EF4-FFF2-40B4-BE49-F238E27FC236}">
                <a16:creationId xmlns:a16="http://schemas.microsoft.com/office/drawing/2014/main" id="{16022859-AFB4-4B1A-B7E3-04F82A89D41B}"/>
              </a:ext>
            </a:extLst>
          </p:cNvPr>
          <p:cNvSpPr>
            <a:spLocks noGrp="1"/>
          </p:cNvSpPr>
          <p:nvPr>
            <p:ph idx="1"/>
          </p:nvPr>
        </p:nvSpPr>
        <p:spPr>
          <a:xfrm>
            <a:off x="457200" y="1052736"/>
            <a:ext cx="8435280" cy="5400600"/>
          </a:xfrm>
        </p:spPr>
        <p:txBody>
          <a:bodyPr/>
          <a:lstStyle/>
          <a:p>
            <a:pPr>
              <a:buFontTx/>
              <a:buChar char="-"/>
            </a:pPr>
            <a:r>
              <a:rPr lang="nl-NL" dirty="0">
                <a:hlinkClick r:id="rId3" action="ppaction://hlinkfile"/>
              </a:rPr>
              <a:t>Botsende magneten op luchtkussenbaan</a:t>
            </a:r>
            <a:endParaRPr lang="nl-NL" dirty="0"/>
          </a:p>
          <a:p>
            <a:pPr>
              <a:buFontTx/>
              <a:buChar char="-"/>
            </a:pPr>
            <a:r>
              <a:rPr lang="nl-NL" dirty="0">
                <a:hlinkClick r:id="rId4" action="ppaction://hlinkfile"/>
              </a:rPr>
              <a:t>Dynamo aandrijven met valbeweging</a:t>
            </a:r>
            <a:endParaRPr lang="nl-NL" dirty="0"/>
          </a:p>
          <a:p>
            <a:pPr marL="0" indent="0">
              <a:buNone/>
            </a:pPr>
            <a:endParaRPr lang="nl-NL" sz="1200" dirty="0"/>
          </a:p>
          <a:p>
            <a:pPr marL="0" indent="0">
              <a:buNone/>
            </a:pPr>
            <a:r>
              <a:rPr lang="nl-NL" dirty="0"/>
              <a:t>Opdracht: probeer een model te maken bij één van deze twee experimenten.</a:t>
            </a:r>
          </a:p>
          <a:p>
            <a:pPr marL="0" indent="0">
              <a:buNone/>
            </a:pPr>
            <a:r>
              <a:rPr lang="nl-NL" dirty="0"/>
              <a:t>Noteer alle kennis die je gebruikt.</a:t>
            </a:r>
          </a:p>
        </p:txBody>
      </p:sp>
      <p:pic>
        <p:nvPicPr>
          <p:cNvPr id="7" name="Picture 232">
            <a:extLst>
              <a:ext uri="{FF2B5EF4-FFF2-40B4-BE49-F238E27FC236}">
                <a16:creationId xmlns:a16="http://schemas.microsoft.com/office/drawing/2014/main" id="{3236D5D9-B81C-484F-AE00-BAFDF1670A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7" y="4163314"/>
            <a:ext cx="4560194" cy="273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81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E394AF-336A-46E2-82C9-B8DA88AB175F}"/>
              </a:ext>
            </a:extLst>
          </p:cNvPr>
          <p:cNvSpPr>
            <a:spLocks noGrp="1"/>
          </p:cNvSpPr>
          <p:nvPr>
            <p:ph type="title"/>
          </p:nvPr>
        </p:nvSpPr>
        <p:spPr>
          <a:xfrm>
            <a:off x="457200" y="0"/>
            <a:ext cx="8229600" cy="836712"/>
          </a:xfrm>
        </p:spPr>
        <p:txBody>
          <a:bodyPr/>
          <a:lstStyle/>
          <a:p>
            <a:r>
              <a:rPr lang="nl-NL" dirty="0"/>
              <a:t>Een lijstje met kennis</a:t>
            </a:r>
          </a:p>
        </p:txBody>
      </p:sp>
      <p:sp>
        <p:nvSpPr>
          <p:cNvPr id="3" name="Tijdelijke aanduiding voor inhoud 2">
            <a:extLst>
              <a:ext uri="{FF2B5EF4-FFF2-40B4-BE49-F238E27FC236}">
                <a16:creationId xmlns:a16="http://schemas.microsoft.com/office/drawing/2014/main" id="{FF7DB10B-1B38-46CD-9B21-DEBDE1A0CE2F}"/>
              </a:ext>
            </a:extLst>
          </p:cNvPr>
          <p:cNvSpPr>
            <a:spLocks noGrp="1"/>
          </p:cNvSpPr>
          <p:nvPr>
            <p:ph idx="1"/>
          </p:nvPr>
        </p:nvSpPr>
        <p:spPr>
          <a:xfrm>
            <a:off x="457200" y="908720"/>
            <a:ext cx="8363272" cy="5217443"/>
          </a:xfrm>
        </p:spPr>
        <p:txBody>
          <a:bodyPr/>
          <a:lstStyle/>
          <a:p>
            <a:pPr marL="0" indent="0">
              <a:buNone/>
            </a:pPr>
            <a:r>
              <a:rPr lang="nl-NL" sz="2800" dirty="0"/>
              <a:t>Kennis basismodel dynamica (</a:t>
            </a:r>
            <a:r>
              <a:rPr lang="nl-NL" sz="2800" i="1" dirty="0"/>
              <a:t>F</a:t>
            </a:r>
            <a:r>
              <a:rPr lang="nl-NL" sz="2800" dirty="0"/>
              <a:t> </a:t>
            </a:r>
            <a:r>
              <a:rPr lang="nl-NL" sz="2800" dirty="0">
                <a:sym typeface="Wingdings" panose="05000000000000000000" pitchFamily="2" charset="2"/>
              </a:rPr>
              <a:t> </a:t>
            </a:r>
            <a:r>
              <a:rPr lang="nl-NL" sz="2800" i="1" dirty="0">
                <a:sym typeface="Wingdings" panose="05000000000000000000" pitchFamily="2" charset="2"/>
              </a:rPr>
              <a:t>x</a:t>
            </a:r>
            <a:r>
              <a:rPr lang="nl-NL" sz="2800" dirty="0">
                <a:sym typeface="Wingdings" panose="05000000000000000000" pitchFamily="2" charset="2"/>
              </a:rPr>
              <a:t>)</a:t>
            </a:r>
            <a:br>
              <a:rPr lang="nl-NL" sz="2800" dirty="0">
                <a:sym typeface="Wingdings" panose="05000000000000000000" pitchFamily="2" charset="2"/>
              </a:rPr>
            </a:br>
            <a:r>
              <a:rPr lang="nl-NL" sz="2800" dirty="0">
                <a:sym typeface="Wingdings" panose="05000000000000000000" pitchFamily="2" charset="2"/>
              </a:rPr>
              <a:t>-  </a:t>
            </a:r>
            <a:r>
              <a:rPr lang="nl-NL" sz="2800" dirty="0" err="1">
                <a:sym typeface="Wingdings" panose="05000000000000000000" pitchFamily="2" charset="2"/>
              </a:rPr>
              <a:t>D.V.’s</a:t>
            </a:r>
            <a:r>
              <a:rPr lang="nl-NL" sz="2800" dirty="0">
                <a:sym typeface="Wingdings" panose="05000000000000000000" pitchFamily="2" charset="2"/>
              </a:rPr>
              <a:t>: 	</a:t>
            </a:r>
            <a:r>
              <a:rPr lang="el-GR" sz="2800" dirty="0">
                <a:sym typeface="Wingdings" panose="05000000000000000000" pitchFamily="2" charset="2"/>
              </a:rPr>
              <a:t>Δ</a:t>
            </a:r>
            <a:r>
              <a:rPr lang="nl-NL" sz="2800" i="1" dirty="0">
                <a:sym typeface="Wingdings" panose="05000000000000000000" pitchFamily="2" charset="2"/>
              </a:rPr>
              <a:t>x</a:t>
            </a:r>
            <a:r>
              <a:rPr lang="nl-NL" sz="2800" dirty="0">
                <a:sym typeface="Wingdings" panose="05000000000000000000" pitchFamily="2" charset="2"/>
              </a:rPr>
              <a:t> = </a:t>
            </a:r>
            <a:r>
              <a:rPr lang="nl-NL" sz="2800" i="1" dirty="0">
                <a:sym typeface="Wingdings" panose="05000000000000000000" pitchFamily="2" charset="2"/>
              </a:rPr>
              <a:t>v</a:t>
            </a:r>
            <a:r>
              <a:rPr lang="nl-NL" sz="2800" dirty="0">
                <a:sym typeface="Wingdings" panose="05000000000000000000" pitchFamily="2" charset="2"/>
              </a:rPr>
              <a:t>∙</a:t>
            </a:r>
            <a:r>
              <a:rPr lang="el-GR" sz="2800" dirty="0">
                <a:sym typeface="Wingdings" panose="05000000000000000000" pitchFamily="2" charset="2"/>
              </a:rPr>
              <a:t>Δ</a:t>
            </a:r>
            <a:r>
              <a:rPr lang="nl-NL" sz="2800" i="1" dirty="0">
                <a:sym typeface="Wingdings" panose="05000000000000000000" pitchFamily="2" charset="2"/>
              </a:rPr>
              <a:t>t</a:t>
            </a:r>
            <a:r>
              <a:rPr lang="nl-NL" sz="2800" dirty="0">
                <a:sym typeface="Wingdings" panose="05000000000000000000" pitchFamily="2" charset="2"/>
              </a:rPr>
              <a:t>; 	</a:t>
            </a:r>
            <a:r>
              <a:rPr lang="el-GR" sz="2800" dirty="0">
                <a:sym typeface="Wingdings" panose="05000000000000000000" pitchFamily="2" charset="2"/>
              </a:rPr>
              <a:t>Δ</a:t>
            </a:r>
            <a:r>
              <a:rPr lang="nl-NL" sz="2800" i="1" dirty="0">
                <a:sym typeface="Wingdings" panose="05000000000000000000" pitchFamily="2" charset="2"/>
              </a:rPr>
              <a:t>v</a:t>
            </a:r>
            <a:r>
              <a:rPr lang="nl-NL" sz="2800" dirty="0">
                <a:sym typeface="Wingdings" panose="05000000000000000000" pitchFamily="2" charset="2"/>
              </a:rPr>
              <a:t> = </a:t>
            </a:r>
            <a:r>
              <a:rPr lang="nl-NL" sz="2800" i="1" dirty="0">
                <a:sym typeface="Wingdings" panose="05000000000000000000" pitchFamily="2" charset="2"/>
              </a:rPr>
              <a:t>a</a:t>
            </a:r>
            <a:r>
              <a:rPr lang="nl-NL" sz="2800" dirty="0">
                <a:sym typeface="Wingdings" panose="05000000000000000000" pitchFamily="2" charset="2"/>
              </a:rPr>
              <a:t>∙</a:t>
            </a:r>
            <a:r>
              <a:rPr lang="el-GR" sz="2800" dirty="0">
                <a:sym typeface="Wingdings" panose="05000000000000000000" pitchFamily="2" charset="2"/>
              </a:rPr>
              <a:t>Δ</a:t>
            </a:r>
            <a:r>
              <a:rPr lang="nl-NL" sz="2800" i="1" dirty="0">
                <a:sym typeface="Wingdings" panose="05000000000000000000" pitchFamily="2" charset="2"/>
              </a:rPr>
              <a:t>t</a:t>
            </a:r>
            <a:r>
              <a:rPr lang="nl-NL" sz="2800" dirty="0">
                <a:sym typeface="Wingdings" panose="05000000000000000000" pitchFamily="2" charset="2"/>
              </a:rPr>
              <a:t>; </a:t>
            </a:r>
          </a:p>
          <a:p>
            <a:pPr>
              <a:buFontTx/>
              <a:buChar char="-"/>
            </a:pPr>
            <a:r>
              <a:rPr lang="nl-NL" sz="2800" dirty="0">
                <a:sym typeface="Wingdings" panose="05000000000000000000" pitchFamily="2" charset="2"/>
              </a:rPr>
              <a:t>Opstellen </a:t>
            </a:r>
            <a:r>
              <a:rPr lang="nl-NL" sz="2800" i="1" dirty="0" err="1">
                <a:sym typeface="Wingdings" panose="05000000000000000000" pitchFamily="2" charset="2"/>
              </a:rPr>
              <a:t>F</a:t>
            </a:r>
            <a:r>
              <a:rPr lang="nl-NL" sz="2800" i="1" baseline="-25000" dirty="0" err="1">
                <a:sym typeface="Wingdings" panose="05000000000000000000" pitchFamily="2" charset="2"/>
              </a:rPr>
              <a:t>res</a:t>
            </a:r>
            <a:endParaRPr lang="nl-NL" sz="2800" i="1" baseline="-25000" dirty="0">
              <a:sym typeface="Wingdings" panose="05000000000000000000" pitchFamily="2" charset="2"/>
            </a:endParaRPr>
          </a:p>
          <a:p>
            <a:pPr marL="0" indent="0">
              <a:buNone/>
            </a:pPr>
            <a:r>
              <a:rPr lang="nl-NL" sz="2800" dirty="0">
                <a:sym typeface="Wingdings" panose="05000000000000000000" pitchFamily="2" charset="2"/>
              </a:rPr>
              <a:t>Vertalen naar grafisch model</a:t>
            </a:r>
          </a:p>
          <a:p>
            <a:pPr marL="0" indent="0">
              <a:buNone/>
            </a:pPr>
            <a:r>
              <a:rPr lang="nl-NL" sz="2800" dirty="0">
                <a:sym typeface="Wingdings" panose="05000000000000000000" pitchFamily="2" charset="2"/>
              </a:rPr>
              <a:t>Rol van beginwaarden</a:t>
            </a:r>
          </a:p>
          <a:p>
            <a:pPr marL="0" indent="0">
              <a:buNone/>
            </a:pPr>
            <a:r>
              <a:rPr lang="nl-NL" sz="2800" dirty="0">
                <a:sym typeface="Wingdings" panose="05000000000000000000" pitchFamily="2" charset="2"/>
              </a:rPr>
              <a:t>Grafieken  info over soort krachten</a:t>
            </a:r>
          </a:p>
          <a:p>
            <a:pPr marL="0" indent="0">
              <a:buNone/>
            </a:pPr>
            <a:r>
              <a:rPr lang="nl-NL" sz="2800" dirty="0">
                <a:sym typeface="Wingdings" panose="05000000000000000000" pitchFamily="2" charset="2"/>
              </a:rPr>
              <a:t>Inzicht </a:t>
            </a:r>
            <a:r>
              <a:rPr lang="nl-NL" sz="2800" i="1" dirty="0">
                <a:sym typeface="Wingdings" panose="05000000000000000000" pitchFamily="2" charset="2"/>
              </a:rPr>
              <a:t>F</a:t>
            </a:r>
            <a:r>
              <a:rPr lang="nl-NL" sz="2800" dirty="0">
                <a:sym typeface="Wingdings" panose="05000000000000000000" pitchFamily="2" charset="2"/>
              </a:rPr>
              <a:t> = </a:t>
            </a:r>
            <a:r>
              <a:rPr lang="nl-NL" sz="2800" i="1" dirty="0">
                <a:sym typeface="Wingdings" panose="05000000000000000000" pitchFamily="2" charset="2"/>
              </a:rPr>
              <a:t>P/v</a:t>
            </a:r>
            <a:r>
              <a:rPr lang="nl-NL" sz="2800" dirty="0">
                <a:sym typeface="Wingdings" panose="05000000000000000000" pitchFamily="2" charset="2"/>
              </a:rPr>
              <a:t> </a:t>
            </a:r>
          </a:p>
          <a:p>
            <a:pPr marL="0" indent="0">
              <a:buNone/>
            </a:pPr>
            <a:r>
              <a:rPr lang="nl-NL" sz="2800" dirty="0">
                <a:sym typeface="Wingdings" panose="05000000000000000000" pitchFamily="2" charset="2"/>
              </a:rPr>
              <a:t>W = ∫ </a:t>
            </a:r>
            <a:r>
              <a:rPr lang="nl-NL" sz="2800" i="1" dirty="0">
                <a:sym typeface="Wingdings" panose="05000000000000000000" pitchFamily="2" charset="2"/>
              </a:rPr>
              <a:t>P·</a:t>
            </a:r>
            <a:r>
              <a:rPr lang="el-GR" sz="2800" dirty="0">
                <a:sym typeface="Wingdings" panose="05000000000000000000" pitchFamily="2" charset="2"/>
              </a:rPr>
              <a:t>Δ</a:t>
            </a:r>
            <a:r>
              <a:rPr lang="nl-NL" sz="2800" i="1" dirty="0">
                <a:sym typeface="Wingdings" panose="05000000000000000000" pitchFamily="2" charset="2"/>
              </a:rPr>
              <a:t>t = </a:t>
            </a:r>
            <a:r>
              <a:rPr lang="nl-NL" sz="2800" dirty="0">
                <a:sym typeface="Wingdings" panose="05000000000000000000" pitchFamily="2" charset="2"/>
              </a:rPr>
              <a:t>∫ </a:t>
            </a:r>
            <a:r>
              <a:rPr lang="nl-NL" sz="2800" dirty="0" err="1">
                <a:sym typeface="Wingdings" panose="05000000000000000000" pitchFamily="2" charset="2"/>
              </a:rPr>
              <a:t>F</a:t>
            </a:r>
            <a:r>
              <a:rPr lang="nl-NL" sz="2800" i="1" dirty="0" err="1">
                <a:sym typeface="Wingdings" panose="05000000000000000000" pitchFamily="2" charset="2"/>
              </a:rPr>
              <a:t>·</a:t>
            </a:r>
            <a:r>
              <a:rPr lang="nl-NL" sz="2800" dirty="0" err="1">
                <a:sym typeface="Wingdings" panose="05000000000000000000" pitchFamily="2" charset="2"/>
              </a:rPr>
              <a:t>v</a:t>
            </a:r>
            <a:r>
              <a:rPr lang="nl-NL" sz="2800" i="1" dirty="0">
                <a:sym typeface="Wingdings" panose="05000000000000000000" pitchFamily="2" charset="2"/>
              </a:rPr>
              <a:t>·</a:t>
            </a:r>
            <a:r>
              <a:rPr lang="el-GR" sz="2800" dirty="0">
                <a:sym typeface="Wingdings" panose="05000000000000000000" pitchFamily="2" charset="2"/>
              </a:rPr>
              <a:t>Δ</a:t>
            </a:r>
            <a:r>
              <a:rPr lang="nl-NL" sz="2800" i="1" dirty="0">
                <a:sym typeface="Wingdings" panose="05000000000000000000" pitchFamily="2" charset="2"/>
              </a:rPr>
              <a:t>t</a:t>
            </a:r>
          </a:p>
          <a:p>
            <a:pPr marL="0" indent="0">
              <a:buNone/>
            </a:pPr>
            <a:r>
              <a:rPr lang="nl-NL" sz="2800" dirty="0">
                <a:sym typeface="Wingdings" panose="05000000000000000000" pitchFamily="2" charset="2"/>
              </a:rPr>
              <a:t>Inzicht </a:t>
            </a:r>
            <a:r>
              <a:rPr lang="nl-NL" sz="2800" i="1" dirty="0" err="1">
                <a:sym typeface="Wingdings" panose="05000000000000000000" pitchFamily="2" charset="2"/>
              </a:rPr>
              <a:t>F</a:t>
            </a:r>
            <a:r>
              <a:rPr lang="nl-NL" sz="2800" i="1" baseline="-25000" dirty="0" err="1">
                <a:sym typeface="Wingdings" panose="05000000000000000000" pitchFamily="2" charset="2"/>
              </a:rPr>
              <a:t>magn</a:t>
            </a:r>
            <a:r>
              <a:rPr lang="nl-NL" sz="2800" dirty="0">
                <a:sym typeface="Wingdings" panose="05000000000000000000" pitchFamily="2" charset="2"/>
              </a:rPr>
              <a:t> ~ 1/</a:t>
            </a:r>
            <a:r>
              <a:rPr lang="nl-NL" sz="2800" i="1" dirty="0">
                <a:sym typeface="Wingdings" panose="05000000000000000000" pitchFamily="2" charset="2"/>
              </a:rPr>
              <a:t>r</a:t>
            </a:r>
            <a:r>
              <a:rPr lang="nl-NL" sz="2800" baseline="30000" dirty="0">
                <a:sym typeface="Wingdings" panose="05000000000000000000" pitchFamily="2" charset="2"/>
              </a:rPr>
              <a:t>2</a:t>
            </a:r>
            <a:endParaRPr lang="nl-NL" sz="2800" dirty="0">
              <a:sym typeface="Wingdings" panose="05000000000000000000" pitchFamily="2" charset="2"/>
            </a:endParaRPr>
          </a:p>
          <a:p>
            <a:pPr marL="0" indent="0">
              <a:buNone/>
            </a:pPr>
            <a:r>
              <a:rPr lang="nl-NL" sz="2800" dirty="0">
                <a:sym typeface="Wingdings" panose="05000000000000000000" pitchFamily="2" charset="2"/>
              </a:rPr>
              <a:t>Vermoeden </a:t>
            </a:r>
            <a:r>
              <a:rPr lang="nl-NL" sz="2800" i="1" dirty="0" err="1">
                <a:sym typeface="Wingdings" panose="05000000000000000000" pitchFamily="2" charset="2"/>
              </a:rPr>
              <a:t>F</a:t>
            </a:r>
            <a:r>
              <a:rPr lang="nl-NL" sz="2800" i="1" baseline="-25000" dirty="0" err="1">
                <a:sym typeface="Wingdings" panose="05000000000000000000" pitchFamily="2" charset="2"/>
              </a:rPr>
              <a:t>ind</a:t>
            </a:r>
            <a:r>
              <a:rPr lang="nl-NL" sz="2800" i="1" baseline="-25000" dirty="0">
                <a:sym typeface="Wingdings" panose="05000000000000000000" pitchFamily="2" charset="2"/>
              </a:rPr>
              <a:t> </a:t>
            </a:r>
            <a:r>
              <a:rPr lang="nl-NL" sz="2800" dirty="0">
                <a:sym typeface="Wingdings" panose="05000000000000000000" pitchFamily="2" charset="2"/>
              </a:rPr>
              <a:t>~ </a:t>
            </a:r>
            <a:r>
              <a:rPr lang="nl-NL" sz="2800" i="1" dirty="0">
                <a:sym typeface="Wingdings" panose="05000000000000000000" pitchFamily="2" charset="2"/>
              </a:rPr>
              <a:t>v </a:t>
            </a:r>
            <a:r>
              <a:rPr lang="nl-NL" sz="2800" dirty="0">
                <a:sym typeface="Wingdings" panose="05000000000000000000" pitchFamily="2" charset="2"/>
              </a:rPr>
              <a:t>(bleek te kloppen)</a:t>
            </a:r>
          </a:p>
          <a:p>
            <a:pPr marL="0" indent="0">
              <a:buNone/>
            </a:pPr>
            <a:r>
              <a:rPr lang="nl-NL" sz="2800" dirty="0">
                <a:sym typeface="Wingdings" panose="05000000000000000000" pitchFamily="2" charset="2"/>
              </a:rPr>
              <a:t>Elementaire elektriciteit</a:t>
            </a: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a:p>
            <a:pPr>
              <a:buFontTx/>
              <a:buChar char="-"/>
            </a:pPr>
            <a:endParaRPr lang="nl-NL" baseline="-25000" dirty="0">
              <a:sym typeface="Wingdings" panose="05000000000000000000" pitchFamily="2" charset="2"/>
            </a:endParaRPr>
          </a:p>
          <a:p>
            <a:pPr marL="0" indent="0">
              <a:buNone/>
            </a:pPr>
            <a:endParaRPr lang="nl-NL" i="1" baseline="-25000" dirty="0">
              <a:sym typeface="Wingdings" panose="05000000000000000000" pitchFamily="2" charset="2"/>
            </a:endParaRPr>
          </a:p>
          <a:p>
            <a:pPr>
              <a:buFontTx/>
              <a:buChar char="-"/>
            </a:pPr>
            <a:endParaRPr lang="nl-NL" dirty="0">
              <a:sym typeface="Wingdings" panose="05000000000000000000" pitchFamily="2" charset="2"/>
            </a:endParaRPr>
          </a:p>
        </p:txBody>
      </p:sp>
      <p:sp>
        <p:nvSpPr>
          <p:cNvPr id="4" name="Tekstvak 3">
            <a:extLst>
              <a:ext uri="{FF2B5EF4-FFF2-40B4-BE49-F238E27FC236}">
                <a16:creationId xmlns:a16="http://schemas.microsoft.com/office/drawing/2014/main" id="{8D572B12-162E-40EC-B433-BDDB8A8AF34C}"/>
              </a:ext>
            </a:extLst>
          </p:cNvPr>
          <p:cNvSpPr txBox="1"/>
          <p:nvPr/>
        </p:nvSpPr>
        <p:spPr>
          <a:xfrm>
            <a:off x="5796136" y="3933056"/>
            <a:ext cx="2448272" cy="1323439"/>
          </a:xfrm>
          <a:prstGeom prst="rect">
            <a:avLst/>
          </a:prstGeom>
          <a:noFill/>
        </p:spPr>
        <p:txBody>
          <a:bodyPr wrap="square" rtlCol="0">
            <a:spAutoFit/>
          </a:bodyPr>
          <a:lstStyle/>
          <a:p>
            <a:pPr>
              <a:buNone/>
            </a:pPr>
            <a:r>
              <a:rPr lang="nl-NL" sz="8000" dirty="0">
                <a:solidFill>
                  <a:srgbClr val="FF0000"/>
                </a:solidFill>
              </a:rPr>
              <a:t>Veel</a:t>
            </a:r>
          </a:p>
        </p:txBody>
      </p:sp>
    </p:spTree>
    <p:extLst>
      <p:ext uri="{BB962C8B-B14F-4D97-AF65-F5344CB8AC3E}">
        <p14:creationId xmlns:p14="http://schemas.microsoft.com/office/powerpoint/2010/main" val="162799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JL-OMLAAG 7"/>
          <p:cNvSpPr/>
          <p:nvPr/>
        </p:nvSpPr>
        <p:spPr>
          <a:xfrm>
            <a:off x="179512" y="1412775"/>
            <a:ext cx="432048" cy="2880321"/>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kstvak 11"/>
          <p:cNvSpPr txBox="1"/>
          <p:nvPr/>
        </p:nvSpPr>
        <p:spPr>
          <a:xfrm>
            <a:off x="35496" y="476672"/>
            <a:ext cx="1296144" cy="923330"/>
          </a:xfrm>
          <a:prstGeom prst="rect">
            <a:avLst/>
          </a:prstGeom>
          <a:noFill/>
          <a:ln w="25400" cap="rnd">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Realistische context-situatie</a:t>
            </a:r>
          </a:p>
        </p:txBody>
      </p:sp>
      <p:sp>
        <p:nvSpPr>
          <p:cNvPr id="13" name="Tekstvak 12"/>
          <p:cNvSpPr txBox="1"/>
          <p:nvPr/>
        </p:nvSpPr>
        <p:spPr>
          <a:xfrm>
            <a:off x="1763688" y="476672"/>
            <a:ext cx="1440160" cy="923330"/>
          </a:xfrm>
          <a:prstGeom prst="rect">
            <a:avLst/>
          </a:prstGeom>
          <a:noFill/>
          <a:ln w="25400" cap="rnd">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Hanteerbaar probleem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kstvak 13"/>
          <p:cNvSpPr txBox="1"/>
          <p:nvPr/>
        </p:nvSpPr>
        <p:spPr>
          <a:xfrm>
            <a:off x="3635896" y="489446"/>
            <a:ext cx="936104" cy="923330"/>
          </a:xfrm>
          <a:prstGeom prst="rect">
            <a:avLst/>
          </a:prstGeom>
          <a:noFill/>
          <a:ln w="25400" cap="rnd">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Model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kstvak 14"/>
          <p:cNvSpPr txBox="1"/>
          <p:nvPr/>
        </p:nvSpPr>
        <p:spPr>
          <a:xfrm>
            <a:off x="5004048" y="489446"/>
            <a:ext cx="1368152" cy="923330"/>
          </a:xfrm>
          <a:prstGeom prst="rect">
            <a:avLst/>
          </a:prstGeom>
          <a:noFill/>
          <a:ln w="25400" cap="rnd">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Model-uitkomsten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kstvak 15"/>
          <p:cNvSpPr txBox="1"/>
          <p:nvPr/>
        </p:nvSpPr>
        <p:spPr>
          <a:xfrm>
            <a:off x="6732240" y="476672"/>
            <a:ext cx="1296144" cy="923330"/>
          </a:xfrm>
          <a:prstGeom prst="rect">
            <a:avLst/>
          </a:prstGeom>
          <a:noFill/>
          <a:ln w="25400" cap="rnd">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Calibri"/>
                <a:ea typeface="+mn-ea"/>
                <a:cs typeface="+mn-cs"/>
              </a:rPr>
              <a:t>Geïnter-preteerde</a:t>
            </a:r>
            <a:r>
              <a:rPr kumimoji="0" lang="nl-NL" sz="1800" b="0" i="0" u="none" strike="noStrike" kern="1200" cap="none" spc="0" normalizeH="0" baseline="0" noProof="0" dirty="0">
                <a:ln>
                  <a:noFill/>
                </a:ln>
                <a:solidFill>
                  <a:prstClr val="black"/>
                </a:solidFill>
                <a:effectLst/>
                <a:uLnTx/>
                <a:uFillTx/>
                <a:latin typeface="Calibri"/>
                <a:ea typeface="+mn-ea"/>
                <a:cs typeface="+mn-cs"/>
              </a:rPr>
              <a:t> uitkomsten</a:t>
            </a:r>
          </a:p>
        </p:txBody>
      </p:sp>
      <p:sp>
        <p:nvSpPr>
          <p:cNvPr id="17" name="Tekstvak 16"/>
          <p:cNvSpPr txBox="1"/>
          <p:nvPr/>
        </p:nvSpPr>
        <p:spPr>
          <a:xfrm>
            <a:off x="539552" y="1484784"/>
            <a:ext cx="23042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Analyseren &amp; inperken</a:t>
            </a:r>
          </a:p>
        </p:txBody>
      </p:sp>
      <p:sp>
        <p:nvSpPr>
          <p:cNvPr id="18" name="Tekstvak 17"/>
          <p:cNvSpPr txBox="1"/>
          <p:nvPr/>
        </p:nvSpPr>
        <p:spPr>
          <a:xfrm>
            <a:off x="3059832" y="1475492"/>
            <a:ext cx="1080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Vertalen</a:t>
            </a:r>
          </a:p>
        </p:txBody>
      </p:sp>
      <p:sp>
        <p:nvSpPr>
          <p:cNvPr id="20" name="Tekstvak 19"/>
          <p:cNvSpPr txBox="1"/>
          <p:nvPr/>
        </p:nvSpPr>
        <p:spPr>
          <a:xfrm>
            <a:off x="4347592" y="1475492"/>
            <a:ext cx="12325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Genereren</a:t>
            </a:r>
          </a:p>
        </p:txBody>
      </p:sp>
      <p:sp>
        <p:nvSpPr>
          <p:cNvPr id="21" name="Tekstvak 20"/>
          <p:cNvSpPr txBox="1"/>
          <p:nvPr/>
        </p:nvSpPr>
        <p:spPr>
          <a:xfrm>
            <a:off x="5796136" y="1475492"/>
            <a:ext cx="144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Interpreteren</a:t>
            </a:r>
          </a:p>
        </p:txBody>
      </p:sp>
      <p:sp>
        <p:nvSpPr>
          <p:cNvPr id="22" name="Tekstvak 21"/>
          <p:cNvSpPr txBox="1"/>
          <p:nvPr/>
        </p:nvSpPr>
        <p:spPr>
          <a:xfrm>
            <a:off x="7884368" y="1124744"/>
            <a:ext cx="129614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Toetsen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beoordelen</a:t>
            </a:r>
          </a:p>
        </p:txBody>
      </p:sp>
      <p:sp>
        <p:nvSpPr>
          <p:cNvPr id="24" name="PIJL-RECHTS 23"/>
          <p:cNvSpPr/>
          <p:nvPr/>
        </p:nvSpPr>
        <p:spPr>
          <a:xfrm>
            <a:off x="1331640" y="764704"/>
            <a:ext cx="432048"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PIJL-RECHTS 24"/>
          <p:cNvSpPr/>
          <p:nvPr/>
        </p:nvSpPr>
        <p:spPr>
          <a:xfrm>
            <a:off x="3203848" y="764704"/>
            <a:ext cx="432048"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PIJL-RECHTS 25"/>
          <p:cNvSpPr/>
          <p:nvPr/>
        </p:nvSpPr>
        <p:spPr>
          <a:xfrm>
            <a:off x="4572000" y="764704"/>
            <a:ext cx="432048"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JL-RECHTS 26"/>
          <p:cNvSpPr/>
          <p:nvPr/>
        </p:nvSpPr>
        <p:spPr>
          <a:xfrm>
            <a:off x="6372200" y="764704"/>
            <a:ext cx="360040"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PIJL-RECHTS 27"/>
          <p:cNvSpPr/>
          <p:nvPr/>
        </p:nvSpPr>
        <p:spPr>
          <a:xfrm>
            <a:off x="8028384" y="764704"/>
            <a:ext cx="432048"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kstvak 28"/>
          <p:cNvSpPr txBox="1"/>
          <p:nvPr/>
        </p:nvSpPr>
        <p:spPr>
          <a:xfrm>
            <a:off x="35496" y="4365104"/>
            <a:ext cx="1728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Situatie kennen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Experimenteren</a:t>
            </a:r>
          </a:p>
        </p:txBody>
      </p:sp>
      <p:sp>
        <p:nvSpPr>
          <p:cNvPr id="30" name="PIJL-OMLAAG 29"/>
          <p:cNvSpPr/>
          <p:nvPr/>
        </p:nvSpPr>
        <p:spPr>
          <a:xfrm>
            <a:off x="1331640" y="1843954"/>
            <a:ext cx="432048" cy="864966"/>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kstvak 30"/>
          <p:cNvSpPr txBox="1"/>
          <p:nvPr/>
        </p:nvSpPr>
        <p:spPr>
          <a:xfrm>
            <a:off x="611560" y="2710661"/>
            <a:ext cx="20162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Natuurkundige blik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basiskennis</a:t>
            </a:r>
          </a:p>
        </p:txBody>
      </p:sp>
      <p:sp>
        <p:nvSpPr>
          <p:cNvPr id="32" name="PIJL-OMLAAG 31"/>
          <p:cNvSpPr/>
          <p:nvPr/>
        </p:nvSpPr>
        <p:spPr>
          <a:xfrm>
            <a:off x="3923928" y="1412777"/>
            <a:ext cx="432048" cy="720080"/>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4"/>
          <p:cNvSpPr>
            <a:spLocks noChangeArrowheads="1"/>
          </p:cNvSpPr>
          <p:nvPr/>
        </p:nvSpPr>
        <p:spPr bwMode="auto">
          <a:xfrm>
            <a:off x="3347889" y="2132856"/>
            <a:ext cx="1584151" cy="156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r>
              <a:rPr kumimoji="0" lang="el-GR" sz="1800" b="0" i="1" u="none" strike="noStrike" kern="1200" cap="none" spc="0" normalizeH="0" baseline="0" noProof="0" dirty="0">
                <a:ln>
                  <a:noFill/>
                </a:ln>
                <a:solidFill>
                  <a:prstClr val="black"/>
                </a:solidFill>
                <a:effectLst/>
                <a:uLnTx/>
                <a:uFillTx/>
                <a:latin typeface="Calibri"/>
                <a:ea typeface="+mn-ea"/>
                <a:cs typeface="Arial" charset="0"/>
              </a:rPr>
              <a:t>Δ</a:t>
            </a:r>
            <a:r>
              <a:rPr kumimoji="0" lang="nl-NL" sz="1800" b="0" i="1" u="none" strike="noStrike" kern="1200" cap="none" spc="0" normalizeH="0" baseline="0" noProof="0" dirty="0">
                <a:ln>
                  <a:noFill/>
                </a:ln>
                <a:solidFill>
                  <a:prstClr val="black"/>
                </a:solidFill>
                <a:effectLst/>
                <a:uLnTx/>
                <a:uFillTx/>
                <a:latin typeface="Calibri"/>
                <a:ea typeface="+mn-ea"/>
                <a:cs typeface="Arial" charset="0"/>
              </a:rPr>
              <a:t>v = a·</a:t>
            </a:r>
            <a:r>
              <a:rPr kumimoji="0" lang="el-GR" sz="1800" b="0" i="1" u="none" strike="noStrike" kern="1200" cap="none" spc="0" normalizeH="0" baseline="0" noProof="0" dirty="0">
                <a:ln>
                  <a:noFill/>
                </a:ln>
                <a:solidFill>
                  <a:prstClr val="black"/>
                </a:solidFill>
                <a:effectLst/>
                <a:uLnTx/>
                <a:uFillTx/>
                <a:latin typeface="Calibri"/>
                <a:ea typeface="+mn-ea"/>
                <a:cs typeface="Arial" charset="0"/>
              </a:rPr>
              <a:t>Δ</a:t>
            </a:r>
            <a:r>
              <a:rPr kumimoji="0" lang="nl-NL" sz="1800" b="0" i="1" u="none" strike="noStrike" kern="1200" cap="none" spc="0" normalizeH="0" baseline="0" noProof="0" dirty="0">
                <a:ln>
                  <a:noFill/>
                </a:ln>
                <a:solidFill>
                  <a:prstClr val="black"/>
                </a:solidFill>
                <a:effectLst/>
                <a:uLnTx/>
                <a:uFillTx/>
                <a:latin typeface="Calibri"/>
                <a:ea typeface="+mn-ea"/>
                <a:cs typeface="Arial" charset="0"/>
              </a:rPr>
              <a:t>t</a:t>
            </a:r>
          </a:p>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r>
              <a:rPr kumimoji="0" lang="nl-NL" sz="2000" b="0" i="1" u="none" strike="noStrike" kern="1200" cap="none" spc="0" normalizeH="0" baseline="0" noProof="0" dirty="0">
                <a:ln>
                  <a:noFill/>
                </a:ln>
                <a:solidFill>
                  <a:prstClr val="black"/>
                </a:solidFill>
                <a:effectLst/>
                <a:uLnTx/>
                <a:uFillTx/>
                <a:latin typeface="Calibri"/>
                <a:ea typeface="+mn-ea"/>
                <a:cs typeface="+mn-cs"/>
              </a:rPr>
              <a:t>a = </a:t>
            </a:r>
            <a:r>
              <a:rPr kumimoji="0" lang="nl-NL" sz="2000" b="0" i="1" u="none" strike="noStrike" kern="1200" cap="none" spc="0" normalizeH="0" baseline="0" noProof="0" dirty="0" err="1">
                <a:ln>
                  <a:noFill/>
                </a:ln>
                <a:solidFill>
                  <a:prstClr val="black"/>
                </a:solidFill>
                <a:effectLst/>
                <a:uLnTx/>
                <a:uFillTx/>
                <a:latin typeface="Calibri"/>
                <a:ea typeface="+mn-ea"/>
                <a:cs typeface="+mn-cs"/>
              </a:rPr>
              <a:t>F</a:t>
            </a:r>
            <a:r>
              <a:rPr kumimoji="0" lang="nl-NL" sz="2000" b="0" i="1" u="none" strike="noStrike" kern="1200" cap="none" spc="0" normalizeH="0" baseline="-25000" noProof="0" dirty="0" err="1">
                <a:ln>
                  <a:noFill/>
                </a:ln>
                <a:solidFill>
                  <a:prstClr val="black"/>
                </a:solidFill>
                <a:effectLst/>
                <a:uLnTx/>
                <a:uFillTx/>
                <a:latin typeface="Calibri"/>
                <a:ea typeface="+mn-ea"/>
                <a:cs typeface="+mn-cs"/>
              </a:rPr>
              <a:t>netto</a:t>
            </a:r>
            <a:r>
              <a:rPr kumimoji="0" lang="nl-NL" sz="2000" b="0" i="1" u="none" strike="noStrike" kern="1200" cap="none" spc="0" normalizeH="0" baseline="0" noProof="0" dirty="0">
                <a:ln>
                  <a:noFill/>
                </a:ln>
                <a:solidFill>
                  <a:prstClr val="black"/>
                </a:solidFill>
                <a:effectLst/>
                <a:uLnTx/>
                <a:uFillTx/>
                <a:latin typeface="Calibri"/>
                <a:ea typeface="+mn-ea"/>
                <a:cs typeface="+mn-cs"/>
              </a:rPr>
              <a:t>/m</a:t>
            </a:r>
          </a:p>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r>
              <a:rPr kumimoji="0" lang="nl-NL" sz="2000" b="0" i="1" u="none" strike="noStrike" kern="1200" cap="none" spc="0" normalizeH="0" baseline="0" noProof="0" dirty="0" err="1">
                <a:ln>
                  <a:noFill/>
                </a:ln>
                <a:solidFill>
                  <a:prstClr val="black"/>
                </a:solidFill>
                <a:effectLst/>
                <a:uLnTx/>
                <a:uFillTx/>
                <a:latin typeface="Calibri"/>
                <a:ea typeface="+mn-ea"/>
                <a:cs typeface="+mn-cs"/>
              </a:rPr>
              <a:t>F</a:t>
            </a:r>
            <a:r>
              <a:rPr kumimoji="0" lang="nl-NL" sz="2000" b="0" i="1" u="none" strike="noStrike" kern="1200" cap="none" spc="0" normalizeH="0" baseline="-25000" noProof="0" dirty="0" err="1">
                <a:ln>
                  <a:noFill/>
                </a:ln>
                <a:solidFill>
                  <a:prstClr val="black"/>
                </a:solidFill>
                <a:effectLst/>
                <a:uLnTx/>
                <a:uFillTx/>
                <a:latin typeface="Calibri"/>
                <a:ea typeface="+mn-ea"/>
                <a:cs typeface="+mn-cs"/>
              </a:rPr>
              <a:t>w</a:t>
            </a:r>
            <a:r>
              <a:rPr kumimoji="0" lang="nl-NL" sz="2000" b="0" i="1" u="none" strike="noStrike" kern="1200" cap="none" spc="0" normalizeH="0" baseline="0" noProof="0" dirty="0">
                <a:ln>
                  <a:noFill/>
                </a:ln>
                <a:solidFill>
                  <a:prstClr val="black"/>
                </a:solidFill>
                <a:effectLst/>
                <a:uLnTx/>
                <a:uFillTx/>
                <a:latin typeface="Calibri"/>
                <a:ea typeface="+mn-ea"/>
                <a:cs typeface="+mn-cs"/>
              </a:rPr>
              <a:t> = k*v</a:t>
            </a:r>
            <a:r>
              <a:rPr kumimoji="0" lang="nl-NL" sz="2000" b="0" i="1" u="none" strike="noStrike" kern="1200" cap="none" spc="0" normalizeH="0" baseline="30000" noProof="0" dirty="0">
                <a:ln>
                  <a:noFill/>
                </a:ln>
                <a:solidFill>
                  <a:prstClr val="black"/>
                </a:solidFill>
                <a:effectLst/>
                <a:uLnTx/>
                <a:uFillTx/>
                <a:latin typeface="Calibri"/>
                <a:ea typeface="+mn-ea"/>
                <a:cs typeface="+mn-cs"/>
              </a:rPr>
              <a:t>2</a:t>
            </a:r>
          </a:p>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r>
              <a:rPr kumimoji="0" lang="nl-NL" sz="2000" b="0" i="1" u="none" strike="noStrike" kern="1200" cap="none" spc="0" normalizeH="0" baseline="0" noProof="0" dirty="0" err="1">
                <a:ln>
                  <a:noFill/>
                </a:ln>
                <a:solidFill>
                  <a:prstClr val="black"/>
                </a:solidFill>
                <a:effectLst/>
                <a:uLnTx/>
                <a:uFillTx/>
                <a:latin typeface="Calibri"/>
                <a:ea typeface="+mn-ea"/>
                <a:cs typeface="+mn-cs"/>
              </a:rPr>
              <a:t>F</a:t>
            </a:r>
            <a:r>
              <a:rPr kumimoji="0" lang="nl-NL" sz="2000" b="0" i="1" u="none" strike="noStrike" kern="1200" cap="none" spc="0" normalizeH="0" baseline="-25000" noProof="0" dirty="0" err="1">
                <a:ln>
                  <a:noFill/>
                </a:ln>
                <a:solidFill>
                  <a:prstClr val="black"/>
                </a:solidFill>
                <a:effectLst/>
                <a:uLnTx/>
                <a:uFillTx/>
                <a:latin typeface="Calibri"/>
                <a:ea typeface="+mn-ea"/>
                <a:cs typeface="+mn-cs"/>
              </a:rPr>
              <a:t>z</a:t>
            </a:r>
            <a:r>
              <a:rPr kumimoji="0" lang="nl-NL" sz="2000" b="0" i="1" u="none" strike="noStrike" kern="1200" cap="none" spc="0" normalizeH="0" baseline="0" noProof="0" dirty="0">
                <a:ln>
                  <a:noFill/>
                </a:ln>
                <a:solidFill>
                  <a:prstClr val="black"/>
                </a:solidFill>
                <a:effectLst/>
                <a:uLnTx/>
                <a:uFillTx/>
                <a:latin typeface="Calibri"/>
                <a:ea typeface="+mn-ea"/>
                <a:cs typeface="+mn-cs"/>
              </a:rPr>
              <a:t> = m·9,8</a:t>
            </a:r>
          </a:p>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r>
              <a:rPr kumimoji="0" lang="nl-NL" sz="2000" b="0" i="1" u="none" strike="noStrike" kern="1200" cap="none" spc="0" normalizeH="0" baseline="0" noProof="0" dirty="0" err="1">
                <a:ln>
                  <a:noFill/>
                </a:ln>
                <a:solidFill>
                  <a:prstClr val="black"/>
                </a:solidFill>
                <a:effectLst/>
                <a:uLnTx/>
                <a:uFillTx/>
                <a:latin typeface="Calibri"/>
                <a:ea typeface="+mn-ea"/>
                <a:cs typeface="+mn-cs"/>
              </a:rPr>
              <a:t>F</a:t>
            </a:r>
            <a:r>
              <a:rPr kumimoji="0" lang="nl-NL" sz="2000" b="0" i="1" u="none" strike="noStrike" kern="1200" cap="none" spc="0" normalizeH="0" baseline="-25000" noProof="0" dirty="0" err="1">
                <a:ln>
                  <a:noFill/>
                </a:ln>
                <a:solidFill>
                  <a:prstClr val="black"/>
                </a:solidFill>
                <a:effectLst/>
                <a:uLnTx/>
                <a:uFillTx/>
                <a:latin typeface="Calibri"/>
                <a:ea typeface="+mn-ea"/>
                <a:cs typeface="+mn-cs"/>
              </a:rPr>
              <a:t>netto</a:t>
            </a:r>
            <a:r>
              <a:rPr kumimoji="0" lang="nl-NL" sz="2000" b="0" i="1" u="none" strike="noStrike" kern="1200" cap="none" spc="0" normalizeH="0" baseline="0" noProof="0" dirty="0">
                <a:ln>
                  <a:noFill/>
                </a:ln>
                <a:solidFill>
                  <a:prstClr val="black"/>
                </a:solidFill>
                <a:effectLst/>
                <a:uLnTx/>
                <a:uFillTx/>
                <a:latin typeface="Calibri"/>
                <a:ea typeface="+mn-ea"/>
                <a:cs typeface="+mn-cs"/>
              </a:rPr>
              <a:t>=</a:t>
            </a:r>
            <a:r>
              <a:rPr kumimoji="0" lang="nl-NL" sz="2000" b="0" i="1" u="none" strike="noStrike" kern="1200" cap="none" spc="0" normalizeH="0" baseline="0" noProof="0" dirty="0" err="1">
                <a:ln>
                  <a:noFill/>
                </a:ln>
                <a:solidFill>
                  <a:prstClr val="black"/>
                </a:solidFill>
                <a:effectLst/>
                <a:uLnTx/>
                <a:uFillTx/>
                <a:latin typeface="Calibri"/>
                <a:ea typeface="+mn-ea"/>
                <a:cs typeface="+mn-cs"/>
              </a:rPr>
              <a:t>F</a:t>
            </a:r>
            <a:r>
              <a:rPr kumimoji="0" lang="nl-NL" sz="2000" b="0" i="1" u="none" strike="noStrike" kern="1200" cap="none" spc="0" normalizeH="0" baseline="-25000" noProof="0" dirty="0" err="1">
                <a:ln>
                  <a:noFill/>
                </a:ln>
                <a:solidFill>
                  <a:prstClr val="black"/>
                </a:solidFill>
                <a:effectLst/>
                <a:uLnTx/>
                <a:uFillTx/>
                <a:latin typeface="Calibri"/>
                <a:ea typeface="+mn-ea"/>
                <a:cs typeface="+mn-cs"/>
              </a:rPr>
              <a:t>z</a:t>
            </a:r>
            <a:r>
              <a:rPr kumimoji="0" lang="nl-NL" sz="2000" b="0" i="1" u="none" strike="noStrike" kern="1200" cap="none" spc="0" normalizeH="0" baseline="0" noProof="0" dirty="0" err="1">
                <a:ln>
                  <a:noFill/>
                </a:ln>
                <a:solidFill>
                  <a:prstClr val="black"/>
                </a:solidFill>
                <a:effectLst/>
                <a:uLnTx/>
                <a:uFillTx/>
                <a:latin typeface="Calibri"/>
                <a:ea typeface="+mn-ea"/>
                <a:cs typeface="+mn-cs"/>
              </a:rPr>
              <a:t>-F</a:t>
            </a:r>
            <a:r>
              <a:rPr kumimoji="0" lang="nl-NL" sz="2000" b="0" i="1" u="none" strike="noStrike" kern="1200" cap="none" spc="0" normalizeH="0" baseline="-25000" noProof="0" dirty="0" err="1">
                <a:ln>
                  <a:noFill/>
                </a:ln>
                <a:solidFill>
                  <a:prstClr val="black"/>
                </a:solidFill>
                <a:effectLst/>
                <a:uLnTx/>
                <a:uFillTx/>
                <a:latin typeface="Calibri"/>
                <a:ea typeface="+mn-ea"/>
                <a:cs typeface="+mn-cs"/>
              </a:rPr>
              <a:t>w</a:t>
            </a:r>
            <a:endParaRPr kumimoji="0" lang="nl-NL" sz="2000" b="0"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endParaRPr kumimoji="0" lang="nl-NL" sz="3200" b="0" i="1" u="none" strike="noStrike" kern="1200" cap="none" spc="0" normalizeH="0" baseline="0" noProof="0" dirty="0">
              <a:ln>
                <a:noFill/>
              </a:ln>
              <a:solidFill>
                <a:srgbClr val="C0504D"/>
              </a:solidFill>
              <a:effectLst/>
              <a:uLnTx/>
              <a:uFillTx/>
              <a:latin typeface="Calibri"/>
              <a:ea typeface="+mn-ea"/>
              <a:cs typeface="+mn-cs"/>
            </a:endParaRPr>
          </a:p>
        </p:txBody>
      </p:sp>
      <p:pic>
        <p:nvPicPr>
          <p:cNvPr id="4098" name="Picture 2" descr="http://home.wanadoo.nl/mheg/ruimtevaart/img/app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5085183"/>
            <a:ext cx="1653594" cy="1728193"/>
          </a:xfrm>
          <a:prstGeom prst="rect">
            <a:avLst/>
          </a:prstGeom>
          <a:noFill/>
          <a:extLst>
            <a:ext uri="{909E8E84-426E-40DD-AFC4-6F175D3DCCD1}">
              <a14:hiddenFill xmlns:a14="http://schemas.microsoft.com/office/drawing/2010/main">
                <a:solidFill>
                  <a:srgbClr val="FFFFFF"/>
                </a:solidFill>
              </a14:hiddenFill>
            </a:ext>
          </a:extLst>
        </p:spPr>
      </p:pic>
      <p:sp>
        <p:nvSpPr>
          <p:cNvPr id="36" name="PIJL-OMLAAG 35"/>
          <p:cNvSpPr/>
          <p:nvPr/>
        </p:nvSpPr>
        <p:spPr>
          <a:xfrm>
            <a:off x="3995936" y="3789041"/>
            <a:ext cx="432048" cy="899228"/>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pic>
        <p:nvPicPr>
          <p:cNvPr id="3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725144"/>
            <a:ext cx="2016224" cy="13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PIJL-OMLAAG 38"/>
          <p:cNvSpPr/>
          <p:nvPr/>
        </p:nvSpPr>
        <p:spPr>
          <a:xfrm>
            <a:off x="5076056" y="1844825"/>
            <a:ext cx="432048" cy="2088231"/>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Tekstvak 39"/>
          <p:cNvSpPr txBox="1"/>
          <p:nvPr/>
        </p:nvSpPr>
        <p:spPr>
          <a:xfrm>
            <a:off x="4788023" y="3995772"/>
            <a:ext cx="25922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Werken met software</a:t>
            </a: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2555" y="2708920"/>
            <a:ext cx="2345829" cy="98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PIJL-OMLAAG 41"/>
          <p:cNvSpPr/>
          <p:nvPr/>
        </p:nvSpPr>
        <p:spPr>
          <a:xfrm>
            <a:off x="6444208" y="1843954"/>
            <a:ext cx="432048" cy="864966"/>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PIJL-OMLAAG 42"/>
          <p:cNvSpPr/>
          <p:nvPr/>
        </p:nvSpPr>
        <p:spPr>
          <a:xfrm>
            <a:off x="8316416" y="2048075"/>
            <a:ext cx="432048" cy="2028998"/>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Wolkvormige toelichting 34"/>
          <p:cNvSpPr/>
          <p:nvPr/>
        </p:nvSpPr>
        <p:spPr>
          <a:xfrm>
            <a:off x="8028384" y="4149080"/>
            <a:ext cx="1058416" cy="86409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Au?</a:t>
            </a:r>
          </a:p>
        </p:txBody>
      </p:sp>
      <p:sp>
        <p:nvSpPr>
          <p:cNvPr id="44" name="Tekstvak 43"/>
          <p:cNvSpPr txBox="1"/>
          <p:nvPr/>
        </p:nvSpPr>
        <p:spPr>
          <a:xfrm>
            <a:off x="4211960" y="6290156"/>
            <a:ext cx="4860540" cy="523220"/>
          </a:xfrm>
          <a:prstGeom prst="rect">
            <a:avLst/>
          </a:prstGeom>
          <a:noFill/>
          <a:ln w="25400">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a:ea typeface="+mn-ea"/>
                <a:cs typeface="+mn-cs"/>
              </a:rPr>
              <a:t>“Je moet hier veel voor weten!”</a:t>
            </a:r>
          </a:p>
        </p:txBody>
      </p:sp>
      <p:sp>
        <p:nvSpPr>
          <p:cNvPr id="47" name="PIJL-OMLAAG 46"/>
          <p:cNvSpPr/>
          <p:nvPr/>
        </p:nvSpPr>
        <p:spPr>
          <a:xfrm>
            <a:off x="2699792" y="1484784"/>
            <a:ext cx="432048" cy="2448272"/>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Wolkvormige toelichting 48"/>
          <p:cNvSpPr/>
          <p:nvPr/>
        </p:nvSpPr>
        <p:spPr>
          <a:xfrm>
            <a:off x="1691679" y="3933056"/>
            <a:ext cx="1656209" cy="134923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err="1">
                <a:ln>
                  <a:noFill/>
                </a:ln>
                <a:solidFill>
                  <a:prstClr val="black"/>
                </a:solidFill>
                <a:effectLst/>
                <a:uLnTx/>
                <a:uFillTx/>
                <a:latin typeface="Calibri"/>
                <a:ea typeface="+mn-ea"/>
                <a:cs typeface="+mn-cs"/>
              </a:rPr>
              <a:t>F</a:t>
            </a:r>
            <a:r>
              <a:rPr kumimoji="0" lang="nl-NL" sz="2400" b="0" i="1" u="none" strike="noStrike" kern="1200" cap="none" spc="0" normalizeH="0" baseline="-25000" noProof="0" dirty="0" err="1">
                <a:ln>
                  <a:noFill/>
                </a:ln>
                <a:solidFill>
                  <a:prstClr val="black"/>
                </a:solidFill>
                <a:effectLst/>
                <a:uLnTx/>
                <a:uFillTx/>
                <a:latin typeface="Calibri"/>
                <a:ea typeface="+mn-ea"/>
                <a:cs typeface="+mn-cs"/>
              </a:rPr>
              <a:t>z</a:t>
            </a:r>
            <a:r>
              <a:rPr kumimoji="0" lang="nl-NL" sz="2400" b="0" i="1" u="none" strike="noStrike" kern="1200" cap="none" spc="0" normalizeH="0" baseline="-25000" noProof="0" dirty="0">
                <a:ln>
                  <a:noFill/>
                </a:ln>
                <a:solidFill>
                  <a:prstClr val="black"/>
                </a:solidFill>
                <a:effectLst/>
                <a:uLnTx/>
                <a:uFillTx/>
                <a:latin typeface="Calibri"/>
                <a:ea typeface="+mn-ea"/>
                <a:cs typeface="+mn-cs"/>
              </a:rPr>
              <a:t> </a:t>
            </a:r>
            <a:r>
              <a:rPr kumimoji="0" lang="nl-NL" sz="2400" b="0" i="0" u="none" strike="noStrike" kern="1200" cap="none" spc="0" normalizeH="0" baseline="0" noProof="0" dirty="0">
                <a:ln>
                  <a:noFill/>
                </a:ln>
                <a:solidFill>
                  <a:prstClr val="black"/>
                </a:solidFill>
                <a:effectLst/>
                <a:uLnTx/>
                <a:uFillTx/>
                <a:latin typeface="Calibri"/>
                <a:ea typeface="+mn-ea"/>
                <a:cs typeface="+mn-cs"/>
              </a:rPr>
              <a:t>en </a:t>
            </a:r>
            <a:r>
              <a:rPr kumimoji="0" lang="nl-NL" sz="2400" b="0" i="1" u="none" strike="noStrike" kern="1200" cap="none" spc="0" normalizeH="0" baseline="0" noProof="0" dirty="0" err="1">
                <a:ln>
                  <a:noFill/>
                </a:ln>
                <a:solidFill>
                  <a:prstClr val="black"/>
                </a:solidFill>
                <a:effectLst/>
                <a:uLnTx/>
                <a:uFillTx/>
                <a:latin typeface="Calibri"/>
                <a:ea typeface="+mn-ea"/>
                <a:cs typeface="+mn-cs"/>
              </a:rPr>
              <a:t>F</a:t>
            </a:r>
            <a:r>
              <a:rPr kumimoji="0" lang="nl-NL" sz="2400" b="0" i="1" u="none" strike="noStrike" kern="1200" cap="none" spc="0" normalizeH="0" baseline="-25000" noProof="0" dirty="0" err="1">
                <a:ln>
                  <a:noFill/>
                </a:ln>
                <a:solidFill>
                  <a:prstClr val="black"/>
                </a:solidFill>
                <a:effectLst/>
                <a:uLnTx/>
                <a:uFillTx/>
                <a:latin typeface="Calibri"/>
                <a:ea typeface="+mn-ea"/>
                <a:cs typeface="+mn-cs"/>
              </a:rPr>
              <a:t>w</a:t>
            </a:r>
            <a:endParaRPr kumimoji="0" lang="nl-NL" sz="24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4101" name="Picture 5" descr="http://www.intermediair.nl/sites/default/files/styles/artikel_list_image/public/irritatie-hamer-computer.jpg?itok=n37C1F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4365103"/>
            <a:ext cx="1296144" cy="12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59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0-#ppt_h/2"/>
                                          </p:val>
                                        </p:tav>
                                        <p:tav tm="100000">
                                          <p:val>
                                            <p:strVal val="#ppt_y"/>
                                          </p:val>
                                        </p:tav>
                                      </p:tavLst>
                                    </p:anim>
                                  </p:childTnLst>
                                </p:cTn>
                              </p:par>
                              <p:par>
                                <p:cTn id="63" presetID="2" presetClass="entr" presetSubtype="1" fill="hold" nodeType="with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0"/>
                                  </p:stCondLst>
                                  <p:childTnLst>
                                    <p:set>
                                      <p:cBhvr>
                                        <p:cTn id="74" dur="1" fill="hold">
                                          <p:stCondLst>
                                            <p:cond delay="0"/>
                                          </p:stCondLst>
                                        </p:cTn>
                                        <p:tgtEl>
                                          <p:spTgt spid="4099"/>
                                        </p:tgtEl>
                                        <p:attrNameLst>
                                          <p:attrName>style.visibility</p:attrName>
                                        </p:attrNameLst>
                                      </p:cBhvr>
                                      <p:to>
                                        <p:strVal val="visible"/>
                                      </p:to>
                                    </p:set>
                                    <p:anim calcmode="lin" valueType="num">
                                      <p:cBhvr additive="base">
                                        <p:cTn id="75" dur="500" fill="hold"/>
                                        <p:tgtEl>
                                          <p:spTgt spid="4099"/>
                                        </p:tgtEl>
                                        <p:attrNameLst>
                                          <p:attrName>ppt_x</p:attrName>
                                        </p:attrNameLst>
                                      </p:cBhvr>
                                      <p:tavLst>
                                        <p:tav tm="0">
                                          <p:val>
                                            <p:strVal val="#ppt_x"/>
                                          </p:val>
                                        </p:tav>
                                        <p:tav tm="100000">
                                          <p:val>
                                            <p:strVal val="#ppt_x"/>
                                          </p:val>
                                        </p:tav>
                                      </p:tavLst>
                                    </p:anim>
                                    <p:anim calcmode="lin" valueType="num">
                                      <p:cBhvr additive="base">
                                        <p:cTn id="76" dur="500" fill="hold"/>
                                        <p:tgtEl>
                                          <p:spTgt spid="4099"/>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1"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fill="hold"/>
                                        <p:tgtEl>
                                          <p:spTgt spid="43"/>
                                        </p:tgtEl>
                                        <p:attrNameLst>
                                          <p:attrName>ppt_x</p:attrName>
                                        </p:attrNameLst>
                                      </p:cBhvr>
                                      <p:tavLst>
                                        <p:tav tm="0">
                                          <p:val>
                                            <p:strVal val="#ppt_x"/>
                                          </p:val>
                                        </p:tav>
                                        <p:tav tm="100000">
                                          <p:val>
                                            <p:strVal val="#ppt_x"/>
                                          </p:val>
                                        </p:tav>
                                      </p:tavLst>
                                    </p:anim>
                                    <p:anim calcmode="lin" valueType="num">
                                      <p:cBhvr additive="base">
                                        <p:cTn id="82" dur="500" fill="hold"/>
                                        <p:tgtEl>
                                          <p:spTgt spid="43"/>
                                        </p:tgtEl>
                                        <p:attrNameLst>
                                          <p:attrName>ppt_y</p:attrName>
                                        </p:attrNameLst>
                                      </p:cBhvr>
                                      <p:tavLst>
                                        <p:tav tm="0">
                                          <p:val>
                                            <p:strVal val="0-#ppt_h/2"/>
                                          </p:val>
                                        </p:tav>
                                        <p:tav tm="100000">
                                          <p:val>
                                            <p:strVal val="#ppt_y"/>
                                          </p:val>
                                        </p:tav>
                                      </p:tavLst>
                                    </p:anim>
                                  </p:childTnLst>
                                </p:cTn>
                              </p:par>
                              <p:par>
                                <p:cTn id="83" presetID="2" presetClass="entr" presetSubtype="1"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p:bldP spid="30" grpId="0" animBg="1"/>
      <p:bldP spid="31" grpId="0"/>
      <p:bldP spid="32" grpId="0" animBg="1"/>
      <p:bldP spid="34" grpId="0"/>
      <p:bldP spid="36" grpId="0" animBg="1"/>
      <p:bldP spid="39" grpId="0" animBg="1"/>
      <p:bldP spid="40" grpId="0"/>
      <p:bldP spid="42" grpId="0" animBg="1"/>
      <p:bldP spid="43" grpId="0" animBg="1"/>
      <p:bldP spid="35" grpId="0" animBg="1"/>
      <p:bldP spid="44" grpId="0" animBg="1"/>
      <p:bldP spid="47"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8E532-8761-4C48-9112-F35C90CBF6BC}"/>
              </a:ext>
            </a:extLst>
          </p:cNvPr>
          <p:cNvSpPr>
            <a:spLocks noGrp="1"/>
          </p:cNvSpPr>
          <p:nvPr>
            <p:ph type="title"/>
          </p:nvPr>
        </p:nvSpPr>
        <p:spPr>
          <a:xfrm>
            <a:off x="179512" y="116632"/>
            <a:ext cx="8496944" cy="1282154"/>
          </a:xfrm>
        </p:spPr>
        <p:txBody>
          <a:bodyPr>
            <a:normAutofit/>
          </a:bodyPr>
          <a:lstStyle/>
          <a:p>
            <a:r>
              <a:rPr lang="nl-NL" dirty="0"/>
              <a:t>Waarom dan?</a:t>
            </a:r>
          </a:p>
        </p:txBody>
      </p:sp>
      <p:sp>
        <p:nvSpPr>
          <p:cNvPr id="3" name="Tijdelijke aanduiding voor inhoud 2">
            <a:extLst>
              <a:ext uri="{FF2B5EF4-FFF2-40B4-BE49-F238E27FC236}">
                <a16:creationId xmlns:a16="http://schemas.microsoft.com/office/drawing/2014/main" id="{41084B1B-CA4E-4E9D-BD6D-C66086D8D8A6}"/>
              </a:ext>
            </a:extLst>
          </p:cNvPr>
          <p:cNvSpPr>
            <a:spLocks noGrp="1"/>
          </p:cNvSpPr>
          <p:nvPr>
            <p:ph idx="1"/>
          </p:nvPr>
        </p:nvSpPr>
        <p:spPr>
          <a:xfrm>
            <a:off x="179512" y="1398786"/>
            <a:ext cx="8712968" cy="5198566"/>
          </a:xfrm>
        </p:spPr>
        <p:txBody>
          <a:bodyPr>
            <a:normAutofit/>
          </a:bodyPr>
          <a:lstStyle/>
          <a:p>
            <a:pPr marL="457200" lvl="1" indent="-457200" defTabSz="265113">
              <a:lnSpc>
                <a:spcPct val="110000"/>
              </a:lnSpc>
              <a:buFont typeface="Wingdings" panose="05000000000000000000" pitchFamily="2" charset="2"/>
              <a:buChar char="à"/>
            </a:pPr>
            <a:r>
              <a:rPr lang="nl-NL" sz="2400" dirty="0">
                <a:sym typeface="Wingdings" panose="05000000000000000000" pitchFamily="2" charset="2"/>
              </a:rPr>
              <a:t>Eindexamen</a:t>
            </a:r>
          </a:p>
          <a:p>
            <a:pPr marL="457200" lvl="1" indent="-457200" defTabSz="265113">
              <a:lnSpc>
                <a:spcPct val="110000"/>
              </a:lnSpc>
              <a:buFont typeface="Wingdings" panose="05000000000000000000" pitchFamily="2" charset="2"/>
              <a:buChar char="à"/>
            </a:pPr>
            <a:r>
              <a:rPr lang="nl-NL" sz="2400" dirty="0">
                <a:sym typeface="Wingdings" panose="05000000000000000000" pitchFamily="2" charset="2"/>
              </a:rPr>
              <a:t>Invloed op samenleving</a:t>
            </a:r>
          </a:p>
          <a:p>
            <a:pPr marL="457200" lvl="1" indent="-457200" defTabSz="265113">
              <a:lnSpc>
                <a:spcPct val="110000"/>
              </a:lnSpc>
              <a:buFont typeface="Wingdings" panose="05000000000000000000" pitchFamily="2" charset="2"/>
              <a:buChar char="à"/>
            </a:pPr>
            <a:r>
              <a:rPr lang="nl-NL" sz="2400" dirty="0">
                <a:sym typeface="Wingdings" panose="05000000000000000000" pitchFamily="2" charset="2"/>
              </a:rPr>
              <a:t>Nuttige vaardigheid</a:t>
            </a:r>
          </a:p>
          <a:p>
            <a:pPr marL="457200" lvl="1" indent="-457200" defTabSz="265113">
              <a:lnSpc>
                <a:spcPct val="110000"/>
              </a:lnSpc>
              <a:buFont typeface="Wingdings" panose="05000000000000000000" pitchFamily="2" charset="2"/>
              <a:buChar char="à"/>
            </a:pPr>
            <a:r>
              <a:rPr lang="nl-NL" sz="2400" dirty="0">
                <a:sym typeface="Wingdings" panose="05000000000000000000" pitchFamily="2" charset="2"/>
              </a:rPr>
              <a:t>Veel normale natuurkunde en vaardigheden</a:t>
            </a:r>
          </a:p>
          <a:p>
            <a:pPr marL="457200" lvl="1" indent="-457200" defTabSz="265113">
              <a:lnSpc>
                <a:spcPct val="110000"/>
              </a:lnSpc>
              <a:buFont typeface="Wingdings" panose="05000000000000000000" pitchFamily="2" charset="2"/>
              <a:buChar char="à"/>
            </a:pPr>
            <a:r>
              <a:rPr lang="nl-NL" sz="2400" dirty="0">
                <a:sym typeface="Wingdings" panose="05000000000000000000" pitchFamily="2" charset="2"/>
              </a:rPr>
              <a:t>Meer realistische natuurkunde, </a:t>
            </a:r>
          </a:p>
          <a:p>
            <a:pPr marL="457200" lvl="1" indent="-457200" defTabSz="265113">
              <a:lnSpc>
                <a:spcPct val="110000"/>
              </a:lnSpc>
              <a:buFont typeface="Wingdings" panose="05000000000000000000" pitchFamily="2" charset="2"/>
              <a:buChar char="à"/>
            </a:pPr>
            <a:r>
              <a:rPr lang="nl-NL" sz="2400" dirty="0">
                <a:sym typeface="Wingdings" panose="05000000000000000000" pitchFamily="2" charset="2"/>
              </a:rPr>
              <a:t>Omgaan met meer complexe natuurkunde</a:t>
            </a:r>
          </a:p>
          <a:p>
            <a:pPr marL="342900" lvl="1" indent="-342900" defTabSz="265113">
              <a:lnSpc>
                <a:spcPct val="110000"/>
              </a:lnSpc>
              <a:buFont typeface="Wingdings" panose="05000000000000000000" pitchFamily="2" charset="2"/>
              <a:buChar char="à"/>
            </a:pPr>
            <a:r>
              <a:rPr lang="nl-NL" sz="2400" dirty="0">
                <a:sym typeface="Wingdings" panose="05000000000000000000" pitchFamily="2" charset="2"/>
              </a:rPr>
              <a:t> Begripswinst: </a:t>
            </a:r>
          </a:p>
          <a:p>
            <a:pPr marL="742950" lvl="2" indent="-342900" defTabSz="265113">
              <a:lnSpc>
                <a:spcPct val="110000"/>
              </a:lnSpc>
              <a:buFontTx/>
              <a:buChar char="-"/>
            </a:pPr>
            <a:r>
              <a:rPr lang="nl-NL" sz="2800" dirty="0">
                <a:sym typeface="Wingdings" panose="05000000000000000000" pitchFamily="2" charset="2"/>
              </a:rPr>
              <a:t>Gedrag van systemen in de tijd</a:t>
            </a:r>
          </a:p>
          <a:p>
            <a:pPr marL="742950" lvl="2" indent="-342900" defTabSz="265113">
              <a:lnSpc>
                <a:spcPct val="110000"/>
              </a:lnSpc>
              <a:buFontTx/>
              <a:buChar char="-"/>
            </a:pPr>
            <a:r>
              <a:rPr lang="nl-NL" sz="2800" dirty="0">
                <a:sym typeface="Wingdings" panose="05000000000000000000" pitchFamily="2" charset="2"/>
              </a:rPr>
              <a:t>Samenhang tussen verschillende grootheden</a:t>
            </a:r>
          </a:p>
          <a:p>
            <a:pPr marL="0" lvl="1" indent="0" defTabSz="265113">
              <a:lnSpc>
                <a:spcPct val="110000"/>
              </a:lnSpc>
              <a:buNone/>
            </a:pPr>
            <a:endParaRPr lang="nl-NL" dirty="0">
              <a:sym typeface="Wingdings" panose="05000000000000000000" pitchFamily="2" charset="2"/>
            </a:endParaRP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46198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3B198A0-C0E4-499E-9B54-26C656831D50}"/>
              </a:ext>
            </a:extLst>
          </p:cNvPr>
          <p:cNvPicPr/>
          <p:nvPr/>
        </p:nvPicPr>
        <p:blipFill rotWithShape="1">
          <a:blip r:embed="rId2"/>
          <a:srcRect l="5085" t="8466" r="7273" b="5492"/>
          <a:stretch/>
        </p:blipFill>
        <p:spPr bwMode="auto">
          <a:xfrm>
            <a:off x="4572000" y="2276872"/>
            <a:ext cx="4464496" cy="3456384"/>
          </a:xfrm>
          <a:prstGeom prst="rect">
            <a:avLst/>
          </a:prstGeom>
          <a:ln>
            <a:noFill/>
          </a:ln>
          <a:extLst>
            <a:ext uri="{53640926-AAD7-44D8-BBD7-CCE9431645EC}">
              <a14:shadowObscured xmlns:a14="http://schemas.microsoft.com/office/drawing/2010/main"/>
            </a:ext>
          </a:extLst>
        </p:spPr>
      </p:pic>
      <p:sp>
        <p:nvSpPr>
          <p:cNvPr id="6" name="Titel 5">
            <a:extLst>
              <a:ext uri="{FF2B5EF4-FFF2-40B4-BE49-F238E27FC236}">
                <a16:creationId xmlns:a16="http://schemas.microsoft.com/office/drawing/2014/main" id="{7B02455A-0FC3-4730-BE3D-5CA04F1BE442}"/>
              </a:ext>
            </a:extLst>
          </p:cNvPr>
          <p:cNvSpPr>
            <a:spLocks noGrp="1"/>
          </p:cNvSpPr>
          <p:nvPr>
            <p:ph type="title"/>
          </p:nvPr>
        </p:nvSpPr>
        <p:spPr>
          <a:xfrm>
            <a:off x="107504" y="274638"/>
            <a:ext cx="9036496" cy="1570186"/>
          </a:xfrm>
        </p:spPr>
        <p:txBody>
          <a:bodyPr/>
          <a:lstStyle/>
          <a:p>
            <a:pPr marL="342900" lvl="0" indent="-342900" algn="l">
              <a:spcBef>
                <a:spcPct val="20000"/>
              </a:spcBef>
            </a:pPr>
            <a:br>
              <a:rPr lang="nl-NL" sz="3200" dirty="0">
                <a:solidFill>
                  <a:srgbClr val="000000"/>
                </a:solidFill>
                <a:ea typeface="+mn-ea"/>
                <a:cs typeface="+mn-cs"/>
              </a:rPr>
            </a:br>
            <a:r>
              <a:rPr lang="nl-NL" sz="3200" dirty="0">
                <a:solidFill>
                  <a:srgbClr val="000000"/>
                </a:solidFill>
                <a:ea typeface="+mn-ea"/>
                <a:cs typeface="+mn-cs"/>
              </a:rPr>
              <a:t>Praktijkvoorbeeld:</a:t>
            </a:r>
            <a:br>
              <a:rPr lang="nl-NL" sz="3200" dirty="0">
                <a:solidFill>
                  <a:srgbClr val="000000"/>
                </a:solidFill>
                <a:ea typeface="+mn-ea"/>
                <a:cs typeface="+mn-cs"/>
              </a:rPr>
            </a:br>
            <a:r>
              <a:rPr lang="nl-NL" sz="3200" dirty="0">
                <a:solidFill>
                  <a:srgbClr val="000000"/>
                </a:solidFill>
                <a:ea typeface="+mn-ea"/>
                <a:cs typeface="+mn-cs"/>
              </a:rPr>
              <a:t>- </a:t>
            </a:r>
            <a:r>
              <a:rPr lang="nl-NL" sz="2800" dirty="0">
                <a:solidFill>
                  <a:srgbClr val="000000"/>
                </a:solidFill>
                <a:ea typeface="+mn-ea"/>
                <a:cs typeface="+mn-cs"/>
              </a:rPr>
              <a:t>eind 5 havo, na 2½ jaar leerlijn</a:t>
            </a:r>
            <a:br>
              <a:rPr lang="nl-NL" sz="3200" dirty="0">
                <a:solidFill>
                  <a:srgbClr val="000000"/>
                </a:solidFill>
                <a:ea typeface="+mn-ea"/>
                <a:cs typeface="+mn-cs"/>
              </a:rPr>
            </a:br>
            <a:r>
              <a:rPr lang="nl-NL" sz="3200" dirty="0">
                <a:solidFill>
                  <a:srgbClr val="000000"/>
                </a:solidFill>
                <a:ea typeface="+mn-ea"/>
                <a:cs typeface="+mn-cs"/>
              </a:rPr>
              <a:t>- </a:t>
            </a:r>
            <a:r>
              <a:rPr lang="nl-NL" sz="2800" dirty="0">
                <a:solidFill>
                  <a:srgbClr val="000000"/>
                </a:solidFill>
                <a:ea typeface="+mn-ea"/>
                <a:cs typeface="+mn-cs"/>
              </a:rPr>
              <a:t>vanuit </a:t>
            </a:r>
            <a:r>
              <a:rPr lang="nl-NL" sz="2800" i="1" dirty="0" err="1">
                <a:solidFill>
                  <a:srgbClr val="000000"/>
                </a:solidFill>
                <a:ea typeface="+mn-ea"/>
                <a:cs typeface="+mn-cs"/>
              </a:rPr>
              <a:t>h,t</a:t>
            </a:r>
            <a:r>
              <a:rPr lang="nl-NL" sz="2800" dirty="0">
                <a:solidFill>
                  <a:srgbClr val="000000"/>
                </a:solidFill>
                <a:ea typeface="+mn-ea"/>
                <a:cs typeface="+mn-cs"/>
              </a:rPr>
              <a:t>-videometing naar energie-grafieken</a:t>
            </a:r>
            <a:br>
              <a:rPr lang="nl-NL" sz="3200" dirty="0">
                <a:solidFill>
                  <a:srgbClr val="000000"/>
                </a:solidFill>
                <a:ea typeface="+mn-ea"/>
                <a:cs typeface="+mn-cs"/>
              </a:rPr>
            </a:br>
            <a:endParaRPr lang="nl-NL" dirty="0"/>
          </a:p>
        </p:txBody>
      </p:sp>
      <p:pic>
        <p:nvPicPr>
          <p:cNvPr id="7" name="Afbeelding 6">
            <a:extLst>
              <a:ext uri="{FF2B5EF4-FFF2-40B4-BE49-F238E27FC236}">
                <a16:creationId xmlns:a16="http://schemas.microsoft.com/office/drawing/2014/main" id="{F81C5E6B-BCF8-4AEA-8C33-620F80C4C2BA}"/>
              </a:ext>
            </a:extLst>
          </p:cNvPr>
          <p:cNvPicPr/>
          <p:nvPr/>
        </p:nvPicPr>
        <p:blipFill rotWithShape="1">
          <a:blip r:embed="rId3"/>
          <a:srcRect l="4569" t="6952" r="4400" b="4914"/>
          <a:stretch/>
        </p:blipFill>
        <p:spPr bwMode="auto">
          <a:xfrm>
            <a:off x="116294" y="2276872"/>
            <a:ext cx="4277360" cy="3456384"/>
          </a:xfrm>
          <a:prstGeom prst="rect">
            <a:avLst/>
          </a:prstGeom>
          <a:ln>
            <a:noFill/>
          </a:ln>
          <a:extLst>
            <a:ext uri="{53640926-AAD7-44D8-BBD7-CCE9431645EC}">
              <a14:shadowObscured xmlns:a14="http://schemas.microsoft.com/office/drawing/2010/main"/>
            </a:ext>
          </a:extLst>
        </p:spPr>
      </p:pic>
      <p:sp>
        <p:nvSpPr>
          <p:cNvPr id="8" name="Tekstvak 7">
            <a:extLst>
              <a:ext uri="{FF2B5EF4-FFF2-40B4-BE49-F238E27FC236}">
                <a16:creationId xmlns:a16="http://schemas.microsoft.com/office/drawing/2014/main" id="{7D56A281-D238-4A6C-BF59-78BA4D827184}"/>
              </a:ext>
            </a:extLst>
          </p:cNvPr>
          <p:cNvSpPr txBox="1"/>
          <p:nvPr/>
        </p:nvSpPr>
        <p:spPr>
          <a:xfrm>
            <a:off x="5796136" y="6156593"/>
            <a:ext cx="3240360" cy="584775"/>
          </a:xfrm>
          <a:prstGeom prst="rect">
            <a:avLst/>
          </a:prstGeom>
          <a:noFill/>
        </p:spPr>
        <p:txBody>
          <a:bodyPr wrap="square" rtlCol="0">
            <a:spAutoFit/>
          </a:bodyPr>
          <a:lstStyle/>
          <a:p>
            <a:pPr>
              <a:buNone/>
            </a:pPr>
            <a:r>
              <a:rPr lang="nl-NL" sz="3200" dirty="0"/>
              <a:t>(Ook als </a:t>
            </a:r>
            <a:r>
              <a:rPr lang="nl-NL" sz="3200" dirty="0">
                <a:hlinkClick r:id="rId4" action="ppaction://hlinkfile"/>
              </a:rPr>
              <a:t>model</a:t>
            </a:r>
            <a:r>
              <a:rPr lang="nl-NL" sz="3200" dirty="0"/>
              <a:t>)</a:t>
            </a:r>
          </a:p>
        </p:txBody>
      </p:sp>
    </p:spTree>
    <p:extLst>
      <p:ext uri="{BB962C8B-B14F-4D97-AF65-F5344CB8AC3E}">
        <p14:creationId xmlns:p14="http://schemas.microsoft.com/office/powerpoint/2010/main" val="374307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FEEB4-0E51-4097-BBEE-95FC3BDCE344}"/>
              </a:ext>
            </a:extLst>
          </p:cNvPr>
          <p:cNvSpPr>
            <a:spLocks noGrp="1"/>
          </p:cNvSpPr>
          <p:nvPr>
            <p:ph type="title"/>
          </p:nvPr>
        </p:nvSpPr>
        <p:spPr>
          <a:xfrm>
            <a:off x="457200" y="116632"/>
            <a:ext cx="8229600" cy="792088"/>
          </a:xfrm>
        </p:spPr>
        <p:txBody>
          <a:bodyPr/>
          <a:lstStyle/>
          <a:p>
            <a:r>
              <a:rPr lang="nl-NL" dirty="0"/>
              <a:t>Citaat 1</a:t>
            </a:r>
          </a:p>
        </p:txBody>
      </p:sp>
      <p:sp>
        <p:nvSpPr>
          <p:cNvPr id="3" name="Tijdelijke aanduiding voor inhoud 2">
            <a:extLst>
              <a:ext uri="{FF2B5EF4-FFF2-40B4-BE49-F238E27FC236}">
                <a16:creationId xmlns:a16="http://schemas.microsoft.com/office/drawing/2014/main" id="{0D5D638E-17EE-4AF1-B8EF-4A575ACF618E}"/>
              </a:ext>
            </a:extLst>
          </p:cNvPr>
          <p:cNvSpPr>
            <a:spLocks noGrp="1"/>
          </p:cNvSpPr>
          <p:nvPr>
            <p:ph idx="1"/>
          </p:nvPr>
        </p:nvSpPr>
        <p:spPr>
          <a:xfrm>
            <a:off x="457200" y="964294"/>
            <a:ext cx="8363272" cy="4929411"/>
          </a:xfrm>
        </p:spPr>
        <p:txBody>
          <a:bodyPr/>
          <a:lstStyle/>
          <a:p>
            <a:pPr marL="0" indent="0">
              <a:buNone/>
            </a:pPr>
            <a:r>
              <a:rPr lang="nl-NL" dirty="0"/>
              <a:t>“Wij vinden zeker dat we de stof nu beter begrijpen. Door de </a:t>
            </a:r>
            <a:r>
              <a:rPr lang="nl-NL" b="1" dirty="0">
                <a:solidFill>
                  <a:srgbClr val="FF0000"/>
                </a:solidFill>
              </a:rPr>
              <a:t>grafieken</a:t>
            </a:r>
            <a:r>
              <a:rPr lang="nl-NL" dirty="0"/>
              <a:t> met alle energie is er een </a:t>
            </a:r>
            <a:r>
              <a:rPr lang="nl-NL" b="1" dirty="0">
                <a:solidFill>
                  <a:srgbClr val="FF0000"/>
                </a:solidFill>
              </a:rPr>
              <a:t>duidelijk overzicht </a:t>
            </a:r>
            <a:r>
              <a:rPr lang="nl-NL" dirty="0"/>
              <a:t>hoe de energie veranderd bij een stuiter.</a:t>
            </a:r>
            <a:br>
              <a:rPr lang="nl-NL" dirty="0"/>
            </a:br>
            <a:endParaRPr lang="nl-NL" sz="1600" dirty="0"/>
          </a:p>
          <a:p>
            <a:pPr marL="0" indent="0">
              <a:buNone/>
            </a:pPr>
            <a:r>
              <a:rPr lang="nl-NL" b="1" dirty="0">
                <a:solidFill>
                  <a:srgbClr val="FF0000"/>
                </a:solidFill>
              </a:rPr>
              <a:t>Normaal reken je maar één punt uit </a:t>
            </a:r>
            <a:r>
              <a:rPr lang="nl-NL" dirty="0"/>
              <a:t>en dan krijg je niet een beeld van hoe het veranderd. </a:t>
            </a:r>
            <a:br>
              <a:rPr lang="nl-NL" dirty="0"/>
            </a:br>
            <a:endParaRPr lang="nl-NL" sz="1600" dirty="0"/>
          </a:p>
          <a:p>
            <a:pPr marL="0" indent="0">
              <a:buNone/>
            </a:pPr>
            <a:r>
              <a:rPr lang="nl-NL" dirty="0"/>
              <a:t>Dit </a:t>
            </a:r>
            <a:r>
              <a:rPr lang="nl-NL" b="1" dirty="0">
                <a:solidFill>
                  <a:srgbClr val="FF0000"/>
                </a:solidFill>
              </a:rPr>
              <a:t>totaalbeeld</a:t>
            </a:r>
            <a:r>
              <a:rPr lang="nl-NL" dirty="0"/>
              <a:t> heeft ons </a:t>
            </a:r>
            <a:r>
              <a:rPr lang="nl-NL" b="1" dirty="0">
                <a:solidFill>
                  <a:srgbClr val="FF0000"/>
                </a:solidFill>
              </a:rPr>
              <a:t>geholpen met </a:t>
            </a:r>
            <a:r>
              <a:rPr lang="nl-NL" dirty="0"/>
              <a:t>het </a:t>
            </a:r>
            <a:r>
              <a:rPr lang="nl-NL" b="1" dirty="0">
                <a:solidFill>
                  <a:srgbClr val="FF0000"/>
                </a:solidFill>
              </a:rPr>
              <a:t>begrijpen</a:t>
            </a:r>
            <a:r>
              <a:rPr lang="nl-NL" dirty="0"/>
              <a:t> van de stof.”</a:t>
            </a:r>
            <a:br>
              <a:rPr lang="nl-NL" dirty="0"/>
            </a:br>
            <a:endParaRPr lang="nl-NL" dirty="0"/>
          </a:p>
        </p:txBody>
      </p:sp>
    </p:spTree>
    <p:extLst>
      <p:ext uri="{BB962C8B-B14F-4D97-AF65-F5344CB8AC3E}">
        <p14:creationId xmlns:p14="http://schemas.microsoft.com/office/powerpoint/2010/main" val="2893812676"/>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nl-N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nl-NL" sz="18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1681</TotalTime>
  <Words>1233</Words>
  <Application>Microsoft Office PowerPoint</Application>
  <PresentationFormat>Diavoorstelling (4:3)</PresentationFormat>
  <Paragraphs>286</Paragraphs>
  <Slides>35</Slides>
  <Notes>19</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35</vt:i4>
      </vt:variant>
    </vt:vector>
  </HeadingPairs>
  <TitlesOfParts>
    <vt:vector size="42" baseType="lpstr">
      <vt:lpstr>Arial</vt:lpstr>
      <vt:lpstr>Calibri</vt:lpstr>
      <vt:lpstr>Calibri Light</vt:lpstr>
      <vt:lpstr>Cambria Math</vt:lpstr>
      <vt:lpstr>Wingdings</vt:lpstr>
      <vt:lpstr>Standaardontwerp</vt:lpstr>
      <vt:lpstr>Office Theme</vt:lpstr>
      <vt:lpstr>PowerPoint-presentatie</vt:lpstr>
      <vt:lpstr>Even voorstellen…</vt:lpstr>
      <vt:lpstr>Modelleren</vt:lpstr>
      <vt:lpstr>Opdracht: docent als leerling</vt:lpstr>
      <vt:lpstr>Een lijstje met kennis</vt:lpstr>
      <vt:lpstr>PowerPoint-presentatie</vt:lpstr>
      <vt:lpstr>Waarom dan?</vt:lpstr>
      <vt:lpstr> Praktijkvoorbeeld: - eind 5 havo, na 2½ jaar leerlijn - vanuit h,t-videometing naar energie-grafieken </vt:lpstr>
      <vt:lpstr>Citaat 1</vt:lpstr>
      <vt:lpstr>Citaat 2</vt:lpstr>
      <vt:lpstr>Resultaat enquete</vt:lpstr>
      <vt:lpstr>Leerlingcommentaren enquete</vt:lpstr>
      <vt:lpstr>Complexiteit</vt:lpstr>
      <vt:lpstr>Opzet lessenserie</vt:lpstr>
      <vt:lpstr>1. Voorbeeld overzicht (versie Huub)</vt:lpstr>
      <vt:lpstr>2. Intro rekenen in stapjes</vt:lpstr>
      <vt:lpstr>2. Een moeilijk probleem, rekenen in stapjes</vt:lpstr>
      <vt:lpstr>3. Oriëntatie  grafische taal</vt:lpstr>
      <vt:lpstr>3. Orientatie: hoe zie je dit terug in een grafisch model?</vt:lpstr>
      <vt:lpstr>4. Grafische taal, relatiebenadering</vt:lpstr>
      <vt:lpstr>4. Grafische taal leren lezen</vt:lpstr>
      <vt:lpstr>4. Grafische taal leren lezen</vt:lpstr>
      <vt:lpstr>4. Grafische taal leren lezen</vt:lpstr>
      <vt:lpstr>4. Leren bouwen</vt:lpstr>
      <vt:lpstr>4. Ontwerp (eerst) op papier</vt:lpstr>
      <vt:lpstr>4. Voorbeeld bouwopdracht</vt:lpstr>
      <vt:lpstr>5. Werken met modellen</vt:lpstr>
      <vt:lpstr>Toets het leggen van  verbanden</vt:lpstr>
      <vt:lpstr>6. Bouwvolgorde</vt:lpstr>
      <vt:lpstr>6. Bouwvolgorde</vt:lpstr>
      <vt:lpstr>7. Bijzondere aspecten</vt:lpstr>
      <vt:lpstr>Benodigde tijd</vt:lpstr>
      <vt:lpstr>PowerPoint-presentatie</vt:lpstr>
      <vt:lpstr>Kern</vt:lpstr>
      <vt:lpstr>Dank voor jullie aandacht</vt:lpstr>
    </vt:vector>
  </TitlesOfParts>
  <Company>Haags Montessori Lyceum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HML</dc:creator>
  <cp:lastModifiedBy>onnevanbuuren@quicknet.nl</cp:lastModifiedBy>
  <cp:revision>182</cp:revision>
  <cp:lastPrinted>2013-03-04T11:45:42Z</cp:lastPrinted>
  <dcterms:created xsi:type="dcterms:W3CDTF">2009-05-06T09:01:36Z</dcterms:created>
  <dcterms:modified xsi:type="dcterms:W3CDTF">2019-12-27T12:01:17Z</dcterms:modified>
</cp:coreProperties>
</file>