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4" r:id="rId1"/>
  </p:sldMasterIdLst>
  <p:sldIdLst>
    <p:sldId id="256" r:id="rId2"/>
    <p:sldId id="257" r:id="rId3"/>
    <p:sldId id="605" r:id="rId4"/>
    <p:sldId id="609" r:id="rId5"/>
    <p:sldId id="616" r:id="rId6"/>
    <p:sldId id="610" r:id="rId7"/>
    <p:sldId id="611" r:id="rId8"/>
    <p:sldId id="612" r:id="rId9"/>
    <p:sldId id="613" r:id="rId10"/>
    <p:sldId id="268" r:id="rId11"/>
    <p:sldId id="627" r:id="rId12"/>
    <p:sldId id="594" r:id="rId13"/>
    <p:sldId id="595" r:id="rId14"/>
    <p:sldId id="596" r:id="rId15"/>
    <p:sldId id="598" r:id="rId16"/>
    <p:sldId id="604" r:id="rId17"/>
    <p:sldId id="628" r:id="rId18"/>
    <p:sldId id="629" r:id="rId19"/>
    <p:sldId id="630" r:id="rId20"/>
    <p:sldId id="614" r:id="rId21"/>
    <p:sldId id="615" r:id="rId22"/>
    <p:sldId id="617" r:id="rId23"/>
    <p:sldId id="632" r:id="rId24"/>
    <p:sldId id="624" r:id="rId25"/>
    <p:sldId id="625" r:id="rId26"/>
    <p:sldId id="608" r:id="rId27"/>
    <p:sldId id="626" r:id="rId28"/>
    <p:sldId id="618" r:id="rId29"/>
    <p:sldId id="619" r:id="rId30"/>
    <p:sldId id="620" r:id="rId31"/>
    <p:sldId id="621" r:id="rId32"/>
    <p:sldId id="622" r:id="rId33"/>
    <p:sldId id="623" r:id="rId34"/>
    <p:sldId id="270" r:id="rId35"/>
    <p:sldId id="63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hooy\Downloads\Enqu&#234;te%205%20havo%20-%20natuurkunde%20(Antwoorden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sz="2000" b="1" dirty="0" err="1"/>
              <a:t>Enquete</a:t>
            </a:r>
            <a:r>
              <a:rPr lang="nl-NL" sz="2000" b="1" dirty="0"/>
              <a:t> </a:t>
            </a:r>
            <a:r>
              <a:rPr lang="nl-NL" sz="2000" b="1" dirty="0" err="1"/>
              <a:t>5H</a:t>
            </a:r>
            <a:r>
              <a:rPr lang="nl-NL" sz="2000" b="1" dirty="0"/>
              <a:t> - waardering formatieve elementen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'Formulierreacties 1'!$C$27:$I$27</c:f>
              <c:strCache>
                <c:ptCount val="7"/>
                <c:pt idx="0">
                  <c:v>Startquizzen</c:v>
                </c:pt>
                <c:pt idx="1">
                  <c:v>Opgavenbundel</c:v>
                </c:pt>
                <c:pt idx="2">
                  <c:v>Opgavenplanner</c:v>
                </c:pt>
                <c:pt idx="3">
                  <c:v>Oefenvragen eDition</c:v>
                </c:pt>
                <c:pt idx="4">
                  <c:v>Zelftoets eDition</c:v>
                </c:pt>
                <c:pt idx="5">
                  <c:v>Experimenten</c:v>
                </c:pt>
                <c:pt idx="6">
                  <c:v>Formatieve toets</c:v>
                </c:pt>
              </c:strCache>
            </c:strRef>
          </c:cat>
          <c:val>
            <c:numRef>
              <c:f>'Formulierreacties 1'!$C$28:$I$28</c:f>
              <c:numCache>
                <c:formatCode>General</c:formatCode>
                <c:ptCount val="7"/>
                <c:pt idx="0">
                  <c:v>4</c:v>
                </c:pt>
                <c:pt idx="1">
                  <c:v>4.4000000000000004</c:v>
                </c:pt>
                <c:pt idx="2">
                  <c:v>3.2</c:v>
                </c:pt>
                <c:pt idx="3">
                  <c:v>3.9</c:v>
                </c:pt>
                <c:pt idx="4">
                  <c:v>4.0999999999999996</c:v>
                </c:pt>
                <c:pt idx="5">
                  <c:v>3.8</c:v>
                </c:pt>
                <c:pt idx="6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C1-4155-80D1-765A590C9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23039232"/>
        <c:axId val="423036936"/>
      </c:barChart>
      <c:catAx>
        <c:axId val="423039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3036936"/>
        <c:crosses val="autoZero"/>
        <c:auto val="1"/>
        <c:lblAlgn val="ctr"/>
        <c:lblOffset val="100"/>
        <c:noMultiLvlLbl val="0"/>
      </c:catAx>
      <c:valAx>
        <c:axId val="423036936"/>
        <c:scaling>
          <c:orientation val="minMax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42303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smtClean="0"/>
              <a:pPr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3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79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3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96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90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282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51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53086D93-FCAC-47E0-A2EE-787E62CA814C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47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4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464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70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4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82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5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7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2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3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smtClean="0"/>
              <a:t>12/11/2019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11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Digitaal &amp; Papier</a:t>
            </a:r>
            <a:br>
              <a:rPr lang="nl-NL" b="1" dirty="0"/>
            </a:br>
            <a:r>
              <a:rPr lang="nl-NL" sz="3000" dirty="0"/>
              <a:t>De ideale mix om te differentiëren</a:t>
            </a:r>
            <a:br>
              <a:rPr lang="nl-NL" b="1" dirty="0"/>
            </a:br>
            <a:endParaRPr lang="nl-NL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66217" y="4440286"/>
            <a:ext cx="6619244" cy="950865"/>
          </a:xfrm>
        </p:spPr>
        <p:txBody>
          <a:bodyPr>
            <a:normAutofit fontScale="85000" lnSpcReduction="20000"/>
          </a:bodyPr>
          <a:lstStyle/>
          <a:p>
            <a:r>
              <a:rPr lang="nl-NL" sz="1800" b="1" cap="none" dirty="0"/>
              <a:t>Kees Hooyman</a:t>
            </a:r>
          </a:p>
          <a:p>
            <a:r>
              <a:rPr lang="nl-NL" sz="1800" b="1" cap="none" dirty="0"/>
              <a:t>St Bonifatiuscollege Utrecht</a:t>
            </a:r>
          </a:p>
          <a:p>
            <a:r>
              <a:rPr lang="nl-NL" sz="1800" b="1" cap="none" dirty="0"/>
              <a:t>Uitgeverij ThiemeMeulenhoff</a:t>
            </a:r>
          </a:p>
        </p:txBody>
      </p:sp>
    </p:spTree>
    <p:extLst>
      <p:ext uri="{BB962C8B-B14F-4D97-AF65-F5344CB8AC3E}">
        <p14:creationId xmlns:p14="http://schemas.microsoft.com/office/powerpoint/2010/main" val="1175794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16" y="2809876"/>
            <a:ext cx="7351353" cy="2562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/>
              <a:t>Nu zelf aan de slag met </a:t>
            </a:r>
            <a:r>
              <a:rPr lang="nl-NL" sz="2400" dirty="0" err="1"/>
              <a:t>eDition</a:t>
            </a:r>
            <a:r>
              <a:rPr lang="nl-NL" sz="2400" dirty="0"/>
              <a:t>.</a:t>
            </a:r>
          </a:p>
          <a:p>
            <a:endParaRPr lang="nl-NL" sz="2400" dirty="0"/>
          </a:p>
          <a:p>
            <a:r>
              <a:rPr lang="nl-NL" sz="2400" dirty="0"/>
              <a:t>Open Google Chrome of Safari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/>
              <a:t> Ga naar thiememeulenhoff.nl</a:t>
            </a:r>
          </a:p>
          <a:p>
            <a:pPr marL="0" indent="0">
              <a:buNone/>
            </a:pPr>
            <a:endParaRPr lang="nl-NL" sz="2100" dirty="0"/>
          </a:p>
          <a:p>
            <a:pPr marL="0" indent="0">
              <a:buNone/>
            </a:pPr>
            <a:endParaRPr lang="nl-NL" sz="2100" dirty="0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CF92A87-FBC7-4D21-A296-6B53AEE9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0062FEE4-A39A-450B-A87C-B59FD0286EFF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0026A07-8261-4347-91EA-29D8B6815A63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2A956BEA-4BE7-4F86-B300-296C2051F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4AD66260-BD33-4A46-85DB-662A73096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7242FE25-442B-4637-B58D-799D27913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630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0E4F6-2477-4F44-8734-E5A2CDC7D0C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11/12/2019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003814-E6C3-4097-B09D-34F895CAD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826"/>
            <a:ext cx="9144000" cy="6096001"/>
          </a:xfrm>
          <a:prstGeom prst="rect">
            <a:avLst/>
          </a:prstGeom>
        </p:spPr>
      </p:pic>
      <p:sp>
        <p:nvSpPr>
          <p:cNvPr id="5" name="Ovale toelichting 4"/>
          <p:cNvSpPr/>
          <p:nvPr/>
        </p:nvSpPr>
        <p:spPr bwMode="auto">
          <a:xfrm>
            <a:off x="2120383" y="1926102"/>
            <a:ext cx="3369573" cy="1026114"/>
          </a:xfrm>
          <a:prstGeom prst="wedgeEllipseCallout">
            <a:avLst>
              <a:gd name="adj1" fmla="val 96402"/>
              <a:gd name="adj2" fmla="val -53022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nl-NL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Klik op </a:t>
            </a:r>
          </a:p>
          <a:p>
            <a:pPr algn="ctr"/>
            <a:r>
              <a:rPr lang="nl-NL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Digitale leeromgeving</a:t>
            </a:r>
          </a:p>
        </p:txBody>
      </p:sp>
    </p:spTree>
    <p:extLst>
      <p:ext uri="{BB962C8B-B14F-4D97-AF65-F5344CB8AC3E}">
        <p14:creationId xmlns:p14="http://schemas.microsoft.com/office/powerpoint/2010/main" val="41394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 bwMode="auto">
          <a:xfrm>
            <a:off x="1143000" y="857250"/>
            <a:ext cx="6858000" cy="1437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22" y="433406"/>
            <a:ext cx="8589235" cy="4992034"/>
          </a:xfrm>
          <a:prstGeom prst="rect">
            <a:avLst/>
          </a:prstGeom>
        </p:spPr>
      </p:pic>
      <p:sp>
        <p:nvSpPr>
          <p:cNvPr id="4" name="PIJL-LINKS 3"/>
          <p:cNvSpPr/>
          <p:nvPr/>
        </p:nvSpPr>
        <p:spPr bwMode="auto">
          <a:xfrm rot="19810059">
            <a:off x="3556949" y="2476619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1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 bwMode="auto">
          <a:xfrm>
            <a:off x="1143000" y="857250"/>
            <a:ext cx="6858000" cy="1437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10" y="434799"/>
            <a:ext cx="8333902" cy="4980481"/>
          </a:xfrm>
          <a:prstGeom prst="rect">
            <a:avLst/>
          </a:prstGeom>
        </p:spPr>
      </p:pic>
      <p:sp>
        <p:nvSpPr>
          <p:cNvPr id="5" name="PIJL-LINKS 4"/>
          <p:cNvSpPr/>
          <p:nvPr/>
        </p:nvSpPr>
        <p:spPr bwMode="auto">
          <a:xfrm rot="19810059">
            <a:off x="6138952" y="4193197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1143000" y="857250"/>
            <a:ext cx="6858000" cy="1437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81" y="316245"/>
            <a:ext cx="8683038" cy="44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2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76470"/>
            <a:ext cx="6858000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dirty="0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224898" y="191786"/>
            <a:ext cx="8726062" cy="26834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85" y="467231"/>
            <a:ext cx="2592287" cy="111113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026A9FBB-7256-4E6F-B9B6-24D322FA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00" y="2263045"/>
            <a:ext cx="8544614" cy="3249094"/>
          </a:xfrm>
          <a:prstGeom prst="rect">
            <a:avLst/>
          </a:prstGeom>
        </p:spPr>
      </p:pic>
      <p:sp>
        <p:nvSpPr>
          <p:cNvPr id="10" name="PIJL-LINKS 4">
            <a:extLst>
              <a:ext uri="{FF2B5EF4-FFF2-40B4-BE49-F238E27FC236}">
                <a16:creationId xmlns:a16="http://schemas.microsoft.com/office/drawing/2014/main" id="{EAF44BA0-41EA-4A8C-A499-E552B9433576}"/>
              </a:ext>
            </a:extLst>
          </p:cNvPr>
          <p:cNvSpPr/>
          <p:nvPr/>
        </p:nvSpPr>
        <p:spPr bwMode="auto">
          <a:xfrm rot="19810059">
            <a:off x="4356954" y="2341406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6DAF767-3371-44B1-8AA1-1E23B64AA284}"/>
              </a:ext>
            </a:extLst>
          </p:cNvPr>
          <p:cNvSpPr txBox="1"/>
          <p:nvPr/>
        </p:nvSpPr>
        <p:spPr>
          <a:xfrm>
            <a:off x="1180696" y="1533533"/>
            <a:ext cx="2322258" cy="5078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chemeClr val="bg1"/>
                </a:solidFill>
              </a:rPr>
              <a:t>Route Newton 4/5/6 havo/vwo LRN-line</a:t>
            </a:r>
          </a:p>
        </p:txBody>
      </p:sp>
      <p:sp>
        <p:nvSpPr>
          <p:cNvPr id="5" name="Rechthoek 4"/>
          <p:cNvSpPr/>
          <p:nvPr/>
        </p:nvSpPr>
        <p:spPr>
          <a:xfrm>
            <a:off x="2615396" y="5867825"/>
            <a:ext cx="309180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Klik op deze licentie.</a:t>
            </a:r>
          </a:p>
        </p:txBody>
      </p:sp>
    </p:spTree>
    <p:extLst>
      <p:ext uri="{BB962C8B-B14F-4D97-AF65-F5344CB8AC3E}">
        <p14:creationId xmlns:p14="http://schemas.microsoft.com/office/powerpoint/2010/main" val="3297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57250"/>
            <a:ext cx="6885384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391160" y="396004"/>
            <a:ext cx="8458200" cy="27129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9978"/>
            <a:ext cx="2592287" cy="111113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42C9A18-CCA7-4B39-9ECF-8048319AA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6" y="1610854"/>
            <a:ext cx="7835344" cy="4588033"/>
          </a:xfrm>
          <a:prstGeom prst="rect">
            <a:avLst/>
          </a:prstGeom>
        </p:spPr>
      </p:pic>
      <p:sp>
        <p:nvSpPr>
          <p:cNvPr id="9" name="PIJL-LINKS 4">
            <a:extLst>
              <a:ext uri="{FF2B5EF4-FFF2-40B4-BE49-F238E27FC236}">
                <a16:creationId xmlns:a16="http://schemas.microsoft.com/office/drawing/2014/main" id="{B33BCC06-ADAC-410E-B174-021FAD910D0C}"/>
              </a:ext>
            </a:extLst>
          </p:cNvPr>
          <p:cNvSpPr/>
          <p:nvPr/>
        </p:nvSpPr>
        <p:spPr bwMode="auto">
          <a:xfrm rot="16200000">
            <a:off x="8848792" y="4448798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477519" y="5951002"/>
            <a:ext cx="49908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700" b="1" i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Scroll</a:t>
            </a:r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of </a:t>
            </a:r>
            <a:r>
              <a:rPr lang="nl-NL" sz="2700" b="1" i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swipe</a:t>
            </a:r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 iets naar beneden.</a:t>
            </a:r>
          </a:p>
        </p:txBody>
      </p:sp>
    </p:spTree>
    <p:extLst>
      <p:ext uri="{BB962C8B-B14F-4D97-AF65-F5344CB8AC3E}">
        <p14:creationId xmlns:p14="http://schemas.microsoft.com/office/powerpoint/2010/main" val="151837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57250"/>
            <a:ext cx="6885384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350520" y="404658"/>
            <a:ext cx="8519160" cy="22572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84851"/>
            <a:ext cx="2592287" cy="111113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400915" y="5151532"/>
            <a:ext cx="23695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Klik op </a:t>
            </a:r>
            <a:r>
              <a:rPr lang="nl-NL" sz="2700" b="1" i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eDition</a:t>
            </a:r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DA8C584-1268-4CFF-A61E-188D1F85E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" y="2182692"/>
            <a:ext cx="8244947" cy="2765228"/>
          </a:xfrm>
          <a:prstGeom prst="rect">
            <a:avLst/>
          </a:prstGeom>
        </p:spPr>
      </p:pic>
      <p:sp>
        <p:nvSpPr>
          <p:cNvPr id="9" name="PIJL-LINKS 4">
            <a:extLst>
              <a:ext uri="{FF2B5EF4-FFF2-40B4-BE49-F238E27FC236}">
                <a16:creationId xmlns:a16="http://schemas.microsoft.com/office/drawing/2014/main" id="{B33BCC06-ADAC-410E-B174-021FAD910D0C}"/>
              </a:ext>
            </a:extLst>
          </p:cNvPr>
          <p:cNvSpPr/>
          <p:nvPr/>
        </p:nvSpPr>
        <p:spPr bwMode="auto">
          <a:xfrm rot="18885222">
            <a:off x="5476609" y="2109084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5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57250"/>
            <a:ext cx="6885384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259080" y="315104"/>
            <a:ext cx="8763000" cy="21842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48" y="556712"/>
            <a:ext cx="2592287" cy="111113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9A957D-D372-4EB3-9B89-F917841B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21" y="1819092"/>
            <a:ext cx="8569555" cy="448219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836171" y="6223044"/>
            <a:ext cx="34716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Je kunt nu aan de slag!</a:t>
            </a:r>
          </a:p>
        </p:txBody>
      </p:sp>
    </p:spTree>
    <p:extLst>
      <p:ext uri="{BB962C8B-B14F-4D97-AF65-F5344CB8AC3E}">
        <p14:creationId xmlns:p14="http://schemas.microsoft.com/office/powerpoint/2010/main" val="11740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16" y="2641600"/>
            <a:ext cx="7261784" cy="3460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dirty="0"/>
              <a:t>Welke onderdelen van een hoofdstuk digitaal?</a:t>
            </a:r>
          </a:p>
          <a:p>
            <a:r>
              <a:rPr lang="nl-NL" sz="2400" dirty="0"/>
              <a:t>Start van een hoofdstuk</a:t>
            </a:r>
          </a:p>
          <a:p>
            <a:r>
              <a:rPr lang="nl-NL" sz="2400" b="1" i="1" dirty="0"/>
              <a:t>Start van een paragraaf – gesloten vragen</a:t>
            </a:r>
          </a:p>
          <a:p>
            <a:r>
              <a:rPr lang="nl-NL" sz="2400" dirty="0"/>
              <a:t>Oefenopgaven met feedback – halverwege</a:t>
            </a:r>
          </a:p>
          <a:p>
            <a:r>
              <a:rPr lang="nl-NL" sz="2400" dirty="0"/>
              <a:t>Oefenopgaven met feedback – einde</a:t>
            </a:r>
          </a:p>
          <a:p>
            <a:r>
              <a:rPr lang="nl-NL" sz="2400" dirty="0"/>
              <a:t>Diagnostische toets(en)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89F732B-ACCB-40B7-8252-2F9DCC87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B303B148-2B20-413B-A048-E41352628AE0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61FBD88-4EC7-44AE-8A41-65366D17F527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17DFF5D2-3C62-40E2-8714-A93CB44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658B2346-2C7F-454F-91B8-4A2D76689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F5BC9E60-07AE-4C20-A2D0-BE0D9DDF7A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64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16" y="2605183"/>
            <a:ext cx="6714537" cy="3496849"/>
          </a:xfrm>
        </p:spPr>
        <p:txBody>
          <a:bodyPr>
            <a:normAutofit lnSpcReduction="10000"/>
          </a:bodyPr>
          <a:lstStyle/>
          <a:p>
            <a:r>
              <a:rPr lang="nl-NL" sz="2200" dirty="0"/>
              <a:t>Wanneer papier, wanneer digitaal? </a:t>
            </a:r>
          </a:p>
          <a:p>
            <a:r>
              <a:rPr lang="nl-NL" sz="2200" dirty="0"/>
              <a:t>Wat is de meerwaarde? Welk materiaal zorgt voor beter onderwijs? </a:t>
            </a:r>
          </a:p>
          <a:p>
            <a:endParaRPr lang="nl-NL" sz="2200" dirty="0"/>
          </a:p>
          <a:p>
            <a:r>
              <a:rPr lang="nl-NL" sz="2200" dirty="0"/>
              <a:t>Wat helpt onze leerlingen? Waardoor werken ze effectiever of sneller? </a:t>
            </a:r>
          </a:p>
          <a:p>
            <a:r>
              <a:rPr lang="nl-NL" sz="2200" dirty="0"/>
              <a:t>Wat helpt hen om beter te presteren bij de toets? </a:t>
            </a:r>
          </a:p>
          <a:p>
            <a:r>
              <a:rPr lang="nl-NL" sz="2200" dirty="0"/>
              <a:t>Kun je hiermee beter differentiëren? </a:t>
            </a:r>
          </a:p>
          <a:p>
            <a:endParaRPr lang="nl-NL" sz="2100" dirty="0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E7FC1DB-0F29-4E9D-8133-0EF430840F3B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1501329-39D7-41EF-A004-03BF3C76A399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6C3ABA87-256C-49D9-AEFD-D490C9690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E865C340-CE37-425B-84E8-F7E7B276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55CE9FCB-43F5-4849-A6B7-7A9E69179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659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B21AA3-6CEE-4049-8BE9-C70F6466D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6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8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1D08D5A-EE49-49BC-8BBB-60EC4E9EC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97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C1EA387-E652-40E6-8358-BA8E2C12F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8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58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02EF369-CF52-41C8-9CD6-5D6D5A41B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8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628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76470"/>
            <a:ext cx="6858000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340360" y="416938"/>
            <a:ext cx="8478520" cy="20191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864078" y="5564722"/>
            <a:ext cx="309180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Klik op deze licentie.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26A9FBB-7256-4E6F-B9B6-24D322FA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2099604"/>
            <a:ext cx="8318927" cy="3163276"/>
          </a:xfrm>
          <a:prstGeom prst="rect">
            <a:avLst/>
          </a:prstGeom>
        </p:spPr>
      </p:pic>
      <p:sp>
        <p:nvSpPr>
          <p:cNvPr id="10" name="PIJL-LINKS 4">
            <a:extLst>
              <a:ext uri="{FF2B5EF4-FFF2-40B4-BE49-F238E27FC236}">
                <a16:creationId xmlns:a16="http://schemas.microsoft.com/office/drawing/2014/main" id="{EAF44BA0-41EA-4A8C-A499-E552B9433576}"/>
              </a:ext>
            </a:extLst>
          </p:cNvPr>
          <p:cNvSpPr/>
          <p:nvPr/>
        </p:nvSpPr>
        <p:spPr bwMode="auto">
          <a:xfrm rot="19810059">
            <a:off x="4170375" y="3591701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6DAF767-3371-44B1-8AA1-1E23B64AA284}"/>
              </a:ext>
            </a:extLst>
          </p:cNvPr>
          <p:cNvSpPr txBox="1"/>
          <p:nvPr/>
        </p:nvSpPr>
        <p:spPr>
          <a:xfrm>
            <a:off x="1362120" y="1333690"/>
            <a:ext cx="2322258" cy="5078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1350" dirty="0">
                <a:solidFill>
                  <a:schemeClr val="bg1"/>
                </a:solidFill>
              </a:rPr>
              <a:t>Route Newton Experimenteerlicentie</a:t>
            </a:r>
          </a:p>
        </p:txBody>
      </p:sp>
    </p:spTree>
    <p:extLst>
      <p:ext uri="{BB962C8B-B14F-4D97-AF65-F5344CB8AC3E}">
        <p14:creationId xmlns:p14="http://schemas.microsoft.com/office/powerpoint/2010/main" val="9787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57250"/>
            <a:ext cx="6885384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360680" y="462077"/>
            <a:ext cx="8407400" cy="17636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36" y="715461"/>
            <a:ext cx="2592287" cy="1111130"/>
          </a:xfrm>
          <a:prstGeom prst="rect">
            <a:avLst/>
          </a:prstGeom>
        </p:spPr>
      </p:pic>
      <p:sp>
        <p:nvSpPr>
          <p:cNvPr id="9" name="PIJL-LINKS 4">
            <a:extLst>
              <a:ext uri="{FF2B5EF4-FFF2-40B4-BE49-F238E27FC236}">
                <a16:creationId xmlns:a16="http://schemas.microsoft.com/office/drawing/2014/main" id="{B33BCC06-ADAC-410E-B174-021FAD910D0C}"/>
              </a:ext>
            </a:extLst>
          </p:cNvPr>
          <p:cNvSpPr/>
          <p:nvPr/>
        </p:nvSpPr>
        <p:spPr bwMode="auto">
          <a:xfrm rot="19810059">
            <a:off x="5480969" y="3679995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F6FB2B77-1A1E-4FE8-B85A-4E2178A868C4}"/>
              </a:ext>
            </a:extLst>
          </p:cNvPr>
          <p:cNvGrpSpPr/>
          <p:nvPr/>
        </p:nvGrpSpPr>
        <p:grpSpPr>
          <a:xfrm>
            <a:off x="128772" y="1793824"/>
            <a:ext cx="8842508" cy="4464736"/>
            <a:chOff x="0" y="1412776"/>
            <a:chExt cx="9144000" cy="4258553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9D2F0EF-B8FD-4654-A68D-2CEFE23F3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412776"/>
              <a:ext cx="9144000" cy="4258553"/>
            </a:xfrm>
            <a:prstGeom prst="rect">
              <a:avLst/>
            </a:prstGeom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733D9BB6-41A2-418C-B7D1-4CC95AFE7466}"/>
                </a:ext>
              </a:extLst>
            </p:cNvPr>
            <p:cNvSpPr/>
            <p:nvPr/>
          </p:nvSpPr>
          <p:spPr bwMode="auto">
            <a:xfrm>
              <a:off x="2987824" y="2708920"/>
              <a:ext cx="1800200" cy="11521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78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>
                <a:latin typeface="Times New Roman" pitchFamily="18" charset="0"/>
              </a:endParaRPr>
            </a:p>
          </p:txBody>
        </p:sp>
      </p:grpSp>
      <p:sp>
        <p:nvSpPr>
          <p:cNvPr id="11" name="PIJL-LINKS 4">
            <a:extLst>
              <a:ext uri="{FF2B5EF4-FFF2-40B4-BE49-F238E27FC236}">
                <a16:creationId xmlns:a16="http://schemas.microsoft.com/office/drawing/2014/main" id="{89834833-96CD-4400-B272-1033E2C911EC}"/>
              </a:ext>
            </a:extLst>
          </p:cNvPr>
          <p:cNvSpPr/>
          <p:nvPr/>
        </p:nvSpPr>
        <p:spPr bwMode="auto">
          <a:xfrm rot="20209779">
            <a:off x="3063562" y="3197643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DC564F99-E8D4-42FB-A588-BAAAF90E8621}"/>
              </a:ext>
            </a:extLst>
          </p:cNvPr>
          <p:cNvSpPr/>
          <p:nvPr/>
        </p:nvSpPr>
        <p:spPr>
          <a:xfrm>
            <a:off x="3203624" y="5670257"/>
            <a:ext cx="25237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Klik op havo </a:t>
            </a:r>
            <a:r>
              <a:rPr lang="nl-NL" sz="2700" b="1" i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exp</a:t>
            </a:r>
            <a:endParaRPr lang="nl-NL" sz="2700" b="1" i="1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4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57250"/>
            <a:ext cx="6885384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287326" y="445344"/>
            <a:ext cx="8562033" cy="20133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361" y="671987"/>
            <a:ext cx="2592287" cy="111113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FEDE1E2-2BD1-4945-84C1-26003D3A6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3"/>
          <a:stretch/>
        </p:blipFill>
        <p:spPr>
          <a:xfrm>
            <a:off x="174074" y="1671844"/>
            <a:ext cx="8701170" cy="4328906"/>
          </a:xfrm>
          <a:prstGeom prst="rect">
            <a:avLst/>
          </a:prstGeom>
        </p:spPr>
      </p:pic>
      <p:sp>
        <p:nvSpPr>
          <p:cNvPr id="9" name="PIJL-LINKS 4">
            <a:extLst>
              <a:ext uri="{FF2B5EF4-FFF2-40B4-BE49-F238E27FC236}">
                <a16:creationId xmlns:a16="http://schemas.microsoft.com/office/drawing/2014/main" id="{B33BCC06-ADAC-410E-B174-021FAD910D0C}"/>
              </a:ext>
            </a:extLst>
          </p:cNvPr>
          <p:cNvSpPr/>
          <p:nvPr/>
        </p:nvSpPr>
        <p:spPr bwMode="auto">
          <a:xfrm rot="20799173">
            <a:off x="2464285" y="2526490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BD2B7E2-8158-406A-8B02-8616DB368FF5}"/>
              </a:ext>
            </a:extLst>
          </p:cNvPr>
          <p:cNvSpPr/>
          <p:nvPr/>
        </p:nvSpPr>
        <p:spPr>
          <a:xfrm>
            <a:off x="1019815" y="6158740"/>
            <a:ext cx="68313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Klik op eDition.</a:t>
            </a:r>
          </a:p>
        </p:txBody>
      </p:sp>
    </p:spTree>
    <p:extLst>
      <p:ext uri="{BB962C8B-B14F-4D97-AF65-F5344CB8AC3E}">
        <p14:creationId xmlns:p14="http://schemas.microsoft.com/office/powerpoint/2010/main" val="200953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 bwMode="auto">
          <a:xfrm>
            <a:off x="1143000" y="857250"/>
            <a:ext cx="6885384" cy="5143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sp>
        <p:nvSpPr>
          <p:cNvPr id="2" name="Rechthoek 1"/>
          <p:cNvSpPr/>
          <p:nvPr/>
        </p:nvSpPr>
        <p:spPr bwMode="auto">
          <a:xfrm>
            <a:off x="248920" y="326052"/>
            <a:ext cx="8691880" cy="22342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19677"/>
            <a:ext cx="2592287" cy="1111130"/>
          </a:xfrm>
          <a:prstGeom prst="rect">
            <a:avLst/>
          </a:prstGeom>
        </p:spPr>
      </p:pic>
      <p:sp>
        <p:nvSpPr>
          <p:cNvPr id="9" name="PIJL-LINKS 4">
            <a:extLst>
              <a:ext uri="{FF2B5EF4-FFF2-40B4-BE49-F238E27FC236}">
                <a16:creationId xmlns:a16="http://schemas.microsoft.com/office/drawing/2014/main" id="{B33BCC06-ADAC-410E-B174-021FAD910D0C}"/>
              </a:ext>
            </a:extLst>
          </p:cNvPr>
          <p:cNvSpPr/>
          <p:nvPr/>
        </p:nvSpPr>
        <p:spPr bwMode="auto">
          <a:xfrm rot="19810059">
            <a:off x="5480969" y="3679995"/>
            <a:ext cx="1350150" cy="540060"/>
          </a:xfrm>
          <a:prstGeom prst="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>
              <a:latin typeface="Times New Roman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A66B9E4-1B25-4589-A294-18DA5CD3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19" y="1730807"/>
            <a:ext cx="8547597" cy="417215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836171" y="5984407"/>
            <a:ext cx="347165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700" b="1" i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Je kunt nu aan de slag!</a:t>
            </a:r>
          </a:p>
        </p:txBody>
      </p:sp>
    </p:spTree>
    <p:extLst>
      <p:ext uri="{BB962C8B-B14F-4D97-AF65-F5344CB8AC3E}">
        <p14:creationId xmlns:p14="http://schemas.microsoft.com/office/powerpoint/2010/main" val="256761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17" y="2560320"/>
            <a:ext cx="7312583" cy="387096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sz="2600" dirty="0"/>
              <a:t>Ervaringen met eDition (leerlingen)</a:t>
            </a:r>
          </a:p>
          <a:p>
            <a:pPr>
              <a:lnSpc>
                <a:spcPct val="120000"/>
              </a:lnSpc>
            </a:pPr>
            <a:r>
              <a:rPr lang="nl-NL" sz="2600" i="1" dirty="0"/>
              <a:t>Ik kan me beter concentreren als ik telkens maar één vraag zie.</a:t>
            </a:r>
          </a:p>
          <a:p>
            <a:pPr>
              <a:lnSpc>
                <a:spcPct val="120000"/>
              </a:lnSpc>
            </a:pPr>
            <a:r>
              <a:rPr lang="nl-NL" sz="2600" i="1" dirty="0"/>
              <a:t>Bij digitale opdrachten krijg je meteen antwoord.</a:t>
            </a:r>
          </a:p>
          <a:p>
            <a:pPr>
              <a:lnSpc>
                <a:spcPct val="120000"/>
              </a:lnSpc>
            </a:pPr>
            <a:r>
              <a:rPr lang="nl-NL" sz="2600" i="1" dirty="0"/>
              <a:t>Leren doe ik het liefst uit een boek</a:t>
            </a:r>
          </a:p>
          <a:p>
            <a:pPr>
              <a:lnSpc>
                <a:spcPct val="120000"/>
              </a:lnSpc>
            </a:pPr>
            <a:r>
              <a:rPr lang="nl-NL" sz="2600" i="1" dirty="0"/>
              <a:t>Met het antwoordmodel zie ik gelijk of ik het heb begrepen.</a:t>
            </a:r>
          </a:p>
          <a:p>
            <a:endParaRPr lang="nl-NL" sz="2100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B54EAB9-4E3E-453A-937B-F0756BF6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B9A64A11-1DA2-4558-9763-E9A1B5DD8069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6D8394E-2A2B-48E9-9C5E-62BAC2214574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01E15E4A-729D-488A-9519-2B9C62FB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7C8F48EE-8304-41A7-A3AD-55D6A0A0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BCE4D584-86FD-48F8-B79D-31289443C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17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100" dirty="0"/>
          </a:p>
          <a:p>
            <a:endParaRPr lang="nl-NL" sz="21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C778D91-00C0-4FE4-BFEC-3DCB23EF4838}"/>
              </a:ext>
            </a:extLst>
          </p:cNvPr>
          <p:cNvSpPr txBox="1">
            <a:spLocks/>
          </p:cNvSpPr>
          <p:nvPr/>
        </p:nvSpPr>
        <p:spPr>
          <a:xfrm>
            <a:off x="866216" y="2489200"/>
            <a:ext cx="7413402" cy="40132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nl-NL" sz="2400" dirty="0"/>
              <a:t>Ervaringen met eDition (docenten)  </a:t>
            </a:r>
          </a:p>
          <a:p>
            <a:pPr>
              <a:lnSpc>
                <a:spcPct val="120000"/>
              </a:lnSpc>
            </a:pPr>
            <a:r>
              <a:rPr lang="nl-NL" sz="2400" i="1" dirty="0"/>
              <a:t>Ik probeer leerlingen zelf de regie te geven.</a:t>
            </a:r>
          </a:p>
          <a:p>
            <a:pPr>
              <a:lnSpc>
                <a:spcPct val="120000"/>
              </a:lnSpc>
            </a:pPr>
            <a:r>
              <a:rPr lang="nl-NL" sz="2400" i="1" dirty="0"/>
              <a:t>Ik koppel opdrachten aan leerdoelen.</a:t>
            </a:r>
          </a:p>
          <a:p>
            <a:pPr>
              <a:lnSpc>
                <a:spcPct val="120000"/>
              </a:lnSpc>
            </a:pPr>
            <a:r>
              <a:rPr lang="nl-NL" sz="2400" i="1" dirty="0"/>
              <a:t>Ik zie welke vragen voor mijn leerlingen lastig zijn.</a:t>
            </a:r>
          </a:p>
          <a:p>
            <a:pPr>
              <a:lnSpc>
                <a:spcPct val="120000"/>
              </a:lnSpc>
            </a:pPr>
            <a:r>
              <a:rPr lang="nl-NL" sz="2400" i="1" dirty="0"/>
              <a:t>Op onze school mogen leerlingen zelf bepalen welke en hoeveel opgaven ze maken.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F0B9631D-0AC3-4729-9149-910A88B1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8FE27ED-4D00-4DB3-B011-B2AD520509F4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EC72326B-CAA0-4E08-A2EE-DB98209A6B5D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38B97E6C-1683-452B-B7FA-501C6B42A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8337E948-5FDD-4F9A-802C-EBE43F241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02F169C4-9695-4BD5-8D9C-0C3744F24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920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16" y="2580640"/>
            <a:ext cx="7081445" cy="3512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250" dirty="0"/>
              <a:t>Welke onderdelen van een hoofdstuk digitaal?</a:t>
            </a:r>
          </a:p>
          <a:p>
            <a:r>
              <a:rPr lang="nl-NL" sz="2250" dirty="0"/>
              <a:t>Start van een hoofdstuk</a:t>
            </a:r>
          </a:p>
          <a:p>
            <a:r>
              <a:rPr lang="nl-NL" sz="2250" i="1" dirty="0"/>
              <a:t>Start van een paragraaf – gesloten vragen</a:t>
            </a:r>
          </a:p>
          <a:p>
            <a:r>
              <a:rPr lang="nl-NL" sz="2250" dirty="0"/>
              <a:t>Oefenopgaven met feedback – halverwege</a:t>
            </a:r>
          </a:p>
          <a:p>
            <a:r>
              <a:rPr lang="nl-NL" sz="2250" dirty="0"/>
              <a:t>Oefenopgaven met feedback – einde</a:t>
            </a:r>
          </a:p>
          <a:p>
            <a:r>
              <a:rPr lang="nl-NL" sz="2250" dirty="0"/>
              <a:t>Diagnostische toets(en)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8CCE0F6-A0C5-417F-AD32-48A555C5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E15D0776-2C5F-4F6A-B161-1AF7145E7FAC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56F31C4-6715-48E2-8CE1-5219212BB65C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D45582B8-CB21-4D4A-B163-61B371F5B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7C23D5F6-2E58-4FC0-BC7D-7F25BC343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150C4624-EEBE-4D90-9D97-D2DAF4676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921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100" dirty="0"/>
          </a:p>
          <a:p>
            <a:endParaRPr lang="nl-NL" sz="21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C778D91-00C0-4FE4-BFEC-3DCB23EF4838}"/>
              </a:ext>
            </a:extLst>
          </p:cNvPr>
          <p:cNvSpPr txBox="1">
            <a:spLocks/>
          </p:cNvSpPr>
          <p:nvPr/>
        </p:nvSpPr>
        <p:spPr>
          <a:xfrm>
            <a:off x="866216" y="2570480"/>
            <a:ext cx="7160183" cy="38912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/>
              <a:t>Ervaringen met </a:t>
            </a:r>
            <a:r>
              <a:rPr lang="nl-NL" sz="2400" dirty="0" err="1"/>
              <a:t>eDition</a:t>
            </a:r>
            <a:r>
              <a:rPr lang="nl-NL" sz="2400" dirty="0"/>
              <a:t>  </a:t>
            </a:r>
          </a:p>
          <a:p>
            <a:r>
              <a:rPr lang="nl-NL" sz="2400" i="1" dirty="0"/>
              <a:t>Leerlingen waarderen de opgaven.</a:t>
            </a:r>
          </a:p>
          <a:p>
            <a:r>
              <a:rPr lang="nl-NL" sz="2400" i="1" dirty="0"/>
              <a:t>Formatief effect is duidelijk aanwezig.</a:t>
            </a:r>
          </a:p>
          <a:p>
            <a:r>
              <a:rPr lang="nl-NL" sz="2400" i="1" dirty="0"/>
              <a:t>Leerlingen werken redelijk serieus.</a:t>
            </a:r>
          </a:p>
          <a:p>
            <a:r>
              <a:rPr lang="nl-NL" sz="2400" i="1" dirty="0"/>
              <a:t>Nakijkmodel open vragen werkt goed.</a:t>
            </a:r>
          </a:p>
          <a:p>
            <a:r>
              <a:rPr lang="nl-NL" sz="2400" i="1" dirty="0"/>
              <a:t>Nog meer aandacht besteden aan feedback.</a:t>
            </a:r>
          </a:p>
          <a:p>
            <a:endParaRPr lang="nl-NL" sz="21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780699B7-3D7C-4A15-BBAA-2362D8341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CFA39A5C-AAF9-4CA5-AD2B-FC8231F32857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F5CA5E7-8B0E-4009-8447-D01779CE27AD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02ED332A-3DEB-41EB-AF39-5D328311A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4C1A53BF-A0D2-42A3-8E10-06B5CA37F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8D17687-D661-4AA7-BE35-AB2E64006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88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100" dirty="0"/>
          </a:p>
          <a:p>
            <a:endParaRPr lang="nl-NL" sz="2100" dirty="0"/>
          </a:p>
          <a:p>
            <a:endParaRPr lang="nl-NL" sz="21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C778D91-00C0-4FE4-BFEC-3DCB23EF4838}"/>
              </a:ext>
            </a:extLst>
          </p:cNvPr>
          <p:cNvSpPr txBox="1">
            <a:spLocks/>
          </p:cNvSpPr>
          <p:nvPr/>
        </p:nvSpPr>
        <p:spPr>
          <a:xfrm>
            <a:off x="866217" y="2570480"/>
            <a:ext cx="6619244" cy="34302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/>
              <a:t>Hoe kun je hiermee differentiëren? </a:t>
            </a:r>
          </a:p>
          <a:p>
            <a:r>
              <a:rPr lang="nl-NL" sz="2400" dirty="0"/>
              <a:t>Tussen bèta’s en non-bèta’s </a:t>
            </a:r>
          </a:p>
          <a:p>
            <a:r>
              <a:rPr lang="nl-NL" sz="2400" dirty="0"/>
              <a:t>Begrijpen – enorm verschil in tempo en werken</a:t>
            </a:r>
          </a:p>
          <a:p>
            <a:r>
              <a:rPr lang="nl-NL" sz="2400" dirty="0"/>
              <a:t>Beheersen – opgaven kiezen</a:t>
            </a:r>
          </a:p>
          <a:p>
            <a:pPr>
              <a:spcBef>
                <a:spcPts val="1800"/>
              </a:spcBef>
            </a:pPr>
            <a:r>
              <a:rPr lang="nl-NL" sz="2400" dirty="0"/>
              <a:t>Hoe kan een leerling zelf keuzes maken?</a:t>
            </a:r>
          </a:p>
          <a:p>
            <a:r>
              <a:rPr lang="nl-NL" sz="2400" dirty="0"/>
              <a:t>Overzicht wat wel/niet goed gaat.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F15DC9D-E2D2-4132-A3D0-FE53088F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DAF6ED0F-13C8-4EF9-85E4-924E112D83BE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49CBFDBD-32F1-4B86-BAE2-ED6B750C3841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1D31DBDA-D584-4E7A-938D-33AEA4430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4C4D7297-A7FE-4338-AB0A-5EE86AACD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5C0455DA-E2AE-4037-88EE-9FA7D15A61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858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100" dirty="0"/>
          </a:p>
          <a:p>
            <a:endParaRPr lang="nl-NL" sz="2100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8A248E4-B566-4431-A3C7-A8651857FA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30" b="32526"/>
          <a:stretch/>
        </p:blipFill>
        <p:spPr>
          <a:xfrm>
            <a:off x="0" y="2436862"/>
            <a:ext cx="9120457" cy="3665170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C22DE087-A3A2-4561-9AB2-580DC2EB3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53859ADE-41AE-4587-92CC-5F489AAC6AF1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964CFFC-46AE-4679-A40B-1152F5179D10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AA0F83D8-21C4-4CF6-8EC4-5D645E17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090F0ED1-F57D-4079-A137-F110FB45C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8B352521-7822-4740-A18C-89ECC31D2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100" dirty="0"/>
          </a:p>
          <a:p>
            <a:endParaRPr lang="nl-NL" sz="2100" dirty="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C778D91-00C0-4FE4-BFEC-3DCB23EF4838}"/>
              </a:ext>
            </a:extLst>
          </p:cNvPr>
          <p:cNvSpPr txBox="1">
            <a:spLocks/>
          </p:cNvSpPr>
          <p:nvPr/>
        </p:nvSpPr>
        <p:spPr>
          <a:xfrm>
            <a:off x="866217" y="2436862"/>
            <a:ext cx="6619244" cy="356388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dirty="0"/>
              <a:t>Hulpmiddelen op papier </a:t>
            </a:r>
          </a:p>
          <a:p>
            <a:r>
              <a:rPr lang="nl-NL" sz="2400" dirty="0"/>
              <a:t>Opgavenplanner</a:t>
            </a:r>
          </a:p>
          <a:p>
            <a:r>
              <a:rPr lang="nl-NL" sz="2400" dirty="0"/>
              <a:t>Opgavenbundel</a:t>
            </a:r>
          </a:p>
          <a:p>
            <a:r>
              <a:rPr lang="nl-NL" sz="2400" dirty="0"/>
              <a:t>Samenvatting </a:t>
            </a:r>
            <a:r>
              <a:rPr lang="nl-NL" sz="2400" dirty="0">
                <a:sym typeface="Wingdings" panose="05000000000000000000" pitchFamily="2" charset="2"/>
              </a:rPr>
              <a:t></a:t>
            </a:r>
            <a:r>
              <a:rPr lang="nl-NL" sz="2400" dirty="0"/>
              <a:t> begrippenlijst + vragen</a:t>
            </a:r>
          </a:p>
          <a:p>
            <a:r>
              <a:rPr lang="nl-NL" sz="2400" dirty="0"/>
              <a:t>Formule-overzicht</a:t>
            </a:r>
          </a:p>
          <a:p>
            <a:endParaRPr lang="nl-NL" sz="2400" dirty="0"/>
          </a:p>
          <a:p>
            <a:r>
              <a:rPr lang="nl-NL" sz="2400" dirty="0"/>
              <a:t>Formatieve toetsen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4DF3CD3-736C-44A3-A665-E9A0FF050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C48806C-C60D-49F4-80D0-581FC4C5E7F8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4F1FB62-279A-41DC-92F2-B0021B5A27D4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2CDCF384-D261-49E9-8BD4-E7A341630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E9C5CDC9-5086-462F-9218-6FDE18041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80A491FD-F647-4087-BC41-9BB6B5734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9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66217" y="2580640"/>
            <a:ext cx="7188926" cy="3420111"/>
          </a:xfrm>
        </p:spPr>
        <p:txBody>
          <a:bodyPr>
            <a:normAutofit/>
          </a:bodyPr>
          <a:lstStyle/>
          <a:p>
            <a:r>
              <a:rPr lang="nl-NL" sz="2800" dirty="0"/>
              <a:t>Formatieve toets</a:t>
            </a:r>
          </a:p>
          <a:p>
            <a:pPr lvl="1"/>
            <a:r>
              <a:rPr lang="nl-NL" sz="2400" dirty="0"/>
              <a:t>In tweetallen, met boek erbij</a:t>
            </a:r>
          </a:p>
          <a:p>
            <a:pPr lvl="1"/>
            <a:r>
              <a:rPr lang="nl-NL" sz="2400" dirty="0"/>
              <a:t>Start individueel met een deel van de toets</a:t>
            </a:r>
          </a:p>
          <a:p>
            <a:pPr lvl="1"/>
            <a:r>
              <a:rPr lang="nl-NL" sz="2400" dirty="0"/>
              <a:t>Elkaars werk aanvullen en verbeteren</a:t>
            </a:r>
          </a:p>
          <a:p>
            <a:pPr lvl="1"/>
            <a:r>
              <a:rPr lang="nl-NL" sz="2400" dirty="0"/>
              <a:t>Cijfer telt niet mee, hooguit als een bonus.</a:t>
            </a:r>
          </a:p>
          <a:p>
            <a:pPr lvl="1"/>
            <a:endParaRPr lang="nl-NL" sz="2250" dirty="0"/>
          </a:p>
          <a:p>
            <a:pPr lvl="1"/>
            <a:endParaRPr lang="nl-NL" sz="1950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6E695FA2-B89D-49E1-A511-F4E7A0CB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F847938-56F3-47DD-8B8A-23EF412D0E95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C1FEB3F-2ED1-4AB6-B42E-E65CE735A22C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BF028F4C-5F8A-4215-89EC-E63F2C02E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02B13D20-A16E-4985-BA81-1F1BF8305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3A58B92B-FE0A-45D3-A460-F71D3FEAE4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7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sz="2100" dirty="0"/>
          </a:p>
          <a:p>
            <a:endParaRPr lang="nl-NL" sz="2100" dirty="0"/>
          </a:p>
        </p:txBody>
      </p:sp>
      <p:graphicFrame>
        <p:nvGraphicFramePr>
          <p:cNvPr id="13" name="Grafiek 12">
            <a:extLst>
              <a:ext uri="{FF2B5EF4-FFF2-40B4-BE49-F238E27FC236}">
                <a16:creationId xmlns:a16="http://schemas.microsoft.com/office/drawing/2014/main" id="{B25B1E86-ED5B-40EA-83D3-AD94D3118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5370622"/>
              </p:ext>
            </p:extLst>
          </p:nvPr>
        </p:nvGraphicFramePr>
        <p:xfrm>
          <a:off x="459788" y="2489200"/>
          <a:ext cx="8166052" cy="353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el 1">
            <a:extLst>
              <a:ext uri="{FF2B5EF4-FFF2-40B4-BE49-F238E27FC236}">
                <a16:creationId xmlns:a16="http://schemas.microsoft.com/office/drawing/2014/main" id="{486C6E9C-4993-4351-8663-373D1E469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7" y="914717"/>
            <a:ext cx="6571060" cy="631824"/>
          </a:xfrm>
        </p:spPr>
        <p:txBody>
          <a:bodyPr/>
          <a:lstStyle/>
          <a:p>
            <a:r>
              <a:rPr lang="nl-NL" sz="2800" b="1" dirty="0"/>
              <a:t>Digitaal &amp; Papier</a:t>
            </a:r>
            <a:br>
              <a:rPr lang="nl-NL" sz="2800" b="1" dirty="0"/>
            </a:br>
            <a:r>
              <a:rPr lang="nl-NL" sz="2000" dirty="0"/>
              <a:t>De ideale mix om te differentiëren</a:t>
            </a:r>
            <a:endParaRPr lang="nl-NL" sz="2800" b="1" dirty="0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AC5A5D4E-80CC-43C0-B0F8-0FC8623C9681}"/>
              </a:ext>
            </a:extLst>
          </p:cNvPr>
          <p:cNvGrpSpPr/>
          <p:nvPr/>
        </p:nvGrpSpPr>
        <p:grpSpPr>
          <a:xfrm>
            <a:off x="5973679" y="755968"/>
            <a:ext cx="1701995" cy="1052105"/>
            <a:chOff x="8046182" y="566357"/>
            <a:chExt cx="2269327" cy="1402806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84A5136C-2897-49E6-9F31-1BB84FA82C4F}"/>
                </a:ext>
              </a:extLst>
            </p:cNvPr>
            <p:cNvSpPr/>
            <p:nvPr/>
          </p:nvSpPr>
          <p:spPr>
            <a:xfrm>
              <a:off x="8046182" y="566357"/>
              <a:ext cx="2267719" cy="14028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350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73022341-F35C-4774-BA25-1B1C7C615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790" y="578670"/>
              <a:ext cx="2267719" cy="97200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693BD192-738C-4254-A9E1-8EE46E120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037" y="1537906"/>
              <a:ext cx="1533504" cy="396000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236E8FCE-BDC4-4943-8834-2E7EC4BEF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05" r="19281"/>
            <a:stretch/>
          </p:blipFill>
          <p:spPr>
            <a:xfrm>
              <a:off x="9645395" y="1472162"/>
              <a:ext cx="543553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7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00AB65-04D5-4390-8552-38F88AFA1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89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9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4B75070-9D2F-4027-984D-A9AD42075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1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B86EE5D-39A1-4472-85C3-AF02F9B0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91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B36CD00-3777-490C-BF55-D4E1AC524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DC00AE7-4342-4058-84A8-0B7C6718A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80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B38F341-A361-4A7F-905F-BFBA392AA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270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directiekamer">
  <a:themeElements>
    <a:clrScheme name="Ion-directiekamer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-directiekamer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-directiekamer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2375</TotalTime>
  <Words>540</Words>
  <Application>Microsoft Office PowerPoint</Application>
  <PresentationFormat>Diavoorstelling (4:3)</PresentationFormat>
  <Paragraphs>88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1" baseType="lpstr">
      <vt:lpstr>Arial</vt:lpstr>
      <vt:lpstr>Calibri</vt:lpstr>
      <vt:lpstr>Century Gothic</vt:lpstr>
      <vt:lpstr>Times New Roman</vt:lpstr>
      <vt:lpstr>Wingdings 3</vt:lpstr>
      <vt:lpstr>Ion-directiekamer</vt:lpstr>
      <vt:lpstr>Digitaal &amp; Papier De ideale mix om te differentiëren </vt:lpstr>
      <vt:lpstr>Digitaal &amp; Papier De ideale mix om te differentiëren</vt:lpstr>
      <vt:lpstr>Digitaal &amp; Papier De ideale mix om te differentiëren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Digitaal &amp; Papier De ideale mix om te differentiëren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Digitaal &amp; Papier De ideale mix om te differentiëren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Digitaal &amp; Papier De ideale mix om te differentiëren</vt:lpstr>
      <vt:lpstr>Digitaal &amp; Papier De ideale mix om te differentiëren</vt:lpstr>
      <vt:lpstr>Digitaal &amp; Papier De ideale mix om te differentiëren</vt:lpstr>
      <vt:lpstr>Digitaal &amp; Papier De ideale mix om te differentiëren</vt:lpstr>
      <vt:lpstr>Digitaal &amp; Papier De ideale mix om te differentiëren</vt:lpstr>
      <vt:lpstr>Digitaal &amp; Papier De ideale mix om te differentiëren</vt:lpstr>
      <vt:lpstr>Digitaal &amp; Papier De ideale mix om te differentiëren</vt:lpstr>
      <vt:lpstr>Digitaal &amp; Papier De ideale mix om te differentiëren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Robotica in 4 havo  (en verder)</dc:title>
  <dc:creator>Kees Hooyman</dc:creator>
  <cp:lastModifiedBy>Kees Hooyman</cp:lastModifiedBy>
  <cp:revision>64</cp:revision>
  <dcterms:created xsi:type="dcterms:W3CDTF">2016-12-13T18:08:06Z</dcterms:created>
  <dcterms:modified xsi:type="dcterms:W3CDTF">2019-12-12T10:49:18Z</dcterms:modified>
</cp:coreProperties>
</file>