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6" r:id="rId6"/>
    <p:sldMasterId id="2147483680" r:id="rId7"/>
  </p:sldMasterIdLst>
  <p:notesMasterIdLst>
    <p:notesMasterId r:id="rId19"/>
  </p:notesMasterIdLst>
  <p:sldIdLst>
    <p:sldId id="257" r:id="rId8"/>
    <p:sldId id="487" r:id="rId9"/>
    <p:sldId id="486" r:id="rId10"/>
    <p:sldId id="490" r:id="rId11"/>
    <p:sldId id="499" r:id="rId12"/>
    <p:sldId id="491" r:id="rId13"/>
    <p:sldId id="496" r:id="rId14"/>
    <p:sldId id="497" r:id="rId15"/>
    <p:sldId id="498" r:id="rId16"/>
    <p:sldId id="485" r:id="rId17"/>
    <p:sldId id="49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DA82A-953E-43C1-AF6D-F386FA66BC07}" v="7" dt="2019-12-13T10:31:46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376" autoAdjust="0"/>
  </p:normalViewPr>
  <p:slideViewPr>
    <p:cSldViewPr>
      <p:cViewPr varScale="1">
        <p:scale>
          <a:sx n="53" d="100"/>
          <a:sy n="53" d="100"/>
        </p:scale>
        <p:origin x="16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ène Wijnhoven" userId="91316d95-562d-423c-a6f3-6e3fd4fe3fed" providerId="ADAL" clId="{F04DA82A-953E-43C1-AF6D-F386FA66BC07}"/>
    <pc:docChg chg="custSel addSld modSld">
      <pc:chgData name="Eugène Wijnhoven" userId="91316d95-562d-423c-a6f3-6e3fd4fe3fed" providerId="ADAL" clId="{F04DA82A-953E-43C1-AF6D-F386FA66BC07}" dt="2019-12-13T10:32:25.553" v="129" actId="14100"/>
      <pc:docMkLst>
        <pc:docMk/>
      </pc:docMkLst>
      <pc:sldChg chg="delSp">
        <pc:chgData name="Eugène Wijnhoven" userId="91316d95-562d-423c-a6f3-6e3fd4fe3fed" providerId="ADAL" clId="{F04DA82A-953E-43C1-AF6D-F386FA66BC07}" dt="2019-12-13T10:30:46.750" v="119"/>
        <pc:sldMkLst>
          <pc:docMk/>
          <pc:sldMk cId="1631835836" sldId="490"/>
        </pc:sldMkLst>
        <pc:picChg chg="del">
          <ac:chgData name="Eugène Wijnhoven" userId="91316d95-562d-423c-a6f3-6e3fd4fe3fed" providerId="ADAL" clId="{F04DA82A-953E-43C1-AF6D-F386FA66BC07}" dt="2019-12-13T10:30:46.750" v="119"/>
          <ac:picMkLst>
            <pc:docMk/>
            <pc:sldMk cId="1631835836" sldId="490"/>
            <ac:picMk id="4" creationId="{BBF38216-83E8-47C3-892C-ABD0B100688F}"/>
          </ac:picMkLst>
        </pc:picChg>
      </pc:sldChg>
      <pc:sldChg chg="addSp modSp">
        <pc:chgData name="Eugène Wijnhoven" userId="91316d95-562d-423c-a6f3-6e3fd4fe3fed" providerId="ADAL" clId="{F04DA82A-953E-43C1-AF6D-F386FA66BC07}" dt="2019-12-12T12:39:55.355" v="118" actId="20577"/>
        <pc:sldMkLst>
          <pc:docMk/>
          <pc:sldMk cId="2044875920" sldId="492"/>
        </pc:sldMkLst>
        <pc:spChg chg="mod">
          <ac:chgData name="Eugène Wijnhoven" userId="91316d95-562d-423c-a6f3-6e3fd4fe3fed" providerId="ADAL" clId="{F04DA82A-953E-43C1-AF6D-F386FA66BC07}" dt="2019-12-12T12:39:55.355" v="118" actId="20577"/>
          <ac:spMkLst>
            <pc:docMk/>
            <pc:sldMk cId="2044875920" sldId="492"/>
            <ac:spMk id="3" creationId="{00000000-0000-0000-0000-000000000000}"/>
          </ac:spMkLst>
        </pc:spChg>
        <pc:picChg chg="add mod">
          <ac:chgData name="Eugène Wijnhoven" userId="91316d95-562d-423c-a6f3-6e3fd4fe3fed" providerId="ADAL" clId="{F04DA82A-953E-43C1-AF6D-F386FA66BC07}" dt="2019-12-12T12:36:51.981" v="10" actId="14100"/>
          <ac:picMkLst>
            <pc:docMk/>
            <pc:sldMk cId="2044875920" sldId="492"/>
            <ac:picMk id="4" creationId="{E078DCA4-910E-41A6-8C6E-DA67E4D21EDA}"/>
          </ac:picMkLst>
        </pc:picChg>
      </pc:sldChg>
      <pc:sldChg chg="addSp delSp modSp add">
        <pc:chgData name="Eugène Wijnhoven" userId="91316d95-562d-423c-a6f3-6e3fd4fe3fed" providerId="ADAL" clId="{F04DA82A-953E-43C1-AF6D-F386FA66BC07}" dt="2019-12-13T10:32:25.553" v="129" actId="14100"/>
        <pc:sldMkLst>
          <pc:docMk/>
          <pc:sldMk cId="2067427390" sldId="499"/>
        </pc:sldMkLst>
        <pc:spChg chg="del">
          <ac:chgData name="Eugène Wijnhoven" userId="91316d95-562d-423c-a6f3-6e3fd4fe3fed" providerId="ADAL" clId="{F04DA82A-953E-43C1-AF6D-F386FA66BC07}" dt="2019-12-13T10:30:56.933" v="121"/>
          <ac:spMkLst>
            <pc:docMk/>
            <pc:sldMk cId="2067427390" sldId="499"/>
            <ac:spMk id="3" creationId="{815AF4BC-34C2-41BA-A1C8-2F71A0AA4D52}"/>
          </ac:spMkLst>
        </pc:spChg>
        <pc:picChg chg="add mod">
          <ac:chgData name="Eugène Wijnhoven" userId="91316d95-562d-423c-a6f3-6e3fd4fe3fed" providerId="ADAL" clId="{F04DA82A-953E-43C1-AF6D-F386FA66BC07}" dt="2019-12-13T10:32:25.553" v="129" actId="14100"/>
          <ac:picMkLst>
            <pc:docMk/>
            <pc:sldMk cId="2067427390" sldId="499"/>
            <ac:picMk id="4" creationId="{6A1A9711-21BE-4B0E-9459-2DF8755C2168}"/>
          </ac:picMkLst>
        </pc:picChg>
        <pc:picChg chg="del">
          <ac:chgData name="Eugène Wijnhoven" userId="91316d95-562d-423c-a6f3-6e3fd4fe3fed" providerId="ADAL" clId="{F04DA82A-953E-43C1-AF6D-F386FA66BC07}" dt="2019-12-13T10:31:46.755" v="125"/>
          <ac:picMkLst>
            <pc:docMk/>
            <pc:sldMk cId="2067427390" sldId="499"/>
            <ac:picMk id="5" creationId="{392DECB6-1E05-4B91-8F01-3E367DFBCCC7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EB2B5-A988-47D1-8B6B-51756F4AD60A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BDDCC-1F57-4672-93B5-A796EB4850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20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nl-NL" dirty="0">
              <a:latin typeface="Times New Roman" pitchFamily="18" charset="0"/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616D7-30E5-4C27-8282-4B6C68D2DDC8}" type="slidenum">
              <a:rPr lang="nl-NL" altLang="nl-N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welke manier zijn de leerdoelen en de daaraan verbonden activiteiten zichtbaar?</a:t>
            </a:r>
          </a:p>
          <a:p>
            <a:endParaRPr lang="nl-NL" dirty="0"/>
          </a:p>
          <a:p>
            <a:r>
              <a:rPr lang="nl-NL" dirty="0"/>
              <a:t>Leerdoelen staan per paragraaf weergegeven.</a:t>
            </a:r>
          </a:p>
          <a:p>
            <a:r>
              <a:rPr lang="nl-NL" dirty="0"/>
              <a:t>Via TJ kunnen de leerlingen de leerdoelen van een paragraaf of hoofdstuk “testen” en kijken wat behaald is en welke leerdoelen nog </a:t>
            </a:r>
            <a:r>
              <a:rPr lang="nl-NL"/>
              <a:t>extra aandacht behoeven.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BDDCC-1F57-4672-93B5-A796EB4850C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31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6342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478960" y="6520259"/>
            <a:ext cx="981472" cy="337741"/>
          </a:xfrm>
        </p:spPr>
        <p:txBody>
          <a:bodyPr/>
          <a:lstStyle/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37741"/>
          </a:xfr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60432" y="6520259"/>
            <a:ext cx="648072" cy="337741"/>
          </a:xfrm>
        </p:spPr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3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478960" y="6520259"/>
            <a:ext cx="981472" cy="337741"/>
          </a:xfrm>
        </p:spPr>
        <p:txBody>
          <a:bodyPr/>
          <a:lstStyle/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37741"/>
          </a:xfr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60432" y="6520259"/>
            <a:ext cx="648072" cy="337741"/>
          </a:xfrm>
        </p:spPr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467544" y="548680"/>
            <a:ext cx="8199026" cy="576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199026" cy="648072"/>
          </a:xfrm>
        </p:spPr>
        <p:txBody>
          <a:bodyPr/>
          <a:lstStyle>
            <a:lvl1pPr algn="ctr">
              <a:defRPr>
                <a:solidFill>
                  <a:srgbClr val="002F65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8" name="Picture 2" descr="C:\Users\Studio-Max PC\Desktop\LOGO_MALMBERG-Sanoma_CMYK-A4-A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974182" cy="13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6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rije template titelmod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7"/>
          <p:cNvSpPr/>
          <p:nvPr userDrawn="1"/>
        </p:nvSpPr>
        <p:spPr>
          <a:xfrm>
            <a:off x="0" y="6020474"/>
            <a:ext cx="9144000" cy="837526"/>
          </a:xfrm>
          <a:custGeom>
            <a:avLst/>
            <a:gdLst>
              <a:gd name="connsiteX0" fmla="*/ 0 w 9144000"/>
              <a:gd name="connsiteY0" fmla="*/ 0 h 837526"/>
              <a:gd name="connsiteX1" fmla="*/ 9144000 w 9144000"/>
              <a:gd name="connsiteY1" fmla="*/ 0 h 837526"/>
              <a:gd name="connsiteX2" fmla="*/ 9144000 w 9144000"/>
              <a:gd name="connsiteY2" fmla="*/ 837526 h 837526"/>
              <a:gd name="connsiteX3" fmla="*/ 0 w 9144000"/>
              <a:gd name="connsiteY3" fmla="*/ 837526 h 837526"/>
              <a:gd name="connsiteX4" fmla="*/ 0 w 9144000"/>
              <a:gd name="connsiteY4" fmla="*/ 0 h 837526"/>
              <a:gd name="connsiteX0" fmla="*/ 0 w 9144000"/>
              <a:gd name="connsiteY0" fmla="*/ 674 h 838200"/>
              <a:gd name="connsiteX1" fmla="*/ 4743450 w 9144000"/>
              <a:gd name="connsiteY1" fmla="*/ 0 h 838200"/>
              <a:gd name="connsiteX2" fmla="*/ 9144000 w 9144000"/>
              <a:gd name="connsiteY2" fmla="*/ 674 h 838200"/>
              <a:gd name="connsiteX3" fmla="*/ 9144000 w 9144000"/>
              <a:gd name="connsiteY3" fmla="*/ 838200 h 838200"/>
              <a:gd name="connsiteX4" fmla="*/ 0 w 9144000"/>
              <a:gd name="connsiteY4" fmla="*/ 838200 h 838200"/>
              <a:gd name="connsiteX5" fmla="*/ 0 w 9144000"/>
              <a:gd name="connsiteY5" fmla="*/ 674 h 838200"/>
              <a:gd name="connsiteX0" fmla="*/ 0 w 9144000"/>
              <a:gd name="connsiteY0" fmla="*/ 0 h 837526"/>
              <a:gd name="connsiteX1" fmla="*/ 4724400 w 9144000"/>
              <a:gd name="connsiteY1" fmla="*/ 37426 h 837526"/>
              <a:gd name="connsiteX2" fmla="*/ 9144000 w 9144000"/>
              <a:gd name="connsiteY2" fmla="*/ 0 h 837526"/>
              <a:gd name="connsiteX3" fmla="*/ 9144000 w 9144000"/>
              <a:gd name="connsiteY3" fmla="*/ 837526 h 837526"/>
              <a:gd name="connsiteX4" fmla="*/ 0 w 9144000"/>
              <a:gd name="connsiteY4" fmla="*/ 837526 h 837526"/>
              <a:gd name="connsiteX5" fmla="*/ 0 w 9144000"/>
              <a:gd name="connsiteY5" fmla="*/ 0 h 83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837526">
                <a:moveTo>
                  <a:pt x="0" y="0"/>
                </a:moveTo>
                <a:lnTo>
                  <a:pt x="4724400" y="37426"/>
                </a:lnTo>
                <a:lnTo>
                  <a:pt x="9144000" y="0"/>
                </a:lnTo>
                <a:lnTo>
                  <a:pt x="9144000" y="837526"/>
                </a:lnTo>
                <a:lnTo>
                  <a:pt x="0" y="8375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4149080"/>
            <a:ext cx="9144000" cy="1512168"/>
          </a:xfrm>
          <a:prstGeom prst="rect">
            <a:avLst/>
          </a:prstGeom>
          <a:gradFill>
            <a:gsLst>
              <a:gs pos="0">
                <a:srgbClr val="1BB2E3"/>
              </a:gs>
              <a:gs pos="100000">
                <a:srgbClr val="44C2F5"/>
              </a:gs>
            </a:gsLst>
            <a:lin ang="5400000" scaled="0"/>
          </a:gradFill>
          <a:ln>
            <a:noFill/>
          </a:ln>
          <a:effectLst>
            <a:outerShdw blurRad="2286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0074" y="4257092"/>
            <a:ext cx="8223302" cy="612068"/>
          </a:xfrm>
        </p:spPr>
        <p:txBody>
          <a:bodyPr anchor="ctr" anchorCtr="0">
            <a:normAutofit/>
          </a:bodyPr>
          <a:lstStyle>
            <a:lvl1pPr algn="l">
              <a:defRPr sz="2600">
                <a:solidFill>
                  <a:srgbClr val="002F65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3776" y="4869160"/>
            <a:ext cx="8234688" cy="504056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3" name="Picture 2" descr="C:\Users\Studio-Max PC\Desktop\LOGO_MALMBERG-Sanoma_CMYK-A4-A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6" y="6237649"/>
            <a:ext cx="1656184" cy="5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1" y="535707"/>
            <a:ext cx="8485353" cy="332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25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55956"/>
            <a:ext cx="7074296" cy="64807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000" y="1412776"/>
            <a:ext cx="8568952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478960" y="6520259"/>
            <a:ext cx="981472" cy="337741"/>
          </a:xfrm>
        </p:spPr>
        <p:txBody>
          <a:bodyPr/>
          <a:lstStyle/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37741"/>
          </a:xfr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60432" y="6520259"/>
            <a:ext cx="648072" cy="337741"/>
          </a:xfrm>
        </p:spPr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7281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44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478960" y="6520259"/>
            <a:ext cx="981472" cy="337741"/>
          </a:xfrm>
        </p:spPr>
        <p:txBody>
          <a:bodyPr/>
          <a:lstStyle/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37741"/>
          </a:xfr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60432" y="6520259"/>
            <a:ext cx="648072" cy="337741"/>
          </a:xfrm>
        </p:spPr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467544" y="548680"/>
            <a:ext cx="8199026" cy="576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199026" cy="648072"/>
          </a:xfrm>
        </p:spPr>
        <p:txBody>
          <a:bodyPr/>
          <a:lstStyle>
            <a:lvl1pPr algn="ctr">
              <a:defRPr>
                <a:solidFill>
                  <a:srgbClr val="002F65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8" name="Picture 2" descr="C:\Users\Studio-Max PC\Desktop\LOGO_MALMBERG-Sanoma_CMYK-A4-A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974182" cy="13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013" y="1066800"/>
            <a:ext cx="6657975" cy="5334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816100"/>
            <a:ext cx="6657975" cy="335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6199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71066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013" y="1066800"/>
            <a:ext cx="6657975" cy="5334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1471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3699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gezet Onderwijs titel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 userDrawn="1"/>
        </p:nvSpPr>
        <p:spPr>
          <a:xfrm>
            <a:off x="461246" y="461246"/>
            <a:ext cx="8229600" cy="5776066"/>
          </a:xfrm>
          <a:prstGeom prst="roundRect">
            <a:avLst>
              <a:gd name="adj" fmla="val 1636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2" name="Rechthoek 7"/>
          <p:cNvSpPr/>
          <p:nvPr userDrawn="1"/>
        </p:nvSpPr>
        <p:spPr>
          <a:xfrm>
            <a:off x="0" y="6020474"/>
            <a:ext cx="9144000" cy="837526"/>
          </a:xfrm>
          <a:custGeom>
            <a:avLst/>
            <a:gdLst>
              <a:gd name="connsiteX0" fmla="*/ 0 w 9144000"/>
              <a:gd name="connsiteY0" fmla="*/ 0 h 837526"/>
              <a:gd name="connsiteX1" fmla="*/ 9144000 w 9144000"/>
              <a:gd name="connsiteY1" fmla="*/ 0 h 837526"/>
              <a:gd name="connsiteX2" fmla="*/ 9144000 w 9144000"/>
              <a:gd name="connsiteY2" fmla="*/ 837526 h 837526"/>
              <a:gd name="connsiteX3" fmla="*/ 0 w 9144000"/>
              <a:gd name="connsiteY3" fmla="*/ 837526 h 837526"/>
              <a:gd name="connsiteX4" fmla="*/ 0 w 9144000"/>
              <a:gd name="connsiteY4" fmla="*/ 0 h 837526"/>
              <a:gd name="connsiteX0" fmla="*/ 0 w 9144000"/>
              <a:gd name="connsiteY0" fmla="*/ 674 h 838200"/>
              <a:gd name="connsiteX1" fmla="*/ 4743450 w 9144000"/>
              <a:gd name="connsiteY1" fmla="*/ 0 h 838200"/>
              <a:gd name="connsiteX2" fmla="*/ 9144000 w 9144000"/>
              <a:gd name="connsiteY2" fmla="*/ 674 h 838200"/>
              <a:gd name="connsiteX3" fmla="*/ 9144000 w 9144000"/>
              <a:gd name="connsiteY3" fmla="*/ 838200 h 838200"/>
              <a:gd name="connsiteX4" fmla="*/ 0 w 9144000"/>
              <a:gd name="connsiteY4" fmla="*/ 838200 h 838200"/>
              <a:gd name="connsiteX5" fmla="*/ 0 w 9144000"/>
              <a:gd name="connsiteY5" fmla="*/ 674 h 838200"/>
              <a:gd name="connsiteX0" fmla="*/ 0 w 9144000"/>
              <a:gd name="connsiteY0" fmla="*/ 0 h 837526"/>
              <a:gd name="connsiteX1" fmla="*/ 4724400 w 9144000"/>
              <a:gd name="connsiteY1" fmla="*/ 37426 h 837526"/>
              <a:gd name="connsiteX2" fmla="*/ 9144000 w 9144000"/>
              <a:gd name="connsiteY2" fmla="*/ 0 h 837526"/>
              <a:gd name="connsiteX3" fmla="*/ 9144000 w 9144000"/>
              <a:gd name="connsiteY3" fmla="*/ 837526 h 837526"/>
              <a:gd name="connsiteX4" fmla="*/ 0 w 9144000"/>
              <a:gd name="connsiteY4" fmla="*/ 837526 h 837526"/>
              <a:gd name="connsiteX5" fmla="*/ 0 w 9144000"/>
              <a:gd name="connsiteY5" fmla="*/ 0 h 83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837526">
                <a:moveTo>
                  <a:pt x="0" y="0"/>
                </a:moveTo>
                <a:lnTo>
                  <a:pt x="4724400" y="37426"/>
                </a:lnTo>
                <a:lnTo>
                  <a:pt x="9144000" y="0"/>
                </a:lnTo>
                <a:lnTo>
                  <a:pt x="9144000" y="837526"/>
                </a:lnTo>
                <a:lnTo>
                  <a:pt x="0" y="8375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88F2-5EE6-4D12-9EBD-13AB9ACCFF1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4221088"/>
            <a:ext cx="9144000" cy="1512168"/>
          </a:xfrm>
          <a:prstGeom prst="rect">
            <a:avLst/>
          </a:prstGeom>
          <a:gradFill>
            <a:gsLst>
              <a:gs pos="0">
                <a:srgbClr val="1BB2E3"/>
              </a:gs>
              <a:gs pos="100000">
                <a:srgbClr val="44C2F5"/>
              </a:gs>
            </a:gsLst>
            <a:lin ang="5400000" scaled="0"/>
          </a:gradFill>
          <a:ln>
            <a:noFill/>
          </a:ln>
          <a:effectLst>
            <a:outerShdw blurRad="2286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0074" y="4257092"/>
            <a:ext cx="8223302" cy="612068"/>
          </a:xfrm>
        </p:spPr>
        <p:txBody>
          <a:bodyPr anchor="ctr" anchorCtr="0">
            <a:normAutofit/>
          </a:bodyPr>
          <a:lstStyle>
            <a:lvl1pPr algn="l">
              <a:defRPr sz="2600">
                <a:solidFill>
                  <a:srgbClr val="002F65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3776" y="4869160"/>
            <a:ext cx="8234688" cy="504056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3" name="Picture 2" descr="C:\Users\Studio-Max PC\Desktop\LOGO_MALMBERG-Sanoma_CMYK-A4-A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6" y="6228340"/>
            <a:ext cx="1656184" cy="5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478960" y="6520259"/>
            <a:ext cx="981472" cy="337741"/>
          </a:xfrm>
        </p:spPr>
        <p:txBody>
          <a:bodyPr/>
          <a:lstStyle/>
          <a:p>
            <a:fld id="{CCF714B8-FCD5-4DE8-B112-3CC7319E484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37741"/>
          </a:xfr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60432" y="6520259"/>
            <a:ext cx="648072" cy="337741"/>
          </a:xfrm>
        </p:spPr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7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478960" y="6520259"/>
            <a:ext cx="981472" cy="337741"/>
          </a:xfrm>
        </p:spPr>
        <p:txBody>
          <a:bodyPr/>
          <a:lstStyle/>
          <a:p>
            <a:fld id="{5DBE8830-E4D4-42A0-9D00-ADB761D49AFC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37741"/>
          </a:xfr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60432" y="6520259"/>
            <a:ext cx="648072" cy="337741"/>
          </a:xfrm>
        </p:spPr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467544" y="548680"/>
            <a:ext cx="8199026" cy="576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199026" cy="648072"/>
          </a:xfrm>
        </p:spPr>
        <p:txBody>
          <a:bodyPr/>
          <a:lstStyle>
            <a:lvl1pPr algn="ctr">
              <a:defRPr>
                <a:solidFill>
                  <a:srgbClr val="002F65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8" name="Picture 2" descr="C:\Users\Studio-Max PC\Desktop\LOGO_MALMBERG-Sanoma_CMYK-A4-A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974182" cy="13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7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rije template titelmod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 userDrawn="1"/>
        </p:nvSpPr>
        <p:spPr>
          <a:xfrm>
            <a:off x="461246" y="461246"/>
            <a:ext cx="8229600" cy="5776066"/>
          </a:xfrm>
          <a:prstGeom prst="roundRect">
            <a:avLst>
              <a:gd name="adj" fmla="val 163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prstClr val="black"/>
              </a:solidFill>
            </a:endParaRPr>
          </a:p>
        </p:txBody>
      </p:sp>
      <p:sp>
        <p:nvSpPr>
          <p:cNvPr id="12" name="Rechthoek 7"/>
          <p:cNvSpPr/>
          <p:nvPr userDrawn="1"/>
        </p:nvSpPr>
        <p:spPr>
          <a:xfrm>
            <a:off x="0" y="6020474"/>
            <a:ext cx="9144000" cy="837526"/>
          </a:xfrm>
          <a:custGeom>
            <a:avLst/>
            <a:gdLst>
              <a:gd name="connsiteX0" fmla="*/ 0 w 9144000"/>
              <a:gd name="connsiteY0" fmla="*/ 0 h 837526"/>
              <a:gd name="connsiteX1" fmla="*/ 9144000 w 9144000"/>
              <a:gd name="connsiteY1" fmla="*/ 0 h 837526"/>
              <a:gd name="connsiteX2" fmla="*/ 9144000 w 9144000"/>
              <a:gd name="connsiteY2" fmla="*/ 837526 h 837526"/>
              <a:gd name="connsiteX3" fmla="*/ 0 w 9144000"/>
              <a:gd name="connsiteY3" fmla="*/ 837526 h 837526"/>
              <a:gd name="connsiteX4" fmla="*/ 0 w 9144000"/>
              <a:gd name="connsiteY4" fmla="*/ 0 h 837526"/>
              <a:gd name="connsiteX0" fmla="*/ 0 w 9144000"/>
              <a:gd name="connsiteY0" fmla="*/ 674 h 838200"/>
              <a:gd name="connsiteX1" fmla="*/ 4743450 w 9144000"/>
              <a:gd name="connsiteY1" fmla="*/ 0 h 838200"/>
              <a:gd name="connsiteX2" fmla="*/ 9144000 w 9144000"/>
              <a:gd name="connsiteY2" fmla="*/ 674 h 838200"/>
              <a:gd name="connsiteX3" fmla="*/ 9144000 w 9144000"/>
              <a:gd name="connsiteY3" fmla="*/ 838200 h 838200"/>
              <a:gd name="connsiteX4" fmla="*/ 0 w 9144000"/>
              <a:gd name="connsiteY4" fmla="*/ 838200 h 838200"/>
              <a:gd name="connsiteX5" fmla="*/ 0 w 9144000"/>
              <a:gd name="connsiteY5" fmla="*/ 674 h 838200"/>
              <a:gd name="connsiteX0" fmla="*/ 0 w 9144000"/>
              <a:gd name="connsiteY0" fmla="*/ 0 h 837526"/>
              <a:gd name="connsiteX1" fmla="*/ 4724400 w 9144000"/>
              <a:gd name="connsiteY1" fmla="*/ 37426 h 837526"/>
              <a:gd name="connsiteX2" fmla="*/ 9144000 w 9144000"/>
              <a:gd name="connsiteY2" fmla="*/ 0 h 837526"/>
              <a:gd name="connsiteX3" fmla="*/ 9144000 w 9144000"/>
              <a:gd name="connsiteY3" fmla="*/ 837526 h 837526"/>
              <a:gd name="connsiteX4" fmla="*/ 0 w 9144000"/>
              <a:gd name="connsiteY4" fmla="*/ 837526 h 837526"/>
              <a:gd name="connsiteX5" fmla="*/ 0 w 9144000"/>
              <a:gd name="connsiteY5" fmla="*/ 0 h 83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837526">
                <a:moveTo>
                  <a:pt x="0" y="0"/>
                </a:moveTo>
                <a:lnTo>
                  <a:pt x="4724400" y="37426"/>
                </a:lnTo>
                <a:lnTo>
                  <a:pt x="9144000" y="0"/>
                </a:lnTo>
                <a:lnTo>
                  <a:pt x="9144000" y="837526"/>
                </a:lnTo>
                <a:lnTo>
                  <a:pt x="0" y="8375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4221088"/>
            <a:ext cx="9144000" cy="1512168"/>
          </a:xfrm>
          <a:prstGeom prst="rect">
            <a:avLst/>
          </a:prstGeom>
          <a:gradFill>
            <a:gsLst>
              <a:gs pos="0">
                <a:srgbClr val="1BB2E3"/>
              </a:gs>
              <a:gs pos="100000">
                <a:srgbClr val="44C2F5"/>
              </a:gs>
            </a:gsLst>
            <a:lin ang="5400000" scaled="0"/>
          </a:gradFill>
          <a:ln>
            <a:noFill/>
          </a:ln>
          <a:effectLst>
            <a:outerShdw blurRad="2286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0074" y="4257092"/>
            <a:ext cx="8223302" cy="612068"/>
          </a:xfrm>
        </p:spPr>
        <p:txBody>
          <a:bodyPr anchor="ctr" anchorCtr="0">
            <a:normAutofit/>
          </a:bodyPr>
          <a:lstStyle>
            <a:lvl1pPr algn="l">
              <a:defRPr sz="2600">
                <a:solidFill>
                  <a:srgbClr val="002F65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3776" y="4869160"/>
            <a:ext cx="8234688" cy="504056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3" name="Picture 2" descr="C:\Users\Studio-Max PC\Desktop\LOGO_MALMBERG-Sanoma_CMYK-A4-A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6" y="6237649"/>
            <a:ext cx="1656184" cy="5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5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295400" y="2057400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Times New Roman" charset="0"/>
              <a:buChar char="•"/>
              <a:defRPr/>
            </a:pPr>
            <a:endParaRPr lang="en-US" sz="900">
              <a:solidFill>
                <a:srgbClr val="000000"/>
              </a:solidFill>
              <a:cs typeface="MS PGothic" charset="0"/>
            </a:endParaRPr>
          </a:p>
        </p:txBody>
      </p:sp>
      <p:pic>
        <p:nvPicPr>
          <p:cNvPr id="1027" name="Picture 9" descr="Z:\producties\Malmberg\umb jan vd meijden ppt sjablonen\logo mallmberg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15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190500" indent="-190500" algn="l" defTabSz="9017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tabLst>
          <a:tab pos="1235075" algn="l"/>
        </a:tabLst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381000" indent="163513" algn="l" defTabSz="901700" rtl="0" eaLnBrk="0" fontAlgn="base" hangingPunct="0">
        <a:spcBef>
          <a:spcPct val="20000"/>
        </a:spcBef>
        <a:spcAft>
          <a:spcPct val="0"/>
        </a:spcAft>
        <a:buFont typeface="Times" charset="0"/>
        <a:buChar char="-"/>
        <a:tabLst>
          <a:tab pos="1235075" algn="l"/>
        </a:tabLst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735013" indent="160338" algn="l" defTabSz="901700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tabLst>
          <a:tab pos="1235075" algn="l"/>
        </a:tabLst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4000500" indent="-342900" algn="l" defTabSz="901700" rtl="0" eaLnBrk="0" fontAlgn="base" hangingPunct="0">
        <a:spcBef>
          <a:spcPct val="20000"/>
        </a:spcBef>
        <a:spcAft>
          <a:spcPct val="0"/>
        </a:spcAft>
        <a:tabLst>
          <a:tab pos="1235075" algn="l"/>
        </a:tabLst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4533900" indent="-342900" algn="l" defTabSz="901700" rtl="0" eaLnBrk="0" fontAlgn="base" hangingPunct="0">
        <a:spcBef>
          <a:spcPct val="20000"/>
        </a:spcBef>
        <a:spcAft>
          <a:spcPct val="0"/>
        </a:spcAft>
        <a:buChar char="»"/>
        <a:tabLst>
          <a:tab pos="1235075" algn="l"/>
        </a:tabLst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4991100" indent="-342900" algn="l" defTabSz="901700" rtl="0" fontAlgn="base">
        <a:spcBef>
          <a:spcPct val="20000"/>
        </a:spcBef>
        <a:spcAft>
          <a:spcPct val="0"/>
        </a:spcAft>
        <a:buChar char="»"/>
        <a:tabLst>
          <a:tab pos="1235075" algn="l"/>
        </a:tabLst>
        <a:defRPr>
          <a:solidFill>
            <a:schemeClr val="tx1"/>
          </a:solidFill>
          <a:latin typeface="+mn-lt"/>
          <a:ea typeface="+mn-ea"/>
        </a:defRPr>
      </a:lvl6pPr>
      <a:lvl7pPr marL="5448300" indent="-342900" algn="l" defTabSz="901700" rtl="0" fontAlgn="base">
        <a:spcBef>
          <a:spcPct val="20000"/>
        </a:spcBef>
        <a:spcAft>
          <a:spcPct val="0"/>
        </a:spcAft>
        <a:buChar char="»"/>
        <a:tabLst>
          <a:tab pos="1235075" algn="l"/>
        </a:tabLst>
        <a:defRPr>
          <a:solidFill>
            <a:schemeClr val="tx1"/>
          </a:solidFill>
          <a:latin typeface="+mn-lt"/>
          <a:ea typeface="+mn-ea"/>
        </a:defRPr>
      </a:lvl7pPr>
      <a:lvl8pPr marL="5905500" indent="-342900" algn="l" defTabSz="901700" rtl="0" fontAlgn="base">
        <a:spcBef>
          <a:spcPct val="20000"/>
        </a:spcBef>
        <a:spcAft>
          <a:spcPct val="0"/>
        </a:spcAft>
        <a:buChar char="»"/>
        <a:tabLst>
          <a:tab pos="1235075" algn="l"/>
        </a:tabLst>
        <a:defRPr>
          <a:solidFill>
            <a:schemeClr val="tx1"/>
          </a:solidFill>
          <a:latin typeface="+mn-lt"/>
          <a:ea typeface="+mn-ea"/>
        </a:defRPr>
      </a:lvl8pPr>
      <a:lvl9pPr marL="6362700" indent="-342900" algn="l" defTabSz="901700" rtl="0" fontAlgn="base">
        <a:spcBef>
          <a:spcPct val="20000"/>
        </a:spcBef>
        <a:spcAft>
          <a:spcPct val="0"/>
        </a:spcAft>
        <a:buChar char="»"/>
        <a:tabLst>
          <a:tab pos="1235075" algn="l"/>
        </a:tabLst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388418"/>
            <a:ext cx="9144000" cy="646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396510"/>
            <a:ext cx="5868143" cy="752558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796137" y="396508"/>
            <a:ext cx="3349616" cy="75255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000" y="1927373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78960" y="6520259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E196CB0-E690-48C4-866D-04D28916063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60432" y="6520259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2000" y="1196752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pic>
        <p:nvPicPr>
          <p:cNvPr id="11" name="Picture 2" descr="C:\Users\Studio-Max PC\Desktop\malmberg\WeTransfer-R5RuCkA6\12_7 LOGO MALMBERG_VLAK_2p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2317"/>
            <a:ext cx="1261309" cy="2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9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F65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388418"/>
            <a:ext cx="9144000" cy="646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396510"/>
            <a:ext cx="9144000" cy="752558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000" y="1927373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78960" y="6520259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60432" y="6520259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2000" y="1196752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pic>
        <p:nvPicPr>
          <p:cNvPr id="10" name="Picture 2" descr="C:\Users\Studio-Max PC\Desktop\malmberg\WeTransfer-R5RuCkA6\12_7 LOGO MALMBERG_VLAK_2p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2317"/>
            <a:ext cx="1261309" cy="2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0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F65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388418"/>
            <a:ext cx="9144000" cy="646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396510"/>
            <a:ext cx="9144000" cy="752558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000" y="1927373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78960" y="6520259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13-12-2019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60432" y="6520259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2000" y="1196752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pic>
        <p:nvPicPr>
          <p:cNvPr id="10" name="Picture 2" descr="C:\Users\Studio-Max PC\Desktop\malmberg\WeTransfer-R5RuCkA6\12_7 LOGO MALMBERG_VLAK_2p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2317"/>
            <a:ext cx="1261309" cy="2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5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F65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shutterstock_146082419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icture 2" descr="shutterstock_146082419.jpg"/>
          <p:cNvSpPr>
            <a:spLocks noChangeAspect="1"/>
          </p:cNvSpPr>
          <p:nvPr/>
        </p:nvSpPr>
        <p:spPr bwMode="auto">
          <a:xfrm>
            <a:off x="0" y="0"/>
            <a:ext cx="9144000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</a:pPr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2052" name="Picture 1" descr="shutterstock_146082419.jpg"/>
          <p:cNvSpPr>
            <a:spLocks noChangeAspect="1"/>
          </p:cNvSpPr>
          <p:nvPr/>
        </p:nvSpPr>
        <p:spPr bwMode="auto">
          <a:xfrm>
            <a:off x="0" y="-457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</a:pPr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-1587" y="4446191"/>
            <a:ext cx="9172406" cy="1359073"/>
          </a:xfrm>
          <a:prstGeom prst="rect">
            <a:avLst/>
          </a:prstGeom>
          <a:solidFill>
            <a:srgbClr val="0DA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170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170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170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1700" eaLnBrk="0" hangingPunct="0"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9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457200" lvl="1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chemeClr val="bg1"/>
                </a:solidFill>
              </a:rPr>
              <a:t>Optimaal</a:t>
            </a:r>
            <a:r>
              <a:rPr lang="en-US" altLang="nl-NL" sz="3200" dirty="0">
                <a:solidFill>
                  <a:schemeClr val="bg1"/>
                </a:solidFill>
              </a:rPr>
              <a:t> </a:t>
            </a:r>
            <a:r>
              <a:rPr lang="en-US" altLang="nl-NL" sz="3200" dirty="0" err="1">
                <a:solidFill>
                  <a:schemeClr val="bg1"/>
                </a:solidFill>
              </a:rPr>
              <a:t>differentiëren</a:t>
            </a:r>
            <a:r>
              <a:rPr lang="en-US" altLang="nl-NL" sz="3200" dirty="0">
                <a:solidFill>
                  <a:schemeClr val="bg1"/>
                </a:solidFill>
              </a:rPr>
              <a:t> met </a:t>
            </a:r>
            <a:r>
              <a:rPr lang="en-US" altLang="nl-NL" sz="3200" i="1" dirty="0">
                <a:solidFill>
                  <a:schemeClr val="bg1"/>
                </a:solidFill>
              </a:rPr>
              <a:t>Nova</a:t>
            </a:r>
            <a:br>
              <a:rPr lang="en-US" altLang="nl-NL" sz="3200" i="1" dirty="0">
                <a:solidFill>
                  <a:schemeClr val="bg1"/>
                </a:solidFill>
              </a:rPr>
            </a:br>
            <a:r>
              <a:rPr lang="en-US" altLang="nl-NL" sz="2000" dirty="0">
                <a:solidFill>
                  <a:schemeClr val="bg1"/>
                </a:solidFill>
              </a:rPr>
              <a:t>WND, 13 December 2019</a:t>
            </a:r>
          </a:p>
          <a:p>
            <a:pPr marL="457200" lvl="1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9688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349C0-E3EB-4328-9A63-2814FAFD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772DF45-F1D0-4A8A-BEA8-51C332C40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Vorm een groepje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kun je volgens jullie het beste differentiëren/aandacht besteden aan onderwijs op maat?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Beargumenteer jullie ideeën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Benoem ook organisatorische argumenten voor jullie ideeën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Calibri"/>
              </a:rPr>
              <a:t>→	</a:t>
            </a:r>
            <a:r>
              <a:rPr lang="nl-NL" dirty="0">
                <a:solidFill>
                  <a:srgbClr val="FF0000"/>
                </a:solidFill>
              </a:rPr>
              <a:t>Presenteer jullie uitwerking (3 min)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45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0290" y="4653136"/>
            <a:ext cx="8568952" cy="17489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Met Anna </a:t>
            </a:r>
            <a:r>
              <a:rPr lang="nl-NL" dirty="0" err="1"/>
              <a:t>Gimbrère</a:t>
            </a:r>
            <a:r>
              <a:rPr lang="nl-NL" dirty="0"/>
              <a:t>, Vincent </a:t>
            </a:r>
            <a:r>
              <a:rPr lang="nl-NL" dirty="0" err="1"/>
              <a:t>Icke</a:t>
            </a:r>
            <a:r>
              <a:rPr lang="nl-NL" dirty="0"/>
              <a:t> en vele anderen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Programma en aanmelden: malmberg.nl/</a:t>
            </a:r>
            <a:r>
              <a:rPr lang="nl-NL" dirty="0" err="1"/>
              <a:t>nask</a:t>
            </a:r>
            <a:endParaRPr lang="nl-NL" dirty="0"/>
          </a:p>
          <a:p>
            <a:endParaRPr lang="nl-NL" dirty="0"/>
          </a:p>
          <a:p>
            <a:r>
              <a:rPr lang="nl-NL" dirty="0"/>
              <a:t>Voor suggesties of overleg: eugene.wijnhoven@malmberg.nl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078DCA4-910E-41A6-8C6E-DA67E4D21E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28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87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000" y="1268760"/>
            <a:ext cx="856895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i="1" dirty="0"/>
              <a:t>Inleiding</a:t>
            </a:r>
          </a:p>
          <a:p>
            <a:r>
              <a:rPr lang="nl-NL" sz="2400" dirty="0"/>
              <a:t>Pas je al een vorm van gepersonaliseerd leren toe?</a:t>
            </a:r>
          </a:p>
          <a:p>
            <a:r>
              <a:rPr lang="nl-NL" sz="2400" dirty="0"/>
              <a:t>Methodeontwikkeling aan de hand van leerdoelen en taxonomie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i="1" dirty="0"/>
              <a:t>Eenvoudig differentiëren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i="1" dirty="0"/>
              <a:t>Verder inzomen op differentiatiemogelijkheden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i="1" dirty="0"/>
              <a:t>Aan de slag: de gewenste vorm van differentiatie</a:t>
            </a:r>
            <a:br>
              <a:rPr lang="nl-NL" sz="2400" i="1" dirty="0"/>
            </a:br>
            <a:endParaRPr lang="nl-NL" sz="2400" i="1" dirty="0"/>
          </a:p>
          <a:p>
            <a:pPr marL="0" indent="0">
              <a:buNone/>
            </a:pPr>
            <a:r>
              <a:rPr lang="nl-NL" sz="2400" i="1" dirty="0"/>
              <a:t>Presentatie</a:t>
            </a:r>
            <a:endParaRPr lang="nl-NL" sz="24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51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Eenvoudig differentiëren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leerlingen kunnen via licentie bij alle niveaus, alle leerjaren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PLUS als richtlijn voor profielkeuze (leerjaar 3)</a:t>
            </a:r>
          </a:p>
          <a:p>
            <a:endParaRPr lang="nl-NL" dirty="0"/>
          </a:p>
          <a:p>
            <a:r>
              <a:rPr lang="nl-NL" dirty="0"/>
              <a:t>leerlingen kunnen kiezen (motivator: onderwerp dat jou interesseert): 2 of 3 P-delen/grote contexten per hoofdstuk</a:t>
            </a:r>
          </a:p>
          <a:p>
            <a:endParaRPr lang="nl-NL" dirty="0"/>
          </a:p>
          <a:p>
            <a:r>
              <a:rPr lang="nl-NL" dirty="0"/>
              <a:t>begin je met P, T of M of laat je keuze aan leerlingen?</a:t>
            </a:r>
          </a:p>
          <a:p>
            <a:endParaRPr lang="nl-NL" dirty="0"/>
          </a:p>
          <a:p>
            <a:r>
              <a:rPr lang="nl-NL" dirty="0"/>
              <a:t>+-opgaven en olympiadeopgaven.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Calibri"/>
              </a:rPr>
              <a:t>→	</a:t>
            </a:r>
            <a:r>
              <a:rPr lang="nl-NL" dirty="0">
                <a:solidFill>
                  <a:srgbClr val="FF0000"/>
                </a:solidFill>
              </a:rPr>
              <a:t>Maak je gebruik van deze opties?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25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Inzoomen op differentiatiemogelijkheden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Voorkennistoets</a:t>
            </a:r>
          </a:p>
          <a:p>
            <a:endParaRPr lang="nl-NL" dirty="0"/>
          </a:p>
          <a:p>
            <a:r>
              <a:rPr lang="nl-NL" dirty="0"/>
              <a:t>uitgebreide uitwerkingen (oplosstrategieën)</a:t>
            </a:r>
          </a:p>
          <a:p>
            <a:endParaRPr lang="nl-NL" dirty="0"/>
          </a:p>
          <a:p>
            <a:r>
              <a:rPr lang="nl-NL" dirty="0"/>
              <a:t>(specifieke) feedback bij online opgaven</a:t>
            </a:r>
          </a:p>
          <a:p>
            <a:endParaRPr lang="nl-NL" dirty="0"/>
          </a:p>
          <a:p>
            <a:r>
              <a:rPr lang="nl-NL" dirty="0"/>
              <a:t>voorbeeld Stedelijk Gymnasium Leiden (studiewijzer)</a:t>
            </a:r>
          </a:p>
          <a:p>
            <a:endParaRPr lang="nl-NL" dirty="0"/>
          </a:p>
          <a:p>
            <a:r>
              <a:rPr lang="nl-NL" dirty="0"/>
              <a:t>overzicht leerdoelen en taxonomie 4 vwo natuurkunde</a:t>
            </a:r>
          </a:p>
          <a:p>
            <a:endParaRPr lang="nl-NL" dirty="0"/>
          </a:p>
          <a:p>
            <a:r>
              <a:rPr lang="nl-NL" dirty="0"/>
              <a:t>overzicht leerdoelen en taxonomie vwo scheikunde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Calibri"/>
              </a:rPr>
              <a:t>→	</a:t>
            </a:r>
            <a:r>
              <a:rPr lang="nl-NL" dirty="0">
                <a:solidFill>
                  <a:srgbClr val="FF0000"/>
                </a:solidFill>
                <a:latin typeface="+mn-lt"/>
              </a:rPr>
              <a:t>Maak je gebruik van de Voorkennistoets? Zo ja: hoe?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Calibri"/>
              </a:rPr>
              <a:t>→	</a:t>
            </a:r>
            <a:r>
              <a:rPr lang="nl-NL" dirty="0">
                <a:solidFill>
                  <a:srgbClr val="FF0000"/>
                </a:solidFill>
              </a:rPr>
              <a:t>Wijs jij leerlingen op online feedback?</a:t>
            </a:r>
          </a:p>
        </p:txBody>
      </p:sp>
    </p:spTree>
    <p:extLst>
      <p:ext uri="{BB962C8B-B14F-4D97-AF65-F5344CB8AC3E}">
        <p14:creationId xmlns:p14="http://schemas.microsoft.com/office/powerpoint/2010/main" val="163183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C2F30-4DCC-4137-BA5C-EE08204D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A1A9711-21BE-4B0E-9459-2DF8755C2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516" y="0"/>
            <a:ext cx="9204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2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55956"/>
            <a:ext cx="7344816" cy="648072"/>
          </a:xfrm>
        </p:spPr>
        <p:txBody>
          <a:bodyPr>
            <a:normAutofit/>
          </a:bodyPr>
          <a:lstStyle/>
          <a:p>
            <a:r>
              <a:rPr lang="nl-NL" dirty="0"/>
              <a:t>Differentiatie volgens Einstein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93" y="1412875"/>
            <a:ext cx="40135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55956"/>
            <a:ext cx="7344816" cy="648072"/>
          </a:xfrm>
        </p:spPr>
        <p:txBody>
          <a:bodyPr>
            <a:normAutofit/>
          </a:bodyPr>
          <a:lstStyle/>
          <a:p>
            <a:r>
              <a:rPr lang="nl-NL" dirty="0"/>
              <a:t>Leswijzer Stedelijk Gymnasium Leiden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623FF49-6CB1-429A-B834-9C0DFD970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509" y="1412875"/>
            <a:ext cx="7748891" cy="435875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5BED0D2-07EE-4474-8DF5-002F4141DE58}"/>
              </a:ext>
            </a:extLst>
          </p:cNvPr>
          <p:cNvSpPr txBox="1"/>
          <p:nvPr/>
        </p:nvSpPr>
        <p:spPr>
          <a:xfrm>
            <a:off x="423510" y="5949280"/>
            <a:ext cx="47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Calibri"/>
              </a:rPr>
              <a:t>→	</a:t>
            </a:r>
            <a:r>
              <a:rPr lang="nl-NL" dirty="0">
                <a:solidFill>
                  <a:srgbClr val="FF0000"/>
                </a:solidFill>
              </a:rPr>
              <a:t>Wat valt je op?</a:t>
            </a:r>
          </a:p>
        </p:txBody>
      </p:sp>
    </p:spTree>
    <p:extLst>
      <p:ext uri="{BB962C8B-B14F-4D97-AF65-F5344CB8AC3E}">
        <p14:creationId xmlns:p14="http://schemas.microsoft.com/office/powerpoint/2010/main" val="5104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4A9BF-C38C-4D0C-BBE2-BA3F9060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Nova natuurkunde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C43A6FD-81FC-422F-848B-B614533B7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84550"/>
              </p:ext>
            </p:extLst>
          </p:nvPr>
        </p:nvGraphicFramePr>
        <p:xfrm>
          <a:off x="539552" y="1545430"/>
          <a:ext cx="8136905" cy="4115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9165">
                  <a:extLst>
                    <a:ext uri="{9D8B030D-6E8A-4147-A177-3AD203B41FA5}">
                      <a16:colId xmlns:a16="http://schemas.microsoft.com/office/drawing/2014/main" val="2636128307"/>
                    </a:ext>
                  </a:extLst>
                </a:gridCol>
                <a:gridCol w="1100202">
                  <a:extLst>
                    <a:ext uri="{9D8B030D-6E8A-4147-A177-3AD203B41FA5}">
                      <a16:colId xmlns:a16="http://schemas.microsoft.com/office/drawing/2014/main" val="327668786"/>
                    </a:ext>
                  </a:extLst>
                </a:gridCol>
                <a:gridCol w="1100202">
                  <a:extLst>
                    <a:ext uri="{9D8B030D-6E8A-4147-A177-3AD203B41FA5}">
                      <a16:colId xmlns:a16="http://schemas.microsoft.com/office/drawing/2014/main" val="2371534310"/>
                    </a:ext>
                  </a:extLst>
                </a:gridCol>
                <a:gridCol w="3667336">
                  <a:extLst>
                    <a:ext uri="{9D8B030D-6E8A-4147-A177-3AD203B41FA5}">
                      <a16:colId xmlns:a16="http://schemas.microsoft.com/office/drawing/2014/main" val="1130182741"/>
                    </a:ext>
                  </a:extLst>
                </a:gridCol>
              </a:tblGrid>
              <a:tr h="374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3a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O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1L 1-1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Je kunt uitleggen wat het verschil is tussen plaats, verplaatsing en afgelegde weg van een voorwerp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7202900"/>
                  </a:ext>
                </a:extLst>
              </a:tr>
              <a:tr h="374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3b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1L 1-1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Je kunt uitleggen wat het verschil is tussen plaats, verplaatsing en afgelegde weg van een voorwerp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11577902"/>
                  </a:ext>
                </a:extLst>
              </a:tr>
              <a:tr h="374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3c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1L 1-1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Je kunt uitleggen wat het verschil is tussen plaats, verplaatsing en afgelegde weg van een voorwerp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80256518"/>
                  </a:ext>
                </a:extLst>
              </a:tr>
              <a:tr h="374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E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1L 1-2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Je kunt op verschillende manieren de verplaatsing van een voorwerp bepalen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07406722"/>
                  </a:ext>
                </a:extLst>
              </a:tr>
              <a:tr h="374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5a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1L 1-2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Je kunt op verschillende manieren de verplaatsing van een voorwerp bepalen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0390316"/>
                  </a:ext>
                </a:extLst>
              </a:tr>
              <a:tr h="374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5b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1L 1-2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Je kunt op verschillende manieren de verplaatsing van een voorwerp bepalen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1385084"/>
                  </a:ext>
                </a:extLst>
              </a:tr>
              <a:tr h="374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5c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1L 1-2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Je kunt op verschillende manieren de verplaatsing van een voorwerp bepalen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6131925"/>
                  </a:ext>
                </a:extLst>
              </a:tr>
              <a:tr h="374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6a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A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1L 1-2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Je kunt op verschillende manieren de verplaatsing van een voorwerp bepalen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6500939"/>
                  </a:ext>
                </a:extLst>
              </a:tr>
              <a:tr h="374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6b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1L 1-2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Je kunt op verschillende manieren de verplaatsing van een voorwerp bepalen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2450205"/>
                  </a:ext>
                </a:extLst>
              </a:tr>
              <a:tr h="374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6c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A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1L 1-2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Je kunt op verschillende manieren de verplaatsing van een voorwerp bepalen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94501438"/>
                  </a:ext>
                </a:extLst>
              </a:tr>
              <a:tr h="374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6d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1L 1-2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Je kunt op verschillende manieren de verplaatsing van een voorwerp bepalen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52262986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5981D3D9-90E3-40B8-B356-5C98DA68C634}"/>
              </a:ext>
            </a:extLst>
          </p:cNvPr>
          <p:cNvSpPr txBox="1"/>
          <p:nvPr/>
        </p:nvSpPr>
        <p:spPr>
          <a:xfrm>
            <a:off x="539552" y="5808141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Calibri"/>
              </a:rPr>
              <a:t>→	</a:t>
            </a:r>
            <a:r>
              <a:rPr lang="nl-NL" dirty="0">
                <a:solidFill>
                  <a:srgbClr val="FF0000"/>
                </a:solidFill>
              </a:rPr>
              <a:t>Wat valt je op?</a:t>
            </a:r>
          </a:p>
        </p:txBody>
      </p:sp>
    </p:spTree>
    <p:extLst>
      <p:ext uri="{BB962C8B-B14F-4D97-AF65-F5344CB8AC3E}">
        <p14:creationId xmlns:p14="http://schemas.microsoft.com/office/powerpoint/2010/main" val="203586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A4AD0-0AE9-47A4-B667-8ECA26F3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Nova scheikunde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D16F68B-7346-47EE-825F-D564C677C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74974"/>
              </p:ext>
            </p:extLst>
          </p:nvPr>
        </p:nvGraphicFramePr>
        <p:xfrm>
          <a:off x="944029" y="1314692"/>
          <a:ext cx="7004893" cy="472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7384869" imgH="4978591" progId="Excel.Sheet.12">
                  <p:embed/>
                </p:oleObj>
              </mc:Choice>
              <mc:Fallback>
                <p:oleObj name="Worksheet" r:id="rId3" imgW="7384869" imgH="4978591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16F68B-7346-47EE-825F-D564C677C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029" y="1314692"/>
                        <a:ext cx="7004893" cy="4722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C1C38753-8343-4A02-BC36-8C839152716A}"/>
              </a:ext>
            </a:extLst>
          </p:cNvPr>
          <p:cNvSpPr txBox="1"/>
          <p:nvPr/>
        </p:nvSpPr>
        <p:spPr>
          <a:xfrm>
            <a:off x="888703" y="606281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alibri"/>
              </a:rPr>
              <a:t>→	</a:t>
            </a:r>
            <a:r>
              <a:rPr lang="nl-NL">
                <a:solidFill>
                  <a:srgbClr val="FF0000"/>
                </a:solidFill>
              </a:rPr>
              <a:t>Wat valt je op?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08017"/>
      </p:ext>
    </p:extLst>
  </p:cSld>
  <p:clrMapOvr>
    <a:masterClrMapping/>
  </p:clrMapOvr>
</p:sld>
</file>

<file path=ppt/theme/theme1.xml><?xml version="1.0" encoding="utf-8"?>
<a:theme xmlns:a="http://schemas.openxmlformats.org/drawingml/2006/main" name="Lege presentatie">
  <a:themeElements>
    <a:clrScheme name="Lege presentati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17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imes New Roman" charset="0"/>
          <a:buChar char="•"/>
          <a:tabLst/>
          <a:defRPr kumimoji="0" lang="nl-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17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imes New Roman" charset="0"/>
          <a:buChar char="•"/>
          <a:tabLst/>
          <a:defRPr kumimoji="0" lang="nl-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ortgezet Onderwijs diamodel">
  <a:themeElements>
    <a:clrScheme name="Malmberg colour scheme">
      <a:dk1>
        <a:sysClr val="windowText" lastClr="000000"/>
      </a:dk1>
      <a:lt1>
        <a:srgbClr val="FFFFFF"/>
      </a:lt1>
      <a:dk2>
        <a:srgbClr val="002F65"/>
      </a:dk2>
      <a:lt2>
        <a:srgbClr val="EEECE1"/>
      </a:lt2>
      <a:accent1>
        <a:srgbClr val="002F65"/>
      </a:accent1>
      <a:accent2>
        <a:srgbClr val="1BB2E3"/>
      </a:accent2>
      <a:accent3>
        <a:srgbClr val="E9193A"/>
      </a:accent3>
      <a:accent4>
        <a:srgbClr val="969696"/>
      </a:accent4>
      <a:accent5>
        <a:srgbClr val="0058B8"/>
      </a:accent5>
      <a:accent6>
        <a:srgbClr val="53C7EB"/>
      </a:accent6>
      <a:hlink>
        <a:srgbClr val="000000"/>
      </a:hlink>
      <a:folHlink>
        <a:srgbClr val="002F65"/>
      </a:folHlink>
    </a:clrScheme>
    <a:fontScheme name="Malmberg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rije template diamodel">
  <a:themeElements>
    <a:clrScheme name="Malmberg colour scheme">
      <a:dk1>
        <a:sysClr val="windowText" lastClr="000000"/>
      </a:dk1>
      <a:lt1>
        <a:srgbClr val="FFFFFF"/>
      </a:lt1>
      <a:dk2>
        <a:srgbClr val="002F65"/>
      </a:dk2>
      <a:lt2>
        <a:srgbClr val="EEECE1"/>
      </a:lt2>
      <a:accent1>
        <a:srgbClr val="002F65"/>
      </a:accent1>
      <a:accent2>
        <a:srgbClr val="1BB2E3"/>
      </a:accent2>
      <a:accent3>
        <a:srgbClr val="E9193A"/>
      </a:accent3>
      <a:accent4>
        <a:srgbClr val="969696"/>
      </a:accent4>
      <a:accent5>
        <a:srgbClr val="0058B8"/>
      </a:accent5>
      <a:accent6>
        <a:srgbClr val="53C7EB"/>
      </a:accent6>
      <a:hlink>
        <a:srgbClr val="000000"/>
      </a:hlink>
      <a:folHlink>
        <a:srgbClr val="002F65"/>
      </a:folHlink>
    </a:clrScheme>
    <a:fontScheme name="Malmberg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O sales template diamodel">
  <a:themeElements>
    <a:clrScheme name="Malmberg colour scheme">
      <a:dk1>
        <a:sysClr val="windowText" lastClr="000000"/>
      </a:dk1>
      <a:lt1>
        <a:srgbClr val="FFFFFF"/>
      </a:lt1>
      <a:dk2>
        <a:srgbClr val="002F65"/>
      </a:dk2>
      <a:lt2>
        <a:srgbClr val="EEECE1"/>
      </a:lt2>
      <a:accent1>
        <a:srgbClr val="002F65"/>
      </a:accent1>
      <a:accent2>
        <a:srgbClr val="1BB2E3"/>
      </a:accent2>
      <a:accent3>
        <a:srgbClr val="E9193A"/>
      </a:accent3>
      <a:accent4>
        <a:srgbClr val="969696"/>
      </a:accent4>
      <a:accent5>
        <a:srgbClr val="0058B8"/>
      </a:accent5>
      <a:accent6>
        <a:srgbClr val="53C7EB"/>
      </a:accent6>
      <a:hlink>
        <a:srgbClr val="000000"/>
      </a:hlink>
      <a:folHlink>
        <a:srgbClr val="002F65"/>
      </a:folHlink>
    </a:clrScheme>
    <a:fontScheme name="Malmberg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EE8170BC48A4A831217B1FDFFCAAE" ma:contentTypeVersion="8" ma:contentTypeDescription="Create a new document." ma:contentTypeScope="" ma:versionID="c879d4bce19605519fd75b70e2350683">
  <xsd:schema xmlns:xsd="http://www.w3.org/2001/XMLSchema" xmlns:xs="http://www.w3.org/2001/XMLSchema" xmlns:p="http://schemas.microsoft.com/office/2006/metadata/properties" xmlns:ns3="202c3d42-10e5-4ab4-b66a-00a83ca8766f" targetNamespace="http://schemas.microsoft.com/office/2006/metadata/properties" ma:root="true" ma:fieldsID="3929fbc0598c9cdfd191df7e9e868944" ns3:_="">
    <xsd:import namespace="202c3d42-10e5-4ab4-b66a-00a83ca876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c3d42-10e5-4ab4-b66a-00a83ca876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A71F5-F7C8-437C-9BD6-8CC764F6BA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2c3d42-10e5-4ab4-b66a-00a83ca876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D841C1-C991-4772-948A-51E8561AF1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57F922D-984E-4D89-9D78-6C1CBAC83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3742</TotalTime>
  <Words>515</Words>
  <Application>Microsoft Office PowerPoint</Application>
  <PresentationFormat>Diavoorstelling (4:3)</PresentationFormat>
  <Paragraphs>114</Paragraphs>
  <Slides>11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1" baseType="lpstr">
      <vt:lpstr>Arial</vt:lpstr>
      <vt:lpstr>Calibri</vt:lpstr>
      <vt:lpstr>Times</vt:lpstr>
      <vt:lpstr>Times New Roman</vt:lpstr>
      <vt:lpstr>Verdana</vt:lpstr>
      <vt:lpstr>Lege presentatie</vt:lpstr>
      <vt:lpstr>1_Voortgezet Onderwijs diamodel</vt:lpstr>
      <vt:lpstr>Vrije template diamodel</vt:lpstr>
      <vt:lpstr>VO sales template diamodel</vt:lpstr>
      <vt:lpstr>Worksheet</vt:lpstr>
      <vt:lpstr>PowerPoint-presentatie</vt:lpstr>
      <vt:lpstr>Agenda</vt:lpstr>
      <vt:lpstr>Eenvoudig differentiëren</vt:lpstr>
      <vt:lpstr>Inzoomen op differentiatiemogelijkheden</vt:lpstr>
      <vt:lpstr>PowerPoint-presentatie</vt:lpstr>
      <vt:lpstr>Differentiatie volgens Einstein</vt:lpstr>
      <vt:lpstr>Leswijzer Stedelijk Gymnasium Leiden</vt:lpstr>
      <vt:lpstr>Voorbeeld Nova natuurkunde</vt:lpstr>
      <vt:lpstr>Voorbeeld Nova scheikunde</vt:lpstr>
      <vt:lpstr>Aan de slag</vt:lpstr>
      <vt:lpstr>Afsluiting</vt:lpstr>
    </vt:vector>
  </TitlesOfParts>
  <Company>Malmberg Uitgeverij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Cock Meijer</dc:creator>
  <cp:lastModifiedBy>Eugène Wijnhoven</cp:lastModifiedBy>
  <cp:revision>169</cp:revision>
  <dcterms:created xsi:type="dcterms:W3CDTF">2015-01-15T08:45:31Z</dcterms:created>
  <dcterms:modified xsi:type="dcterms:W3CDTF">2019-12-13T10:32:32Z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0x010100EE1EE8170BC48A4A831217B1FDFFCAAE</vt:lpwstr>
  </property>
</Properties>
</file>