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40"/>
  </p:notesMasterIdLst>
  <p:handoutMasterIdLst>
    <p:handoutMasterId r:id="rId41"/>
  </p:handoutMasterIdLst>
  <p:sldIdLst>
    <p:sldId id="327" r:id="rId3"/>
    <p:sldId id="373" r:id="rId4"/>
    <p:sldId id="403" r:id="rId5"/>
    <p:sldId id="404" r:id="rId6"/>
    <p:sldId id="405" r:id="rId7"/>
    <p:sldId id="406" r:id="rId8"/>
    <p:sldId id="376" r:id="rId9"/>
    <p:sldId id="375" r:id="rId10"/>
    <p:sldId id="377" r:id="rId11"/>
    <p:sldId id="395" r:id="rId12"/>
    <p:sldId id="374" r:id="rId13"/>
    <p:sldId id="400" r:id="rId14"/>
    <p:sldId id="407" r:id="rId15"/>
    <p:sldId id="398" r:id="rId16"/>
    <p:sldId id="399" r:id="rId17"/>
    <p:sldId id="378" r:id="rId18"/>
    <p:sldId id="368" r:id="rId19"/>
    <p:sldId id="391" r:id="rId20"/>
    <p:sldId id="401" r:id="rId21"/>
    <p:sldId id="393" r:id="rId22"/>
    <p:sldId id="381" r:id="rId23"/>
    <p:sldId id="383" r:id="rId24"/>
    <p:sldId id="385" r:id="rId25"/>
    <p:sldId id="380" r:id="rId26"/>
    <p:sldId id="363" r:id="rId27"/>
    <p:sldId id="372" r:id="rId28"/>
    <p:sldId id="392" r:id="rId29"/>
    <p:sldId id="408" r:id="rId30"/>
    <p:sldId id="402" r:id="rId31"/>
    <p:sldId id="394" r:id="rId32"/>
    <p:sldId id="379" r:id="rId33"/>
    <p:sldId id="359" r:id="rId34"/>
    <p:sldId id="388" r:id="rId35"/>
    <p:sldId id="386" r:id="rId36"/>
    <p:sldId id="358" r:id="rId37"/>
    <p:sldId id="362" r:id="rId38"/>
    <p:sldId id="387" r:id="rId39"/>
  </p:sldIdLst>
  <p:sldSz cx="13003213" cy="9756775"/>
  <p:notesSz cx="6858000" cy="9144000"/>
  <p:defaultTextStyle>
    <a:defPPr>
      <a:defRPr lang="nl-NL"/>
    </a:defPPr>
    <a:lvl1pPr algn="l" defTabSz="64928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649288" indent="-192088" algn="l" defTabSz="64928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300163" indent="-385763" algn="l" defTabSz="64928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949450" indent="-577850" algn="l" defTabSz="64928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600325" indent="-771525" algn="l" defTabSz="64928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3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869161" initials="U" lastIdx="0" clrIdx="0">
    <p:extLst>
      <p:ext uri="{19B8F6BF-5375-455C-9EA6-DF929625EA0E}">
        <p15:presenceInfo xmlns:p15="http://schemas.microsoft.com/office/powerpoint/2012/main" userId="U86916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11B"/>
    <a:srgbClr val="BF2E1B"/>
    <a:srgbClr val="A8011B"/>
    <a:srgbClr val="B72E1B"/>
    <a:srgbClr val="00332B"/>
    <a:srgbClr val="E8CDCC"/>
    <a:srgbClr val="BE2E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441" autoAdjust="0"/>
    <p:restoredTop sz="94628" autoAdjust="0"/>
  </p:normalViewPr>
  <p:slideViewPr>
    <p:cSldViewPr snapToGrid="0" snapToObjects="1">
      <p:cViewPr>
        <p:scale>
          <a:sx n="45" d="100"/>
          <a:sy n="45" d="100"/>
        </p:scale>
        <p:origin x="1708" y="72"/>
      </p:cViewPr>
      <p:guideLst>
        <p:guide orient="horz" pos="3073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3" d="100"/>
          <a:sy n="133" d="100"/>
        </p:scale>
        <p:origin x="-434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/>
              <a:t>Koptekst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65027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C1A952E-78C8-49BF-8195-98D05ACFBCF3}" type="datetime1">
              <a:rPr lang="nl-NL"/>
              <a:pPr>
                <a:defRPr/>
              </a:pPr>
              <a:t>9-12-2019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65027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093D68E-0F63-40F0-9C6E-674C849AC25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27768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/>
              <a:t>Koptekst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65027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E58BD6F-2E3F-4E45-B8F8-C9D79031E7C3}" type="datetime1">
              <a:rPr lang="nl-NL"/>
              <a:pPr>
                <a:defRPr/>
              </a:pPr>
              <a:t>9-12-2019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68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tekststijl van het model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65027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F251AD9-12E3-4A0A-B343-BBE99D41866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76149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649288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9288" algn="l" defTabSz="649288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0163" algn="l" defTabSz="649288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49450" algn="l" defTabSz="649288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00325" algn="l" defTabSz="649288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51378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01653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51929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02204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00000" y="1800000"/>
            <a:ext cx="5400000" cy="6120000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660000" y="1800000"/>
            <a:ext cx="5400000" cy="6120000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AB587-A8D2-4B78-8F0D-77D8F09C2B20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80993-A701-4A37-9361-571C8BCB2A7D}" type="datetime1">
              <a:rPr lang="nl-NL"/>
              <a:pPr>
                <a:defRPr/>
              </a:pPr>
              <a:t>9-12-2019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900000" y="1800000"/>
            <a:ext cx="11160000" cy="6120000"/>
          </a:xfrm>
        </p:spPr>
        <p:txBody>
          <a:bodyPr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25724-8575-44C0-B2A0-121CF62027D5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7E440-CCC7-49FA-97C3-924300BFB76D}" type="datetime1">
              <a:rPr lang="nl-NL"/>
              <a:pPr>
                <a:defRPr/>
              </a:pPr>
              <a:t>9-12-2019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900000" y="1800000"/>
            <a:ext cx="11160000" cy="6120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8EDAD-65C6-4975-8DED-536A6C677CA4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C4E5C-73D4-4CBC-A758-A565F6324F7D}" type="datetime1">
              <a:rPr lang="nl-NL"/>
              <a:pPr>
                <a:defRPr/>
              </a:pPr>
              <a:t>9-12-2019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6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00000" y="1800000"/>
            <a:ext cx="5400000" cy="900000"/>
          </a:xfrm>
        </p:spPr>
        <p:txBody>
          <a:bodyPr/>
          <a:lstStyle>
            <a:lvl1pPr marL="0" indent="0">
              <a:buNone/>
              <a:defRPr sz="2500" b="1"/>
            </a:lvl1pPr>
            <a:lvl2pPr marL="650276" indent="0">
              <a:buNone/>
              <a:defRPr sz="2800" b="1"/>
            </a:lvl2pPr>
            <a:lvl3pPr marL="1300551" indent="0">
              <a:buNone/>
              <a:defRPr sz="2600" b="1"/>
            </a:lvl3pPr>
            <a:lvl4pPr marL="1950827" indent="0">
              <a:buNone/>
              <a:defRPr sz="2300" b="1"/>
            </a:lvl4pPr>
            <a:lvl5pPr marL="2601102" indent="0">
              <a:buNone/>
              <a:defRPr sz="2300" b="1"/>
            </a:lvl5pPr>
            <a:lvl6pPr marL="3251378" indent="0">
              <a:buNone/>
              <a:defRPr sz="2300" b="1"/>
            </a:lvl6pPr>
            <a:lvl7pPr marL="3901653" indent="0">
              <a:buNone/>
              <a:defRPr sz="2300" b="1"/>
            </a:lvl7pPr>
            <a:lvl8pPr marL="4551929" indent="0">
              <a:buNone/>
              <a:defRPr sz="2300" b="1"/>
            </a:lvl8pPr>
            <a:lvl9pPr marL="5202204" indent="0">
              <a:buNone/>
              <a:defRPr sz="23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00000" y="2700000"/>
            <a:ext cx="5400000" cy="5220000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660000" y="1800000"/>
            <a:ext cx="5400000" cy="900000"/>
          </a:xfrm>
        </p:spPr>
        <p:txBody>
          <a:bodyPr/>
          <a:lstStyle>
            <a:lvl1pPr marL="0" indent="0">
              <a:buNone/>
              <a:defRPr sz="2500" b="1"/>
            </a:lvl1pPr>
            <a:lvl2pPr marL="650276" indent="0">
              <a:buNone/>
              <a:defRPr sz="2800" b="1"/>
            </a:lvl2pPr>
            <a:lvl3pPr marL="1300551" indent="0">
              <a:buNone/>
              <a:defRPr sz="2600" b="1"/>
            </a:lvl3pPr>
            <a:lvl4pPr marL="1950827" indent="0">
              <a:buNone/>
              <a:defRPr sz="2300" b="1"/>
            </a:lvl4pPr>
            <a:lvl5pPr marL="2601102" indent="0">
              <a:buNone/>
              <a:defRPr sz="2300" b="1"/>
            </a:lvl5pPr>
            <a:lvl6pPr marL="3251378" indent="0">
              <a:buNone/>
              <a:defRPr sz="2300" b="1"/>
            </a:lvl6pPr>
            <a:lvl7pPr marL="3901653" indent="0">
              <a:buNone/>
              <a:defRPr sz="2300" b="1"/>
            </a:lvl7pPr>
            <a:lvl8pPr marL="4551929" indent="0">
              <a:buNone/>
              <a:defRPr sz="2300" b="1"/>
            </a:lvl8pPr>
            <a:lvl9pPr marL="5202204" indent="0">
              <a:buNone/>
              <a:defRPr sz="23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660000" y="2700000"/>
            <a:ext cx="5400000" cy="5220000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72B64-3899-4CC9-8B80-9E4DF15913AF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12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38FD1-6784-4C23-9651-A515763B8EF0}" type="datetime1">
              <a:rPr lang="nl-NL"/>
              <a:pPr>
                <a:defRPr/>
              </a:pPr>
              <a:t>9-12-2019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FCC7B-46E3-4A1B-8CA0-E50958F28AD1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9F5E3-74C3-4F69-A899-CE77A7861EA8}" type="datetime1">
              <a:rPr lang="nl-NL"/>
              <a:pPr>
                <a:defRPr/>
              </a:pPr>
              <a:t>9-12-2019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977370" y="554351"/>
            <a:ext cx="8944630" cy="6711476"/>
          </a:xfrm>
        </p:spPr>
        <p:txBody>
          <a:bodyPr rtlCol="0">
            <a:noAutofit/>
          </a:bodyPr>
          <a:lstStyle>
            <a:lvl1pPr marL="0" indent="0">
              <a:buNone/>
              <a:defRPr sz="4600"/>
            </a:lvl1pPr>
            <a:lvl2pPr marL="650276" indent="0">
              <a:buNone/>
              <a:defRPr sz="4000"/>
            </a:lvl2pPr>
            <a:lvl3pPr marL="1300551" indent="0">
              <a:buNone/>
              <a:defRPr sz="3400"/>
            </a:lvl3pPr>
            <a:lvl4pPr marL="1950827" indent="0">
              <a:buNone/>
              <a:defRPr sz="2800"/>
            </a:lvl4pPr>
            <a:lvl5pPr marL="2601102" indent="0">
              <a:buNone/>
              <a:defRPr sz="2800"/>
            </a:lvl5pPr>
            <a:lvl6pPr marL="3251378" indent="0">
              <a:buNone/>
              <a:defRPr sz="2800"/>
            </a:lvl6pPr>
            <a:lvl7pPr marL="3901653" indent="0">
              <a:buNone/>
              <a:defRPr sz="2800"/>
            </a:lvl7pPr>
            <a:lvl8pPr marL="4551929" indent="0">
              <a:buNone/>
              <a:defRPr sz="2800"/>
            </a:lvl8pPr>
            <a:lvl9pPr marL="5202204" indent="0">
              <a:buNone/>
              <a:defRPr sz="28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977370" y="7265828"/>
            <a:ext cx="8944630" cy="796768"/>
          </a:xfrm>
        </p:spPr>
        <p:txBody>
          <a:bodyPr/>
          <a:lstStyle>
            <a:lvl1pPr marL="0" indent="0" algn="ctr">
              <a:buNone/>
              <a:defRPr sz="1800"/>
            </a:lvl1pPr>
            <a:lvl2pPr marL="650276" indent="0">
              <a:buNone/>
              <a:defRPr sz="1700"/>
            </a:lvl2pPr>
            <a:lvl3pPr marL="1300551" indent="0">
              <a:buNone/>
              <a:defRPr sz="1400"/>
            </a:lvl3pPr>
            <a:lvl4pPr marL="1950827" indent="0">
              <a:buNone/>
              <a:defRPr sz="1300"/>
            </a:lvl4pPr>
            <a:lvl5pPr marL="2601102" indent="0">
              <a:buNone/>
              <a:defRPr sz="1300"/>
            </a:lvl5pPr>
            <a:lvl6pPr marL="3251378" indent="0">
              <a:buNone/>
              <a:defRPr sz="1300"/>
            </a:lvl6pPr>
            <a:lvl7pPr marL="3901653" indent="0">
              <a:buNone/>
              <a:defRPr sz="1300"/>
            </a:lvl7pPr>
            <a:lvl8pPr marL="4551929" indent="0">
              <a:buNone/>
              <a:defRPr sz="1300"/>
            </a:lvl8pPr>
            <a:lvl9pPr marL="5202204" indent="0">
              <a:buNone/>
              <a:defRPr sz="13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9CBF3-D655-47F2-B1E7-8E349BA0C0AC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B188B-2846-4A48-84AB-1884C983EE69}" type="datetime1">
              <a:rPr lang="nl-NL"/>
              <a:pPr>
                <a:defRPr/>
              </a:pPr>
              <a:t>9-12-2019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pagina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F4AB2-C9AA-451D-9D74-D9232C066F60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080E8-4C80-422A-BAF7-6E72834A6ABA}" type="datetime1">
              <a:rPr lang="nl-NL"/>
              <a:pPr>
                <a:defRPr/>
              </a:pPr>
              <a:t>9-12-2019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ing 1 zonder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500">
                <a:latin typeface="Arial"/>
                <a:cs typeface="Arial"/>
              </a:defRPr>
            </a:lvl1pPr>
            <a:lvl2pPr marL="0" indent="0">
              <a:buFont typeface="Arial"/>
              <a:buNone/>
              <a:defRPr sz="2500">
                <a:solidFill>
                  <a:srgbClr val="FFFFFF"/>
                </a:solidFill>
                <a:latin typeface="Arial"/>
                <a:cs typeface="Arial"/>
              </a:defRPr>
            </a:lvl2pPr>
            <a:lvl3pPr marL="0" indent="0">
              <a:buFont typeface="Arial"/>
              <a:buNone/>
              <a:defRPr sz="2500">
                <a:solidFill>
                  <a:srgbClr val="FFFFFF"/>
                </a:solidFill>
                <a:latin typeface="Arial"/>
                <a:cs typeface="Arial"/>
              </a:defRPr>
            </a:lvl3pPr>
            <a:lvl4pPr marL="0" indent="0">
              <a:buFont typeface="Arial"/>
              <a:buNone/>
              <a:defRPr sz="2500">
                <a:solidFill>
                  <a:srgbClr val="FFFFFF"/>
                </a:solidFill>
                <a:latin typeface="Arial"/>
                <a:cs typeface="Arial"/>
              </a:defRPr>
            </a:lvl4pPr>
            <a:lvl5pPr marL="0" indent="0">
              <a:buFont typeface="Arial"/>
              <a:buNone/>
              <a:defRPr sz="25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500">
                <a:latin typeface="+mn-lt"/>
              </a:defRPr>
            </a:lvl1pPr>
            <a:lvl2pPr marL="0" indent="0">
              <a:buFont typeface="Lucida Grande"/>
              <a:buNone/>
              <a:defRPr sz="2500">
                <a:latin typeface="+mn-lt"/>
              </a:defRPr>
            </a:lvl2pPr>
            <a:lvl3pPr marL="0" indent="0">
              <a:buFont typeface="Lucida Grande"/>
              <a:buNone/>
              <a:defRPr sz="2500">
                <a:latin typeface="+mn-lt"/>
              </a:defRPr>
            </a:lvl3pPr>
            <a:lvl4pPr marL="0" indent="0">
              <a:buFont typeface="Lucida Grande"/>
              <a:buNone/>
              <a:defRPr sz="2500">
                <a:latin typeface="+mn-lt"/>
              </a:defRPr>
            </a:lvl4pPr>
            <a:lvl5pPr marL="0" indent="0">
              <a:buFont typeface="Lucida Grande"/>
              <a:buNone/>
              <a:defRPr sz="2500">
                <a:latin typeface="+mn-lt"/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pening 1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900005" y="1692828"/>
            <a:ext cx="11428605" cy="105444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900005" y="2772677"/>
            <a:ext cx="11428605" cy="5157878"/>
          </a:xfrm>
        </p:spPr>
        <p:txBody>
          <a:bodyPr/>
          <a:lstStyle>
            <a:lvl1pPr marL="0" indent="0">
              <a:buFontTx/>
              <a:buNone/>
              <a:defRPr sz="2600" spc="0">
                <a:solidFill>
                  <a:srgbClr val="000000"/>
                </a:solidFill>
                <a:latin typeface="Arial"/>
                <a:cs typeface="Arial"/>
              </a:defRPr>
            </a:lvl1pPr>
            <a:lvl2pPr marL="0" indent="0">
              <a:buFont typeface="Arial"/>
              <a:buNone/>
              <a:defRPr sz="2600">
                <a:solidFill>
                  <a:srgbClr val="000000"/>
                </a:solidFill>
                <a:latin typeface="Arial"/>
                <a:cs typeface="Arial"/>
              </a:defRPr>
            </a:lvl2pPr>
            <a:lvl3pPr marL="0" indent="0">
              <a:buFont typeface="Arial"/>
              <a:buNone/>
              <a:defRPr sz="2600">
                <a:solidFill>
                  <a:srgbClr val="000000"/>
                </a:solidFill>
                <a:latin typeface="Arial"/>
                <a:cs typeface="Arial"/>
              </a:defRPr>
            </a:lvl3pPr>
            <a:lvl4pPr marL="0" indent="0">
              <a:buFont typeface="Arial"/>
              <a:buNone/>
              <a:defRPr sz="2600">
                <a:solidFill>
                  <a:srgbClr val="000000"/>
                </a:solidFill>
                <a:latin typeface="Arial"/>
                <a:cs typeface="Arial"/>
              </a:defRPr>
            </a:lvl4pPr>
            <a:lvl5pPr marL="0" indent="0">
              <a:buFont typeface="Arial"/>
              <a:buNone/>
              <a:defRPr sz="2600"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6076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900113" y="720725"/>
            <a:ext cx="111601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900113" y="1800225"/>
            <a:ext cx="11160125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00113" y="8916988"/>
            <a:ext cx="627062" cy="519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400" b="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6CCEE8-EEBD-4772-BFC1-BE05771E896B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  <p:pic>
        <p:nvPicPr>
          <p:cNvPr id="1029" name="Afbeelding 1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596313" y="8705850"/>
            <a:ext cx="3805237" cy="806450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</p:pic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16075" y="8916988"/>
            <a:ext cx="5708650" cy="519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400" dirty="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507288" y="8916988"/>
            <a:ext cx="922337" cy="519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68A9E5-D780-40D5-A122-8532FF0F1280}" type="datetime1">
              <a:rPr lang="nl-NL"/>
              <a:pPr>
                <a:defRPr/>
              </a:pPr>
              <a:t>9-12-2019</a:t>
            </a:fld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8142287" y="228282"/>
            <a:ext cx="45735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BF2E1B"/>
                </a:solidFill>
                <a:latin typeface="Calibri" pitchFamily="34" charset="0"/>
              </a:rPr>
              <a:t>Radboud Docenten Academie</a:t>
            </a:r>
            <a:endParaRPr lang="nl-NL" b="1" dirty="0">
              <a:solidFill>
                <a:srgbClr val="BF2E1B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70" r:id="rId8"/>
    <p:sldLayoutId id="2147483671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49288" rtl="0" fontAlgn="base">
        <a:spcBef>
          <a:spcPct val="0"/>
        </a:spcBef>
        <a:spcAft>
          <a:spcPct val="0"/>
        </a:spcAft>
        <a:defRPr sz="3000" b="1" kern="1200">
          <a:solidFill>
            <a:srgbClr val="BE2E1A"/>
          </a:solidFill>
          <a:latin typeface="Calibri" pitchFamily="34" charset="0"/>
          <a:ea typeface="+mj-ea"/>
          <a:cs typeface="+mj-cs"/>
        </a:defRPr>
      </a:lvl1pPr>
      <a:lvl2pPr algn="l" defTabSz="649288" rtl="0" fontAlgn="base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pitchFamily="34" charset="0"/>
        </a:defRPr>
      </a:lvl2pPr>
      <a:lvl3pPr algn="l" defTabSz="649288" rtl="0" fontAlgn="base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pitchFamily="34" charset="0"/>
        </a:defRPr>
      </a:lvl3pPr>
      <a:lvl4pPr algn="l" defTabSz="649288" rtl="0" fontAlgn="base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pitchFamily="34" charset="0"/>
        </a:defRPr>
      </a:lvl4pPr>
      <a:lvl5pPr algn="l" defTabSz="649288" rtl="0" fontAlgn="base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pitchFamily="34" charset="0"/>
        </a:defRPr>
      </a:lvl5pPr>
      <a:lvl6pPr marL="457200" algn="l" defTabSz="649288" rtl="0" fontAlgn="base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pitchFamily="34" charset="0"/>
        </a:defRPr>
      </a:lvl6pPr>
      <a:lvl7pPr marL="914400" algn="l" defTabSz="649288" rtl="0" fontAlgn="base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pitchFamily="34" charset="0"/>
        </a:defRPr>
      </a:lvl7pPr>
      <a:lvl8pPr marL="1371600" algn="l" defTabSz="649288" rtl="0" fontAlgn="base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pitchFamily="34" charset="0"/>
        </a:defRPr>
      </a:lvl8pPr>
      <a:lvl9pPr marL="1828800" algn="l" defTabSz="649288" rtl="0" fontAlgn="base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pitchFamily="34" charset="0"/>
        </a:defRPr>
      </a:lvl9pPr>
    </p:titleStyle>
    <p:bodyStyle>
      <a:lvl1pPr marL="358775" indent="-358775" algn="l" defTabSz="649288" rtl="0" fontAlgn="base">
        <a:spcBef>
          <a:spcPct val="0"/>
        </a:spcBef>
        <a:spcAft>
          <a:spcPct val="0"/>
        </a:spcAft>
        <a:buFont typeface="Arial" pitchFamily="34" charset="0"/>
        <a:buChar char="•"/>
        <a:defRPr sz="25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19138" indent="-358775" algn="l" defTabSz="649288" rtl="0" fontAlgn="base">
        <a:spcBef>
          <a:spcPct val="0"/>
        </a:spcBef>
        <a:spcAft>
          <a:spcPct val="0"/>
        </a:spcAft>
        <a:buFont typeface="Lucida Grande"/>
        <a:buChar char="-"/>
        <a:defRPr sz="25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14425" indent="-358775" algn="l" defTabSz="649288" rtl="0" fontAlgn="base">
        <a:spcBef>
          <a:spcPct val="0"/>
        </a:spcBef>
        <a:spcAft>
          <a:spcPct val="0"/>
        </a:spcAft>
        <a:buFont typeface="Lucida Grande"/>
        <a:buChar char="–"/>
        <a:defRPr sz="21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511300" indent="-358775" algn="l" defTabSz="649288" rtl="0" fontAlgn="base">
        <a:spcBef>
          <a:spcPct val="0"/>
        </a:spcBef>
        <a:spcAft>
          <a:spcPct val="0"/>
        </a:spcAft>
        <a:buFont typeface="Lucida Grande"/>
        <a:buChar char="-"/>
        <a:defRPr sz="21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906588" indent="-358775" algn="l" defTabSz="649288" rtl="0" fontAlgn="base">
        <a:spcBef>
          <a:spcPct val="0"/>
        </a:spcBef>
        <a:spcAft>
          <a:spcPct val="0"/>
        </a:spcAft>
        <a:buFont typeface="Lucida Grande"/>
        <a:buChar char="-"/>
        <a:defRPr sz="21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3576516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791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7067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7342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76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551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827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1102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378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653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929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2204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900113" y="720725"/>
            <a:ext cx="111601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Titelstijl van model bewerken</a:t>
            </a:r>
          </a:p>
        </p:txBody>
      </p:sp>
      <p:sp>
        <p:nvSpPr>
          <p:cNvPr id="2051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900113" y="1800225"/>
            <a:ext cx="11160125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pic>
        <p:nvPicPr>
          <p:cNvPr id="2052" name="Afbeelding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96313" y="8705850"/>
            <a:ext cx="3805237" cy="8064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</p:pic>
      <p:sp>
        <p:nvSpPr>
          <p:cNvPr id="1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00113" y="8916988"/>
            <a:ext cx="627062" cy="519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400" b="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826A5B-6309-4073-A743-6D2E8D05591B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16075" y="8916988"/>
            <a:ext cx="5708650" cy="519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400" dirty="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16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507288" y="8916988"/>
            <a:ext cx="922337" cy="519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AF809F-6284-4B13-9B8C-F2A2DB5FC60C}" type="datetime1">
              <a:rPr lang="nl-NL"/>
              <a:pPr>
                <a:defRPr/>
              </a:pPr>
              <a:t>9-12-2019</a:t>
            </a:fld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7840663" y="228282"/>
            <a:ext cx="4914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BF2E1B"/>
                </a:solidFill>
                <a:latin typeface="Calibri" pitchFamily="34" charset="0"/>
              </a:rPr>
              <a:t>Radboud Docenten Academie</a:t>
            </a:r>
            <a:endParaRPr lang="nl-NL" b="1" dirty="0">
              <a:solidFill>
                <a:srgbClr val="BF2E1B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49288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defTabSz="6492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34" charset="0"/>
        </a:defRPr>
      </a:lvl2pPr>
      <a:lvl3pPr algn="l" defTabSz="6492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34" charset="0"/>
        </a:defRPr>
      </a:lvl3pPr>
      <a:lvl4pPr algn="l" defTabSz="6492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34" charset="0"/>
        </a:defRPr>
      </a:lvl4pPr>
      <a:lvl5pPr algn="l" defTabSz="6492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34" charset="0"/>
        </a:defRPr>
      </a:lvl5pPr>
      <a:lvl6pPr marL="457200" algn="l" defTabSz="6492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34" charset="0"/>
        </a:defRPr>
      </a:lvl6pPr>
      <a:lvl7pPr marL="914400" algn="l" defTabSz="6492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34" charset="0"/>
        </a:defRPr>
      </a:lvl7pPr>
      <a:lvl8pPr marL="1371600" algn="l" defTabSz="6492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34" charset="0"/>
        </a:defRPr>
      </a:lvl8pPr>
      <a:lvl9pPr marL="1828800" algn="l" defTabSz="6492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34" charset="0"/>
        </a:defRPr>
      </a:lvl9pPr>
    </p:titleStyle>
    <p:bodyStyle>
      <a:lvl1pPr marL="358775" indent="-358775" algn="l" defTabSz="649288" rtl="0" fontAlgn="base">
        <a:spcBef>
          <a:spcPct val="0"/>
        </a:spcBef>
        <a:spcAft>
          <a:spcPct val="0"/>
        </a:spcAft>
        <a:buFont typeface="Arial" pitchFamily="34" charset="0"/>
        <a:buChar char="•"/>
        <a:defRPr sz="2500" kern="1200">
          <a:solidFill>
            <a:srgbClr val="000000"/>
          </a:solidFill>
          <a:latin typeface="Calibri" pitchFamily="34" charset="0"/>
          <a:ea typeface="+mn-ea"/>
          <a:cs typeface="+mn-cs"/>
        </a:defRPr>
      </a:lvl1pPr>
      <a:lvl2pPr marL="719138" indent="-358775" algn="l" defTabSz="649288" rtl="0" fontAlgn="base">
        <a:spcBef>
          <a:spcPct val="0"/>
        </a:spcBef>
        <a:spcAft>
          <a:spcPct val="0"/>
        </a:spcAft>
        <a:buFont typeface="Lucida Grande"/>
        <a:buChar char="-"/>
        <a:defRPr sz="2500" kern="1200">
          <a:solidFill>
            <a:srgbClr val="000000"/>
          </a:solidFill>
          <a:latin typeface="Calibri" pitchFamily="34" charset="0"/>
          <a:ea typeface="+mn-ea"/>
          <a:cs typeface="+mn-cs"/>
        </a:defRPr>
      </a:lvl2pPr>
      <a:lvl3pPr marL="1114425" indent="-358775" algn="l" defTabSz="649288" rtl="0" fontAlgn="base">
        <a:spcBef>
          <a:spcPct val="0"/>
        </a:spcBef>
        <a:spcAft>
          <a:spcPct val="0"/>
        </a:spcAft>
        <a:buFont typeface="Lucida Grande"/>
        <a:buChar char="–"/>
        <a:defRPr sz="2100" kern="1200">
          <a:solidFill>
            <a:srgbClr val="000000"/>
          </a:solidFill>
          <a:latin typeface="Calibri" pitchFamily="34" charset="0"/>
          <a:ea typeface="+mn-ea"/>
          <a:cs typeface="+mn-cs"/>
        </a:defRPr>
      </a:lvl3pPr>
      <a:lvl4pPr marL="1511300" indent="-358775" algn="l" defTabSz="649288" rtl="0" fontAlgn="base">
        <a:spcBef>
          <a:spcPct val="0"/>
        </a:spcBef>
        <a:spcAft>
          <a:spcPct val="0"/>
        </a:spcAft>
        <a:buFont typeface="Lucida Grande"/>
        <a:buChar char="-"/>
        <a:defRPr sz="2100" kern="1200">
          <a:solidFill>
            <a:srgbClr val="000000"/>
          </a:solidFill>
          <a:latin typeface="Calibri" pitchFamily="34" charset="0"/>
          <a:ea typeface="+mn-ea"/>
          <a:cs typeface="+mn-cs"/>
        </a:defRPr>
      </a:lvl4pPr>
      <a:lvl5pPr marL="1906588" indent="-358775" algn="l" defTabSz="649288" rtl="0" fontAlgn="base">
        <a:spcBef>
          <a:spcPct val="0"/>
        </a:spcBef>
        <a:spcAft>
          <a:spcPct val="0"/>
        </a:spcAft>
        <a:buFont typeface="Lucida Grande"/>
        <a:buChar char="-"/>
        <a:defRPr sz="2100" kern="1200">
          <a:solidFill>
            <a:srgbClr val="000000"/>
          </a:solidFill>
          <a:latin typeface="Calibri" pitchFamily="34" charset="0"/>
          <a:ea typeface="+mn-ea"/>
          <a:cs typeface="+mn-cs"/>
        </a:defRPr>
      </a:lvl5pPr>
      <a:lvl6pPr marL="3576516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791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7067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7342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76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551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827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1102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378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653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929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2204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_uuQH3HtFk" TargetMode="External"/><Relationship Id="rId2" Type="http://schemas.openxmlformats.org/officeDocument/2006/relationships/hyperlink" Target="https://www.youtube.com/watch?v=Y2WxffbLFuY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UDDiWtFtEM" TargetMode="External"/><Relationship Id="rId2" Type="http://schemas.openxmlformats.org/officeDocument/2006/relationships/hyperlink" Target="https://www.youtube.com/watch?v=bjOGNVH3D4Y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hyperlink" Target="https://www.youtube.com/watch?v=2OJjbztWitk" TargetMode="External"/><Relationship Id="rId4" Type="http://schemas.openxmlformats.org/officeDocument/2006/relationships/hyperlink" Target="https://www.youtube.com/watch?v=zGM-wSKFBpo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3"/>
          <p:cNvSpPr>
            <a:spLocks noGrp="1"/>
          </p:cNvSpPr>
          <p:nvPr>
            <p:ph type="title"/>
          </p:nvPr>
        </p:nvSpPr>
        <p:spPr>
          <a:xfrm>
            <a:off x="1137480" y="897708"/>
            <a:ext cx="11160125" cy="1674041"/>
          </a:xfrm>
        </p:spPr>
        <p:txBody>
          <a:bodyPr/>
          <a:lstStyle/>
          <a:p>
            <a:r>
              <a:rPr lang="nl-NL" dirty="0" smtClean="0"/>
              <a:t>Natuurkunde in actie </a:t>
            </a:r>
            <a:r>
              <a:rPr lang="nl-NL" sz="3600" dirty="0" smtClean="0"/>
              <a:t>             </a:t>
            </a:r>
            <a:r>
              <a:rPr lang="nl-NL" sz="3600" dirty="0" smtClean="0"/>
              <a:t>        Jan </a:t>
            </a:r>
            <a:r>
              <a:rPr lang="nl-NL" sz="3600" dirty="0" smtClean="0"/>
              <a:t>van </a:t>
            </a:r>
            <a:r>
              <a:rPr lang="nl-NL" sz="3600" dirty="0" err="1" smtClean="0"/>
              <a:t>Riswick</a:t>
            </a:r>
            <a:r>
              <a:rPr lang="nl-NL" sz="3600" dirty="0" smtClean="0"/>
              <a:t/>
            </a:r>
            <a:br>
              <a:rPr lang="nl-NL" sz="3600" dirty="0" smtClean="0"/>
            </a:b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i="1" dirty="0" smtClean="0"/>
              <a:t>“Wie wil </a:t>
            </a:r>
            <a:r>
              <a:rPr lang="nl-NL" sz="2400" i="1" dirty="0" smtClean="0"/>
              <a:t>leren moet voelen”</a:t>
            </a:r>
            <a:endParaRPr lang="nl-NL" sz="3600" i="1" dirty="0" smtClean="0"/>
          </a:p>
        </p:txBody>
      </p:sp>
      <p:pic>
        <p:nvPicPr>
          <p:cNvPr id="5" name="Afbeelding 1"/>
          <p:cNvPicPr>
            <a:picLocks noChangeAspect="1"/>
          </p:cNvPicPr>
          <p:nvPr/>
        </p:nvPicPr>
        <p:blipFill rotWithShape="1">
          <a:blip r:embed="rId2"/>
          <a:srcRect l="19025" t="39919" r="38975" b="21441"/>
          <a:stretch/>
        </p:blipFill>
        <p:spPr>
          <a:xfrm>
            <a:off x="2810638" y="4231957"/>
            <a:ext cx="7348188" cy="42252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Samenhang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1785937"/>
            <a:ext cx="11572875" cy="6119813"/>
          </a:xfrm>
        </p:spPr>
        <p:txBody>
          <a:bodyPr/>
          <a:lstStyle/>
          <a:p>
            <a:r>
              <a:rPr lang="nl-NL" sz="2000" dirty="0" err="1" smtClean="0"/>
              <a:t>Halloun</a:t>
            </a:r>
            <a:r>
              <a:rPr lang="nl-NL" sz="2000" dirty="0" smtClean="0"/>
              <a:t> (1998): conceptueel </a:t>
            </a:r>
            <a:r>
              <a:rPr lang="nl-NL" sz="2000" dirty="0" smtClean="0"/>
              <a:t>begrip </a:t>
            </a:r>
            <a:r>
              <a:rPr lang="nl-NL" sz="2000" dirty="0" smtClean="0">
                <a:sym typeface="Wingdings" panose="05000000000000000000" pitchFamily="2" charset="2"/>
              </a:rPr>
              <a:t> Definitie, Samenhang, Uitdrukking, Kwantificatie, Toepassing</a:t>
            </a:r>
            <a:endParaRPr lang="nl-NL" sz="2000" dirty="0" smtClean="0"/>
          </a:p>
          <a:p>
            <a:endParaRPr lang="nl-NL" sz="2000" dirty="0"/>
          </a:p>
          <a:p>
            <a:r>
              <a:rPr lang="nl-NL" sz="2000" dirty="0" err="1" smtClean="0"/>
              <a:t>Novak</a:t>
            </a:r>
            <a:r>
              <a:rPr lang="nl-NL" sz="2000" dirty="0" smtClean="0"/>
              <a:t> </a:t>
            </a:r>
            <a:r>
              <a:rPr lang="nl-NL" sz="2000" dirty="0"/>
              <a:t>&amp; </a:t>
            </a:r>
            <a:r>
              <a:rPr lang="nl-NL" sz="2000" dirty="0" err="1"/>
              <a:t>Cañas</a:t>
            </a:r>
            <a:r>
              <a:rPr lang="nl-NL" sz="2000" dirty="0"/>
              <a:t> (2008</a:t>
            </a:r>
            <a:r>
              <a:rPr lang="nl-NL" sz="2000" dirty="0" smtClean="0"/>
              <a:t>); </a:t>
            </a:r>
            <a:r>
              <a:rPr lang="en-US" sz="2000" dirty="0" err="1">
                <a:sym typeface="Wingdings" panose="05000000000000000000" pitchFamily="2" charset="2"/>
              </a:rPr>
              <a:t>Ummels</a:t>
            </a:r>
            <a:r>
              <a:rPr lang="en-US" sz="2000" dirty="0">
                <a:sym typeface="Wingdings" panose="05000000000000000000" pitchFamily="2" charset="2"/>
              </a:rPr>
              <a:t> et al. (2014) </a:t>
            </a:r>
            <a:r>
              <a:rPr lang="nl-NL" sz="2000" dirty="0" smtClean="0">
                <a:sym typeface="Wingdings" panose="05000000000000000000" pitchFamily="2" charset="2"/>
              </a:rPr>
              <a:t> </a:t>
            </a:r>
            <a:r>
              <a:rPr lang="nl-NL" sz="2000" dirty="0">
                <a:sym typeface="Wingdings" panose="05000000000000000000" pitchFamily="2" charset="2"/>
              </a:rPr>
              <a:t>concept </a:t>
            </a:r>
            <a:r>
              <a:rPr lang="nl-NL" sz="2000" dirty="0" err="1" smtClean="0">
                <a:sym typeface="Wingdings" panose="05000000000000000000" pitchFamily="2" charset="2"/>
              </a:rPr>
              <a:t>mapping</a:t>
            </a:r>
            <a:endParaRPr lang="nl-NL" sz="2000" dirty="0" smtClean="0">
              <a:sym typeface="Wingdings" panose="05000000000000000000" pitchFamily="2" charset="2"/>
            </a:endParaRPr>
          </a:p>
          <a:p>
            <a:endParaRPr lang="en-US" sz="2000" dirty="0">
              <a:sym typeface="Wingdings" panose="05000000000000000000" pitchFamily="2" charset="2"/>
            </a:endParaRPr>
          </a:p>
          <a:p>
            <a:r>
              <a:rPr lang="nl-NL" sz="2000" dirty="0" err="1" smtClean="0">
                <a:sym typeface="Wingdings" panose="05000000000000000000" pitchFamily="2" charset="2"/>
              </a:rPr>
              <a:t>Sabella</a:t>
            </a:r>
            <a:r>
              <a:rPr lang="nl-NL" sz="2000" dirty="0" smtClean="0">
                <a:sym typeface="Wingdings" panose="05000000000000000000" pitchFamily="2" charset="2"/>
              </a:rPr>
              <a:t> </a:t>
            </a:r>
            <a:r>
              <a:rPr lang="nl-NL" sz="2000" dirty="0">
                <a:sym typeface="Wingdings" panose="05000000000000000000" pitchFamily="2" charset="2"/>
              </a:rPr>
              <a:t>&amp; </a:t>
            </a:r>
            <a:r>
              <a:rPr lang="nl-NL" sz="2000" dirty="0" err="1">
                <a:sym typeface="Wingdings" panose="05000000000000000000" pitchFamily="2" charset="2"/>
              </a:rPr>
              <a:t>Redish</a:t>
            </a:r>
            <a:r>
              <a:rPr lang="nl-NL" sz="2000" dirty="0">
                <a:sym typeface="Wingdings" panose="05000000000000000000" pitchFamily="2" charset="2"/>
              </a:rPr>
              <a:t> (2007)  probleem oplossen</a:t>
            </a:r>
          </a:p>
          <a:p>
            <a:endParaRPr lang="nl-NL" sz="2000" dirty="0">
              <a:sym typeface="Wingdings" panose="05000000000000000000" pitchFamily="2" charset="2"/>
            </a:endParaRPr>
          </a:p>
          <a:p>
            <a:r>
              <a:rPr lang="nl-NL" sz="2000" dirty="0">
                <a:sym typeface="Wingdings" panose="05000000000000000000" pitchFamily="2" charset="2"/>
              </a:rPr>
              <a:t>Scott et al. (2011)  link making</a:t>
            </a:r>
          </a:p>
          <a:p>
            <a:endParaRPr lang="nl-NL" sz="2000" dirty="0">
              <a:sym typeface="Wingdings" panose="05000000000000000000" pitchFamily="2" charset="2"/>
            </a:endParaRPr>
          </a:p>
          <a:p>
            <a:r>
              <a:rPr lang="nl-NL" sz="2000" dirty="0">
                <a:sym typeface="Wingdings" panose="05000000000000000000" pitchFamily="2" charset="2"/>
              </a:rPr>
              <a:t>Hammer (2004)  neuro </a:t>
            </a:r>
            <a:r>
              <a:rPr lang="nl-NL" sz="2000" dirty="0" err="1">
                <a:sym typeface="Wingdings" panose="05000000000000000000" pitchFamily="2" charset="2"/>
              </a:rPr>
              <a:t>science</a:t>
            </a:r>
            <a:endParaRPr lang="nl-NL" sz="2000" dirty="0">
              <a:sym typeface="Wingdings" panose="05000000000000000000" pitchFamily="2" charset="2"/>
            </a:endParaRPr>
          </a:p>
          <a:p>
            <a:endParaRPr lang="nl-NL" sz="2000" dirty="0">
              <a:sym typeface="Wingdings" panose="05000000000000000000" pitchFamily="2" charset="2"/>
            </a:endParaRPr>
          </a:p>
          <a:p>
            <a:r>
              <a:rPr lang="nl-NL" sz="2000" dirty="0" err="1">
                <a:sym typeface="Wingdings" panose="05000000000000000000" pitchFamily="2" charset="2"/>
              </a:rPr>
              <a:t>Eagan</a:t>
            </a:r>
            <a:r>
              <a:rPr lang="nl-NL" sz="2000" dirty="0">
                <a:sym typeface="Wingdings" panose="05000000000000000000" pitchFamily="2" charset="2"/>
              </a:rPr>
              <a:t> (1997)  filosofische </a:t>
            </a:r>
            <a:r>
              <a:rPr lang="nl-NL" sz="2000" dirty="0" smtClean="0">
                <a:sym typeface="Wingdings" panose="05000000000000000000" pitchFamily="2" charset="2"/>
              </a:rPr>
              <a:t>fase</a:t>
            </a:r>
          </a:p>
          <a:p>
            <a:endParaRPr lang="en-US" sz="2000" dirty="0">
              <a:sym typeface="Wingdings" panose="05000000000000000000" pitchFamily="2" charset="2"/>
            </a:endParaRPr>
          </a:p>
          <a:p>
            <a:r>
              <a:rPr lang="en-US" sz="2000" dirty="0" err="1" smtClean="0">
                <a:sym typeface="Wingdings" panose="05000000000000000000" pitchFamily="2" charset="2"/>
              </a:rPr>
              <a:t>Bransford</a:t>
            </a:r>
            <a:r>
              <a:rPr lang="en-US" sz="2000" dirty="0" smtClean="0">
                <a:sym typeface="Wingdings" panose="05000000000000000000" pitchFamily="2" charset="2"/>
              </a:rPr>
              <a:t>, Brown, Cocking (2000)  Expert / beginner</a:t>
            </a:r>
          </a:p>
          <a:p>
            <a:endParaRPr lang="en-US" sz="2000" dirty="0">
              <a:sym typeface="Wingdings" panose="05000000000000000000" pitchFamily="2" charset="2"/>
            </a:endParaRPr>
          </a:p>
          <a:p>
            <a:r>
              <a:rPr lang="en-US" sz="2000" dirty="0" err="1" smtClean="0">
                <a:sym typeface="Wingdings" panose="05000000000000000000" pitchFamily="2" charset="2"/>
              </a:rPr>
              <a:t>Surma</a:t>
            </a:r>
            <a:r>
              <a:rPr lang="en-US" sz="2000" dirty="0" smtClean="0">
                <a:sym typeface="Wingdings" panose="05000000000000000000" pitchFamily="2" charset="2"/>
              </a:rPr>
              <a:t> et al. (2019)  </a:t>
            </a:r>
            <a:r>
              <a:rPr lang="en-US" sz="2000" dirty="0" err="1" smtClean="0">
                <a:sym typeface="Wingdings" panose="05000000000000000000" pitchFamily="2" charset="2"/>
              </a:rPr>
              <a:t>Wijze</a:t>
            </a:r>
            <a:r>
              <a:rPr lang="en-US" sz="2000" dirty="0" smtClean="0">
                <a:sym typeface="Wingdings" panose="05000000000000000000" pitchFamily="2" charset="2"/>
              </a:rPr>
              <a:t> lessen</a:t>
            </a:r>
            <a:endParaRPr lang="nl-NL" sz="2000" dirty="0"/>
          </a:p>
          <a:p>
            <a:endParaRPr lang="nl-NL" dirty="0"/>
          </a:p>
        </p:txBody>
      </p:sp>
      <p:pic>
        <p:nvPicPr>
          <p:cNvPr id="4" name="Picture 2" descr="Afbeeldingsresultaat voor schaakpartij analyse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278" y="3505998"/>
            <a:ext cx="3800554" cy="379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984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55620" y="97182"/>
            <a:ext cx="111601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algn="l" defTabSz="649288" rtl="0" fontAlgn="base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BE2E1A"/>
                </a:solidFill>
                <a:latin typeface="Calibri" pitchFamily="34" charset="0"/>
                <a:ea typeface="+mj-ea"/>
                <a:cs typeface="+mj-cs"/>
              </a:defRPr>
            </a:lvl1pPr>
            <a:lvl2pPr algn="l" defTabSz="6492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BE2E1A"/>
                </a:solidFill>
                <a:latin typeface="Arial" pitchFamily="34" charset="0"/>
              </a:defRPr>
            </a:lvl2pPr>
            <a:lvl3pPr algn="l" defTabSz="6492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BE2E1A"/>
                </a:solidFill>
                <a:latin typeface="Arial" pitchFamily="34" charset="0"/>
              </a:defRPr>
            </a:lvl3pPr>
            <a:lvl4pPr algn="l" defTabSz="6492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BE2E1A"/>
                </a:solidFill>
                <a:latin typeface="Arial" pitchFamily="34" charset="0"/>
              </a:defRPr>
            </a:lvl4pPr>
            <a:lvl5pPr algn="l" defTabSz="6492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BE2E1A"/>
                </a:solidFill>
                <a:latin typeface="Arial" pitchFamily="34" charset="0"/>
              </a:defRPr>
            </a:lvl5pPr>
            <a:lvl6pPr marL="457200" algn="l" defTabSz="6492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BE2E1A"/>
                </a:solidFill>
                <a:latin typeface="Arial" pitchFamily="34" charset="0"/>
              </a:defRPr>
            </a:lvl6pPr>
            <a:lvl7pPr marL="914400" algn="l" defTabSz="6492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BE2E1A"/>
                </a:solidFill>
                <a:latin typeface="Arial" pitchFamily="34" charset="0"/>
              </a:defRPr>
            </a:lvl7pPr>
            <a:lvl8pPr marL="1371600" algn="l" defTabSz="6492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BE2E1A"/>
                </a:solidFill>
                <a:latin typeface="Arial" pitchFamily="34" charset="0"/>
              </a:defRPr>
            </a:lvl8pPr>
            <a:lvl9pPr marL="1828800" algn="l" defTabSz="6492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BE2E1A"/>
                </a:solidFill>
                <a:latin typeface="Arial" pitchFamily="34" charset="0"/>
              </a:defRPr>
            </a:lvl9pPr>
          </a:lstStyle>
          <a:p>
            <a:r>
              <a:rPr lang="nl-NL" dirty="0" smtClean="0"/>
              <a:t>1. Definities &amp; Samenhang</a:t>
            </a:r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2652" t="18688" r="25473" b="6728"/>
          <a:stretch/>
        </p:blipFill>
        <p:spPr>
          <a:xfrm>
            <a:off x="1500188" y="800099"/>
            <a:ext cx="9486900" cy="767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32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663575"/>
            <a:ext cx="11160125" cy="1079500"/>
          </a:xfrm>
        </p:spPr>
        <p:txBody>
          <a:bodyPr/>
          <a:lstStyle/>
          <a:p>
            <a:r>
              <a:rPr lang="en-US" dirty="0" err="1" smtClean="0"/>
              <a:t>Toepassing</a:t>
            </a:r>
            <a:r>
              <a:rPr lang="en-US" dirty="0" smtClean="0"/>
              <a:t> is </a:t>
            </a:r>
            <a:r>
              <a:rPr lang="en-US" dirty="0" err="1" smtClean="0"/>
              <a:t>ook</a:t>
            </a:r>
            <a:r>
              <a:rPr lang="en-US" dirty="0" smtClean="0"/>
              <a:t> </a:t>
            </a:r>
            <a:r>
              <a:rPr lang="en-US" dirty="0" err="1" smtClean="0"/>
              <a:t>belangrijk</a:t>
            </a:r>
            <a:r>
              <a:rPr lang="en-US" dirty="0" smtClean="0"/>
              <a:t> 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/>
              <a:t>Gegeven</a:t>
            </a:r>
            <a:r>
              <a:rPr lang="en-US" i="1" dirty="0" smtClean="0"/>
              <a:t>: 	m</a:t>
            </a:r>
            <a:r>
              <a:rPr lang="en-US" baseline="-25000" dirty="0" smtClean="0"/>
              <a:t>1</a:t>
            </a:r>
            <a:r>
              <a:rPr lang="en-US" dirty="0" smtClean="0"/>
              <a:t> : </a:t>
            </a:r>
            <a:r>
              <a:rPr lang="en-US" i="1" dirty="0" smtClean="0"/>
              <a:t>m</a:t>
            </a:r>
            <a:r>
              <a:rPr lang="en-US" baseline="-25000" dirty="0" smtClean="0"/>
              <a:t>2</a:t>
            </a:r>
            <a:r>
              <a:rPr lang="en-US" dirty="0" smtClean="0"/>
              <a:t> = 4 : 1</a:t>
            </a:r>
            <a:endParaRPr lang="en-US" i="1" dirty="0" smtClean="0"/>
          </a:p>
          <a:p>
            <a:r>
              <a:rPr lang="en-US" i="1" dirty="0" smtClean="0"/>
              <a:t>			</a:t>
            </a:r>
            <a:r>
              <a:rPr lang="en-US" i="1" dirty="0" err="1" smtClean="0"/>
              <a:t>constante</a:t>
            </a:r>
            <a:r>
              <a:rPr lang="en-US" i="1" dirty="0" smtClean="0"/>
              <a:t> </a:t>
            </a:r>
            <a:r>
              <a:rPr lang="en-US" i="1" dirty="0" err="1" smtClean="0"/>
              <a:t>kracht</a:t>
            </a:r>
            <a:r>
              <a:rPr lang="en-US" i="1" dirty="0" smtClean="0"/>
              <a:t>	</a:t>
            </a:r>
            <a:endParaRPr lang="en-US" i="1" dirty="0" smtClean="0"/>
          </a:p>
          <a:p>
            <a:r>
              <a:rPr lang="en-US" i="1" dirty="0"/>
              <a:t>	</a:t>
            </a:r>
            <a:r>
              <a:rPr lang="en-US" i="1" dirty="0" smtClean="0"/>
              <a:t>		</a:t>
            </a:r>
            <a:r>
              <a:rPr lang="en-US" i="1" dirty="0" err="1" smtClean="0"/>
              <a:t>geen</a:t>
            </a:r>
            <a:r>
              <a:rPr lang="en-US" i="1" dirty="0" smtClean="0"/>
              <a:t> </a:t>
            </a:r>
            <a:r>
              <a:rPr lang="en-US" i="1" dirty="0" err="1" smtClean="0"/>
              <a:t>F</a:t>
            </a:r>
            <a:r>
              <a:rPr lang="en-US" baseline="-25000" dirty="0" err="1" smtClean="0"/>
              <a:t>w</a:t>
            </a:r>
            <a:r>
              <a:rPr lang="en-US" i="1" dirty="0"/>
              <a:t>	</a:t>
            </a:r>
            <a:r>
              <a:rPr lang="en-US" i="1" dirty="0" smtClean="0"/>
              <a:t>		</a:t>
            </a:r>
          </a:p>
          <a:p>
            <a:r>
              <a:rPr lang="en-US" i="1" dirty="0" smtClean="0"/>
              <a:t>			</a:t>
            </a:r>
            <a:endParaRPr lang="en-US" i="1" dirty="0"/>
          </a:p>
          <a:p>
            <a:r>
              <a:rPr lang="en-US" i="1" dirty="0" err="1" smtClean="0"/>
              <a:t>Gevraagd</a:t>
            </a:r>
            <a:r>
              <a:rPr lang="en-US" i="1" dirty="0" smtClean="0"/>
              <a:t>: 	E</a:t>
            </a:r>
            <a:r>
              <a:rPr lang="en-US" baseline="-25000" dirty="0" smtClean="0"/>
              <a:t>k,1</a:t>
            </a:r>
            <a:r>
              <a:rPr lang="en-US" dirty="0" smtClean="0"/>
              <a:t> : </a:t>
            </a:r>
            <a:r>
              <a:rPr lang="en-US" i="1" dirty="0" smtClean="0"/>
              <a:t>E</a:t>
            </a:r>
            <a:r>
              <a:rPr lang="en-US" baseline="-25000" dirty="0" smtClean="0"/>
              <a:t>k,2  </a:t>
            </a:r>
            <a:r>
              <a:rPr lang="en-US" dirty="0" smtClean="0"/>
              <a:t>???</a:t>
            </a:r>
            <a:endParaRPr lang="en-US" baseline="-25000" dirty="0" smtClean="0"/>
          </a:p>
          <a:p>
            <a:endParaRPr lang="en-US" i="1" baseline="-25000" dirty="0"/>
          </a:p>
          <a:p>
            <a:endParaRPr lang="en-US" i="1" baseline="-25000" dirty="0" smtClean="0"/>
          </a:p>
          <a:p>
            <a:endParaRPr lang="en-US" i="1" baseline="-25000" dirty="0" smtClean="0"/>
          </a:p>
          <a:p>
            <a:endParaRPr lang="en-US" i="1" baseline="-25000" dirty="0"/>
          </a:p>
          <a:p>
            <a:r>
              <a:rPr lang="en-US" i="1" baseline="-25000" dirty="0" smtClean="0"/>
              <a:t>		</a:t>
            </a:r>
            <a:r>
              <a:rPr lang="en-US" dirty="0" smtClean="0"/>
              <a:t>finish</a:t>
            </a:r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r>
              <a:rPr lang="en-US" i="1" dirty="0" smtClean="0"/>
              <a:t>		</a:t>
            </a:r>
            <a:r>
              <a:rPr lang="en-US" dirty="0" smtClean="0"/>
              <a:t>start</a:t>
            </a:r>
          </a:p>
          <a:p>
            <a:endParaRPr lang="en-US" i="1" dirty="0"/>
          </a:p>
          <a:p>
            <a:endParaRPr lang="en-US" i="1" dirty="0" smtClean="0"/>
          </a:p>
          <a:p>
            <a:r>
              <a:rPr lang="en-US" i="1" dirty="0"/>
              <a:t>	</a:t>
            </a:r>
            <a:r>
              <a:rPr lang="en-US" i="1" dirty="0" smtClean="0"/>
              <a:t>			     F</a:t>
            </a:r>
            <a:endParaRPr lang="nl-NL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761" t="31605" r="51723" b="30201"/>
          <a:stretch/>
        </p:blipFill>
        <p:spPr>
          <a:xfrm>
            <a:off x="7167565" y="4131140"/>
            <a:ext cx="4214028" cy="235062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178176" y="4452939"/>
            <a:ext cx="1782767" cy="3152771"/>
            <a:chOff x="3155151" y="5129211"/>
            <a:chExt cx="1782767" cy="3152771"/>
          </a:xfrm>
        </p:grpSpPr>
        <p:grpSp>
          <p:nvGrpSpPr>
            <p:cNvPr id="11" name="Group 10"/>
            <p:cNvGrpSpPr/>
            <p:nvPr/>
          </p:nvGrpSpPr>
          <p:grpSpPr>
            <a:xfrm>
              <a:off x="3155151" y="5129211"/>
              <a:ext cx="1782767" cy="2628900"/>
              <a:chOff x="3155151" y="5129211"/>
              <a:chExt cx="1782767" cy="26289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167853" y="5129211"/>
                <a:ext cx="1757363" cy="26289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3180555" y="7158036"/>
                <a:ext cx="1757363" cy="1428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3155151" y="5753100"/>
                <a:ext cx="1757363" cy="1428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Oval 11"/>
            <p:cNvSpPr/>
            <p:nvPr/>
          </p:nvSpPr>
          <p:spPr>
            <a:xfrm>
              <a:off x="4343400" y="7186612"/>
              <a:ext cx="257175" cy="257177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Oval 12"/>
            <p:cNvSpPr/>
            <p:nvPr/>
          </p:nvSpPr>
          <p:spPr>
            <a:xfrm>
              <a:off x="3509963" y="7186613"/>
              <a:ext cx="257175" cy="25717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3652843" y="7586662"/>
              <a:ext cx="0" cy="6858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4491040" y="7596182"/>
              <a:ext cx="0" cy="6858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6496053" y="5831685"/>
            <a:ext cx="1343025" cy="1300157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6671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Antwoorden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Leerlingen</a:t>
            </a:r>
            <a:r>
              <a:rPr lang="en-US" dirty="0" smtClean="0"/>
              <a:t> </a:t>
            </a:r>
            <a:r>
              <a:rPr lang="en-US" dirty="0" err="1" smtClean="0"/>
              <a:t>redeneren</a:t>
            </a:r>
            <a:r>
              <a:rPr lang="en-US" dirty="0" smtClean="0"/>
              <a:t> </a:t>
            </a:r>
            <a:r>
              <a:rPr lang="en-US" dirty="0" err="1" smtClean="0"/>
              <a:t>meestal</a:t>
            </a:r>
            <a:r>
              <a:rPr lang="en-US" dirty="0" smtClean="0"/>
              <a:t> </a:t>
            </a:r>
            <a:r>
              <a:rPr lang="en-US" dirty="0" err="1" smtClean="0"/>
              <a:t>vanuit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k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massa’s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4x </a:t>
            </a:r>
            <a:r>
              <a:rPr lang="en-US" dirty="0" err="1" smtClean="0">
                <a:sym typeface="Wingdings" panose="05000000000000000000" pitchFamily="2" charset="2"/>
              </a:rPr>
              <a:t>groter</a:t>
            </a:r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Met </a:t>
            </a:r>
            <a:r>
              <a:rPr lang="en-US" dirty="0" err="1" smtClean="0">
                <a:sym typeface="Wingdings" panose="05000000000000000000" pitchFamily="2" charset="2"/>
              </a:rPr>
              <a:t>samenhang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eenvoudig</a:t>
            </a:r>
            <a:r>
              <a:rPr lang="en-US" dirty="0" smtClean="0">
                <a:sym typeface="Wingdings" panose="05000000000000000000" pitchFamily="2" charset="2"/>
              </a:rPr>
              <a:t> op </a:t>
            </a:r>
            <a:r>
              <a:rPr lang="en-US" dirty="0" err="1" smtClean="0">
                <a:sym typeface="Wingdings" panose="05000000000000000000" pitchFamily="2" charset="2"/>
              </a:rPr>
              <a:t>te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lossen</a:t>
            </a:r>
            <a:r>
              <a:rPr lang="en-US" dirty="0" smtClean="0">
                <a:sym typeface="Wingdings" panose="05000000000000000000" pitchFamily="2" charset="2"/>
              </a:rPr>
              <a:t>: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i="1" dirty="0" smtClean="0">
                <a:sym typeface="Wingdings" panose="05000000000000000000" pitchFamily="2" charset="2"/>
              </a:rPr>
              <a:t>F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en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i="1" dirty="0" smtClean="0">
                <a:sym typeface="Wingdings" panose="05000000000000000000" pitchFamily="2" charset="2"/>
              </a:rPr>
              <a:t>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zijn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hetzelfde</a:t>
            </a:r>
            <a:r>
              <a:rPr lang="en-US" dirty="0" smtClean="0">
                <a:sym typeface="Wingdings" panose="05000000000000000000" pitchFamily="2" charset="2"/>
              </a:rPr>
              <a:t>      </a:t>
            </a:r>
            <a:r>
              <a:rPr lang="en-US" i="1" dirty="0" smtClean="0">
                <a:sym typeface="Wingdings" panose="05000000000000000000" pitchFamily="2" charset="2"/>
              </a:rPr>
              <a:t>W</a:t>
            </a:r>
            <a:r>
              <a:rPr lang="en-US" dirty="0" smtClean="0">
                <a:sym typeface="Wingdings" panose="05000000000000000000" pitchFamily="2" charset="2"/>
              </a:rPr>
              <a:t> = </a:t>
            </a:r>
            <a:r>
              <a:rPr lang="en-US" dirty="0" err="1" smtClean="0">
                <a:sym typeface="Wingdings" panose="05000000000000000000" pitchFamily="2" charset="2"/>
              </a:rPr>
              <a:t>hetzelfde</a:t>
            </a:r>
            <a:r>
              <a:rPr lang="en-US" dirty="0" smtClean="0">
                <a:sym typeface="Wingdings" panose="05000000000000000000" pitchFamily="2" charset="2"/>
              </a:rPr>
              <a:t>     </a:t>
            </a:r>
            <a:r>
              <a:rPr lang="el-GR" dirty="0" smtClean="0">
                <a:sym typeface="Wingdings" panose="05000000000000000000" pitchFamily="2" charset="2"/>
              </a:rPr>
              <a:t>Δ</a:t>
            </a:r>
            <a:r>
              <a:rPr lang="en-US" i="1" dirty="0" smtClean="0">
                <a:sym typeface="Wingdings" panose="05000000000000000000" pitchFamily="2" charset="2"/>
              </a:rPr>
              <a:t>E </a:t>
            </a:r>
            <a:r>
              <a:rPr lang="en-US" dirty="0" smtClean="0">
                <a:sym typeface="Wingdings" panose="05000000000000000000" pitchFamily="2" charset="2"/>
              </a:rPr>
              <a:t>= </a:t>
            </a:r>
            <a:r>
              <a:rPr lang="en-US" dirty="0" err="1" smtClean="0">
                <a:sym typeface="Wingdings" panose="05000000000000000000" pitchFamily="2" charset="2"/>
              </a:rPr>
              <a:t>hetzelfde</a:t>
            </a:r>
            <a:r>
              <a:rPr lang="en-US" dirty="0" smtClean="0">
                <a:sym typeface="Wingdings" panose="05000000000000000000" pitchFamily="2" charset="2"/>
              </a:rPr>
              <a:t>      </a:t>
            </a:r>
            <a:r>
              <a:rPr lang="en-US" i="1" dirty="0" smtClean="0">
                <a:sym typeface="Wingdings" panose="05000000000000000000" pitchFamily="2" charset="2"/>
              </a:rPr>
              <a:t>E</a:t>
            </a:r>
            <a:r>
              <a:rPr lang="en-US" baseline="-25000" dirty="0" smtClean="0">
                <a:sym typeface="Wingdings" panose="05000000000000000000" pitchFamily="2" charset="2"/>
              </a:rPr>
              <a:t>k,1 </a:t>
            </a:r>
            <a:r>
              <a:rPr lang="en-US" dirty="0" smtClean="0">
                <a:sym typeface="Wingdings" panose="05000000000000000000" pitchFamily="2" charset="2"/>
              </a:rPr>
              <a:t>= </a:t>
            </a:r>
            <a:r>
              <a:rPr lang="en-US" i="1" dirty="0" smtClean="0">
                <a:sym typeface="Wingdings" panose="05000000000000000000" pitchFamily="2" charset="2"/>
              </a:rPr>
              <a:t>E</a:t>
            </a:r>
            <a:r>
              <a:rPr lang="en-US" baseline="-25000" dirty="0" smtClean="0">
                <a:sym typeface="Wingdings" panose="05000000000000000000" pitchFamily="2" charset="2"/>
              </a:rPr>
              <a:t>k,2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8446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113" y="920718"/>
            <a:ext cx="11160125" cy="1079500"/>
          </a:xfrm>
        </p:spPr>
        <p:txBody>
          <a:bodyPr/>
          <a:lstStyle/>
          <a:p>
            <a:r>
              <a:rPr lang="nl-NL" dirty="0" smtClean="0"/>
              <a:t>Toepassing: </a:t>
            </a:r>
            <a:r>
              <a:rPr lang="nl-NL" dirty="0" smtClean="0"/>
              <a:t>Arbeid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0113" y="1800225"/>
            <a:ext cx="11646654" cy="6119813"/>
          </a:xfrm>
        </p:spPr>
        <p:txBody>
          <a:bodyPr/>
          <a:lstStyle/>
          <a:p>
            <a:r>
              <a:rPr lang="nl-NL" dirty="0" smtClean="0">
                <a:latin typeface="Calibri" pitchFamily="34" charset="0"/>
              </a:rPr>
              <a:t>Wanneer wordt er (geordend) arbeid/werk verricht?</a:t>
            </a:r>
          </a:p>
          <a:p>
            <a:endParaRPr lang="nl-NL" dirty="0">
              <a:latin typeface="Calibri" pitchFamily="34" charset="0"/>
            </a:endParaRPr>
          </a:p>
          <a:p>
            <a:r>
              <a:rPr lang="nl-NL" b="1" dirty="0" smtClean="0">
                <a:latin typeface="Calibri" pitchFamily="34" charset="0"/>
              </a:rPr>
              <a:t>Arbeid/werk verrichten: duwen of trekken over een afstand in richting van verplaatsing</a:t>
            </a:r>
          </a:p>
          <a:p>
            <a:endParaRPr lang="nl-NL" b="1" dirty="0">
              <a:latin typeface="Calibri" pitchFamily="34" charset="0"/>
            </a:endParaRPr>
          </a:p>
          <a:p>
            <a:r>
              <a:rPr lang="nl-NL" dirty="0" smtClean="0">
                <a:latin typeface="Calibri" pitchFamily="34" charset="0"/>
              </a:rPr>
              <a:t>Trekken aan een kar (met leerling) onder verschillende hoeken:</a:t>
            </a:r>
          </a:p>
          <a:p>
            <a:endParaRPr lang="nl-NL" dirty="0" smtClean="0">
              <a:latin typeface="Calibri" pitchFamily="34" charset="0"/>
            </a:endParaRPr>
          </a:p>
          <a:p>
            <a:r>
              <a:rPr lang="nl-NL" dirty="0" smtClean="0">
                <a:latin typeface="Calibri" pitchFamily="34" charset="0"/>
              </a:rPr>
              <a:t>1. Wat gebeurt er? </a:t>
            </a:r>
          </a:p>
          <a:p>
            <a:r>
              <a:rPr lang="nl-NL" dirty="0" smtClean="0">
                <a:latin typeface="Calibri" pitchFamily="34" charset="0"/>
              </a:rPr>
              <a:t>2. Hoe kan je het beste trekken? </a:t>
            </a:r>
          </a:p>
          <a:p>
            <a:r>
              <a:rPr lang="nl-NL" dirty="0" smtClean="0">
                <a:latin typeface="Calibri" pitchFamily="34" charset="0"/>
              </a:rPr>
              <a:t>3. Zijn verschillen meetbaar?</a:t>
            </a:r>
          </a:p>
          <a:p>
            <a:r>
              <a:rPr lang="nl-NL" dirty="0" smtClean="0">
                <a:latin typeface="Calibri" pitchFamily="34" charset="0"/>
              </a:rPr>
              <a:t>4. Hoe groot is de verrichte arbeid?</a:t>
            </a:r>
          </a:p>
          <a:p>
            <a:endParaRPr lang="nl-NL" dirty="0" smtClean="0">
              <a:latin typeface="Calibri" pitchFamily="34" charset="0"/>
            </a:endParaRPr>
          </a:p>
          <a:p>
            <a:endParaRPr lang="nl-NL" dirty="0" smtClean="0">
              <a:latin typeface="Calibri" pitchFamily="34" charset="0"/>
            </a:endParaRPr>
          </a:p>
          <a:p>
            <a:endParaRPr lang="nl-NL" dirty="0" smtClean="0">
              <a:latin typeface="Calibri" pitchFamily="34" charset="0"/>
            </a:endParaRPr>
          </a:p>
          <a:p>
            <a:endParaRPr lang="nl-NL" dirty="0" smtClean="0">
              <a:latin typeface="Calibri" pitchFamily="34" charset="0"/>
            </a:endParaRPr>
          </a:p>
          <a:p>
            <a:endParaRPr lang="nl-NL" dirty="0" smtClean="0">
              <a:latin typeface="Calibri" pitchFamily="34" charset="0"/>
            </a:endParaRPr>
          </a:p>
          <a:p>
            <a:endParaRPr lang="nl-NL" dirty="0" smtClean="0">
              <a:latin typeface="Calibri" pitchFamily="34" charset="0"/>
            </a:endParaRPr>
          </a:p>
          <a:p>
            <a:endParaRPr lang="nl-NL" dirty="0" smtClean="0">
              <a:latin typeface="Calibri" pitchFamily="34" charset="0"/>
            </a:endParaRPr>
          </a:p>
          <a:p>
            <a:endParaRPr lang="nl-NL" dirty="0" smtClean="0">
              <a:latin typeface="Calibri" pitchFamily="34" charset="0"/>
            </a:endParaRPr>
          </a:p>
          <a:p>
            <a:endParaRPr lang="nl-NL" dirty="0">
              <a:latin typeface="Calibri" pitchFamily="34" charset="0"/>
            </a:endParaRPr>
          </a:p>
        </p:txBody>
      </p:sp>
      <p:pic>
        <p:nvPicPr>
          <p:cNvPr id="4" name="Afbeelding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038" y="4143375"/>
            <a:ext cx="5430044" cy="363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69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892175"/>
            <a:ext cx="11160125" cy="1079500"/>
          </a:xfrm>
        </p:spPr>
        <p:txBody>
          <a:bodyPr/>
          <a:lstStyle/>
          <a:p>
            <a:r>
              <a:rPr lang="en-US" dirty="0" err="1" smtClean="0"/>
              <a:t>Trekkracht</a:t>
            </a:r>
            <a:r>
              <a:rPr lang="en-US" dirty="0" smtClean="0"/>
              <a:t> op </a:t>
            </a:r>
            <a:r>
              <a:rPr lang="en-US" dirty="0" err="1" smtClean="0"/>
              <a:t>karretje</a:t>
            </a:r>
            <a:r>
              <a:rPr lang="en-US" dirty="0" smtClean="0"/>
              <a:t> </a:t>
            </a:r>
            <a:r>
              <a:rPr lang="en-US" dirty="0" smtClean="0"/>
              <a:t>met </a:t>
            </a:r>
            <a:r>
              <a:rPr lang="en-US" dirty="0" err="1" smtClean="0"/>
              <a:t>leerling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constante</a:t>
            </a:r>
            <a:r>
              <a:rPr lang="en-US" dirty="0" smtClean="0"/>
              <a:t> </a:t>
            </a:r>
            <a:r>
              <a:rPr lang="en-US" dirty="0" err="1" smtClean="0"/>
              <a:t>snelheid</a:t>
            </a:r>
            <a:endParaRPr lang="nl-N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222375" y="1671637"/>
          <a:ext cx="7893051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1017">
                  <a:extLst>
                    <a:ext uri="{9D8B030D-6E8A-4147-A177-3AD203B41FA5}">
                      <a16:colId xmlns:a16="http://schemas.microsoft.com/office/drawing/2014/main" val="211748707"/>
                    </a:ext>
                  </a:extLst>
                </a:gridCol>
                <a:gridCol w="2631017">
                  <a:extLst>
                    <a:ext uri="{9D8B030D-6E8A-4147-A177-3AD203B41FA5}">
                      <a16:colId xmlns:a16="http://schemas.microsoft.com/office/drawing/2014/main" val="241916355"/>
                    </a:ext>
                  </a:extLst>
                </a:gridCol>
                <a:gridCol w="2631017">
                  <a:extLst>
                    <a:ext uri="{9D8B030D-6E8A-4147-A177-3AD203B41FA5}">
                      <a16:colId xmlns:a16="http://schemas.microsoft.com/office/drawing/2014/main" val="2083486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α</a:t>
                      </a:r>
                      <a:r>
                        <a:rPr lang="en-US" dirty="0" smtClean="0"/>
                        <a:t> (°)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 smtClean="0"/>
                        <a:t>F</a:t>
                      </a:r>
                      <a:r>
                        <a:rPr lang="en-US" i="1" baseline="-25000" dirty="0" err="1" smtClean="0"/>
                        <a:t>trek</a:t>
                      </a:r>
                      <a:r>
                        <a:rPr lang="en-US" dirty="0" smtClean="0"/>
                        <a:t> (N)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 smtClean="0"/>
                        <a:t>F</a:t>
                      </a:r>
                      <a:r>
                        <a:rPr lang="en-US" i="1" baseline="-25000" dirty="0" err="1" smtClean="0"/>
                        <a:t>x</a:t>
                      </a:r>
                      <a:r>
                        <a:rPr lang="en-US" i="1" baseline="0" dirty="0" smtClean="0"/>
                        <a:t> = </a:t>
                      </a:r>
                      <a:r>
                        <a:rPr lang="en-US" i="1" baseline="0" dirty="0" err="1" smtClean="0"/>
                        <a:t>F</a:t>
                      </a:r>
                      <a:r>
                        <a:rPr lang="en-US" i="1" baseline="-25000" dirty="0" err="1" smtClean="0"/>
                        <a:t>trek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i="0" baseline="0" dirty="0" smtClean="0"/>
                        <a:t>. c</a:t>
                      </a:r>
                      <a:r>
                        <a:rPr lang="en-US" dirty="0" smtClean="0"/>
                        <a:t>os</a:t>
                      </a:r>
                      <a:r>
                        <a:rPr lang="en-US" baseline="0" dirty="0" smtClean="0"/>
                        <a:t> </a:t>
                      </a:r>
                      <a:r>
                        <a:rPr lang="el-GR" dirty="0" smtClean="0"/>
                        <a:t>α </a:t>
                      </a:r>
                      <a:r>
                        <a:rPr lang="en-US" dirty="0" smtClean="0"/>
                        <a:t>(N)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376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873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722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669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695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35507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222375" y="2543175"/>
            <a:ext cx="1070768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>
              <a:latin typeface="Calibri" pitchFamily="34" charset="0"/>
            </a:endParaRPr>
          </a:p>
          <a:p>
            <a:endParaRPr lang="nl-NL" dirty="0">
              <a:latin typeface="Calibri" pitchFamily="34" charset="0"/>
            </a:endParaRPr>
          </a:p>
          <a:p>
            <a:endParaRPr lang="nl-NL" dirty="0">
              <a:latin typeface="Calibri" pitchFamily="34" charset="0"/>
            </a:endParaRPr>
          </a:p>
          <a:p>
            <a:endParaRPr lang="nl-NL" dirty="0">
              <a:latin typeface="Calibri" pitchFamily="34" charset="0"/>
            </a:endParaRPr>
          </a:p>
          <a:p>
            <a:endParaRPr lang="nl-NL" dirty="0">
              <a:latin typeface="Calibri" pitchFamily="34" charset="0"/>
            </a:endParaRPr>
          </a:p>
          <a:p>
            <a:endParaRPr lang="nl-NL" dirty="0">
              <a:latin typeface="Calibri" pitchFamily="34" charset="0"/>
            </a:endParaRPr>
          </a:p>
          <a:p>
            <a:endParaRPr lang="nl-NL" i="1" dirty="0"/>
          </a:p>
          <a:p>
            <a:r>
              <a:rPr lang="nl-NL" i="1" dirty="0" smtClean="0"/>
              <a:t>Conclusie: </a:t>
            </a:r>
            <a:endParaRPr lang="nl-NL" i="1" dirty="0" smtClean="0"/>
          </a:p>
          <a:p>
            <a:endParaRPr lang="nl-NL" i="1" dirty="0"/>
          </a:p>
          <a:p>
            <a:r>
              <a:rPr lang="nl-NL" i="1" dirty="0" smtClean="0"/>
              <a:t>d</a:t>
            </a:r>
            <a:r>
              <a:rPr lang="en-US" i="1" dirty="0" smtClean="0"/>
              <a:t>e component van de </a:t>
            </a:r>
            <a:r>
              <a:rPr lang="en-US" i="1" dirty="0" err="1" smtClean="0"/>
              <a:t>trekkracht</a:t>
            </a:r>
            <a:r>
              <a:rPr lang="en-US" i="1" dirty="0" smtClean="0"/>
              <a:t> in de </a:t>
            </a:r>
          </a:p>
          <a:p>
            <a:r>
              <a:rPr lang="en-US" i="1" dirty="0" err="1" smtClean="0"/>
              <a:t>richting</a:t>
            </a:r>
            <a:r>
              <a:rPr lang="en-US" i="1" dirty="0" smtClean="0"/>
              <a:t> </a:t>
            </a:r>
            <a:r>
              <a:rPr lang="en-US" i="1" dirty="0" smtClean="0"/>
              <a:t>van de </a:t>
            </a:r>
            <a:r>
              <a:rPr lang="en-US" i="1" dirty="0" err="1" smtClean="0"/>
              <a:t>verplaatsing</a:t>
            </a:r>
            <a:r>
              <a:rPr lang="en-US" i="1" dirty="0" smtClean="0"/>
              <a:t> is </a:t>
            </a:r>
            <a:r>
              <a:rPr lang="en-US" i="1" dirty="0" err="1" smtClean="0"/>
              <a:t>bepalend</a:t>
            </a:r>
            <a:r>
              <a:rPr lang="en-US" i="1" dirty="0" smtClean="0"/>
              <a:t> </a:t>
            </a:r>
            <a:r>
              <a:rPr lang="en-US" i="1" dirty="0" err="1" smtClean="0"/>
              <a:t>voor</a:t>
            </a:r>
            <a:r>
              <a:rPr lang="en-US" i="1" dirty="0" smtClean="0"/>
              <a:t> de </a:t>
            </a:r>
          </a:p>
          <a:p>
            <a:r>
              <a:rPr lang="en-US" i="1" dirty="0" err="1" smtClean="0"/>
              <a:t>verrichte</a:t>
            </a:r>
            <a:r>
              <a:rPr lang="en-US" i="1" dirty="0" smtClean="0"/>
              <a:t> </a:t>
            </a:r>
            <a:r>
              <a:rPr lang="en-US" i="1" dirty="0" err="1" smtClean="0"/>
              <a:t>arbeid</a:t>
            </a:r>
            <a:r>
              <a:rPr lang="en-US" i="1" dirty="0"/>
              <a:t> </a:t>
            </a:r>
            <a:r>
              <a:rPr lang="en-US" i="1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nl-NL" i="1" dirty="0"/>
              <a:t>W = </a:t>
            </a:r>
            <a:r>
              <a:rPr lang="nl-NL" i="1" dirty="0" err="1"/>
              <a:t>F</a:t>
            </a:r>
            <a:r>
              <a:rPr lang="nl-NL" baseline="-25000" dirty="0" err="1"/>
              <a:t>trek</a:t>
            </a:r>
            <a:r>
              <a:rPr lang="nl-NL" i="1" dirty="0"/>
              <a:t> . s = </a:t>
            </a:r>
            <a:r>
              <a:rPr lang="nl-NL" i="1" dirty="0" smtClean="0"/>
              <a:t> </a:t>
            </a:r>
            <a:r>
              <a:rPr lang="nl-NL" i="1" dirty="0" err="1"/>
              <a:t>F</a:t>
            </a:r>
            <a:r>
              <a:rPr lang="nl-NL" i="1" baseline="-25000" dirty="0" err="1"/>
              <a:t>x</a:t>
            </a:r>
            <a:r>
              <a:rPr lang="nl-NL" i="1" dirty="0"/>
              <a:t> . s </a:t>
            </a:r>
            <a:r>
              <a:rPr lang="nl-NL" i="1" dirty="0" smtClean="0"/>
              <a:t>= </a:t>
            </a:r>
            <a:r>
              <a:rPr lang="nl-NL" i="1" dirty="0" err="1" smtClean="0"/>
              <a:t>F</a:t>
            </a:r>
            <a:r>
              <a:rPr lang="nl-NL" baseline="-25000" dirty="0" err="1" smtClean="0"/>
              <a:t>trek</a:t>
            </a:r>
            <a:r>
              <a:rPr lang="nl-NL" i="1" dirty="0" smtClean="0"/>
              <a:t> </a:t>
            </a:r>
            <a:r>
              <a:rPr lang="nl-NL" i="1" dirty="0"/>
              <a:t>. s. </a:t>
            </a:r>
            <a:r>
              <a:rPr lang="nl-NL" dirty="0" err="1"/>
              <a:t>cos</a:t>
            </a:r>
            <a:r>
              <a:rPr lang="nl-NL" dirty="0"/>
              <a:t> </a:t>
            </a:r>
            <a:r>
              <a:rPr lang="el-GR" dirty="0" smtClean="0">
                <a:latin typeface="Cambria"/>
              </a:rPr>
              <a:t>α</a:t>
            </a:r>
            <a:endParaRPr lang="nl-NL" dirty="0"/>
          </a:p>
          <a:p>
            <a:endParaRPr lang="nl-NL" i="1" dirty="0" smtClean="0"/>
          </a:p>
        </p:txBody>
      </p:sp>
      <p:grpSp>
        <p:nvGrpSpPr>
          <p:cNvPr id="6" name="Group 18"/>
          <p:cNvGrpSpPr/>
          <p:nvPr/>
        </p:nvGrpSpPr>
        <p:grpSpPr>
          <a:xfrm>
            <a:off x="9930415" y="5206932"/>
            <a:ext cx="2572735" cy="1579631"/>
            <a:chOff x="1576552" y="3026979"/>
            <a:chExt cx="4256690" cy="2711670"/>
          </a:xfrm>
        </p:grpSpPr>
        <p:cxnSp>
          <p:nvCxnSpPr>
            <p:cNvPr id="7" name="Straight Arrow Connector 6"/>
            <p:cNvCxnSpPr/>
            <p:nvPr/>
          </p:nvCxnSpPr>
          <p:spPr>
            <a:xfrm flipH="1" flipV="1">
              <a:off x="1576552" y="3026979"/>
              <a:ext cx="4256689" cy="27116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 flipV="1">
              <a:off x="1576552" y="4067503"/>
              <a:ext cx="4256689" cy="167114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 flipV="1">
              <a:off x="1576552" y="4635062"/>
              <a:ext cx="4256690" cy="1103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 flipV="1">
              <a:off x="1576552" y="5533697"/>
              <a:ext cx="4256690" cy="20495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2454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738065"/>
            <a:ext cx="11160125" cy="1079500"/>
          </a:xfrm>
        </p:spPr>
        <p:txBody>
          <a:bodyPr/>
          <a:lstStyle/>
          <a:p>
            <a:r>
              <a:rPr lang="nl-NL" dirty="0" smtClean="0"/>
              <a:t>2.  Mechanica vanuit het traagheid </a:t>
            </a:r>
            <a:r>
              <a:rPr lang="nl-NL" dirty="0" smtClean="0"/>
              <a:t>(1</a:t>
            </a:r>
            <a:r>
              <a:rPr lang="nl-NL" baseline="30000" dirty="0" smtClean="0"/>
              <a:t>e</a:t>
            </a:r>
            <a:r>
              <a:rPr lang="nl-NL" dirty="0" smtClean="0"/>
              <a:t> wet)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625127"/>
            <a:ext cx="11160125" cy="6119813"/>
          </a:xfrm>
        </p:spPr>
        <p:txBody>
          <a:bodyPr/>
          <a:lstStyle/>
          <a:p>
            <a:endParaRPr lang="nl-NL" dirty="0" smtClean="0"/>
          </a:p>
          <a:p>
            <a:r>
              <a:rPr lang="nl-NL" dirty="0" smtClean="0"/>
              <a:t>Probleem ontstaat vanuit ervaring  </a:t>
            </a:r>
            <a:r>
              <a:rPr lang="nl-NL" dirty="0" smtClean="0">
                <a:sym typeface="Wingdings" panose="05000000000000000000" pitchFamily="2" charset="2"/>
              </a:rPr>
              <a:t></a:t>
            </a:r>
            <a:endParaRPr lang="nl-NL" dirty="0" smtClean="0"/>
          </a:p>
          <a:p>
            <a:r>
              <a:rPr lang="nl-NL" dirty="0" err="1" smtClean="0"/>
              <a:t>phenomological</a:t>
            </a:r>
            <a:r>
              <a:rPr lang="nl-NL" dirty="0" smtClean="0"/>
              <a:t> </a:t>
            </a:r>
            <a:r>
              <a:rPr lang="nl-NL" dirty="0" err="1" smtClean="0"/>
              <a:t>primitive</a:t>
            </a:r>
            <a:r>
              <a:rPr lang="nl-NL" dirty="0" smtClean="0"/>
              <a:t>, p-</a:t>
            </a:r>
            <a:r>
              <a:rPr lang="nl-NL" dirty="0" err="1" smtClean="0"/>
              <a:t>prim</a:t>
            </a:r>
            <a:r>
              <a:rPr lang="nl-NL" dirty="0" smtClean="0"/>
              <a:t> </a:t>
            </a:r>
            <a:r>
              <a:rPr lang="nl-NL" dirty="0" smtClean="0"/>
              <a:t>(</a:t>
            </a:r>
            <a:r>
              <a:rPr lang="nl-NL" dirty="0" err="1" smtClean="0"/>
              <a:t>DiSessa</a:t>
            </a:r>
            <a:r>
              <a:rPr lang="nl-NL" dirty="0" smtClean="0"/>
              <a:t>, 1984</a:t>
            </a:r>
            <a:r>
              <a:rPr lang="nl-NL" dirty="0" smtClean="0"/>
              <a:t>)</a:t>
            </a:r>
            <a:endParaRPr lang="nl-NL" dirty="0" smtClean="0"/>
          </a:p>
          <a:p>
            <a:endParaRPr lang="nl-NL" dirty="0" smtClean="0"/>
          </a:p>
          <a:p>
            <a:r>
              <a:rPr lang="nl-NL" i="1" dirty="0" smtClean="0"/>
              <a:t>fietsen </a:t>
            </a:r>
            <a:r>
              <a:rPr lang="nl-NL" i="1" dirty="0" smtClean="0"/>
              <a:t>met constante </a:t>
            </a:r>
            <a:r>
              <a:rPr lang="nl-NL" i="1" dirty="0" smtClean="0"/>
              <a:t>v</a:t>
            </a:r>
            <a:r>
              <a:rPr lang="nl-NL" i="1" baseline="-25000" dirty="0" smtClean="0"/>
              <a:t>1</a:t>
            </a:r>
            <a:r>
              <a:rPr lang="nl-NL" i="1" dirty="0" smtClean="0"/>
              <a:t> </a:t>
            </a:r>
            <a:r>
              <a:rPr lang="nl-NL" i="1" dirty="0" smtClean="0">
                <a:sym typeface="Wingdings" panose="05000000000000000000" pitchFamily="2" charset="2"/>
              </a:rPr>
              <a:t> </a:t>
            </a:r>
            <a:r>
              <a:rPr lang="nl-NL" i="1" dirty="0" smtClean="0">
                <a:sym typeface="Wingdings" panose="05000000000000000000" pitchFamily="2" charset="2"/>
              </a:rPr>
              <a:t>spier</a:t>
            </a:r>
            <a:r>
              <a:rPr lang="nl-NL" i="1" dirty="0" smtClean="0"/>
              <a:t>kracht </a:t>
            </a:r>
            <a:r>
              <a:rPr lang="nl-NL" i="1" dirty="0" smtClean="0"/>
              <a:t>uitoefenen</a:t>
            </a:r>
          </a:p>
          <a:p>
            <a:r>
              <a:rPr lang="nl-NL" i="1" dirty="0" smtClean="0">
                <a:sym typeface="Wingdings" panose="05000000000000000000" pitchFamily="2" charset="2"/>
              </a:rPr>
              <a:t>fietsen met constante </a:t>
            </a:r>
            <a:r>
              <a:rPr lang="nl-NL" i="1" dirty="0" smtClean="0">
                <a:sym typeface="Wingdings" panose="05000000000000000000" pitchFamily="2" charset="2"/>
              </a:rPr>
              <a:t>v</a:t>
            </a:r>
            <a:r>
              <a:rPr lang="nl-NL" i="1" baseline="-25000" dirty="0" smtClean="0">
                <a:sym typeface="Wingdings" panose="05000000000000000000" pitchFamily="2" charset="2"/>
              </a:rPr>
              <a:t>2</a:t>
            </a:r>
            <a:r>
              <a:rPr lang="nl-NL" i="1" dirty="0" smtClean="0">
                <a:sym typeface="Wingdings" panose="05000000000000000000" pitchFamily="2" charset="2"/>
              </a:rPr>
              <a:t> </a:t>
            </a:r>
            <a:r>
              <a:rPr lang="nl-NL" i="1" dirty="0" smtClean="0">
                <a:sym typeface="Wingdings" panose="05000000000000000000" pitchFamily="2" charset="2"/>
              </a:rPr>
              <a:t>= 2.v</a:t>
            </a:r>
            <a:r>
              <a:rPr lang="nl-NL" i="1" baseline="-25000" dirty="0" smtClean="0">
                <a:sym typeface="Wingdings" panose="05000000000000000000" pitchFamily="2" charset="2"/>
              </a:rPr>
              <a:t>1 </a:t>
            </a:r>
            <a:r>
              <a:rPr lang="nl-NL" i="1" dirty="0" smtClean="0">
                <a:sym typeface="Wingdings" panose="05000000000000000000" pitchFamily="2" charset="2"/>
              </a:rPr>
              <a:t> grotere </a:t>
            </a:r>
            <a:r>
              <a:rPr lang="nl-NL" i="1" dirty="0" smtClean="0">
                <a:sym typeface="Wingdings" panose="05000000000000000000" pitchFamily="2" charset="2"/>
              </a:rPr>
              <a:t>spierkracht  ‘F =</a:t>
            </a:r>
            <a:r>
              <a:rPr lang="nl-NL" i="1" dirty="0" smtClean="0"/>
              <a:t> </a:t>
            </a:r>
            <a:r>
              <a:rPr lang="nl-NL" i="1" dirty="0" smtClean="0"/>
              <a:t>evenredig met </a:t>
            </a:r>
            <a:r>
              <a:rPr lang="nl-NL" i="1" dirty="0" smtClean="0"/>
              <a:t>v’</a:t>
            </a:r>
            <a:endParaRPr lang="nl-NL" i="1" dirty="0" smtClean="0"/>
          </a:p>
          <a:p>
            <a:endParaRPr lang="nl-NL" dirty="0"/>
          </a:p>
          <a:p>
            <a:r>
              <a:rPr lang="nl-NL" b="1" dirty="0" smtClean="0"/>
              <a:t>Begrip van het traagheidsprincipe kan meerdere inzichten opleveren</a:t>
            </a:r>
            <a:r>
              <a:rPr lang="nl-NL" b="1" dirty="0" smtClean="0"/>
              <a:t>:</a:t>
            </a:r>
          </a:p>
          <a:p>
            <a:endParaRPr lang="nl-NL" dirty="0" smtClean="0"/>
          </a:p>
          <a:p>
            <a:pPr marL="457200" indent="-457200">
              <a:buAutoNum type="alphaLcPeriod"/>
            </a:pPr>
            <a:r>
              <a:rPr lang="nl-NL" i="1" dirty="0" err="1">
                <a:sym typeface="Wingdings" panose="05000000000000000000" pitchFamily="2" charset="2"/>
              </a:rPr>
              <a:t>F</a:t>
            </a:r>
            <a:r>
              <a:rPr lang="nl-NL" baseline="-25000" dirty="0" err="1">
                <a:solidFill>
                  <a:srgbClr val="FF0000"/>
                </a:solidFill>
                <a:sym typeface="Wingdings" panose="05000000000000000000" pitchFamily="2" charset="2"/>
              </a:rPr>
              <a:t>netto</a:t>
            </a:r>
            <a:r>
              <a:rPr lang="nl-NL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nl-NL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nl-NL" dirty="0" smtClean="0"/>
              <a:t>is oorzaak van snelheidsverandering: als </a:t>
            </a:r>
            <a:r>
              <a:rPr lang="nl-NL" i="1" dirty="0" err="1" smtClean="0">
                <a:sym typeface="Wingdings" panose="05000000000000000000" pitchFamily="2" charset="2"/>
              </a:rPr>
              <a:t>F</a:t>
            </a:r>
            <a:r>
              <a:rPr lang="nl-NL" baseline="-250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netto</a:t>
            </a:r>
            <a:r>
              <a:rPr lang="nl-NL" i="1" dirty="0" smtClean="0">
                <a:sym typeface="Wingdings" panose="05000000000000000000" pitchFamily="2" charset="2"/>
              </a:rPr>
              <a:t> </a:t>
            </a:r>
            <a:r>
              <a:rPr lang="nl-NL" dirty="0"/>
              <a:t>= 0 </a:t>
            </a:r>
            <a:r>
              <a:rPr lang="nl-NL" dirty="0" smtClean="0">
                <a:sym typeface="Wingdings" panose="05000000000000000000" pitchFamily="2" charset="2"/>
              </a:rPr>
              <a:t> constante v dus voorwerp gaat eeuwig door  (</a:t>
            </a:r>
            <a:r>
              <a:rPr lang="nl-NL" i="1" dirty="0" err="1" smtClean="0">
                <a:sym typeface="Wingdings" panose="05000000000000000000" pitchFamily="2" charset="2"/>
              </a:rPr>
              <a:t>F</a:t>
            </a:r>
            <a:r>
              <a:rPr lang="nl-NL" baseline="-25000" dirty="0" err="1" smtClean="0">
                <a:sym typeface="Wingdings" panose="05000000000000000000" pitchFamily="2" charset="2"/>
              </a:rPr>
              <a:t>spier</a:t>
            </a:r>
            <a:r>
              <a:rPr lang="nl-NL" dirty="0" smtClean="0">
                <a:sym typeface="Wingdings" panose="05000000000000000000" pitchFamily="2" charset="2"/>
              </a:rPr>
              <a:t> = gelijk aan tegenwerkende </a:t>
            </a:r>
            <a:r>
              <a:rPr lang="nl-NL" i="1" dirty="0" err="1" smtClean="0">
                <a:sym typeface="Wingdings" panose="05000000000000000000" pitchFamily="2" charset="2"/>
              </a:rPr>
              <a:t>F</a:t>
            </a:r>
            <a:r>
              <a:rPr lang="nl-NL" baseline="-25000" dirty="0" err="1" smtClean="0">
                <a:sym typeface="Wingdings" panose="05000000000000000000" pitchFamily="2" charset="2"/>
              </a:rPr>
              <a:t>w</a:t>
            </a:r>
            <a:r>
              <a:rPr lang="nl-NL" dirty="0" smtClean="0">
                <a:sym typeface="Wingdings" panose="05000000000000000000" pitchFamily="2" charset="2"/>
              </a:rPr>
              <a:t>)</a:t>
            </a:r>
          </a:p>
          <a:p>
            <a:pPr marL="457200" indent="-457200">
              <a:buAutoNum type="alphaLcPeriod"/>
            </a:pPr>
            <a:r>
              <a:rPr lang="en-US" dirty="0" err="1" smtClean="0">
                <a:sym typeface="Wingdings" panose="05000000000000000000" pitchFamily="2" charset="2"/>
              </a:rPr>
              <a:t>Kracht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niet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overgedragen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worden</a:t>
            </a:r>
            <a:r>
              <a:rPr lang="en-US" dirty="0" smtClean="0">
                <a:sym typeface="Wingdings" panose="05000000000000000000" pitchFamily="2" charset="2"/>
              </a:rPr>
              <a:t> (impetus </a:t>
            </a:r>
            <a:r>
              <a:rPr lang="en-US" dirty="0" err="1" smtClean="0">
                <a:sym typeface="Wingdings" panose="05000000000000000000" pitchFamily="2" charset="2"/>
              </a:rPr>
              <a:t>theorie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  <a:endParaRPr lang="nl-NL" dirty="0" smtClean="0"/>
          </a:p>
          <a:p>
            <a:pPr marL="457200" indent="-457200">
              <a:buAutoNum type="alphaLcPeriod"/>
            </a:pPr>
            <a:r>
              <a:rPr lang="nl-NL" dirty="0" smtClean="0"/>
              <a:t>Voorwerp in rust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i="1" dirty="0" err="1" smtClean="0">
                <a:sym typeface="Wingdings" panose="05000000000000000000" pitchFamily="2" charset="2"/>
              </a:rPr>
              <a:t>F</a:t>
            </a:r>
            <a:r>
              <a:rPr lang="nl-NL" baseline="-250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netto</a:t>
            </a:r>
            <a:r>
              <a:rPr lang="nl-NL" i="1" dirty="0" smtClean="0">
                <a:sym typeface="Wingdings" panose="05000000000000000000" pitchFamily="2" charset="2"/>
              </a:rPr>
              <a:t> </a:t>
            </a:r>
            <a:r>
              <a:rPr lang="nl-NL" dirty="0" smtClean="0"/>
              <a:t>= </a:t>
            </a:r>
            <a:r>
              <a:rPr lang="nl-NL" dirty="0" smtClean="0"/>
              <a:t>0 </a:t>
            </a:r>
            <a:r>
              <a:rPr lang="nl-NL" dirty="0" smtClean="0">
                <a:sym typeface="Wingdings" panose="05000000000000000000" pitchFamily="2" charset="2"/>
              </a:rPr>
              <a:t>(v.b.: </a:t>
            </a:r>
            <a:r>
              <a:rPr lang="nl-NL" i="1" dirty="0" err="1" smtClean="0">
                <a:sym typeface="Wingdings" panose="05000000000000000000" pitchFamily="2" charset="2"/>
              </a:rPr>
              <a:t>F</a:t>
            </a:r>
            <a:r>
              <a:rPr lang="nl-NL" baseline="-25000" dirty="0" err="1">
                <a:sym typeface="Wingdings" panose="05000000000000000000" pitchFamily="2" charset="2"/>
              </a:rPr>
              <a:t>z</a:t>
            </a:r>
            <a:r>
              <a:rPr lang="nl-NL" dirty="0" smtClean="0">
                <a:sym typeface="Wingdings" panose="05000000000000000000" pitchFamily="2" charset="2"/>
              </a:rPr>
              <a:t> </a:t>
            </a:r>
            <a:r>
              <a:rPr lang="nl-NL" dirty="0" smtClean="0">
                <a:sym typeface="Wingdings" panose="05000000000000000000" pitchFamily="2" charset="2"/>
              </a:rPr>
              <a:t>wordt </a:t>
            </a:r>
            <a:r>
              <a:rPr lang="nl-NL" dirty="0" smtClean="0">
                <a:sym typeface="Wingdings" panose="05000000000000000000" pitchFamily="2" charset="2"/>
              </a:rPr>
              <a:t>gecompenseerd </a:t>
            </a:r>
            <a:r>
              <a:rPr lang="nl-NL" dirty="0" smtClean="0">
                <a:sym typeface="Wingdings" panose="05000000000000000000" pitchFamily="2" charset="2"/>
              </a:rPr>
              <a:t>door </a:t>
            </a:r>
            <a:r>
              <a:rPr lang="nl-NL" i="1" dirty="0" err="1" smtClean="0">
                <a:sym typeface="Wingdings" panose="05000000000000000000" pitchFamily="2" charset="2"/>
              </a:rPr>
              <a:t>F</a:t>
            </a:r>
            <a:r>
              <a:rPr lang="nl-NL" baseline="-25000" dirty="0" err="1" smtClean="0">
                <a:sym typeface="Wingdings" panose="05000000000000000000" pitchFamily="2" charset="2"/>
              </a:rPr>
              <a:t>n</a:t>
            </a:r>
            <a:r>
              <a:rPr lang="nl-NL" dirty="0" smtClean="0">
                <a:sym typeface="Wingdings" panose="05000000000000000000" pitchFamily="2" charset="2"/>
              </a:rPr>
              <a:t>)</a:t>
            </a:r>
          </a:p>
          <a:p>
            <a:pPr marL="457200" indent="-457200">
              <a:buFont typeface="Arial" pitchFamily="34" charset="0"/>
              <a:buAutoNum type="alphaLcPeriod"/>
            </a:pPr>
            <a:r>
              <a:rPr lang="nl-NL" dirty="0"/>
              <a:t>Bij een draaiend voorwerp wordt voorkomen dat het voorwerp rechtdoor beweegt door een kracht naar binnen </a:t>
            </a:r>
            <a:r>
              <a:rPr lang="nl-NL" dirty="0">
                <a:sym typeface="Wingdings" panose="05000000000000000000" pitchFamily="2" charset="2"/>
              </a:rPr>
              <a:t> m</a:t>
            </a:r>
            <a:r>
              <a:rPr lang="nl-NL" dirty="0"/>
              <a:t>iddelpuntzoekende kracht</a:t>
            </a:r>
          </a:p>
          <a:p>
            <a:pPr marL="457200" indent="-457200">
              <a:buAutoNum type="alphaLcPeriod"/>
            </a:pPr>
            <a:r>
              <a:rPr lang="nl-NL" dirty="0" smtClean="0"/>
              <a:t>Kinetische </a:t>
            </a:r>
            <a:r>
              <a:rPr lang="nl-NL" dirty="0" smtClean="0"/>
              <a:t>energie blijft behouden als er geen arbeid wordt verricht</a:t>
            </a:r>
          </a:p>
          <a:p>
            <a:pPr marL="457200" indent="-457200">
              <a:buAutoNum type="alphaLcPeriod"/>
            </a:pPr>
            <a:r>
              <a:rPr lang="nl-NL" dirty="0" smtClean="0"/>
              <a:t>Er is extra energie nodig om snelheid te </a:t>
            </a:r>
            <a:r>
              <a:rPr lang="nl-NL" dirty="0" smtClean="0"/>
              <a:t>veranderen</a:t>
            </a:r>
            <a:endParaRPr lang="nl-NL" dirty="0" smtClean="0"/>
          </a:p>
        </p:txBody>
      </p:sp>
      <p:pic>
        <p:nvPicPr>
          <p:cNvPr id="4" name="Afbeelding 3" descr="H:\KNUDDE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" t="5930" r="4953" b="8216"/>
          <a:stretch/>
        </p:blipFill>
        <p:spPr bwMode="auto">
          <a:xfrm>
            <a:off x="8186738" y="153514"/>
            <a:ext cx="4286250" cy="2943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9725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1" y="1010176"/>
            <a:ext cx="11160125" cy="1079500"/>
          </a:xfrm>
        </p:spPr>
        <p:txBody>
          <a:bodyPr/>
          <a:lstStyle/>
          <a:p>
            <a:r>
              <a:rPr lang="nl-NL" dirty="0" smtClean="0"/>
              <a:t>3.  Kinesthetische leerstrategie.  Waarom actie?   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0" y="1925701"/>
            <a:ext cx="11160125" cy="6119813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nl-NL" b="1" dirty="0" smtClean="0"/>
              <a:t>Plezier</a:t>
            </a:r>
            <a:r>
              <a:rPr lang="nl-NL" dirty="0" smtClean="0"/>
              <a:t> </a:t>
            </a:r>
          </a:p>
          <a:p>
            <a:r>
              <a:rPr lang="nl-NL" dirty="0" smtClean="0"/>
              <a:t>A </a:t>
            </a:r>
            <a:r>
              <a:rPr lang="nl-NL" dirty="0" err="1" smtClean="0"/>
              <a:t>multvariate</a:t>
            </a:r>
            <a:r>
              <a:rPr lang="nl-NL" dirty="0" smtClean="0"/>
              <a:t> model of </a:t>
            </a:r>
            <a:r>
              <a:rPr lang="nl-NL" dirty="0" err="1" smtClean="0"/>
              <a:t>conceptual</a:t>
            </a:r>
            <a:r>
              <a:rPr lang="nl-NL" dirty="0" smtClean="0"/>
              <a:t> change, G. </a:t>
            </a:r>
            <a:r>
              <a:rPr lang="nl-NL" dirty="0" err="1" smtClean="0"/>
              <a:t>Taasoobshirazi</a:t>
            </a:r>
            <a:r>
              <a:rPr lang="nl-NL" dirty="0" smtClean="0"/>
              <a:t> et al. (2016)</a:t>
            </a:r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r>
              <a:rPr lang="nl-NL" b="1" dirty="0" smtClean="0"/>
              <a:t>Emotie </a:t>
            </a:r>
          </a:p>
          <a:p>
            <a:r>
              <a:rPr lang="nl-NL" dirty="0" err="1" smtClean="0"/>
              <a:t>Pedagogical</a:t>
            </a:r>
            <a:r>
              <a:rPr lang="nl-NL" dirty="0" smtClean="0"/>
              <a:t> linkmaking</a:t>
            </a:r>
            <a:r>
              <a:rPr lang="nl-NL" dirty="0"/>
              <a:t>, P. Scott et al</a:t>
            </a:r>
            <a:r>
              <a:rPr lang="nl-NL" dirty="0" smtClean="0"/>
              <a:t>. (2011)</a:t>
            </a:r>
          </a:p>
          <a:p>
            <a:endParaRPr lang="nl-NL" dirty="0"/>
          </a:p>
          <a:p>
            <a:pPr marL="342900" indent="-342900">
              <a:buFontTx/>
              <a:buChar char="-"/>
            </a:pPr>
            <a:r>
              <a:rPr lang="nl-NL" b="1" dirty="0" smtClean="0"/>
              <a:t>Lichamelijke ervaring </a:t>
            </a:r>
          </a:p>
          <a:p>
            <a:r>
              <a:rPr lang="nl-NL" dirty="0" err="1" smtClean="0"/>
              <a:t>Physical</a:t>
            </a:r>
            <a:r>
              <a:rPr lang="nl-NL" dirty="0" smtClean="0"/>
              <a:t> </a:t>
            </a:r>
            <a:r>
              <a:rPr lang="nl-NL" dirty="0" err="1" smtClean="0"/>
              <a:t>Experience</a:t>
            </a:r>
            <a:r>
              <a:rPr lang="nl-NL" dirty="0" smtClean="0"/>
              <a:t> </a:t>
            </a:r>
            <a:r>
              <a:rPr lang="nl-NL" dirty="0" err="1" smtClean="0"/>
              <a:t>Enhances</a:t>
            </a:r>
            <a:r>
              <a:rPr lang="nl-NL" dirty="0" smtClean="0"/>
              <a:t> </a:t>
            </a:r>
          </a:p>
          <a:p>
            <a:r>
              <a:rPr lang="nl-NL" dirty="0" err="1" smtClean="0"/>
              <a:t>Science</a:t>
            </a:r>
            <a:r>
              <a:rPr lang="nl-NL" dirty="0" smtClean="0"/>
              <a:t> Learning, C. </a:t>
            </a:r>
            <a:r>
              <a:rPr lang="nl-NL" dirty="0" err="1" smtClean="0"/>
              <a:t>Kontra</a:t>
            </a:r>
            <a:r>
              <a:rPr lang="nl-NL" dirty="0" smtClean="0"/>
              <a:t> et al. (2015</a:t>
            </a:r>
            <a:r>
              <a:rPr lang="nl-NL" dirty="0" smtClean="0"/>
              <a:t>)</a:t>
            </a:r>
          </a:p>
          <a:p>
            <a:r>
              <a:rPr lang="nl-NL" dirty="0" err="1"/>
              <a:t>Examining</a:t>
            </a:r>
            <a:r>
              <a:rPr lang="nl-NL" dirty="0"/>
              <a:t> </a:t>
            </a:r>
            <a:r>
              <a:rPr lang="nl-NL" dirty="0" err="1"/>
              <a:t>whether</a:t>
            </a:r>
            <a:r>
              <a:rPr lang="nl-NL" dirty="0"/>
              <a:t> </a:t>
            </a:r>
            <a:r>
              <a:rPr lang="nl-NL" dirty="0" err="1"/>
              <a:t>touch</a:t>
            </a:r>
            <a:r>
              <a:rPr lang="nl-NL" dirty="0"/>
              <a:t> </a:t>
            </a:r>
            <a:r>
              <a:rPr lang="nl-NL" dirty="0" err="1"/>
              <a:t>sensory</a:t>
            </a:r>
            <a:r>
              <a:rPr lang="nl-NL" dirty="0"/>
              <a:t> feedback </a:t>
            </a:r>
            <a:endParaRPr lang="nl-NL" dirty="0" smtClean="0"/>
          </a:p>
          <a:p>
            <a:r>
              <a:rPr lang="nl-NL" dirty="0" smtClean="0"/>
              <a:t>is </a:t>
            </a:r>
            <a:r>
              <a:rPr lang="nl-NL" dirty="0" err="1"/>
              <a:t>necessary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science</a:t>
            </a:r>
            <a:r>
              <a:rPr lang="nl-NL" dirty="0"/>
              <a:t> </a:t>
            </a:r>
            <a:r>
              <a:rPr lang="nl-NL" dirty="0" err="1"/>
              <a:t>learning</a:t>
            </a:r>
            <a:r>
              <a:rPr lang="nl-NL" dirty="0"/>
              <a:t> </a:t>
            </a:r>
            <a:r>
              <a:rPr lang="nl-NL" dirty="0" err="1"/>
              <a:t>through</a:t>
            </a:r>
            <a:r>
              <a:rPr lang="nl-NL" dirty="0"/>
              <a:t> </a:t>
            </a:r>
            <a:endParaRPr lang="nl-NL" dirty="0" smtClean="0"/>
          </a:p>
          <a:p>
            <a:r>
              <a:rPr lang="nl-NL" dirty="0" err="1" smtClean="0"/>
              <a:t>experimantation</a:t>
            </a:r>
            <a:r>
              <a:rPr lang="nl-NL" dirty="0"/>
              <a:t>,</a:t>
            </a:r>
            <a:r>
              <a:rPr lang="nl-NL" dirty="0" smtClean="0"/>
              <a:t> </a:t>
            </a:r>
            <a:r>
              <a:rPr lang="nl-NL" dirty="0"/>
              <a:t>Zacharia (2015):</a:t>
            </a:r>
          </a:p>
          <a:p>
            <a:endParaRPr lang="nl-NL" dirty="0"/>
          </a:p>
          <a:p>
            <a:pPr marL="342900" indent="-342900">
              <a:buFontTx/>
              <a:buChar char="-"/>
            </a:pPr>
            <a:r>
              <a:rPr lang="nl-NL" b="1" dirty="0" smtClean="0"/>
              <a:t>Creativiteit </a:t>
            </a:r>
          </a:p>
          <a:p>
            <a:r>
              <a:rPr lang="nl-NL" dirty="0" err="1" smtClean="0"/>
              <a:t>Taxanomy</a:t>
            </a:r>
            <a:r>
              <a:rPr lang="nl-NL" dirty="0" smtClean="0"/>
              <a:t> of </a:t>
            </a:r>
            <a:r>
              <a:rPr lang="nl-NL" dirty="0" err="1" smtClean="0"/>
              <a:t>educational</a:t>
            </a:r>
            <a:r>
              <a:rPr lang="nl-NL" dirty="0" smtClean="0"/>
              <a:t> </a:t>
            </a:r>
            <a:r>
              <a:rPr lang="nl-NL" dirty="0" err="1" smtClean="0"/>
              <a:t>objectives</a:t>
            </a:r>
            <a:r>
              <a:rPr lang="nl-NL" dirty="0" smtClean="0"/>
              <a:t>,</a:t>
            </a:r>
          </a:p>
          <a:p>
            <a:r>
              <a:rPr lang="nl-NL" dirty="0" err="1" smtClean="0"/>
              <a:t>Bloom</a:t>
            </a:r>
            <a:r>
              <a:rPr lang="nl-NL" dirty="0" smtClean="0"/>
              <a:t> (1956)</a:t>
            </a:r>
          </a:p>
          <a:p>
            <a:endParaRPr lang="nl-NL" dirty="0"/>
          </a:p>
          <a:p>
            <a:r>
              <a:rPr lang="nl-NL" dirty="0" smtClean="0"/>
              <a:t>  </a:t>
            </a:r>
            <a:endParaRPr lang="nl-NL" dirty="0"/>
          </a:p>
        </p:txBody>
      </p:sp>
      <p:pic>
        <p:nvPicPr>
          <p:cNvPr id="1030" name="Picture 6" descr="https://talentstimuleren.nl/cache/image/crop_aHR0cDovL3RhbGVudHN0aW11bGVyZW4ubmwvdXBsb2Fkcy9Nb2RlbGxlbl9lbl9zY2hlbWFfcy9CbG9vbS90YXhvbm9taWVfYmxvb21fNjAwcHgucG5n_11,9,589,4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962" y="3704899"/>
            <a:ext cx="5715251" cy="394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152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Actie</a:t>
            </a:r>
            <a:r>
              <a:rPr lang="en-US" dirty="0" smtClean="0"/>
              <a:t> </a:t>
            </a:r>
            <a:r>
              <a:rPr lang="en-US" dirty="0" err="1" smtClean="0"/>
              <a:t>dus</a:t>
            </a:r>
            <a:r>
              <a:rPr lang="en-US" dirty="0" smtClean="0"/>
              <a:t>!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1500187"/>
            <a:ext cx="11160125" cy="6119813"/>
          </a:xfrm>
        </p:spPr>
        <p:txBody>
          <a:bodyPr/>
          <a:lstStyle/>
          <a:p>
            <a:r>
              <a:rPr lang="en-US" dirty="0" err="1" smtClean="0"/>
              <a:t>belangrijke</a:t>
            </a:r>
            <a:r>
              <a:rPr lang="en-US" dirty="0" smtClean="0"/>
              <a:t> </a:t>
            </a:r>
            <a:r>
              <a:rPr lang="en-US" dirty="0" err="1" smtClean="0"/>
              <a:t>begrippen</a:t>
            </a:r>
            <a:r>
              <a:rPr lang="en-US" dirty="0" smtClean="0"/>
              <a:t>:</a:t>
            </a:r>
            <a:endParaRPr lang="en-US" dirty="0"/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netto-kracht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>
                <a:solidFill>
                  <a:srgbClr val="FF0000"/>
                </a:solidFill>
              </a:rPr>
              <a:t>stampen</a:t>
            </a:r>
            <a:r>
              <a:rPr lang="en-US" dirty="0"/>
              <a:t>     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gemiddelde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snelheid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klappen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(</a:t>
            </a:r>
            <a:r>
              <a:rPr lang="en-US" dirty="0" err="1" smtClean="0"/>
              <a:t>midden</a:t>
            </a:r>
            <a:r>
              <a:rPr lang="en-US" dirty="0" smtClean="0"/>
              <a:t> van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begin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eind</a:t>
            </a:r>
            <a:r>
              <a:rPr lang="en-US" dirty="0" smtClean="0"/>
              <a:t> )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en-US" dirty="0" smtClean="0"/>
          </a:p>
          <a:p>
            <a:r>
              <a:rPr lang="en-US" dirty="0" smtClean="0"/>
              <a:t>Hoe </a:t>
            </a:r>
            <a:r>
              <a:rPr lang="en-US" dirty="0" err="1" smtClean="0"/>
              <a:t>kan</a:t>
            </a:r>
            <a:r>
              <a:rPr lang="en-US" dirty="0" smtClean="0"/>
              <a:t> je ‘</a:t>
            </a:r>
            <a:r>
              <a:rPr lang="en-US" dirty="0" err="1" smtClean="0"/>
              <a:t>kracht</a:t>
            </a:r>
            <a:r>
              <a:rPr lang="en-US" dirty="0" smtClean="0"/>
              <a:t> </a:t>
            </a:r>
            <a:r>
              <a:rPr lang="en-US" dirty="0" err="1" smtClean="0"/>
              <a:t>uitoefenen</a:t>
            </a:r>
            <a:r>
              <a:rPr lang="en-US" dirty="0" smtClean="0"/>
              <a:t>’  </a:t>
            </a:r>
            <a:r>
              <a:rPr lang="en-US" dirty="0" err="1" smtClean="0"/>
              <a:t>ervaren</a:t>
            </a:r>
            <a:r>
              <a:rPr lang="en-US" dirty="0" smtClean="0"/>
              <a:t> in de </a:t>
            </a:r>
            <a:r>
              <a:rPr lang="en-US" dirty="0" err="1" smtClean="0"/>
              <a:t>klas</a:t>
            </a:r>
            <a:r>
              <a:rPr lang="en-US" dirty="0" smtClean="0"/>
              <a:t>?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en-US" dirty="0"/>
          </a:p>
          <a:p>
            <a:r>
              <a:rPr lang="en-US" dirty="0" smtClean="0"/>
              <a:t>Hoe </a:t>
            </a:r>
            <a:r>
              <a:rPr lang="en-US" dirty="0" err="1" smtClean="0"/>
              <a:t>ervaar</a:t>
            </a:r>
            <a:r>
              <a:rPr lang="en-US" dirty="0" smtClean="0"/>
              <a:t> je </a:t>
            </a:r>
            <a:r>
              <a:rPr lang="en-US" dirty="0" err="1" smtClean="0"/>
              <a:t>dat</a:t>
            </a:r>
            <a:r>
              <a:rPr lang="en-US" dirty="0" smtClean="0"/>
              <a:t> de </a:t>
            </a:r>
            <a:r>
              <a:rPr lang="en-US" dirty="0" err="1" smtClean="0"/>
              <a:t>richting</a:t>
            </a:r>
            <a:r>
              <a:rPr lang="en-US" dirty="0" smtClean="0"/>
              <a:t> van </a:t>
            </a:r>
            <a:r>
              <a:rPr lang="en-US" dirty="0" err="1" smtClean="0"/>
              <a:t>belang</a:t>
            </a:r>
            <a:r>
              <a:rPr lang="en-US" dirty="0" smtClean="0"/>
              <a:t> is?          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en-US" dirty="0"/>
          </a:p>
          <a:p>
            <a:r>
              <a:rPr lang="en-US" dirty="0" smtClean="0"/>
              <a:t>Hoe </a:t>
            </a:r>
            <a:r>
              <a:rPr lang="en-US" dirty="0" err="1" smtClean="0"/>
              <a:t>kan</a:t>
            </a:r>
            <a:r>
              <a:rPr lang="en-US" dirty="0" smtClean="0"/>
              <a:t> je de parallelogram </a:t>
            </a:r>
            <a:r>
              <a:rPr lang="en-US" dirty="0" err="1" smtClean="0"/>
              <a:t>methode</a:t>
            </a:r>
            <a:r>
              <a:rPr lang="en-US" dirty="0" smtClean="0"/>
              <a:t> </a:t>
            </a:r>
            <a:r>
              <a:rPr lang="en-US" dirty="0" err="1" smtClean="0"/>
              <a:t>ervaren</a:t>
            </a:r>
            <a:r>
              <a:rPr lang="en-US" dirty="0" smtClean="0"/>
              <a:t>?    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en-US" dirty="0"/>
          </a:p>
          <a:p>
            <a:r>
              <a:rPr lang="en-US" dirty="0" smtClean="0"/>
              <a:t>Hoe </a:t>
            </a:r>
            <a:r>
              <a:rPr lang="en-US" dirty="0" err="1" smtClean="0"/>
              <a:t>kan</a:t>
            </a:r>
            <a:r>
              <a:rPr lang="en-US" dirty="0" smtClean="0"/>
              <a:t> je de </a:t>
            </a:r>
            <a:r>
              <a:rPr lang="en-US" dirty="0" err="1" smtClean="0"/>
              <a:t>derde</a:t>
            </a:r>
            <a:r>
              <a:rPr lang="en-US" dirty="0" smtClean="0"/>
              <a:t> wet van Newton </a:t>
            </a:r>
            <a:r>
              <a:rPr lang="en-US" dirty="0" err="1" smtClean="0"/>
              <a:t>ervaren</a:t>
            </a:r>
            <a:r>
              <a:rPr lang="en-US" dirty="0" smtClean="0"/>
              <a:t>?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dirty="0" smtClean="0"/>
              <a:t>(om </a:t>
            </a:r>
            <a:r>
              <a:rPr lang="en-US" dirty="0" err="1" smtClean="0"/>
              <a:t>beurten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elkaar</a:t>
            </a:r>
            <a:r>
              <a:rPr lang="en-US" dirty="0" smtClean="0"/>
              <a:t> </a:t>
            </a:r>
            <a:r>
              <a:rPr lang="en-US" dirty="0" err="1" smtClean="0"/>
              <a:t>trekken</a:t>
            </a:r>
            <a:r>
              <a:rPr lang="en-US" dirty="0" smtClean="0"/>
              <a:t> met </a:t>
            </a:r>
            <a:r>
              <a:rPr lang="en-US" dirty="0" err="1" smtClean="0"/>
              <a:t>veerunsters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tussen</a:t>
            </a:r>
            <a:r>
              <a:rPr lang="en-US" dirty="0" smtClean="0"/>
              <a:t>)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en-US" dirty="0" smtClean="0"/>
          </a:p>
          <a:p>
            <a:endParaRPr lang="nl-NL" dirty="0"/>
          </a:p>
        </p:txBody>
      </p:sp>
      <p:pic>
        <p:nvPicPr>
          <p:cNvPr id="4" name="Picture 3" descr="C:\Users\U697136\Downloads\IMG_136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2"/>
          <a:stretch/>
        </p:blipFill>
        <p:spPr bwMode="auto">
          <a:xfrm rot="5400000">
            <a:off x="8865393" y="3093246"/>
            <a:ext cx="3614738" cy="4057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37692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Actie: Snelheid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00138" y="2206351"/>
            <a:ext cx="11160125" cy="6119813"/>
          </a:xfrm>
        </p:spPr>
        <p:txBody>
          <a:bodyPr/>
          <a:lstStyle/>
          <a:p>
            <a:pPr lvl="1"/>
            <a:r>
              <a:rPr lang="nl-NL" b="1" dirty="0">
                <a:latin typeface="Calibri" pitchFamily="34" charset="0"/>
              </a:rPr>
              <a:t>Wat doet een bowlingbal in de klas</a:t>
            </a:r>
            <a:r>
              <a:rPr lang="nl-NL" b="1" dirty="0" smtClean="0">
                <a:latin typeface="Calibri" pitchFamily="34" charset="0"/>
              </a:rPr>
              <a:t>? Hoe kom je aan een bowlingbal in de klas?</a:t>
            </a:r>
            <a:endParaRPr lang="nl-NL" b="1" dirty="0">
              <a:latin typeface="Calibri" pitchFamily="34" charset="0"/>
            </a:endParaRPr>
          </a:p>
          <a:p>
            <a:pPr lvl="1"/>
            <a:endParaRPr lang="nl-NL" dirty="0" smtClean="0">
              <a:latin typeface="Calibri" pitchFamily="34" charset="0"/>
            </a:endParaRPr>
          </a:p>
          <a:p>
            <a:pPr lvl="1"/>
            <a:r>
              <a:rPr lang="nl-NL" dirty="0" smtClean="0">
                <a:latin typeface="Calibri" pitchFamily="34" charset="0"/>
              </a:rPr>
              <a:t>Kan </a:t>
            </a:r>
            <a:r>
              <a:rPr lang="nl-NL" dirty="0" smtClean="0">
                <a:latin typeface="Calibri" pitchFamily="34" charset="0"/>
              </a:rPr>
              <a:t>je een bowlingbal laten rollen met een snelheid van 1 km/h? En met 1 m/s? </a:t>
            </a:r>
          </a:p>
          <a:p>
            <a:pPr lvl="1"/>
            <a:r>
              <a:rPr lang="nl-NL" dirty="0" smtClean="0">
                <a:latin typeface="Calibri" pitchFamily="34" charset="0"/>
              </a:rPr>
              <a:t>Hoe kan je controleren of het klopt</a:t>
            </a:r>
            <a:r>
              <a:rPr lang="nl-NL" dirty="0">
                <a:latin typeface="Calibri" pitchFamily="34" charset="0"/>
              </a:rPr>
              <a:t>? Waarom zijn dit belangrijke (didactische) vragen</a:t>
            </a:r>
            <a:r>
              <a:rPr lang="nl-NL" dirty="0" smtClean="0">
                <a:latin typeface="Calibri" pitchFamily="34" charset="0"/>
              </a:rPr>
              <a:t>?</a:t>
            </a:r>
          </a:p>
          <a:p>
            <a:pPr lvl="1"/>
            <a:endParaRPr lang="nl-NL" dirty="0">
              <a:latin typeface="Calibri" pitchFamily="34" charset="0"/>
            </a:endParaRPr>
          </a:p>
          <a:p>
            <a:pPr lvl="1"/>
            <a:endParaRPr lang="nl-NL" dirty="0" smtClean="0">
              <a:latin typeface="Calibri" pitchFamily="34" charset="0"/>
            </a:endParaRPr>
          </a:p>
          <a:p>
            <a:pPr lvl="1"/>
            <a:endParaRPr lang="nl-NL" dirty="0">
              <a:latin typeface="Calibri" pitchFamily="34" charset="0"/>
            </a:endParaRPr>
          </a:p>
          <a:p>
            <a:pPr lvl="1"/>
            <a:endParaRPr lang="nl-NL" dirty="0" smtClean="0">
              <a:latin typeface="Calibri" pitchFamily="34" charset="0"/>
            </a:endParaRPr>
          </a:p>
          <a:p>
            <a:pPr lvl="1"/>
            <a:endParaRPr lang="nl-NL" dirty="0">
              <a:latin typeface="Calibri" pitchFamily="34" charset="0"/>
            </a:endParaRPr>
          </a:p>
          <a:p>
            <a:pPr lvl="1"/>
            <a:endParaRPr lang="en-US" dirty="0" smtClean="0">
              <a:latin typeface="Calibri" pitchFamily="34" charset="0"/>
            </a:endParaRPr>
          </a:p>
          <a:p>
            <a:pPr lvl="1"/>
            <a:r>
              <a:rPr lang="en-US" dirty="0" smtClean="0">
                <a:latin typeface="Calibri" pitchFamily="34" charset="0"/>
              </a:rPr>
              <a:t>OF:</a:t>
            </a:r>
          </a:p>
          <a:p>
            <a:pPr lvl="1"/>
            <a:endParaRPr lang="nl-NL" dirty="0" smtClean="0">
              <a:latin typeface="Calibri" pitchFamily="34" charset="0"/>
            </a:endParaRPr>
          </a:p>
          <a:p>
            <a:pPr lvl="1"/>
            <a:r>
              <a:rPr lang="nl-NL" dirty="0" smtClean="0">
                <a:latin typeface="Calibri" pitchFamily="34" charset="0"/>
              </a:rPr>
              <a:t>snelheid </a:t>
            </a:r>
            <a:r>
              <a:rPr lang="nl-NL" dirty="0">
                <a:latin typeface="Calibri" pitchFamily="34" charset="0"/>
              </a:rPr>
              <a:t>uitbeelden en grafisch verwerken </a:t>
            </a:r>
            <a:r>
              <a:rPr lang="nl-NL" dirty="0" smtClean="0">
                <a:latin typeface="Calibri" pitchFamily="34" charset="0"/>
                <a:sym typeface="Wingdings" panose="05000000000000000000" pitchFamily="2" charset="2"/>
              </a:rPr>
              <a:t> </a:t>
            </a:r>
            <a:r>
              <a:rPr lang="nl-NL" dirty="0">
                <a:latin typeface="Calibri" pitchFamily="34" charset="0"/>
                <a:sym typeface="Wingdings" panose="05000000000000000000" pitchFamily="2" charset="2"/>
              </a:rPr>
              <a:t>lopen voor ultrasoon </a:t>
            </a:r>
            <a:r>
              <a:rPr lang="nl-NL" dirty="0" smtClean="0">
                <a:latin typeface="Calibri" pitchFamily="34" charset="0"/>
                <a:sym typeface="Wingdings" panose="05000000000000000000" pitchFamily="2" charset="2"/>
              </a:rPr>
              <a:t>sensor</a:t>
            </a:r>
            <a:endParaRPr lang="nl-NL" dirty="0">
              <a:latin typeface="Calibri" pitchFamily="34" charset="0"/>
              <a:sym typeface="Wingdings" panose="05000000000000000000" pitchFamily="2" charset="2"/>
            </a:endParaRPr>
          </a:p>
          <a:p>
            <a:pPr lvl="1"/>
            <a:r>
              <a:rPr lang="nl-NL" dirty="0">
                <a:latin typeface="Calibri" pitchFamily="34" charset="0"/>
                <a:sym typeface="Wingdings" panose="05000000000000000000" pitchFamily="2" charset="2"/>
              </a:rPr>
              <a:t>n</a:t>
            </a:r>
            <a:r>
              <a:rPr lang="nl-NL" dirty="0" smtClean="0">
                <a:latin typeface="Calibri" pitchFamily="34" charset="0"/>
                <a:sym typeface="Wingdings" panose="05000000000000000000" pitchFamily="2" charset="2"/>
              </a:rPr>
              <a:t>alopen: steilheid/richting = lastig                 zelfde grafiek creëren </a:t>
            </a:r>
          </a:p>
          <a:p>
            <a:pPr lvl="1"/>
            <a:r>
              <a:rPr lang="en-US" dirty="0" smtClean="0">
                <a:latin typeface="Calibri" pitchFamily="34" charset="0"/>
                <a:sym typeface="Wingdings" panose="05000000000000000000" pitchFamily="2" charset="2"/>
              </a:rPr>
              <a:t>x(t) </a:t>
            </a:r>
            <a:r>
              <a:rPr lang="en-US" dirty="0" err="1" smtClean="0">
                <a:latin typeface="Calibri" pitchFamily="34" charset="0"/>
                <a:sym typeface="Wingdings" panose="05000000000000000000" pitchFamily="2" charset="2"/>
              </a:rPr>
              <a:t>omzetten</a:t>
            </a:r>
            <a:r>
              <a:rPr lang="en-US" dirty="0" smtClean="0"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libri" pitchFamily="34" charset="0"/>
                <a:sym typeface="Wingdings" panose="05000000000000000000" pitchFamily="2" charset="2"/>
              </a:rPr>
              <a:t>naar</a:t>
            </a:r>
            <a:r>
              <a:rPr lang="en-US" dirty="0" smtClean="0">
                <a:latin typeface="Calibri" pitchFamily="34" charset="0"/>
                <a:sym typeface="Wingdings" panose="05000000000000000000" pitchFamily="2" charset="2"/>
              </a:rPr>
              <a:t> v(t) </a:t>
            </a:r>
            <a:r>
              <a:rPr lang="en-US" dirty="0" err="1" smtClean="0">
                <a:latin typeface="Calibri" pitchFamily="34" charset="0"/>
                <a:sym typeface="Wingdings" panose="05000000000000000000" pitchFamily="2" charset="2"/>
              </a:rPr>
              <a:t>en</a:t>
            </a:r>
            <a:r>
              <a:rPr lang="en-US" dirty="0" smtClean="0"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libri" pitchFamily="34" charset="0"/>
                <a:sym typeface="Wingdings" panose="05000000000000000000" pitchFamily="2" charset="2"/>
              </a:rPr>
              <a:t>omgekeerd</a:t>
            </a:r>
            <a:r>
              <a:rPr lang="en-US" dirty="0" smtClean="0">
                <a:latin typeface="Calibri" pitchFamily="34" charset="0"/>
                <a:sym typeface="Wingdings" panose="05000000000000000000" pitchFamily="2" charset="2"/>
              </a:rPr>
              <a:t>          </a:t>
            </a:r>
            <a:r>
              <a:rPr lang="nl-NL" dirty="0" smtClean="0">
                <a:latin typeface="Calibri" pitchFamily="34" charset="0"/>
                <a:sym typeface="Wingdings" panose="05000000000000000000" pitchFamily="2" charset="2"/>
              </a:rPr>
              <a:t> grafieken bij elkaar zoeken</a:t>
            </a:r>
            <a:endParaRPr lang="nl-NL" dirty="0">
              <a:latin typeface="Calibri" pitchFamily="34" charset="0"/>
              <a:sym typeface="Wingdings" panose="05000000000000000000" pitchFamily="2" charset="2"/>
            </a:endParaRPr>
          </a:p>
          <a:p>
            <a:pPr lvl="1"/>
            <a:endParaRPr lang="nl-NL" dirty="0">
              <a:latin typeface="Calibri" pitchFamily="34" charset="0"/>
            </a:endParaRPr>
          </a:p>
          <a:p>
            <a:pPr lvl="1"/>
            <a:r>
              <a:rPr lang="nl-NL" dirty="0" smtClean="0">
                <a:latin typeface="Calibri" pitchFamily="34" charset="0"/>
              </a:rPr>
              <a:t>					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/>
          <a:srcRect l="15212" t="23503" r="79197" b="60154"/>
          <a:stretch>
            <a:fillRect/>
          </a:stretch>
        </p:blipFill>
        <p:spPr bwMode="auto">
          <a:xfrm>
            <a:off x="5529544" y="4590010"/>
            <a:ext cx="896638" cy="86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/>
          <a:srcRect l="15212" t="23503" r="79197" b="60154"/>
          <a:stretch>
            <a:fillRect/>
          </a:stretch>
        </p:blipFill>
        <p:spPr bwMode="auto">
          <a:xfrm>
            <a:off x="3332163" y="4590010"/>
            <a:ext cx="896638" cy="86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/>
          <a:srcRect l="15212" t="23503" r="79197" b="60154"/>
          <a:stretch>
            <a:fillRect/>
          </a:stretch>
        </p:blipFill>
        <p:spPr bwMode="auto">
          <a:xfrm>
            <a:off x="1420893" y="4590010"/>
            <a:ext cx="896638" cy="86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/>
          <a:srcRect l="15212" t="23503" r="79197" b="60154"/>
          <a:stretch>
            <a:fillRect/>
          </a:stretch>
        </p:blipFill>
        <p:spPr bwMode="auto">
          <a:xfrm>
            <a:off x="7600257" y="4590010"/>
            <a:ext cx="896638" cy="86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/>
          <a:srcRect l="15212" t="23503" r="79197" b="60154"/>
          <a:stretch>
            <a:fillRect/>
          </a:stretch>
        </p:blipFill>
        <p:spPr bwMode="auto">
          <a:xfrm>
            <a:off x="9670970" y="4590010"/>
            <a:ext cx="896638" cy="86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0981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663575"/>
            <a:ext cx="11160125" cy="1079500"/>
          </a:xfrm>
        </p:spPr>
        <p:txBody>
          <a:bodyPr/>
          <a:lstStyle/>
          <a:p>
            <a:r>
              <a:rPr lang="nl-NL" sz="5000" dirty="0" smtClean="0"/>
              <a:t>VRAAG</a:t>
            </a:r>
            <a:endParaRPr lang="nl-NL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>
              <a:sym typeface="Wingdings" panose="05000000000000000000" pitchFamily="2" charset="2"/>
            </a:endParaRPr>
          </a:p>
          <a:p>
            <a:r>
              <a:rPr lang="nl-NL" dirty="0" smtClean="0"/>
              <a:t>Hoe </a:t>
            </a:r>
            <a:r>
              <a:rPr lang="nl-NL" dirty="0" smtClean="0"/>
              <a:t>definiëren jullie onderstaande begrippen?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b="1" dirty="0" smtClean="0"/>
              <a:t>Kracht</a:t>
            </a:r>
          </a:p>
          <a:p>
            <a:endParaRPr lang="nl-NL" b="1" dirty="0"/>
          </a:p>
          <a:p>
            <a:r>
              <a:rPr lang="nl-NL" b="1" dirty="0"/>
              <a:t>A</a:t>
            </a:r>
            <a:r>
              <a:rPr lang="nl-NL" b="1" dirty="0" smtClean="0"/>
              <a:t>rbeid </a:t>
            </a:r>
          </a:p>
          <a:p>
            <a:endParaRPr lang="nl-NL" b="1" dirty="0"/>
          </a:p>
          <a:p>
            <a:r>
              <a:rPr lang="nl-NL" b="1" dirty="0"/>
              <a:t>E</a:t>
            </a:r>
            <a:r>
              <a:rPr lang="nl-NL" b="1" dirty="0" smtClean="0"/>
              <a:t>nergie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673629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Actie</a:t>
            </a:r>
            <a:r>
              <a:rPr lang="en-US" dirty="0" smtClean="0"/>
              <a:t>: </a:t>
            </a:r>
            <a:r>
              <a:rPr lang="en-US" dirty="0" err="1" smtClean="0"/>
              <a:t>uitbeelden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dirty="0"/>
              <a:t>6 </a:t>
            </a:r>
            <a:r>
              <a:rPr lang="en-US" dirty="0" err="1"/>
              <a:t>groepen</a:t>
            </a:r>
            <a:r>
              <a:rPr lang="en-US" dirty="0"/>
              <a:t> van 4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en-US" dirty="0"/>
          </a:p>
          <a:p>
            <a:r>
              <a:rPr lang="en-US" dirty="0" err="1"/>
              <a:t>Bedenk</a:t>
            </a:r>
            <a:r>
              <a:rPr lang="en-US" dirty="0"/>
              <a:t> in 3 min. hoe je </a:t>
            </a:r>
            <a:r>
              <a:rPr lang="en-US" dirty="0" err="1"/>
              <a:t>traagheid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uitbeelden</a:t>
            </a:r>
            <a:endParaRPr lang="en-US" dirty="0"/>
          </a:p>
          <a:p>
            <a:endParaRPr lang="en-US" dirty="0"/>
          </a:p>
          <a:p>
            <a:endParaRPr lang="nl-NL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nl-NL" dirty="0"/>
              <a:t>niet praten, geen hints, niets aanwijzen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nl-NL" dirty="0"/>
              <a:t>evt. wel spullen uit het lokaal gebruiken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604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005" y="699252"/>
            <a:ext cx="11428605" cy="1054443"/>
          </a:xfrm>
        </p:spPr>
        <p:txBody>
          <a:bodyPr/>
          <a:lstStyle/>
          <a:p>
            <a:r>
              <a:rPr lang="nl-NL" dirty="0" smtClean="0"/>
              <a:t>Traagheid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1209" y="1255950"/>
            <a:ext cx="11428605" cy="5157878"/>
          </a:xfrm>
        </p:spPr>
        <p:txBody>
          <a:bodyPr/>
          <a:lstStyle/>
          <a:p>
            <a:endParaRPr lang="nl-NL" dirty="0"/>
          </a:p>
          <a:p>
            <a:r>
              <a:rPr lang="nl-NL" dirty="0" smtClean="0"/>
              <a:t>Goede benaming?</a:t>
            </a:r>
            <a:endParaRPr lang="nl-NL" dirty="0"/>
          </a:p>
          <a:p>
            <a:endParaRPr lang="nl-NL" dirty="0" smtClean="0"/>
          </a:p>
          <a:p>
            <a:r>
              <a:rPr lang="nl-NL" dirty="0" smtClean="0"/>
              <a:t>Waarom </a:t>
            </a:r>
            <a:r>
              <a:rPr lang="nl-NL" dirty="0"/>
              <a:t>duurde het zo lang </a:t>
            </a:r>
            <a:r>
              <a:rPr lang="nl-NL" dirty="0" smtClean="0"/>
              <a:t>voordat de </a:t>
            </a:r>
          </a:p>
          <a:p>
            <a:r>
              <a:rPr lang="nl-NL" dirty="0"/>
              <a:t> </a:t>
            </a:r>
            <a:r>
              <a:rPr lang="nl-NL" dirty="0" smtClean="0"/>
              <a:t>   ‘</a:t>
            </a:r>
            <a:r>
              <a:rPr lang="nl-NL" dirty="0"/>
              <a:t>traagheidswet’ werd ontdekt?</a:t>
            </a:r>
          </a:p>
          <a:p>
            <a:r>
              <a:rPr lang="nl-NL" dirty="0" smtClean="0"/>
              <a:t>.</a:t>
            </a:r>
            <a:endParaRPr lang="nl-NL" dirty="0"/>
          </a:p>
          <a:p>
            <a:r>
              <a:rPr lang="nl-NL" dirty="0" smtClean="0"/>
              <a:t>Gedachten </a:t>
            </a:r>
            <a:r>
              <a:rPr lang="nl-NL" dirty="0"/>
              <a:t>experiment </a:t>
            </a:r>
            <a:r>
              <a:rPr lang="nl-NL" dirty="0" smtClean="0"/>
              <a:t>van </a:t>
            </a:r>
            <a:r>
              <a:rPr lang="nl-NL" dirty="0"/>
              <a:t>Galileo. </a:t>
            </a:r>
          </a:p>
          <a:p>
            <a:endParaRPr lang="nl-NL" dirty="0"/>
          </a:p>
        </p:txBody>
      </p:sp>
      <p:pic>
        <p:nvPicPr>
          <p:cNvPr id="5" name="Afbeelding 4" descr="http://blogs.bu.edu/ggarber/files/2012/07/ball-rolling-down-ramp-and-up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81" y="4340604"/>
            <a:ext cx="3965862" cy="3215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 descr="http://www.stevin.info/prijsvragen/prijsvraag%2015a%20-%20Iets%20vergete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323" y="1744354"/>
            <a:ext cx="5081491" cy="4033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9030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004" y="1029860"/>
            <a:ext cx="11428605" cy="1054443"/>
          </a:xfrm>
        </p:spPr>
        <p:txBody>
          <a:bodyPr/>
          <a:lstStyle/>
          <a:p>
            <a:r>
              <a:rPr lang="nl-NL" dirty="0" smtClean="0"/>
              <a:t>ACTIE:   Traagheid </a:t>
            </a:r>
            <a:r>
              <a:rPr lang="nl-NL" dirty="0" smtClean="0"/>
              <a:t>zelf ervaren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0003" y="2084303"/>
            <a:ext cx="11428605" cy="5157878"/>
          </a:xfrm>
        </p:spPr>
        <p:txBody>
          <a:bodyPr/>
          <a:lstStyle/>
          <a:p>
            <a:r>
              <a:rPr lang="nl-NL" dirty="0" smtClean="0"/>
              <a:t>1. In welke richting werkt de kracht in een bocht, naar binnen of naar buiten?</a:t>
            </a:r>
            <a:endParaRPr lang="nl-NL" dirty="0"/>
          </a:p>
          <a:p>
            <a:endParaRPr lang="nl-NL" sz="2000" dirty="0" smtClean="0"/>
          </a:p>
          <a:p>
            <a:r>
              <a:rPr lang="nl-NL" sz="2000" dirty="0" smtClean="0"/>
              <a:t>a</a:t>
            </a:r>
            <a:r>
              <a:rPr lang="nl-NL" sz="2000" dirty="0"/>
              <a:t>. </a:t>
            </a:r>
            <a:r>
              <a:rPr lang="nl-NL" sz="2000" dirty="0" smtClean="0"/>
              <a:t>Op jezelf </a:t>
            </a:r>
            <a:r>
              <a:rPr lang="nl-NL" sz="2000" dirty="0"/>
              <a:t>in een </a:t>
            </a:r>
            <a:r>
              <a:rPr lang="nl-NL" sz="2000" dirty="0" smtClean="0"/>
              <a:t>bocht van de achtbaan;</a:t>
            </a:r>
            <a:endParaRPr lang="nl-NL" sz="2000" dirty="0"/>
          </a:p>
          <a:p>
            <a:r>
              <a:rPr lang="nl-NL" sz="2000" dirty="0"/>
              <a:t>b. </a:t>
            </a:r>
            <a:r>
              <a:rPr lang="nl-NL" sz="2000" dirty="0" smtClean="0"/>
              <a:t>Op een </a:t>
            </a:r>
            <a:r>
              <a:rPr lang="nl-NL" sz="2000" dirty="0"/>
              <a:t>schaatser </a:t>
            </a:r>
            <a:r>
              <a:rPr lang="nl-NL" sz="2000" dirty="0" smtClean="0"/>
              <a:t>in de </a:t>
            </a:r>
            <a:r>
              <a:rPr lang="nl-NL" sz="2000" dirty="0"/>
              <a:t>bocht;</a:t>
            </a:r>
          </a:p>
          <a:p>
            <a:r>
              <a:rPr lang="nl-NL" sz="2000" dirty="0"/>
              <a:t>c. </a:t>
            </a:r>
            <a:r>
              <a:rPr lang="nl-NL" sz="2000" dirty="0" smtClean="0"/>
              <a:t>Op een </a:t>
            </a:r>
            <a:r>
              <a:rPr lang="nl-NL" sz="2000" dirty="0"/>
              <a:t>kogel die wordt rondgeslingerd;</a:t>
            </a:r>
          </a:p>
          <a:p>
            <a:r>
              <a:rPr lang="nl-NL" sz="2000" dirty="0"/>
              <a:t>d. </a:t>
            </a:r>
            <a:r>
              <a:rPr lang="nl-NL" sz="2000" dirty="0" smtClean="0"/>
              <a:t>Op een </a:t>
            </a:r>
            <a:r>
              <a:rPr lang="nl-NL" sz="2000" dirty="0"/>
              <a:t>kind in een draaimolen;</a:t>
            </a:r>
          </a:p>
          <a:p>
            <a:r>
              <a:rPr lang="nl-NL" sz="2000" dirty="0" smtClean="0"/>
              <a:t>e. Op een </a:t>
            </a:r>
            <a:r>
              <a:rPr lang="nl-NL" sz="2000" dirty="0"/>
              <a:t>trui in een centrifuge;</a:t>
            </a:r>
          </a:p>
          <a:p>
            <a:r>
              <a:rPr lang="nl-NL" sz="2000" dirty="0"/>
              <a:t>g. </a:t>
            </a:r>
            <a:r>
              <a:rPr lang="nl-NL" sz="2000" dirty="0" smtClean="0"/>
              <a:t>Op een </a:t>
            </a:r>
            <a:r>
              <a:rPr lang="nl-NL" sz="2000" dirty="0"/>
              <a:t>auto in de </a:t>
            </a:r>
            <a:r>
              <a:rPr lang="nl-NL" sz="2000" dirty="0" smtClean="0"/>
              <a:t>bocht;</a:t>
            </a:r>
            <a:endParaRPr lang="nl-NL" sz="2000" dirty="0"/>
          </a:p>
          <a:p>
            <a:r>
              <a:rPr lang="nl-NL" sz="2000" dirty="0"/>
              <a:t>h. </a:t>
            </a:r>
            <a:r>
              <a:rPr lang="nl-NL" sz="2000" dirty="0" smtClean="0"/>
              <a:t>Op water </a:t>
            </a:r>
            <a:r>
              <a:rPr lang="nl-NL" sz="2000" dirty="0"/>
              <a:t>in een meanderende rivier. </a:t>
            </a:r>
            <a:endParaRPr lang="nl-NL" sz="2000" dirty="0" smtClean="0"/>
          </a:p>
          <a:p>
            <a:endParaRPr lang="en-US" sz="2000" dirty="0"/>
          </a:p>
          <a:p>
            <a:r>
              <a:rPr lang="en-US" sz="2000" dirty="0" err="1" smtClean="0"/>
              <a:t>Alleen</a:t>
            </a:r>
            <a:r>
              <a:rPr lang="en-US" sz="2000" dirty="0" smtClean="0"/>
              <a:t> </a:t>
            </a:r>
            <a:r>
              <a:rPr lang="en-US" sz="2000" dirty="0" err="1" smtClean="0"/>
              <a:t>bij</a:t>
            </a:r>
            <a:r>
              <a:rPr lang="en-US" sz="2000" dirty="0" smtClean="0"/>
              <a:t> de </a:t>
            </a:r>
            <a:r>
              <a:rPr lang="en-US" sz="2000" dirty="0" err="1" smtClean="0"/>
              <a:t>laatste</a:t>
            </a:r>
            <a:r>
              <a:rPr lang="en-US" sz="2000" dirty="0" smtClean="0"/>
              <a:t> </a:t>
            </a:r>
            <a:r>
              <a:rPr lang="en-US" sz="2000" dirty="0" err="1" smtClean="0"/>
              <a:t>optie</a:t>
            </a:r>
            <a:r>
              <a:rPr lang="en-US" sz="2000" dirty="0" smtClean="0"/>
              <a:t> </a:t>
            </a:r>
            <a:r>
              <a:rPr lang="en-US" sz="2000" dirty="0" err="1" smtClean="0"/>
              <a:t>zeggen</a:t>
            </a:r>
            <a:r>
              <a:rPr lang="en-US" sz="2000" dirty="0" smtClean="0"/>
              <a:t> </a:t>
            </a:r>
            <a:r>
              <a:rPr lang="en-US" sz="2000" dirty="0" err="1" smtClean="0"/>
              <a:t>leerlingen</a:t>
            </a:r>
            <a:r>
              <a:rPr lang="en-US" sz="2000" dirty="0" smtClean="0"/>
              <a:t> </a:t>
            </a:r>
            <a:r>
              <a:rPr lang="en-US" sz="2000" dirty="0" err="1" smtClean="0"/>
              <a:t>vaker</a:t>
            </a:r>
            <a:r>
              <a:rPr lang="en-US" sz="2000" dirty="0" smtClean="0"/>
              <a:t> </a:t>
            </a:r>
            <a:r>
              <a:rPr lang="en-US" sz="2000" dirty="0" err="1" smtClean="0"/>
              <a:t>dat</a:t>
            </a:r>
            <a:r>
              <a:rPr lang="en-US" sz="2000" dirty="0" smtClean="0"/>
              <a:t> de </a:t>
            </a:r>
            <a:r>
              <a:rPr lang="en-US" sz="2000" dirty="0" err="1" smtClean="0"/>
              <a:t>kracht</a:t>
            </a:r>
            <a:r>
              <a:rPr lang="en-US" sz="2000" dirty="0" smtClean="0"/>
              <a:t> </a:t>
            </a:r>
            <a:r>
              <a:rPr lang="en-US" sz="2000" dirty="0" err="1" smtClean="0"/>
              <a:t>naar</a:t>
            </a:r>
            <a:r>
              <a:rPr lang="en-US" sz="2000" dirty="0" smtClean="0"/>
              <a:t> </a:t>
            </a:r>
            <a:r>
              <a:rPr lang="en-US" sz="2000" dirty="0" err="1" smtClean="0"/>
              <a:t>binnen</a:t>
            </a:r>
            <a:r>
              <a:rPr lang="en-US" sz="2000" dirty="0" smtClean="0"/>
              <a:t> </a:t>
            </a:r>
            <a:r>
              <a:rPr lang="en-US" sz="2000" dirty="0" err="1" smtClean="0"/>
              <a:t>werkt</a:t>
            </a:r>
            <a:r>
              <a:rPr lang="en-US" sz="2000" dirty="0" smtClean="0"/>
              <a:t>.</a:t>
            </a:r>
            <a:endParaRPr lang="nl-NL" sz="2000" dirty="0"/>
          </a:p>
          <a:p>
            <a:endParaRPr lang="nl-NL" dirty="0" smtClean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2. Hoe gaat de kogel verder als deze wordt losgelaten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op het moment zoals aangegeven in de tekening?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3. </a:t>
            </a:r>
            <a:r>
              <a:rPr lang="nl-NL" dirty="0" smtClean="0">
                <a:sym typeface="Wingdings" panose="05000000000000000000" pitchFamily="2" charset="2"/>
              </a:rPr>
              <a:t>ACTIE  </a:t>
            </a:r>
            <a:r>
              <a:rPr lang="nl-NL" dirty="0" smtClean="0">
                <a:sym typeface="Wingdings" panose="05000000000000000000" pitchFamily="2" charset="2"/>
              </a:rPr>
              <a:t>tennisbal / </a:t>
            </a:r>
            <a:r>
              <a:rPr lang="nl-NL" dirty="0" smtClean="0"/>
              <a:t>knikker </a:t>
            </a:r>
            <a:r>
              <a:rPr lang="nl-NL" dirty="0"/>
              <a:t>/ </a:t>
            </a:r>
            <a:r>
              <a:rPr lang="nl-NL" dirty="0" smtClean="0"/>
              <a:t>biljartbal / </a:t>
            </a:r>
            <a:r>
              <a:rPr lang="nl-NL" dirty="0" smtClean="0"/>
              <a:t>bowlingbal</a:t>
            </a:r>
          </a:p>
          <a:p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                  </a:t>
            </a:r>
            <a:r>
              <a:rPr lang="en-US" dirty="0" err="1" smtClean="0">
                <a:sym typeface="Wingdings" panose="05000000000000000000" pitchFamily="2" charset="2"/>
              </a:rPr>
              <a:t>een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rondje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laten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maken</a:t>
            </a:r>
            <a:endParaRPr lang="nl-NL" dirty="0">
              <a:sym typeface="Wingdings" panose="05000000000000000000" pitchFamily="2" charset="2"/>
            </a:endParaRPr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686" y="5827200"/>
            <a:ext cx="3239964" cy="2829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78568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130" y="1228753"/>
            <a:ext cx="11428605" cy="1054443"/>
          </a:xfrm>
        </p:spPr>
        <p:txBody>
          <a:bodyPr/>
          <a:lstStyle/>
          <a:p>
            <a:r>
              <a:rPr lang="nl-NL" dirty="0" smtClean="0"/>
              <a:t>Acties met een bezem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-bowlingbal duwen</a:t>
            </a:r>
          </a:p>
          <a:p>
            <a:endParaRPr lang="nl-NL" dirty="0"/>
          </a:p>
          <a:p>
            <a:r>
              <a:rPr lang="nl-NL" dirty="0" smtClean="0"/>
              <a:t>-balanceren</a:t>
            </a:r>
          </a:p>
          <a:p>
            <a:endParaRPr lang="nl-NL" dirty="0"/>
          </a:p>
          <a:p>
            <a:r>
              <a:rPr lang="nl-NL" dirty="0" smtClean="0"/>
              <a:t>-wrijving</a:t>
            </a:r>
          </a:p>
          <a:p>
            <a:endParaRPr lang="nl-NL" dirty="0"/>
          </a:p>
          <a:p>
            <a:r>
              <a:rPr lang="nl-NL" dirty="0" smtClean="0"/>
              <a:t>-massamiddelpunt / zwaartepunt</a:t>
            </a:r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/>
          <a:srcRect l="3614" t="20977" r="83284" b="47922"/>
          <a:stretch/>
        </p:blipFill>
        <p:spPr bwMode="auto">
          <a:xfrm>
            <a:off x="6217920" y="2065282"/>
            <a:ext cx="6213815" cy="484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9538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004" y="1165606"/>
            <a:ext cx="11428605" cy="1054443"/>
          </a:xfrm>
        </p:spPr>
        <p:txBody>
          <a:bodyPr/>
          <a:lstStyle/>
          <a:p>
            <a:r>
              <a:rPr lang="nl-NL" dirty="0" smtClean="0"/>
              <a:t>A</a:t>
            </a:r>
            <a:r>
              <a:rPr lang="nl-NL" dirty="0" smtClean="0"/>
              <a:t>ctie in de ruimte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0003" y="2297876"/>
            <a:ext cx="11428605" cy="5157878"/>
          </a:xfrm>
        </p:spPr>
        <p:txBody>
          <a:bodyPr/>
          <a:lstStyle/>
          <a:p>
            <a:r>
              <a:rPr lang="nl-NL" dirty="0" smtClean="0"/>
              <a:t>Astronaute verliest gereedschapstas</a:t>
            </a:r>
          </a:p>
          <a:p>
            <a:pPr lvl="1"/>
            <a:endParaRPr lang="nl-NL" sz="2000" dirty="0" smtClean="0">
              <a:hlinkClick r:id="rId2"/>
            </a:endParaRPr>
          </a:p>
          <a:p>
            <a:pPr lvl="1"/>
            <a:r>
              <a:rPr lang="nl-NL" sz="2000" dirty="0" smtClean="0">
                <a:hlinkClick r:id="rId2"/>
              </a:rPr>
              <a:t>https</a:t>
            </a:r>
            <a:r>
              <a:rPr lang="nl-NL" sz="2000" dirty="0">
                <a:hlinkClick r:id="rId2"/>
              </a:rPr>
              <a:t>://www.youtube.com/watch?v=Y2WxffbLFuY</a:t>
            </a:r>
            <a:endParaRPr lang="nl-NL" sz="2000" dirty="0"/>
          </a:p>
          <a:p>
            <a:endParaRPr lang="nl-NL" sz="2000" dirty="0"/>
          </a:p>
          <a:p>
            <a:r>
              <a:rPr lang="nl-NL" dirty="0" smtClean="0"/>
              <a:t>André Kuipers duwt tegen M&amp;M’s</a:t>
            </a:r>
          </a:p>
          <a:p>
            <a:endParaRPr lang="nl-NL" sz="2000" dirty="0"/>
          </a:p>
          <a:p>
            <a:r>
              <a:rPr lang="nl-NL" sz="2000" dirty="0">
                <a:hlinkClick r:id="rId3"/>
              </a:rPr>
              <a:t>https://</a:t>
            </a:r>
            <a:r>
              <a:rPr lang="nl-NL" sz="2000" dirty="0" smtClean="0">
                <a:hlinkClick r:id="rId3"/>
              </a:rPr>
              <a:t>www.youtube.com/watch?v=2_uuQH3HtFk</a:t>
            </a:r>
            <a:endParaRPr lang="nl-NL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200" b="1" dirty="0"/>
          </a:p>
          <a:p>
            <a:r>
              <a:rPr lang="en-US" sz="2200" b="1" dirty="0" smtClean="0"/>
              <a:t>ALTERNATIEF  </a:t>
            </a:r>
            <a:r>
              <a:rPr lang="en-US" sz="2200" b="1" dirty="0" smtClean="0">
                <a:sym typeface="Wingdings" panose="05000000000000000000" pitchFamily="2" charset="2"/>
              </a:rPr>
              <a:t>  NEWTON’s FIRST  VR-GAME</a:t>
            </a:r>
            <a:endParaRPr lang="nl-NL" sz="2200" b="1" dirty="0" smtClean="0"/>
          </a:p>
          <a:p>
            <a:endParaRPr lang="nl-NL" sz="2000" dirty="0" smtClean="0"/>
          </a:p>
          <a:p>
            <a:endParaRPr lang="nl-NL" dirty="0" smtClean="0"/>
          </a:p>
          <a:p>
            <a:pPr marL="342779" lvl="1" indent="-342779">
              <a:buFontTx/>
              <a:buChar char="•"/>
            </a:pPr>
            <a:endParaRPr lang="nl-NL" dirty="0">
              <a:sym typeface="Wingdings" panose="05000000000000000000" pitchFamily="2" charset="2"/>
            </a:endParaRPr>
          </a:p>
          <a:p>
            <a:endParaRPr lang="nl-NL" dirty="0" smtClean="0"/>
          </a:p>
          <a:p>
            <a:endParaRPr lang="nl-NL" dirty="0"/>
          </a:p>
          <a:p>
            <a:pPr marL="457037" lvl="1"/>
            <a:endParaRPr lang="nl-NL" dirty="0" smtClean="0"/>
          </a:p>
          <a:p>
            <a:pPr lvl="1"/>
            <a:endParaRPr lang="nl-NL" dirty="0"/>
          </a:p>
          <a:p>
            <a:endParaRPr lang="nl-NL" dirty="0"/>
          </a:p>
        </p:txBody>
      </p:sp>
      <p:pic>
        <p:nvPicPr>
          <p:cNvPr id="5" name="Afbeelding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51" y="1362087"/>
            <a:ext cx="4654057" cy="636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9264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Acti</a:t>
            </a:r>
            <a:r>
              <a:rPr lang="nl-NL" dirty="0" smtClean="0"/>
              <a:t>e:</a:t>
            </a:r>
            <a:r>
              <a:rPr lang="nl-NL" dirty="0" smtClean="0"/>
              <a:t> wedstrijd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1800225"/>
            <a:ext cx="11730037" cy="6119813"/>
          </a:xfrm>
        </p:spPr>
        <p:txBody>
          <a:bodyPr/>
          <a:lstStyle/>
          <a:p>
            <a:r>
              <a:rPr lang="en-US" dirty="0" smtClean="0"/>
              <a:t>3 </a:t>
            </a:r>
            <a:r>
              <a:rPr lang="en-US" dirty="0" err="1" smtClean="0"/>
              <a:t>groepen</a:t>
            </a:r>
            <a:r>
              <a:rPr lang="en-US" dirty="0" smtClean="0"/>
              <a:t> van 8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>
                <a:sym typeface="Wingdings" panose="05000000000000000000" pitchFamily="2" charset="2"/>
              </a:rPr>
              <a:t>Uitbeelden in 1 minuut  voor eigen groep (</a:t>
            </a:r>
            <a:r>
              <a:rPr lang="nl-NL" dirty="0" smtClean="0"/>
              <a:t>niet </a:t>
            </a:r>
            <a:r>
              <a:rPr lang="nl-NL" dirty="0" smtClean="0"/>
              <a:t>praten, geen hints, niet </a:t>
            </a:r>
            <a:r>
              <a:rPr lang="nl-NL" dirty="0" smtClean="0"/>
              <a:t>aanwijzen, geen voorwerpen), daarna op toerbeurt andere groepen: 1x raden</a:t>
            </a:r>
            <a:endParaRPr lang="nl-NL" dirty="0" smtClean="0"/>
          </a:p>
          <a:p>
            <a:endParaRPr lang="nl-NL" dirty="0" smtClean="0"/>
          </a:p>
          <a:p>
            <a:pPr lvl="4"/>
            <a:r>
              <a:rPr lang="nl-NL" dirty="0"/>
              <a:t>	</a:t>
            </a:r>
            <a:r>
              <a:rPr lang="nl-NL" dirty="0" smtClean="0"/>
              <a:t>	</a:t>
            </a:r>
          </a:p>
          <a:p>
            <a:pPr lvl="4"/>
            <a:r>
              <a:rPr lang="nl-NL" dirty="0"/>
              <a:t>	</a:t>
            </a:r>
            <a:r>
              <a:rPr lang="nl-NL" dirty="0" smtClean="0"/>
              <a:t>	moeilijk </a:t>
            </a:r>
            <a:r>
              <a:rPr lang="nl-NL" dirty="0" smtClean="0"/>
              <a:t>(rood) = </a:t>
            </a:r>
            <a:r>
              <a:rPr lang="nl-NL" dirty="0" smtClean="0"/>
              <a:t>2 punten</a:t>
            </a:r>
          </a:p>
          <a:p>
            <a:pPr lvl="4"/>
            <a:r>
              <a:rPr lang="nl-NL" dirty="0"/>
              <a:t>	</a:t>
            </a:r>
            <a:r>
              <a:rPr lang="nl-NL" dirty="0" smtClean="0"/>
              <a:t>	makkelijk </a:t>
            </a:r>
            <a:r>
              <a:rPr lang="nl-NL" dirty="0" smtClean="0"/>
              <a:t>(groen) = </a:t>
            </a:r>
            <a:r>
              <a:rPr lang="nl-NL" dirty="0" smtClean="0"/>
              <a:t>1 punt</a:t>
            </a:r>
          </a:p>
        </p:txBody>
      </p:sp>
    </p:spTree>
    <p:extLst>
      <p:ext uri="{BB962C8B-B14F-4D97-AF65-F5344CB8AC3E}">
        <p14:creationId xmlns:p14="http://schemas.microsoft.com/office/powerpoint/2010/main" val="1973972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Nog </a:t>
            </a:r>
            <a:r>
              <a:rPr lang="nl-NL" dirty="0" smtClean="0"/>
              <a:t>veel meer actie …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Makkelijk</a:t>
            </a:r>
            <a:r>
              <a:rPr lang="nl-NL" dirty="0" smtClean="0"/>
              <a:t>: kracht, energie, hefboom, stroomsterkte, Volt, Ampère, lens, </a:t>
            </a:r>
            <a:r>
              <a:rPr lang="nl-NL" dirty="0"/>
              <a:t>massa, plaats, tijd, snelheid, traagheid, </a:t>
            </a:r>
            <a:r>
              <a:rPr lang="nl-NL" dirty="0" smtClean="0"/>
              <a:t>versnelling</a:t>
            </a:r>
            <a:r>
              <a:rPr lang="nl-NL" dirty="0"/>
              <a:t>, </a:t>
            </a:r>
            <a:r>
              <a:rPr lang="nl-NL" dirty="0" smtClean="0"/>
              <a:t>arbeid, vector, gewicht, </a:t>
            </a:r>
            <a:r>
              <a:rPr lang="nl-NL" dirty="0" smtClean="0"/>
              <a:t>elektron, lens, beeld, zwaartekracht</a:t>
            </a:r>
            <a:r>
              <a:rPr lang="nl-NL" dirty="0" smtClean="0"/>
              <a:t>, </a:t>
            </a:r>
            <a:r>
              <a:rPr lang="nl-NL" dirty="0"/>
              <a:t>moment, resonantie, </a:t>
            </a:r>
            <a:r>
              <a:rPr lang="nl-NL" dirty="0" smtClean="0"/>
              <a:t>vuur</a:t>
            </a:r>
            <a:r>
              <a:rPr lang="nl-NL" dirty="0"/>
              <a:t>, </a:t>
            </a:r>
            <a:r>
              <a:rPr lang="nl-NL" dirty="0" smtClean="0"/>
              <a:t>spanning, weerkaatsing</a:t>
            </a:r>
            <a:r>
              <a:rPr lang="nl-NL" dirty="0"/>
              <a:t>, heet (hoge temperatuur</a:t>
            </a:r>
            <a:r>
              <a:rPr lang="nl-NL" dirty="0" smtClean="0"/>
              <a:t>), lichtstraal, weerstand</a:t>
            </a:r>
            <a:r>
              <a:rPr lang="nl-NL" dirty="0"/>
              <a:t>, lamp, </a:t>
            </a:r>
            <a:r>
              <a:rPr lang="nl-NL" dirty="0" smtClean="0"/>
              <a:t>… enz.</a:t>
            </a:r>
            <a:endParaRPr lang="nl-NL" dirty="0" smtClean="0"/>
          </a:p>
          <a:p>
            <a:endParaRPr lang="nl-NL" dirty="0"/>
          </a:p>
          <a:p>
            <a:endParaRPr lang="en-US" dirty="0" smtClean="0"/>
          </a:p>
          <a:p>
            <a:r>
              <a:rPr lang="nl-NL" dirty="0"/>
              <a:t>Moeilijk: entropie, relativiteit, muon, detector, lichtbreking, </a:t>
            </a:r>
            <a:r>
              <a:rPr lang="nl-NL" dirty="0" err="1"/>
              <a:t>quantum</a:t>
            </a:r>
            <a:r>
              <a:rPr lang="nl-NL" dirty="0"/>
              <a:t>, onzekerheidsrelatie, impuls …</a:t>
            </a:r>
          </a:p>
          <a:p>
            <a:endParaRPr lang="nl-NL" dirty="0" smtClean="0"/>
          </a:p>
          <a:p>
            <a:endParaRPr lang="nl-NL" dirty="0"/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nl-NL" dirty="0" smtClean="0">
                <a:sym typeface="Wingdings" panose="05000000000000000000" pitchFamily="2" charset="2"/>
              </a:rPr>
              <a:t>Laat </a:t>
            </a:r>
            <a:r>
              <a:rPr lang="nl-NL" dirty="0" smtClean="0">
                <a:sym typeface="Wingdings" panose="05000000000000000000" pitchFamily="2" charset="2"/>
              </a:rPr>
              <a:t>evt. leerlingen zelf kaartjes maken met begrippen uit een of meerdere </a:t>
            </a:r>
            <a:r>
              <a:rPr lang="nl-NL" dirty="0" smtClean="0">
                <a:sym typeface="Wingdings" panose="05000000000000000000" pitchFamily="2" charset="2"/>
              </a:rPr>
              <a:t>hoofdstukken  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en-US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dirty="0" err="1" smtClean="0">
                <a:sym typeface="Wingdings" panose="05000000000000000000" pitchFamily="2" charset="2"/>
              </a:rPr>
              <a:t>Mogelijk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bij</a:t>
            </a:r>
            <a:r>
              <a:rPr lang="en-US" dirty="0" smtClean="0">
                <a:sym typeface="Wingdings" panose="05000000000000000000" pitchFamily="2" charset="2"/>
              </a:rPr>
              <a:t> de start van het </a:t>
            </a:r>
            <a:r>
              <a:rPr lang="en-US" dirty="0" err="1" smtClean="0">
                <a:sym typeface="Wingdings" panose="05000000000000000000" pitchFamily="2" charset="2"/>
              </a:rPr>
              <a:t>hoofdstuk</a:t>
            </a:r>
            <a:r>
              <a:rPr lang="en-US" dirty="0" smtClean="0">
                <a:sym typeface="Wingdings" panose="05000000000000000000" pitchFamily="2" charset="2"/>
              </a:rPr>
              <a:t> of de </a:t>
            </a:r>
            <a:r>
              <a:rPr lang="en-US" dirty="0" err="1" smtClean="0">
                <a:sym typeface="Wingdings" panose="05000000000000000000" pitchFamily="2" charset="2"/>
              </a:rPr>
              <a:t>laatste</a:t>
            </a:r>
            <a:r>
              <a:rPr lang="en-US" dirty="0" smtClean="0">
                <a:sym typeface="Wingdings" panose="05000000000000000000" pitchFamily="2" charset="2"/>
              </a:rPr>
              <a:t> les </a:t>
            </a:r>
            <a:r>
              <a:rPr lang="en-US" dirty="0" err="1" smtClean="0">
                <a:sym typeface="Wingdings" panose="05000000000000000000" pitchFamily="2" charset="2"/>
              </a:rPr>
              <a:t>voor</a:t>
            </a:r>
            <a:r>
              <a:rPr lang="en-US" dirty="0" smtClean="0">
                <a:sym typeface="Wingdings" panose="05000000000000000000" pitchFamily="2" charset="2"/>
              </a:rPr>
              <a:t> de </a:t>
            </a:r>
            <a:r>
              <a:rPr lang="en-US" dirty="0" err="1" smtClean="0">
                <a:sym typeface="Wingdings" panose="05000000000000000000" pitchFamily="2" charset="2"/>
              </a:rPr>
              <a:t>toets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3909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Variant: Pictionary  </a:t>
            </a:r>
            <a:r>
              <a:rPr lang="en-US" dirty="0" smtClean="0">
                <a:sym typeface="Wingdings" panose="05000000000000000000" pitchFamily="2" charset="2"/>
              </a:rPr>
              <a:t>  </a:t>
            </a:r>
            <a:r>
              <a:rPr lang="en-US" dirty="0" err="1" smtClean="0">
                <a:sym typeface="Wingdings" panose="05000000000000000000" pitchFamily="2" charset="2"/>
              </a:rPr>
              <a:t>waar</a:t>
            </a:r>
            <a:r>
              <a:rPr lang="en-US" dirty="0" smtClean="0">
                <a:sym typeface="Wingdings" panose="05000000000000000000" pitchFamily="2" charset="2"/>
              </a:rPr>
              <a:t> is  </a:t>
            </a:r>
            <a:r>
              <a:rPr lang="en-US" i="1" dirty="0" err="1" smtClean="0"/>
              <a:t>v</a:t>
            </a:r>
            <a:r>
              <a:rPr lang="en-US" baseline="-25000" dirty="0" err="1" smtClean="0"/>
              <a:t>gem</a:t>
            </a:r>
            <a:r>
              <a:rPr lang="en-US" baseline="-25000" dirty="0" smtClean="0"/>
              <a:t>.</a:t>
            </a:r>
            <a:r>
              <a:rPr lang="en-US" dirty="0" smtClean="0"/>
              <a:t>?</a:t>
            </a:r>
            <a:endParaRPr lang="nl-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1" t="20461" r="2121" b="16187"/>
          <a:stretch/>
        </p:blipFill>
        <p:spPr>
          <a:xfrm>
            <a:off x="700087" y="1643063"/>
            <a:ext cx="11658963" cy="6029324"/>
          </a:xfrm>
        </p:spPr>
      </p:pic>
    </p:spTree>
    <p:extLst>
      <p:ext uri="{BB962C8B-B14F-4D97-AF65-F5344CB8AC3E}">
        <p14:creationId xmlns:p14="http://schemas.microsoft.com/office/powerpoint/2010/main" val="2795031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Toepassing</a:t>
            </a:r>
            <a:r>
              <a:rPr lang="en-US" dirty="0" smtClean="0"/>
              <a:t>: </a:t>
            </a:r>
            <a:r>
              <a:rPr lang="en-US" dirty="0" err="1" smtClean="0"/>
              <a:t>bepaal</a:t>
            </a:r>
            <a:r>
              <a:rPr lang="en-US" dirty="0" smtClean="0"/>
              <a:t> het </a:t>
            </a:r>
            <a:r>
              <a:rPr lang="en-US" dirty="0" err="1" smtClean="0"/>
              <a:t>gewicht</a:t>
            </a:r>
            <a:r>
              <a:rPr lang="en-US" dirty="0" smtClean="0"/>
              <a:t> van het </a:t>
            </a:r>
            <a:r>
              <a:rPr lang="en-US" dirty="0" err="1" smtClean="0"/>
              <a:t>Sinterklaas</a:t>
            </a:r>
            <a:r>
              <a:rPr lang="en-US" dirty="0" smtClean="0"/>
              <a:t> </a:t>
            </a:r>
            <a:r>
              <a:rPr lang="en-US" dirty="0" err="1" smtClean="0"/>
              <a:t>cadeau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1800225"/>
            <a:ext cx="12001500" cy="6119813"/>
          </a:xfrm>
        </p:spPr>
        <p:txBody>
          <a:bodyPr/>
          <a:lstStyle/>
          <a:p>
            <a:r>
              <a:rPr lang="en-US" dirty="0" err="1" smtClean="0"/>
              <a:t>Pakje</a:t>
            </a:r>
            <a:r>
              <a:rPr lang="en-US" dirty="0" smtClean="0"/>
              <a:t> </a:t>
            </a:r>
            <a:r>
              <a:rPr lang="en-US" dirty="0" err="1" smtClean="0"/>
              <a:t>asymetrisch</a:t>
            </a:r>
            <a:r>
              <a:rPr lang="en-US" dirty="0" smtClean="0"/>
              <a:t> </a:t>
            </a:r>
            <a:r>
              <a:rPr lang="en-US" dirty="0" err="1" smtClean="0"/>
              <a:t>ophangen</a:t>
            </a:r>
            <a:r>
              <a:rPr lang="en-US" dirty="0" smtClean="0"/>
              <a:t> met twee </a:t>
            </a:r>
            <a:r>
              <a:rPr lang="en-US" dirty="0" err="1" smtClean="0"/>
              <a:t>veerunsters</a:t>
            </a:r>
            <a:r>
              <a:rPr lang="en-US" dirty="0" smtClean="0"/>
              <a:t>  (4e </a:t>
            </a:r>
            <a:r>
              <a:rPr lang="en-US" dirty="0" err="1" smtClean="0"/>
              <a:t>klas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err="1"/>
              <a:t>Pakje</a:t>
            </a:r>
            <a:r>
              <a:rPr lang="en-US" dirty="0"/>
              <a:t> </a:t>
            </a:r>
            <a:r>
              <a:rPr lang="en-US" dirty="0" err="1"/>
              <a:t>asymetrisch</a:t>
            </a:r>
            <a:r>
              <a:rPr lang="en-US" dirty="0"/>
              <a:t> </a:t>
            </a:r>
            <a:r>
              <a:rPr lang="en-US" dirty="0" err="1"/>
              <a:t>ophangen</a:t>
            </a:r>
            <a:r>
              <a:rPr lang="en-US" dirty="0"/>
              <a:t> met </a:t>
            </a:r>
            <a:r>
              <a:rPr lang="en-US" dirty="0" err="1" smtClean="0"/>
              <a:t>drie</a:t>
            </a:r>
            <a:r>
              <a:rPr lang="en-US" dirty="0" smtClean="0"/>
              <a:t> </a:t>
            </a:r>
            <a:r>
              <a:rPr lang="en-US" dirty="0" err="1" smtClean="0"/>
              <a:t>veerunsters</a:t>
            </a:r>
            <a:r>
              <a:rPr lang="en-US" dirty="0" smtClean="0"/>
              <a:t>  (5e of 6e </a:t>
            </a:r>
            <a:r>
              <a:rPr lang="en-US" dirty="0" err="1" smtClean="0"/>
              <a:t>klas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herhaling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 err="1" smtClean="0"/>
              <a:t>Gedicht</a:t>
            </a:r>
            <a:r>
              <a:rPr lang="en-US" b="1" dirty="0" smtClean="0"/>
              <a:t> </a:t>
            </a:r>
            <a:r>
              <a:rPr lang="en-US" b="1" dirty="0" err="1" smtClean="0"/>
              <a:t>lezen</a:t>
            </a:r>
            <a:r>
              <a:rPr lang="en-US" b="1" dirty="0" smtClean="0"/>
              <a:t>: per </a:t>
            </a:r>
            <a:r>
              <a:rPr lang="en-US" b="1" dirty="0" err="1" smtClean="0"/>
              <a:t>persoon</a:t>
            </a:r>
            <a:r>
              <a:rPr lang="en-US" b="1" dirty="0" smtClean="0"/>
              <a:t> 2 regels, </a:t>
            </a:r>
            <a:r>
              <a:rPr lang="en-US" b="1" dirty="0" err="1" smtClean="0"/>
              <a:t>daarna</a:t>
            </a:r>
            <a:r>
              <a:rPr lang="en-US" b="1" dirty="0" smtClean="0"/>
              <a:t> in </a:t>
            </a:r>
            <a:r>
              <a:rPr lang="en-US" b="1" dirty="0" err="1" smtClean="0"/>
              <a:t>drietallen</a:t>
            </a:r>
            <a:r>
              <a:rPr lang="en-US" b="1" dirty="0" smtClean="0"/>
              <a:t> </a:t>
            </a:r>
            <a:r>
              <a:rPr lang="en-US" b="1" dirty="0" err="1" smtClean="0"/>
              <a:t>meten</a:t>
            </a:r>
            <a:r>
              <a:rPr lang="en-US" b="1" dirty="0" smtClean="0"/>
              <a:t> </a:t>
            </a:r>
            <a:r>
              <a:rPr lang="en-US" b="1" dirty="0" err="1" smtClean="0"/>
              <a:t>en</a:t>
            </a:r>
            <a:r>
              <a:rPr lang="en-US" b="1" dirty="0" smtClean="0"/>
              <a:t> </a:t>
            </a:r>
            <a:r>
              <a:rPr lang="en-US" b="1" dirty="0" err="1" smtClean="0"/>
              <a:t>rekenen</a:t>
            </a:r>
            <a:endParaRPr lang="en-US" b="1" dirty="0" smtClean="0"/>
          </a:p>
          <a:p>
            <a:endParaRPr lang="en-US" dirty="0"/>
          </a:p>
          <a:p>
            <a:endParaRPr lang="en-US" dirty="0"/>
          </a:p>
          <a:p>
            <a:endParaRPr lang="nl-NL" dirty="0"/>
          </a:p>
        </p:txBody>
      </p:sp>
      <p:pic>
        <p:nvPicPr>
          <p:cNvPr id="4" name="Picture 3" descr="C:\Users\U697136\AppData\Local\Microsoft\Windows\INetCache\Content.Word\WP_20171206_10_45_58_Pro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9"/>
          <a:stretch/>
        </p:blipFill>
        <p:spPr bwMode="auto">
          <a:xfrm>
            <a:off x="3372643" y="4429126"/>
            <a:ext cx="6215063" cy="38719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63067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98718" y="4726363"/>
            <a:ext cx="596265" cy="777875"/>
            <a:chOff x="0" y="0"/>
            <a:chExt cx="596354" cy="778024"/>
          </a:xfrm>
        </p:grpSpPr>
        <p:sp>
          <p:nvSpPr>
            <p:cNvPr id="5" name="Flowchart: Connector 4"/>
            <p:cNvSpPr/>
            <p:nvPr/>
          </p:nvSpPr>
          <p:spPr>
            <a:xfrm>
              <a:off x="0" y="729386"/>
              <a:ext cx="45719" cy="48638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4232" y="0"/>
              <a:ext cx="582122" cy="763149"/>
              <a:chOff x="0" y="0"/>
              <a:chExt cx="582122" cy="76314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565718" y="7116"/>
                <a:ext cx="7620" cy="75247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V="1">
                <a:off x="14232" y="0"/>
                <a:ext cx="542166" cy="809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V="1">
                <a:off x="14232" y="10674"/>
                <a:ext cx="550258" cy="75247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V="1">
                <a:off x="7116" y="750733"/>
                <a:ext cx="575006" cy="80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H="1" flipV="1">
                <a:off x="0" y="7116"/>
                <a:ext cx="10674" cy="75603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49" name="Picture 3" descr="Afbeeldingsresultaat voor sinterklaas cadeaut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430" y="503501"/>
            <a:ext cx="1562100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11326" y="1066250"/>
            <a:ext cx="6495204" cy="707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Beste leerlingen,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altLang="nl-NL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Sint heeft niet(!) lang hoeven denken 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 wat hij jullie nu weer zou schenken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Bij natuurkunde ligt het erg voor de hand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actieve les in groepsverband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Groepen van drie, doe allen goed mee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nl-NL" sz="1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het gaat zoals je ziet over hoofdstuk twee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Kracht uitoefenen</a:t>
            </a:r>
            <a:r>
              <a:rPr kumimoji="0" lang="nl-NL" altLang="nl-NL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kumimoji="0" lang="nl-NL" altLang="nl-NL" sz="1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het</a:t>
            </a: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lijkt een abstract ding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toch is het gewoon</a:t>
            </a:r>
            <a:r>
              <a:rPr kumimoji="0" lang="nl-NL" altLang="nl-NL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altLang="nl-NL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duwen of trekken in een richting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</a:t>
            </a:r>
            <a:r>
              <a:rPr kumimoji="0" lang="nl-NL" altLang="nl-NL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meerdere krachten op een voorwerp werken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zullen ze elkaar verzwakken of versterken      4</a:t>
            </a:r>
            <a:r>
              <a:rPr kumimoji="0" lang="nl-NL" altLang="nl-NL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        5N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wel op en bedenk heel even</a:t>
            </a:r>
          </a:p>
          <a:p>
            <a:pPr lvl="0" defTabSz="914400"/>
            <a:r>
              <a:rPr lang="nl-NL" alt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+ 4 is niet altijd </a:t>
            </a:r>
            <a:r>
              <a:rPr lang="nl-NL" altLang="nl-N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nl-NL" altLang="nl-NL" sz="1800" dirty="0"/>
          </a:p>
          <a:p>
            <a:pPr lvl="0" defTabSz="914400"/>
            <a:r>
              <a:rPr lang="nl-NL" alt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 3 + 4 is 5, ja </a:t>
            </a:r>
            <a:r>
              <a:rPr lang="nl-NL" altLang="nl-N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echt				  3N</a:t>
            </a:r>
            <a:endParaRPr lang="nl-NL" altLang="nl-NL" sz="1800" dirty="0"/>
          </a:p>
          <a:p>
            <a:pPr lvl="0" defTabSz="914400"/>
            <a:r>
              <a:rPr lang="nl-NL" alt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 krachten op een voorwerp werken precies loodrecht</a:t>
            </a:r>
            <a:endParaRPr lang="nl-NL" altLang="nl-NL" sz="1800" dirty="0"/>
          </a:p>
          <a:p>
            <a:pPr lvl="0" defTabSz="914400"/>
            <a:r>
              <a:rPr lang="nl-NL" alt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</a:t>
            </a:r>
            <a:r>
              <a:rPr lang="nl-NL" altLang="nl-NL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resultaat </a:t>
            </a:r>
            <a:r>
              <a:rPr lang="nl-NL" altLang="nl-NL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 meerdere krachten </a:t>
            </a:r>
            <a:r>
              <a:rPr lang="nl-NL" altLang="nl-N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nl-NL" alt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nl-NL" altLang="nl-NL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netto</a:t>
            </a:r>
            <a:r>
              <a:rPr lang="nl-NL" altLang="nl-N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nl-NL" altLang="nl-NL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kracht</a:t>
            </a:r>
            <a:r>
              <a:rPr lang="nl-NL" altLang="nl-N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NL" altLang="nl-NL" sz="1800" dirty="0"/>
          </a:p>
          <a:p>
            <a:pPr lvl="0" defTabSz="914400"/>
            <a:r>
              <a:rPr lang="nl-NL" alt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in een andere richting werkt dan misschien gedacht</a:t>
            </a:r>
            <a:endParaRPr lang="nl-NL" altLang="nl-NL" sz="1800" dirty="0"/>
          </a:p>
          <a:p>
            <a:pPr lvl="0" defTabSz="914400"/>
            <a:r>
              <a:rPr lang="nl-NL" alt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kan </a:t>
            </a:r>
            <a:r>
              <a:rPr lang="nl-NL" altLang="nl-N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‘t </a:t>
            </a:r>
            <a:r>
              <a:rPr lang="nl-NL" alt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tekenen met vectoren in een parallellogram op schaal</a:t>
            </a:r>
            <a:endParaRPr lang="nl-NL" altLang="nl-NL" sz="1800" dirty="0"/>
          </a:p>
          <a:p>
            <a:pPr lvl="0" defTabSz="914400"/>
            <a:r>
              <a:rPr lang="nl-NL" alt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nl-NL" altLang="nl-N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netto-kracht </a:t>
            </a:r>
            <a:r>
              <a:rPr lang="nl-NL" alt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gelijk aan de </a:t>
            </a:r>
            <a:r>
              <a:rPr lang="nl-NL" altLang="nl-N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diagonaal</a:t>
            </a:r>
          </a:p>
          <a:p>
            <a:pPr lvl="0" defTabSz="914400"/>
            <a:r>
              <a:rPr lang="nl-NL" altLang="nl-NL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Netto-kracht</a:t>
            </a:r>
            <a:r>
              <a:rPr lang="nl-NL" altLang="nl-N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alt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de </a:t>
            </a:r>
            <a:r>
              <a:rPr lang="nl-NL" altLang="nl-NL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oorzaak</a:t>
            </a:r>
            <a:r>
              <a:rPr lang="nl-NL" alt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van </a:t>
            </a:r>
            <a:r>
              <a:rPr lang="nl-NL" altLang="nl-NL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verandering</a:t>
            </a:r>
            <a:r>
              <a:rPr lang="nl-NL" alt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altLang="nl-N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 ik </a:t>
            </a:r>
            <a:r>
              <a:rPr lang="nl-NL" alt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vertellen</a:t>
            </a:r>
            <a:endParaRPr lang="nl-NL" altLang="nl-NL" sz="1800" dirty="0"/>
          </a:p>
          <a:p>
            <a:pPr lvl="0" defTabSz="914400"/>
            <a:r>
              <a:rPr lang="nl-NL" altLang="nl-NL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N</a:t>
            </a:r>
            <a:r>
              <a:rPr lang="nl-NL" alt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altLang="nl-N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zal </a:t>
            </a:r>
            <a:r>
              <a:rPr lang="nl-NL" altLang="nl-NL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seconde 1 kg met 1 m/s vertragen of versnellen</a:t>
            </a:r>
            <a:endParaRPr lang="nl-NL" altLang="nl-NL" sz="1800" dirty="0"/>
          </a:p>
          <a:p>
            <a:pPr lvl="0" defTabSz="914400"/>
            <a:endParaRPr lang="nl-NL" altLang="nl-NL" sz="2000" dirty="0"/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nl-NL" altLang="nl-N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6483491" y="667779"/>
            <a:ext cx="7659215" cy="8156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is de tweede wet van Newton zeg het maar na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doen het met z’n allen:</a:t>
            </a:r>
            <a:r>
              <a:rPr kumimoji="0" lang="nl-NL" altLang="nl-NL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altLang="nl-NL" sz="1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nl-NL" altLang="nl-NL" sz="1800" b="1" baseline="-30000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netto</a:t>
            </a:r>
            <a:r>
              <a:rPr kumimoji="0" lang="nl-NL" altLang="nl-NL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m x a</a:t>
            </a: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nl-N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dit hoofdstuk</a:t>
            </a:r>
            <a:r>
              <a:rPr kumimoji="0" lang="nl-NL" altLang="nl-NL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nog één ding om goed naar te kijken 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kracht kan nooit van een metgezel wijken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Kracht uitoefenen is duwen of trekken dus </a:t>
            </a:r>
            <a:r>
              <a:rPr kumimoji="0" lang="nl-NL" altLang="nl-NL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actie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nl-N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veroorzaakt </a:t>
            </a:r>
            <a:r>
              <a:rPr lang="nl-NL" altLang="nl-NL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tegelijk een </a:t>
            </a:r>
            <a:r>
              <a:rPr kumimoji="0" lang="nl-NL" altLang="nl-NL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 grote reactie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Twee </a:t>
            </a: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krachten dus in tegengestelde richtingen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kumimoji="0" lang="nl-NL" altLang="nl-NL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werkend </a:t>
            </a: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 twee verschillende dingen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kan </a:t>
            </a:r>
            <a:r>
              <a:rPr lang="nl-NL" altLang="nl-N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 </a:t>
            </a: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dus niet bij elkaar optellen 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 te bepalen hoe iets zal vertragen of versnellen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 slot alvast iets over hoofdstuk drie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luister goed en vergeet het </a:t>
            </a:r>
            <a:r>
              <a:rPr kumimoji="0" lang="nl-NL" altLang="nl-N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1N</a:t>
            </a: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komt overeen met </a:t>
            </a:r>
            <a:r>
              <a:rPr kumimoji="0" lang="nl-NL" altLang="nl-NL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Joule per meter </a:t>
            </a: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de richting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 de kracht(component) die zorgt voor verplaatsing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nl-N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 een </a:t>
            </a:r>
            <a:r>
              <a:rPr lang="nl-NL" altLang="nl-NL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kracht werkt over een afstand </a:t>
            </a: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wordt </a:t>
            </a:r>
            <a:r>
              <a:rPr kumimoji="0" lang="nl-NL" altLang="nl-NL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arbeid </a:t>
            </a: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verricht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uit een </a:t>
            </a:r>
            <a:r>
              <a:rPr kumimoji="0" lang="nl-NL" altLang="nl-NL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voorraad van iets abstracts </a:t>
            </a: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 het eerste gezicht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noemen dat </a:t>
            </a:r>
            <a:r>
              <a:rPr kumimoji="0" lang="nl-NL" altLang="nl-NL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energie</a:t>
            </a: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die we kennen in </a:t>
            </a:r>
            <a:r>
              <a:rPr kumimoji="0" lang="nl-NL" altLang="nl-NL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soorten</a:t>
            </a: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maten 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arbeid = energie-op-transport</a:t>
            </a: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daar zullen we het even</a:t>
            </a:r>
            <a:r>
              <a:rPr kumimoji="0" lang="nl-NL" altLang="nl-NL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bij laten</a:t>
            </a:r>
          </a:p>
          <a:p>
            <a:pPr lvl="0" defTabSz="914400"/>
            <a:r>
              <a:rPr lang="nl-NL" altLang="nl-N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 dan </a:t>
            </a:r>
            <a:r>
              <a:rPr lang="nl-NL" alt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eindelijk de opdracht bij dit ‘kleine’ gedicht </a:t>
            </a:r>
            <a:endParaRPr lang="nl-NL" altLang="nl-NL" sz="1800" dirty="0"/>
          </a:p>
          <a:p>
            <a:pPr lvl="0" defTabSz="914400"/>
            <a:r>
              <a:rPr lang="nl-NL" alt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bepaal van het pakje het juiste gewicht</a:t>
            </a:r>
            <a:endParaRPr lang="nl-NL" altLang="nl-NL" sz="1800" dirty="0"/>
          </a:p>
          <a:p>
            <a:pPr lvl="0" defTabSz="914400"/>
            <a:r>
              <a:rPr lang="nl-NL" alt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Jullie mogen het echter niet aanraken</a:t>
            </a:r>
            <a:endParaRPr lang="nl-NL" altLang="nl-NL" sz="1800" dirty="0"/>
          </a:p>
          <a:p>
            <a:pPr lvl="0" defTabSz="914400"/>
            <a:r>
              <a:rPr lang="nl-NL" alt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 </a:t>
            </a:r>
            <a:r>
              <a:rPr lang="nl-NL" altLang="nl-N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moet je </a:t>
            </a:r>
            <a:r>
              <a:rPr lang="nl-NL" alt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strijd meteen staken</a:t>
            </a:r>
            <a:endParaRPr lang="nl-NL" altLang="nl-NL" sz="1800" dirty="0"/>
          </a:p>
          <a:p>
            <a:pPr lvl="0" defTabSz="914400"/>
            <a:r>
              <a:rPr lang="nl-NL" alt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Toegestaan zijn </a:t>
            </a:r>
            <a:r>
              <a:rPr lang="nl-NL" altLang="nl-N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geodriehoek, mobiel of </a:t>
            </a:r>
            <a:r>
              <a:rPr lang="nl-NL" alt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rekenapparaat</a:t>
            </a:r>
            <a:endParaRPr lang="nl-NL" altLang="nl-NL" sz="1800" dirty="0"/>
          </a:p>
          <a:p>
            <a:pPr lvl="0" defTabSz="914400"/>
            <a:r>
              <a:rPr lang="nl-NL" alt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cadeau is voor de groep met het beste resultaat</a:t>
            </a:r>
            <a:endParaRPr lang="nl-NL" altLang="nl-NL" sz="1800" dirty="0"/>
          </a:p>
          <a:p>
            <a:pPr lvl="0" defTabSz="914400"/>
            <a:r>
              <a:rPr lang="nl-NL" alt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 het netjes en haast je niet</a:t>
            </a:r>
            <a:endParaRPr lang="nl-NL" altLang="nl-NL" sz="1800" dirty="0"/>
          </a:p>
          <a:p>
            <a:pPr lvl="0" defTabSz="914400"/>
            <a:r>
              <a:rPr lang="nl-NL" alt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veel plezier van Sint en </a:t>
            </a:r>
            <a:r>
              <a:rPr lang="nl-NL" altLang="nl-N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Natuurkunde-Piet</a:t>
            </a:r>
            <a:endParaRPr lang="nl-NL" altLang="nl-NL" sz="1800" dirty="0"/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17919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/>
              <a:t>KRACHT </a:t>
            </a:r>
            <a:endParaRPr lang="nl-NL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1800225"/>
            <a:ext cx="12103100" cy="6119813"/>
          </a:xfrm>
        </p:spPr>
        <p:txBody>
          <a:bodyPr/>
          <a:lstStyle/>
          <a:p>
            <a:endParaRPr lang="en-US" sz="3600" dirty="0" smtClean="0"/>
          </a:p>
          <a:p>
            <a:r>
              <a:rPr lang="en-US" sz="3600" b="1" dirty="0" err="1" smtClean="0"/>
              <a:t>Kracht</a:t>
            </a:r>
            <a:r>
              <a:rPr lang="en-US" sz="3600" b="1" dirty="0" smtClean="0"/>
              <a:t> (</a:t>
            </a:r>
            <a:r>
              <a:rPr lang="en-US" sz="3600" b="1" dirty="0" err="1" smtClean="0"/>
              <a:t>uitoefenen</a:t>
            </a:r>
            <a:r>
              <a:rPr lang="en-US" sz="3600" b="1" dirty="0" smtClean="0"/>
              <a:t>) = </a:t>
            </a:r>
            <a:r>
              <a:rPr lang="en-US" sz="3600" b="1" dirty="0" err="1" smtClean="0"/>
              <a:t>duwen</a:t>
            </a:r>
            <a:r>
              <a:rPr lang="en-US" sz="3600" b="1" dirty="0" smtClean="0"/>
              <a:t> of </a:t>
            </a:r>
            <a:r>
              <a:rPr lang="en-US" sz="3600" b="1" dirty="0" err="1" smtClean="0"/>
              <a:t>trekken</a:t>
            </a:r>
            <a:r>
              <a:rPr lang="en-US" sz="3600" b="1" dirty="0" smtClean="0"/>
              <a:t> in </a:t>
            </a:r>
            <a:r>
              <a:rPr lang="en-US" sz="3600" b="1" dirty="0" err="1" smtClean="0"/>
              <a:t>een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richting</a:t>
            </a:r>
            <a:endParaRPr lang="en-US" sz="3600" b="1" dirty="0" smtClean="0"/>
          </a:p>
          <a:p>
            <a:endParaRPr lang="en-US" sz="3600" b="1" dirty="0"/>
          </a:p>
          <a:p>
            <a:endParaRPr lang="en-US" sz="3600" dirty="0" smtClean="0"/>
          </a:p>
          <a:p>
            <a:r>
              <a:rPr lang="en-US" sz="3600" dirty="0" err="1" smtClean="0"/>
              <a:t>Kracht</a:t>
            </a:r>
            <a:r>
              <a:rPr lang="en-US" sz="3600" dirty="0" smtClean="0"/>
              <a:t> </a:t>
            </a:r>
            <a:r>
              <a:rPr lang="en-US" sz="3600" dirty="0" err="1" smtClean="0"/>
              <a:t>uitoefenen</a:t>
            </a:r>
            <a:r>
              <a:rPr lang="en-US" sz="3600" dirty="0" smtClean="0"/>
              <a:t> = </a:t>
            </a:r>
            <a:r>
              <a:rPr lang="en-US" sz="3600" dirty="0" err="1" smtClean="0"/>
              <a:t>een</a:t>
            </a:r>
            <a:r>
              <a:rPr lang="en-US" sz="3600" dirty="0" smtClean="0"/>
              <a:t> </a:t>
            </a:r>
            <a:r>
              <a:rPr lang="en-US" sz="3600" b="1" dirty="0" err="1" smtClean="0"/>
              <a:t>actie</a:t>
            </a:r>
            <a:endParaRPr lang="en-US" sz="3600" dirty="0" smtClean="0"/>
          </a:p>
          <a:p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sz="3600" dirty="0" err="1" smtClean="0"/>
              <a:t>heeft</a:t>
            </a:r>
            <a:r>
              <a:rPr lang="en-US" sz="3600" dirty="0" smtClean="0"/>
              <a:t> </a:t>
            </a:r>
            <a:r>
              <a:rPr lang="en-US" sz="3600" dirty="0" err="1" smtClean="0"/>
              <a:t>geen</a:t>
            </a:r>
            <a:r>
              <a:rPr lang="en-US" sz="3600" dirty="0" smtClean="0"/>
              <a:t> </a:t>
            </a:r>
            <a:r>
              <a:rPr lang="en-US" sz="3600" dirty="0" err="1" smtClean="0"/>
              <a:t>verleden</a:t>
            </a:r>
            <a:r>
              <a:rPr lang="en-US" sz="3600" dirty="0" smtClean="0"/>
              <a:t> of </a:t>
            </a:r>
            <a:r>
              <a:rPr lang="en-US" sz="3600" dirty="0" err="1" smtClean="0"/>
              <a:t>toekomst</a:t>
            </a:r>
            <a:r>
              <a:rPr lang="en-US" sz="3600" dirty="0" smtClean="0"/>
              <a:t> / is </a:t>
            </a:r>
            <a:r>
              <a:rPr lang="en-US" sz="3600" dirty="0" err="1" smtClean="0"/>
              <a:t>niet</a:t>
            </a:r>
            <a:r>
              <a:rPr lang="en-US" sz="3600" dirty="0" smtClean="0"/>
              <a:t> ‘op </a:t>
            </a:r>
            <a:r>
              <a:rPr lang="en-US" sz="3600" dirty="0" err="1" smtClean="0"/>
              <a:t>te</a:t>
            </a:r>
            <a:r>
              <a:rPr lang="en-US" sz="3600" dirty="0" smtClean="0"/>
              <a:t> </a:t>
            </a:r>
            <a:r>
              <a:rPr lang="en-US" sz="3600" dirty="0" err="1" smtClean="0"/>
              <a:t>slaan</a:t>
            </a:r>
            <a:r>
              <a:rPr lang="en-US" sz="3600" dirty="0" smtClean="0"/>
              <a:t>’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sz="3600" dirty="0" err="1" smtClean="0"/>
              <a:t>hoeft</a:t>
            </a:r>
            <a:r>
              <a:rPr lang="en-US" sz="3600" dirty="0" smtClean="0"/>
              <a:t> </a:t>
            </a:r>
            <a:r>
              <a:rPr lang="en-US" sz="3600" dirty="0" err="1" smtClean="0"/>
              <a:t>niet</a:t>
            </a:r>
            <a:r>
              <a:rPr lang="en-US" sz="3600" dirty="0" smtClean="0"/>
              <a:t> </a:t>
            </a:r>
            <a:r>
              <a:rPr lang="en-US" sz="3600" dirty="0" err="1" smtClean="0"/>
              <a:t>perse</a:t>
            </a:r>
            <a:r>
              <a:rPr lang="en-US" sz="3600" dirty="0" smtClean="0"/>
              <a:t> door </a:t>
            </a:r>
            <a:r>
              <a:rPr lang="en-US" sz="3600" dirty="0" err="1" smtClean="0"/>
              <a:t>spieren</a:t>
            </a:r>
            <a:endParaRPr lang="en-US" sz="3600" dirty="0" smtClean="0"/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sz="3600" dirty="0" err="1" smtClean="0"/>
              <a:t>wisselwerking</a:t>
            </a:r>
            <a:r>
              <a:rPr lang="en-US" sz="3600" dirty="0" smtClean="0"/>
              <a:t> </a:t>
            </a:r>
            <a:r>
              <a:rPr lang="en-US" sz="3600" dirty="0" err="1" smtClean="0"/>
              <a:t>tussen</a:t>
            </a:r>
            <a:r>
              <a:rPr lang="en-US" sz="3600" dirty="0" smtClean="0"/>
              <a:t> twee </a:t>
            </a:r>
            <a:r>
              <a:rPr lang="en-US" sz="3600" dirty="0" err="1" smtClean="0"/>
              <a:t>voorwerpen</a:t>
            </a:r>
            <a:endParaRPr lang="en-US" sz="3600" dirty="0" smtClean="0"/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sz="3600" dirty="0" err="1" smtClean="0"/>
              <a:t>kan</a:t>
            </a:r>
            <a:r>
              <a:rPr lang="en-US" sz="3600" dirty="0" smtClean="0"/>
              <a:t> </a:t>
            </a:r>
            <a:r>
              <a:rPr lang="en-US" sz="3600" dirty="0" err="1" smtClean="0"/>
              <a:t>onder</a:t>
            </a:r>
            <a:r>
              <a:rPr lang="en-US" sz="3600" dirty="0" smtClean="0"/>
              <a:t> </a:t>
            </a:r>
            <a:r>
              <a:rPr lang="en-US" sz="3600" dirty="0" err="1" smtClean="0"/>
              <a:t>tussenstof</a:t>
            </a:r>
            <a:endParaRPr lang="en-US" sz="3600" dirty="0" smtClean="0"/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sz="3600" dirty="0" err="1" smtClean="0"/>
              <a:t>weer</a:t>
            </a:r>
            <a:r>
              <a:rPr lang="en-US" sz="3600" dirty="0" smtClean="0"/>
              <a:t> </a:t>
            </a:r>
            <a:r>
              <a:rPr lang="en-US" sz="3600" dirty="0" err="1" smtClean="0"/>
              <a:t>te</a:t>
            </a:r>
            <a:r>
              <a:rPr lang="en-US" sz="3600" dirty="0" smtClean="0"/>
              <a:t> </a:t>
            </a:r>
            <a:r>
              <a:rPr lang="en-US" sz="3600" dirty="0" err="1" smtClean="0"/>
              <a:t>geven</a:t>
            </a:r>
            <a:r>
              <a:rPr lang="en-US" sz="3600" dirty="0" smtClean="0"/>
              <a:t> </a:t>
            </a:r>
            <a:r>
              <a:rPr lang="en-US" sz="3600" dirty="0" err="1" smtClean="0"/>
              <a:t>als</a:t>
            </a:r>
            <a:r>
              <a:rPr lang="en-US" sz="3600" dirty="0" smtClean="0"/>
              <a:t> </a:t>
            </a:r>
            <a:r>
              <a:rPr lang="en-US" sz="3600" dirty="0" err="1" smtClean="0"/>
              <a:t>een</a:t>
            </a:r>
            <a:r>
              <a:rPr lang="en-US" sz="3600" dirty="0" smtClean="0"/>
              <a:t> vector</a:t>
            </a:r>
          </a:p>
          <a:p>
            <a:endParaRPr lang="nl-NL" sz="3600" b="1" dirty="0"/>
          </a:p>
        </p:txBody>
      </p:sp>
    </p:spTree>
    <p:extLst>
      <p:ext uri="{BB962C8B-B14F-4D97-AF65-F5344CB8AC3E}">
        <p14:creationId xmlns:p14="http://schemas.microsoft.com/office/powerpoint/2010/main" val="3318423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</a:t>
            </a:r>
            <a:r>
              <a:rPr lang="en-US" dirty="0" err="1" smtClean="0"/>
              <a:t>Verdiepende</a:t>
            </a:r>
            <a:r>
              <a:rPr lang="en-US" dirty="0" smtClean="0"/>
              <a:t>’ </a:t>
            </a:r>
            <a:r>
              <a:rPr lang="en-US" dirty="0" err="1" smtClean="0"/>
              <a:t>actie</a:t>
            </a:r>
            <a:r>
              <a:rPr lang="en-US" dirty="0" smtClean="0"/>
              <a:t>: </a:t>
            </a:r>
            <a:r>
              <a:rPr lang="en-US" dirty="0" err="1" smtClean="0"/>
              <a:t>Kussengevecht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Kussen</a:t>
            </a:r>
            <a:r>
              <a:rPr lang="en-US" dirty="0" smtClean="0"/>
              <a:t> A:  m = 1 kg, v = 5 m/s 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rechts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err="1" smtClean="0"/>
              <a:t>Kussen</a:t>
            </a:r>
            <a:r>
              <a:rPr lang="en-US" dirty="0" smtClean="0"/>
              <a:t> B:  m = 2 kg, v = 3 m/s  </a:t>
            </a:r>
            <a:r>
              <a:rPr lang="en-US" dirty="0" err="1" smtClean="0"/>
              <a:t>naar</a:t>
            </a:r>
            <a:r>
              <a:rPr lang="en-US" dirty="0" smtClean="0"/>
              <a:t> links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Hoeveel</a:t>
            </a:r>
            <a:r>
              <a:rPr lang="en-US" dirty="0" smtClean="0"/>
              <a:t> </a:t>
            </a:r>
            <a:r>
              <a:rPr lang="en-US" dirty="0" err="1" smtClean="0"/>
              <a:t>energie</a:t>
            </a:r>
            <a:r>
              <a:rPr lang="en-US" dirty="0" smtClean="0"/>
              <a:t> </a:t>
            </a:r>
            <a:r>
              <a:rPr lang="en-US" dirty="0" err="1" smtClean="0"/>
              <a:t>hebben</a:t>
            </a:r>
            <a:r>
              <a:rPr lang="en-US" dirty="0" smtClean="0"/>
              <a:t> de </a:t>
            </a:r>
            <a:r>
              <a:rPr lang="en-US" dirty="0" err="1" smtClean="0"/>
              <a:t>kussens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err="1" smtClean="0"/>
              <a:t>welke</a:t>
            </a:r>
            <a:r>
              <a:rPr lang="en-US" dirty="0" smtClean="0"/>
              <a:t> </a:t>
            </a:r>
            <a:r>
              <a:rPr lang="en-US" dirty="0" err="1" smtClean="0"/>
              <a:t>richting</a:t>
            </a:r>
            <a:r>
              <a:rPr lang="en-US" dirty="0" smtClean="0"/>
              <a:t> </a:t>
            </a:r>
            <a:r>
              <a:rPr lang="en-US" dirty="0" err="1" smtClean="0"/>
              <a:t>gaan</a:t>
            </a:r>
            <a:r>
              <a:rPr lang="en-US" dirty="0" smtClean="0"/>
              <a:t> de </a:t>
            </a:r>
            <a:r>
              <a:rPr lang="en-US" dirty="0" err="1" smtClean="0"/>
              <a:t>kussens</a:t>
            </a:r>
            <a:r>
              <a:rPr lang="en-US" dirty="0" smtClean="0"/>
              <a:t> </a:t>
            </a:r>
            <a:r>
              <a:rPr lang="en-US" dirty="0" err="1" smtClean="0"/>
              <a:t>verder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ze</a:t>
            </a:r>
            <a:r>
              <a:rPr lang="en-US" dirty="0" smtClean="0"/>
              <a:t> frontal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plastisch</a:t>
            </a:r>
            <a:r>
              <a:rPr lang="en-US" dirty="0" smtClean="0"/>
              <a:t> op </a:t>
            </a:r>
            <a:r>
              <a:rPr lang="en-US" dirty="0" err="1" smtClean="0"/>
              <a:t>elkaar</a:t>
            </a:r>
            <a:r>
              <a:rPr lang="en-US" dirty="0" smtClean="0"/>
              <a:t> </a:t>
            </a:r>
            <a:r>
              <a:rPr lang="en-US" dirty="0" err="1" smtClean="0"/>
              <a:t>botsen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Waarom</a:t>
            </a:r>
            <a:r>
              <a:rPr lang="en-US" dirty="0" smtClean="0"/>
              <a:t> </a:t>
            </a:r>
            <a:r>
              <a:rPr lang="en-US" dirty="0" err="1" smtClean="0"/>
              <a:t>impuls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energie</a:t>
            </a:r>
            <a:r>
              <a:rPr lang="en-US" dirty="0" smtClean="0"/>
              <a:t>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6622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Newtons’</a:t>
            </a:r>
            <a:r>
              <a:rPr lang="en-US" dirty="0" smtClean="0"/>
              <a:t> </a:t>
            </a:r>
            <a:r>
              <a:rPr lang="en-US" dirty="0" err="1" smtClean="0"/>
              <a:t>wieg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Hoe weten de ballen hoeveel er botsen?</a:t>
            </a:r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9" name="Picture 2" descr="Afbeeldingsresultaat voor newtons crad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698" y="3133602"/>
            <a:ext cx="6696440" cy="44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707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113" y="993100"/>
            <a:ext cx="11160125" cy="1079500"/>
          </a:xfrm>
        </p:spPr>
        <p:txBody>
          <a:bodyPr/>
          <a:lstStyle/>
          <a:p>
            <a:r>
              <a:rPr lang="nl-NL" dirty="0" smtClean="0"/>
              <a:t>En nog veel meer mogelijkheden voor actie …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0112" y="1260475"/>
            <a:ext cx="11160125" cy="6594335"/>
          </a:xfrm>
        </p:spPr>
        <p:txBody>
          <a:bodyPr/>
          <a:lstStyle/>
          <a:p>
            <a:pPr marL="274293" indent="-274293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sz="2400" dirty="0" smtClean="0"/>
          </a:p>
          <a:p>
            <a:pPr marL="274293" indent="-27429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800" dirty="0" smtClean="0"/>
              <a:t>Elektronen door een draad</a:t>
            </a:r>
            <a:endParaRPr lang="nl-NL" sz="2800" dirty="0"/>
          </a:p>
          <a:p>
            <a:pPr marL="274293" indent="-27429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800" dirty="0" smtClean="0"/>
              <a:t>Breking </a:t>
            </a:r>
            <a:r>
              <a:rPr lang="nl-NL" sz="2800" dirty="0"/>
              <a:t>van </a:t>
            </a:r>
            <a:r>
              <a:rPr lang="nl-NL" sz="2800" dirty="0" smtClean="0"/>
              <a:t>licht</a:t>
            </a:r>
            <a:endParaRPr lang="nl-NL" sz="2800" dirty="0" smtClean="0"/>
          </a:p>
          <a:p>
            <a:pPr marL="274293" indent="-27429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800" dirty="0" smtClean="0"/>
              <a:t>Evenwicht/steunvlak</a:t>
            </a:r>
            <a:endParaRPr lang="nl-NL" sz="2800" dirty="0" smtClean="0"/>
          </a:p>
          <a:p>
            <a:pPr marL="274293" indent="-27429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800" dirty="0" smtClean="0"/>
              <a:t>Op een weegschaal in de lift: stijgen / dalen</a:t>
            </a:r>
            <a:endParaRPr lang="nl-NL" sz="2800" dirty="0"/>
          </a:p>
          <a:p>
            <a:pPr marL="274293" indent="-27429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800" dirty="0" smtClean="0"/>
              <a:t>Traplopen: wie levert een vermogen van 500 W?</a:t>
            </a:r>
            <a:endParaRPr lang="nl-NL" sz="2800" dirty="0"/>
          </a:p>
          <a:p>
            <a:pPr marL="274293" indent="-27429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800" dirty="0" smtClean="0"/>
              <a:t>Meten in de speeltuin/ op de kermis/ in het pretpark</a:t>
            </a:r>
            <a:endParaRPr lang="nl-NL" sz="2800" dirty="0"/>
          </a:p>
          <a:p>
            <a:pPr marL="274293" indent="-27429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800" dirty="0"/>
              <a:t>Dansen op </a:t>
            </a:r>
            <a:r>
              <a:rPr lang="nl-NL" sz="2800" dirty="0" smtClean="0"/>
              <a:t>licht</a:t>
            </a:r>
          </a:p>
          <a:p>
            <a:pPr marL="274293" indent="-27429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800" dirty="0"/>
              <a:t>Metafoor spanning/stroom: rondlopen met </a:t>
            </a:r>
            <a:r>
              <a:rPr lang="nl-NL" sz="2800" dirty="0" smtClean="0"/>
              <a:t>pepernoten/marsjes/…</a:t>
            </a:r>
            <a:endParaRPr lang="nl-NL" sz="2800" dirty="0"/>
          </a:p>
          <a:p>
            <a:pPr marL="274293" indent="-27429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800" dirty="0" smtClean="0"/>
              <a:t>Warmte of temperatuur meten? (3 bakken water)</a:t>
            </a:r>
          </a:p>
          <a:p>
            <a:pPr marL="274293" indent="-27429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800" dirty="0" smtClean="0"/>
              <a:t>Bewegende moleculen in verschillende fasen</a:t>
            </a:r>
          </a:p>
          <a:p>
            <a:pPr marL="274293" indent="-27429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800" dirty="0" smtClean="0"/>
              <a:t>Vermogen van de zon bepalen met een gloeilamp van 100 W</a:t>
            </a:r>
          </a:p>
          <a:p>
            <a:pPr marL="274293" indent="-27429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800" dirty="0" smtClean="0"/>
              <a:t>Zonnestelsel en schijngestalten maan</a:t>
            </a:r>
          </a:p>
          <a:p>
            <a:pPr marL="274293" indent="-27429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800" dirty="0"/>
              <a:t>Longitudinale/transversale en lopende/staande </a:t>
            </a:r>
            <a:r>
              <a:rPr lang="nl-NL" sz="2800" dirty="0" smtClean="0"/>
              <a:t>golven</a:t>
            </a:r>
          </a:p>
          <a:p>
            <a:pPr marL="274293" indent="-27429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….</a:t>
            </a:r>
            <a:endParaRPr lang="nl-NL" sz="2800" dirty="0"/>
          </a:p>
          <a:p>
            <a:pPr marL="274293" indent="-274293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sz="240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8F6F5484-EFA1-4F72-88D7-FF8EC44A8D07}" type="slidenum">
              <a:rPr lang="nl-NL" smtClean="0"/>
              <a:pPr/>
              <a:t>32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7397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Links </a:t>
            </a:r>
            <a:r>
              <a:rPr lang="nl-NL" dirty="0" smtClean="0"/>
              <a:t>						Rechts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0113" y="1643062"/>
            <a:ext cx="11160125" cy="6119813"/>
          </a:xfrm>
        </p:spPr>
        <p:txBody>
          <a:bodyPr/>
          <a:lstStyle/>
          <a:p>
            <a:r>
              <a:rPr lang="nl-NL" dirty="0" smtClean="0"/>
              <a:t>Sommetjes oefenen			Conceptuele natuurkunde</a:t>
            </a:r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Dit </a:t>
            </a:r>
            <a:r>
              <a:rPr lang="nl-NL" dirty="0" smtClean="0"/>
              <a:t>kan </a:t>
            </a:r>
            <a:r>
              <a:rPr lang="nl-NL" dirty="0" smtClean="0"/>
              <a:t>in </a:t>
            </a:r>
            <a:r>
              <a:rPr lang="nl-NL" dirty="0" smtClean="0"/>
              <a:t>iedere </a:t>
            </a:r>
            <a:r>
              <a:rPr lang="nl-NL" dirty="0" smtClean="0"/>
              <a:t>klas?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Ja							Nee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Ik </a:t>
            </a:r>
            <a:r>
              <a:rPr lang="nl-NL" dirty="0" smtClean="0"/>
              <a:t>heb al genoeg actie in mijn </a:t>
            </a:r>
            <a:r>
              <a:rPr lang="nl-NL" dirty="0" smtClean="0"/>
              <a:t>klas?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Ja							</a:t>
            </a:r>
            <a:r>
              <a:rPr lang="nl-NL" dirty="0" smtClean="0"/>
              <a:t>Nee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Dit</a:t>
            </a:r>
            <a:r>
              <a:rPr lang="en-US" dirty="0" smtClean="0"/>
              <a:t>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ik</a:t>
            </a:r>
            <a:r>
              <a:rPr lang="en-US" dirty="0"/>
              <a:t> </a:t>
            </a:r>
            <a:r>
              <a:rPr lang="en-US" dirty="0" err="1"/>
              <a:t>a.s</a:t>
            </a:r>
            <a:r>
              <a:rPr lang="en-US" dirty="0"/>
              <a:t>. </a:t>
            </a:r>
            <a:r>
              <a:rPr lang="en-US" dirty="0" err="1"/>
              <a:t>maandag</a:t>
            </a:r>
            <a:r>
              <a:rPr lang="en-US" dirty="0"/>
              <a:t> </a:t>
            </a:r>
            <a:r>
              <a:rPr lang="en-US" dirty="0" err="1"/>
              <a:t>toepassen</a:t>
            </a:r>
            <a:endParaRPr lang="en-US" dirty="0"/>
          </a:p>
          <a:p>
            <a:endParaRPr lang="en-US" dirty="0"/>
          </a:p>
          <a:p>
            <a:r>
              <a:rPr lang="en-US" dirty="0"/>
              <a:t>Ja							Nee</a:t>
            </a:r>
            <a:endParaRPr lang="nl-NL" dirty="0"/>
          </a:p>
          <a:p>
            <a:endParaRPr lang="nl-NL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6748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012554"/>
            <a:ext cx="11160125" cy="1079500"/>
          </a:xfrm>
        </p:spPr>
        <p:txBody>
          <a:bodyPr/>
          <a:lstStyle/>
          <a:p>
            <a:r>
              <a:rPr lang="nl-NL" dirty="0" smtClean="0"/>
              <a:t>Wet van behoud van energie uitbeelden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1780769"/>
            <a:ext cx="11160000" cy="6120000"/>
          </a:xfrm>
        </p:spPr>
        <p:txBody>
          <a:bodyPr/>
          <a:lstStyle/>
          <a:p>
            <a:r>
              <a:rPr lang="nl-NL" dirty="0" smtClean="0"/>
              <a:t>Iedere persoon is een standaardeenheid energie (1 J of 1 </a:t>
            </a:r>
            <a:r>
              <a:rPr lang="nl-NL" dirty="0" err="1" smtClean="0"/>
              <a:t>Ws</a:t>
            </a:r>
            <a:r>
              <a:rPr lang="nl-NL" dirty="0" smtClean="0"/>
              <a:t> of 1 kWh)</a:t>
            </a:r>
          </a:p>
          <a:p>
            <a:pPr lvl="1"/>
            <a:r>
              <a:rPr lang="nl-NL" dirty="0" smtClean="0"/>
              <a:t>Gebalde vuist is warmte (Q)</a:t>
            </a:r>
          </a:p>
          <a:p>
            <a:pPr lvl="1"/>
            <a:r>
              <a:rPr lang="nl-NL" dirty="0" smtClean="0"/>
              <a:t>Gespreide vingers = stralingsenergie (E</a:t>
            </a:r>
            <a:r>
              <a:rPr lang="nl-NL" baseline="-25000" dirty="0" smtClean="0"/>
              <a:t>s</a:t>
            </a:r>
            <a:r>
              <a:rPr lang="nl-NL" dirty="0" smtClean="0"/>
              <a:t>)</a:t>
            </a:r>
          </a:p>
          <a:p>
            <a:pPr lvl="1"/>
            <a:r>
              <a:rPr lang="nl-NL" dirty="0" smtClean="0"/>
              <a:t>Duim + wijsvinger = elektrische energie (</a:t>
            </a:r>
            <a:r>
              <a:rPr lang="nl-NL" dirty="0" err="1" smtClean="0"/>
              <a:t>E</a:t>
            </a:r>
            <a:r>
              <a:rPr lang="nl-NL" baseline="-25000" dirty="0" err="1" smtClean="0"/>
              <a:t>el</a:t>
            </a:r>
            <a:r>
              <a:rPr lang="nl-NL" dirty="0" smtClean="0"/>
              <a:t>)</a:t>
            </a:r>
          </a:p>
          <a:p>
            <a:endParaRPr lang="nl-NL" dirty="0" smtClean="0"/>
          </a:p>
          <a:p>
            <a:r>
              <a:rPr lang="nl-NL" dirty="0" smtClean="0"/>
              <a:t>Er zijn 4 vakken: 	stopcontact</a:t>
            </a:r>
          </a:p>
          <a:p>
            <a:pPr marL="0" indent="0">
              <a:buNone/>
            </a:pPr>
            <a:r>
              <a:rPr lang="nl-NL" dirty="0" smtClean="0"/>
              <a:t> 				verbindingsdraad naar de lamp toe</a:t>
            </a:r>
          </a:p>
          <a:p>
            <a:pPr marL="0" indent="0">
              <a:buNone/>
            </a:pPr>
            <a:r>
              <a:rPr lang="nl-NL" dirty="0" smtClean="0"/>
              <a:t>	 			lamp</a:t>
            </a:r>
          </a:p>
          <a:p>
            <a:pPr marL="0" indent="0">
              <a:buNone/>
            </a:pPr>
            <a:r>
              <a:rPr lang="nl-NL" dirty="0" smtClean="0"/>
              <a:t>				verbindingsdraad van de lamp terug naar stopcontact</a:t>
            </a:r>
          </a:p>
          <a:p>
            <a:r>
              <a:rPr lang="nl-NL" dirty="0" smtClean="0"/>
              <a:t>Daarbuiten = de omgeving</a:t>
            </a:r>
          </a:p>
          <a:p>
            <a:endParaRPr lang="nl-NL" dirty="0" smtClean="0"/>
          </a:p>
          <a:p>
            <a:r>
              <a:rPr lang="nl-NL" dirty="0" smtClean="0"/>
              <a:t>Iedereen verzamelt bij het stopcontact.</a:t>
            </a:r>
          </a:p>
          <a:p>
            <a:r>
              <a:rPr lang="nl-NL" dirty="0" smtClean="0"/>
              <a:t>Op het teken (handenklap) wordt de lichtschakelaar omgezet.</a:t>
            </a:r>
          </a:p>
          <a:p>
            <a:endParaRPr lang="nl-NL" dirty="0" smtClean="0"/>
          </a:p>
          <a:p>
            <a:r>
              <a:rPr lang="nl-NL" b="1" dirty="0" smtClean="0"/>
              <a:t>Wat kunnen leerlingen hiervan leren? Hoe kan de opdracht uitgebreid worden?</a:t>
            </a:r>
          </a:p>
          <a:p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169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</a:t>
            </a:r>
            <a:r>
              <a:rPr lang="nl-NL" dirty="0" smtClean="0"/>
              <a:t>ctie met muziek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0113" y="1838325"/>
            <a:ext cx="11160125" cy="6119813"/>
          </a:xfrm>
        </p:spPr>
        <p:txBody>
          <a:bodyPr/>
          <a:lstStyle/>
          <a:p>
            <a:pPr eaLnBrk="1" hangingPunct="1"/>
            <a:r>
              <a:rPr lang="nl-NL" altLang="nl-NL" dirty="0"/>
              <a:t>Flessen-fluit: </a:t>
            </a:r>
            <a:r>
              <a:rPr lang="nl-NL" altLang="nl-NL" dirty="0" smtClean="0"/>
              <a:t>Vader </a:t>
            </a:r>
            <a:r>
              <a:rPr lang="nl-NL" altLang="nl-NL" dirty="0"/>
              <a:t>Jacob, </a:t>
            </a:r>
            <a:r>
              <a:rPr lang="nl-NL" altLang="nl-NL" dirty="0" smtClean="0"/>
              <a:t>Kortjakje, …</a:t>
            </a:r>
          </a:p>
          <a:p>
            <a:pPr eaLnBrk="1" hangingPunct="1"/>
            <a:endParaRPr lang="nl-NL" altLang="nl-NL" dirty="0"/>
          </a:p>
          <a:p>
            <a:pPr eaLnBrk="1" hangingPunct="1"/>
            <a:r>
              <a:rPr lang="nl-NL" altLang="nl-NL" dirty="0"/>
              <a:t>Blazen </a:t>
            </a:r>
            <a:r>
              <a:rPr lang="nl-NL" altLang="nl-NL" dirty="0">
                <a:sym typeface="Wingdings" pitchFamily="2" charset="2"/>
              </a:rPr>
              <a:t> hoger tonen, tikken  lager tonen. </a:t>
            </a:r>
            <a:r>
              <a:rPr lang="nl-NL" altLang="nl-NL" b="1" dirty="0">
                <a:sym typeface="Wingdings" pitchFamily="2" charset="2"/>
              </a:rPr>
              <a:t>Hoe kan dat</a:t>
            </a:r>
            <a:r>
              <a:rPr lang="nl-NL" altLang="nl-NL" b="1" dirty="0"/>
              <a:t>?</a:t>
            </a:r>
          </a:p>
          <a:p>
            <a:pPr eaLnBrk="1" hangingPunct="1"/>
            <a:endParaRPr lang="nl-NL" altLang="nl-NL" dirty="0"/>
          </a:p>
          <a:p>
            <a:pPr eaLnBrk="1" hangingPunct="1"/>
            <a:endParaRPr lang="nl-NL" altLang="nl-NL" dirty="0" smtClean="0"/>
          </a:p>
          <a:p>
            <a:pPr eaLnBrk="1" hangingPunct="1"/>
            <a:endParaRPr lang="nl-NL" altLang="nl-NL" dirty="0"/>
          </a:p>
          <a:p>
            <a:pPr eaLnBrk="1" hangingPunct="1"/>
            <a:r>
              <a:rPr lang="nl-NL" altLang="nl-NL" dirty="0" smtClean="0"/>
              <a:t>Ritmes </a:t>
            </a:r>
            <a:r>
              <a:rPr lang="nl-NL" altLang="nl-NL" dirty="0"/>
              <a:t>gebruiken voor het leren van </a:t>
            </a:r>
            <a:endParaRPr lang="nl-NL" altLang="nl-NL" dirty="0" smtClean="0"/>
          </a:p>
          <a:p>
            <a:pPr eaLnBrk="1" hangingPunct="1"/>
            <a:r>
              <a:rPr lang="nl-NL" altLang="nl-NL" dirty="0" smtClean="0"/>
              <a:t>woorden</a:t>
            </a:r>
            <a:r>
              <a:rPr lang="nl-NL" altLang="nl-NL" dirty="0"/>
              <a:t>, teksten, concepten … </a:t>
            </a:r>
          </a:p>
          <a:p>
            <a:pPr eaLnBrk="1" hangingPunct="1"/>
            <a:endParaRPr lang="nl-NL" altLang="nl-NL" sz="1800" dirty="0">
              <a:hlinkClick r:id=""/>
            </a:endParaRPr>
          </a:p>
          <a:p>
            <a:pPr eaLnBrk="1" hangingPunct="1"/>
            <a:endParaRPr lang="nl-NL" altLang="nl-NL" sz="1800" dirty="0">
              <a:hlinkClick r:id=""/>
            </a:endParaRPr>
          </a:p>
          <a:p>
            <a:pPr eaLnBrk="1" hangingPunct="1"/>
            <a:endParaRPr lang="nl-NL" altLang="nl-NL" sz="1800" dirty="0" smtClean="0">
              <a:hlinkClick r:id=""/>
            </a:endParaRPr>
          </a:p>
          <a:p>
            <a:pPr eaLnBrk="1" hangingPunct="1"/>
            <a:r>
              <a:rPr lang="nl-NL" altLang="nl-NL" sz="1800" dirty="0" smtClean="0">
                <a:hlinkClick r:id=""/>
              </a:rPr>
              <a:t>https</a:t>
            </a:r>
            <a:r>
              <a:rPr lang="nl-NL" altLang="nl-NL" sz="1800" dirty="0">
                <a:hlinkClick r:id="rId2"/>
              </a:rPr>
              <a:t>://www.youtube.com/watch?v=bjOGNVH3D4Y</a:t>
            </a:r>
            <a:r>
              <a:rPr lang="nl-NL" altLang="nl-NL" sz="1800" dirty="0"/>
              <a:t> </a:t>
            </a:r>
            <a:r>
              <a:rPr lang="nl-NL" altLang="nl-NL" sz="1800" dirty="0" smtClean="0"/>
              <a:t>	The electromagnetic spectrum song</a:t>
            </a:r>
            <a:endParaRPr lang="nl-NL" altLang="nl-NL" sz="1800" dirty="0"/>
          </a:p>
          <a:p>
            <a:pPr eaLnBrk="1" hangingPunct="1"/>
            <a:endParaRPr lang="nl-NL" altLang="nl-NL" sz="1800" dirty="0">
              <a:hlinkClick r:id=""/>
            </a:endParaRPr>
          </a:p>
          <a:p>
            <a:pPr eaLnBrk="1" hangingPunct="1"/>
            <a:r>
              <a:rPr lang="nl-NL" altLang="nl-NL" sz="1800" dirty="0">
                <a:hlinkClick r:id="rId3"/>
              </a:rPr>
              <a:t>https://</a:t>
            </a:r>
            <a:r>
              <a:rPr lang="nl-NL" altLang="nl-NL" sz="1800" dirty="0" smtClean="0">
                <a:hlinkClick r:id="rId3"/>
              </a:rPr>
              <a:t>www.youtube.com/watch?v=zUDDiWtFtEM</a:t>
            </a:r>
            <a:r>
              <a:rPr lang="nl-NL" altLang="nl-NL" sz="1800" dirty="0" smtClean="0"/>
              <a:t>		Periodiek systeem (tijdelijk niet beschikbaar)</a:t>
            </a:r>
            <a:endParaRPr lang="nl-NL" altLang="nl-NL" sz="1800" dirty="0"/>
          </a:p>
          <a:p>
            <a:pPr eaLnBrk="1" hangingPunct="1"/>
            <a:endParaRPr lang="nl-NL" sz="1800" u="sng" dirty="0">
              <a:hlinkClick r:id=""/>
            </a:endParaRPr>
          </a:p>
          <a:p>
            <a:pPr eaLnBrk="1" hangingPunct="1"/>
            <a:r>
              <a:rPr lang="nl-NL" sz="1800" u="sng" dirty="0">
                <a:hlinkClick r:id=""/>
              </a:rPr>
              <a:t>https</a:t>
            </a:r>
            <a:r>
              <a:rPr lang="nl-NL" sz="1800" u="sng" dirty="0">
                <a:hlinkClick r:id="rId4"/>
              </a:rPr>
              <a:t>://www.youtube.com/watch?v=zGM-wSKFBpo</a:t>
            </a:r>
            <a:r>
              <a:rPr lang="nl-NL" sz="1800" u="sng" dirty="0"/>
              <a:t> </a:t>
            </a:r>
            <a:r>
              <a:rPr lang="nl-NL" altLang="nl-NL" sz="1800" dirty="0"/>
              <a:t> </a:t>
            </a:r>
            <a:r>
              <a:rPr lang="nl-NL" altLang="nl-NL" sz="1800" dirty="0" smtClean="0"/>
              <a:t>	The elements </a:t>
            </a:r>
            <a:endParaRPr lang="nl-NL" altLang="nl-NL" sz="1800" dirty="0"/>
          </a:p>
          <a:p>
            <a:endParaRPr lang="nl-NL" sz="1800" dirty="0" smtClean="0"/>
          </a:p>
          <a:p>
            <a:r>
              <a:rPr lang="nl-NL" sz="1800" dirty="0">
                <a:hlinkClick r:id="rId5"/>
              </a:rPr>
              <a:t>https://</a:t>
            </a:r>
            <a:r>
              <a:rPr lang="nl-NL" sz="1800" dirty="0" smtClean="0">
                <a:hlinkClick r:id="rId5"/>
              </a:rPr>
              <a:t>www.youtube.com/watch?v=2OJjbztWitk</a:t>
            </a:r>
            <a:r>
              <a:rPr lang="nl-NL" sz="1800" dirty="0" smtClean="0"/>
              <a:t> 		The </a:t>
            </a:r>
            <a:r>
              <a:rPr lang="nl-NL" sz="1800" dirty="0" err="1" smtClean="0"/>
              <a:t>Physics</a:t>
            </a:r>
            <a:r>
              <a:rPr lang="nl-NL" sz="1800" dirty="0" smtClean="0"/>
              <a:t> Force song</a:t>
            </a:r>
            <a:endParaRPr lang="nl-NL" sz="1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8F6F5484-EFA1-4F72-88D7-FF8EC44A8D07}" type="slidenum">
              <a:rPr lang="nl-NL" smtClean="0"/>
              <a:pPr/>
              <a:t>35</a:t>
            </a:fld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17012" t="37316" r="45246" b="30054"/>
          <a:stretch/>
        </p:blipFill>
        <p:spPr>
          <a:xfrm>
            <a:off x="6480175" y="3073048"/>
            <a:ext cx="5048251" cy="245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81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Actie op straat / in het vrije veld / in de speeltuin…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4494" y="1800225"/>
            <a:ext cx="11160125" cy="6119813"/>
          </a:xfrm>
        </p:spPr>
        <p:txBody>
          <a:bodyPr/>
          <a:lstStyle/>
          <a:p>
            <a:pPr eaLnBrk="1" hangingPunct="1"/>
            <a:endParaRPr lang="nl-NL" altLang="nl-NL" dirty="0"/>
          </a:p>
          <a:p>
            <a:pPr eaLnBrk="1" hangingPunct="1"/>
            <a:endParaRPr lang="nl-NL" altLang="nl-NL" dirty="0" smtClean="0"/>
          </a:p>
          <a:p>
            <a:pPr eaLnBrk="1" hangingPunct="1"/>
            <a:r>
              <a:rPr lang="nl-NL" altLang="nl-NL" dirty="0"/>
              <a:t>	</a:t>
            </a:r>
            <a:r>
              <a:rPr lang="nl-NL" altLang="nl-NL" dirty="0" smtClean="0"/>
              <a:t>observeren: sterren, planeten, maan</a:t>
            </a:r>
          </a:p>
          <a:p>
            <a:pPr eaLnBrk="1" hangingPunct="1"/>
            <a:r>
              <a:rPr lang="nl-NL" altLang="nl-NL" dirty="0"/>
              <a:t>	</a:t>
            </a:r>
            <a:r>
              <a:rPr lang="nl-NL" altLang="nl-NL" dirty="0" smtClean="0"/>
              <a:t>brandpunt </a:t>
            </a:r>
            <a:r>
              <a:rPr lang="nl-NL" altLang="nl-NL" dirty="0"/>
              <a:t>bepalen van </a:t>
            </a:r>
            <a:r>
              <a:rPr lang="nl-NL" altLang="nl-NL" dirty="0" smtClean="0"/>
              <a:t>lenzen</a:t>
            </a:r>
          </a:p>
          <a:p>
            <a:pPr eaLnBrk="1" hangingPunct="1"/>
            <a:r>
              <a:rPr lang="nl-NL" altLang="nl-NL" dirty="0"/>
              <a:t>	</a:t>
            </a:r>
            <a:r>
              <a:rPr lang="nl-NL" altLang="nl-NL" dirty="0" smtClean="0"/>
              <a:t>speeltuin/kermis/pretpark			</a:t>
            </a:r>
            <a:endParaRPr lang="nl-NL" altLang="nl-NL" sz="2000" dirty="0" smtClean="0"/>
          </a:p>
          <a:p>
            <a:pPr eaLnBrk="1" hangingPunct="1"/>
            <a:r>
              <a:rPr lang="nl-NL" altLang="nl-NL" dirty="0"/>
              <a:t>	</a:t>
            </a:r>
            <a:r>
              <a:rPr lang="nl-NL" altLang="nl-NL" dirty="0" smtClean="0"/>
              <a:t>gps-wandeling</a:t>
            </a:r>
          </a:p>
          <a:p>
            <a:pPr eaLnBrk="1" hangingPunct="1"/>
            <a:r>
              <a:rPr lang="nl-NL" altLang="nl-NL" dirty="0"/>
              <a:t>	</a:t>
            </a:r>
            <a:r>
              <a:rPr lang="nl-NL" altLang="nl-NL" dirty="0" smtClean="0"/>
              <a:t>snelheid meten van fietsers, auto’s, …</a:t>
            </a:r>
          </a:p>
          <a:p>
            <a:pPr eaLnBrk="1" hangingPunct="1"/>
            <a:r>
              <a:rPr lang="nl-NL" altLang="nl-NL" dirty="0"/>
              <a:t>	</a:t>
            </a:r>
            <a:r>
              <a:rPr lang="nl-NL" altLang="nl-NL" dirty="0" smtClean="0"/>
              <a:t>energiewedstrijd (hoogteverschil, snelheid, …) </a:t>
            </a:r>
          </a:p>
          <a:p>
            <a:pPr eaLnBrk="1" hangingPunct="1"/>
            <a:r>
              <a:rPr lang="nl-NL" altLang="nl-NL" dirty="0"/>
              <a:t>	</a:t>
            </a:r>
            <a:r>
              <a:rPr lang="nl-NL" altLang="nl-NL" dirty="0" smtClean="0"/>
              <a:t>remproeven met de fiets</a:t>
            </a:r>
          </a:p>
          <a:p>
            <a:pPr eaLnBrk="1" hangingPunct="1"/>
            <a:r>
              <a:rPr lang="nl-NL" altLang="nl-NL" dirty="0"/>
              <a:t>	</a:t>
            </a:r>
            <a:r>
              <a:rPr lang="nl-NL" altLang="nl-NL" dirty="0" smtClean="0"/>
              <a:t>ballen uit het raam laten vallen</a:t>
            </a:r>
            <a:endParaRPr lang="nl-NL" alt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8F6F5484-EFA1-4F72-88D7-FF8EC44A8D07}" type="slidenum">
              <a:rPr lang="nl-NL" smtClean="0"/>
              <a:pPr/>
              <a:t>36</a:t>
            </a:fld>
            <a:endParaRPr lang="nl-NL" dirty="0"/>
          </a:p>
        </p:txBody>
      </p:sp>
      <p:pic>
        <p:nvPicPr>
          <p:cNvPr id="1026" name="Picture 2" descr="Afbeeldingsresultaat voor lichtbrek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2" t="5007" r="6099" b="9035"/>
          <a:stretch/>
        </p:blipFill>
        <p:spPr bwMode="auto">
          <a:xfrm>
            <a:off x="7748777" y="1517852"/>
            <a:ext cx="4058651" cy="272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047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Knal en trillingen &amp; golvende </a:t>
            </a:r>
            <a:r>
              <a:rPr lang="nl-NL" dirty="0" smtClean="0"/>
              <a:t>acties ter afsluiting</a:t>
            </a:r>
            <a:endParaRPr lang="nl-NL" dirty="0"/>
          </a:p>
        </p:txBody>
      </p:sp>
      <p:pic>
        <p:nvPicPr>
          <p:cNvPr id="1026" name="Picture 2" descr="Afbeeldingsresultaat voor golv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785937"/>
            <a:ext cx="8159750" cy="611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178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/>
              <a:t>ARBEID</a:t>
            </a:r>
            <a:endParaRPr lang="nl-NL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r>
              <a:rPr lang="en-US" sz="3600" b="1" dirty="0" err="1" smtClean="0"/>
              <a:t>Arbeid</a:t>
            </a:r>
            <a:r>
              <a:rPr lang="en-US" sz="3600" b="1" dirty="0"/>
              <a:t>/</a:t>
            </a:r>
            <a:r>
              <a:rPr lang="en-US" sz="3600" b="1" dirty="0" err="1" smtClean="0"/>
              <a:t>werk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verrichten</a:t>
            </a:r>
            <a:r>
              <a:rPr lang="en-US" sz="3600" b="1" dirty="0" smtClean="0"/>
              <a:t> door </a:t>
            </a:r>
            <a:r>
              <a:rPr lang="en-US" sz="3600" b="1" dirty="0" err="1" smtClean="0"/>
              <a:t>een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kracht</a:t>
            </a:r>
            <a:r>
              <a:rPr lang="en-US" sz="3600" b="1" dirty="0" smtClean="0"/>
              <a:t> die </a:t>
            </a:r>
            <a:r>
              <a:rPr lang="en-US" sz="3600" b="1" dirty="0" err="1" smtClean="0"/>
              <a:t>wordt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uitgeoefend</a:t>
            </a:r>
            <a:r>
              <a:rPr lang="en-US" sz="3600" b="1" dirty="0" smtClean="0"/>
              <a:t> over </a:t>
            </a:r>
            <a:r>
              <a:rPr lang="en-US" sz="3600" b="1" dirty="0" err="1" smtClean="0"/>
              <a:t>een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afstand</a:t>
            </a:r>
            <a:endParaRPr lang="en-US" sz="3600" b="1" dirty="0" smtClean="0"/>
          </a:p>
          <a:p>
            <a:endParaRPr lang="en-US" sz="3600" b="1" dirty="0"/>
          </a:p>
          <a:p>
            <a:r>
              <a:rPr lang="en-US" sz="3600" dirty="0" err="1" smtClean="0"/>
              <a:t>Arbeid</a:t>
            </a:r>
            <a:r>
              <a:rPr lang="en-US" sz="3600" dirty="0" smtClean="0"/>
              <a:t> </a:t>
            </a:r>
            <a:r>
              <a:rPr lang="en-US" sz="3600" dirty="0" err="1" smtClean="0"/>
              <a:t>verrichten</a:t>
            </a:r>
            <a:r>
              <a:rPr lang="en-US" sz="3600" dirty="0" smtClean="0"/>
              <a:t> is </a:t>
            </a:r>
            <a:r>
              <a:rPr lang="en-US" sz="3600" dirty="0" err="1" smtClean="0"/>
              <a:t>een</a:t>
            </a:r>
            <a:r>
              <a:rPr lang="en-US" sz="3600" dirty="0" smtClean="0"/>
              <a:t> </a:t>
            </a:r>
            <a:r>
              <a:rPr lang="en-US" sz="3600" b="1" dirty="0" err="1" smtClean="0"/>
              <a:t>proces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986346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/>
              <a:t>ENERGIE	</a:t>
            </a:r>
            <a:endParaRPr lang="nl-NL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600" dirty="0"/>
          </a:p>
          <a:p>
            <a:r>
              <a:rPr lang="en-US" sz="3600" b="1" dirty="0" err="1" smtClean="0"/>
              <a:t>Energie</a:t>
            </a:r>
            <a:r>
              <a:rPr lang="en-US" sz="3600" b="1" dirty="0" smtClean="0"/>
              <a:t> is </a:t>
            </a:r>
            <a:r>
              <a:rPr lang="en-US" sz="3600" b="1" dirty="0" err="1" smtClean="0"/>
              <a:t>een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abstracte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voorraad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voor</a:t>
            </a:r>
            <a:r>
              <a:rPr lang="en-US" sz="3600" b="1" dirty="0" smtClean="0"/>
              <a:t> het </a:t>
            </a:r>
            <a:r>
              <a:rPr lang="en-US" sz="3600" b="1" dirty="0" err="1" smtClean="0"/>
              <a:t>verrichten</a:t>
            </a:r>
            <a:r>
              <a:rPr lang="en-US" sz="3600" b="1" dirty="0" smtClean="0"/>
              <a:t> van </a:t>
            </a:r>
            <a:r>
              <a:rPr lang="en-US" sz="3600" b="1" dirty="0" err="1" smtClean="0"/>
              <a:t>arbeid</a:t>
            </a:r>
            <a:r>
              <a:rPr lang="en-US" sz="3600" b="1" dirty="0" smtClean="0"/>
              <a:t> (</a:t>
            </a:r>
            <a:r>
              <a:rPr lang="en-US" sz="3600" b="1" dirty="0" err="1" smtClean="0"/>
              <a:t>werk</a:t>
            </a:r>
            <a:r>
              <a:rPr lang="en-US" sz="3600" b="1" dirty="0" smtClean="0"/>
              <a:t>) of het </a:t>
            </a:r>
            <a:r>
              <a:rPr lang="en-US" sz="3600" b="1" dirty="0" err="1" smtClean="0"/>
              <a:t>leveren</a:t>
            </a:r>
            <a:r>
              <a:rPr lang="en-US" sz="3600" b="1" dirty="0" smtClean="0"/>
              <a:t> van </a:t>
            </a:r>
            <a:r>
              <a:rPr lang="en-US" sz="3600" b="1" dirty="0" err="1" smtClean="0"/>
              <a:t>warmte</a:t>
            </a:r>
            <a:endParaRPr lang="en-US" sz="3600" b="1" dirty="0"/>
          </a:p>
          <a:p>
            <a:endParaRPr lang="en-US" sz="3600" b="1" dirty="0"/>
          </a:p>
          <a:p>
            <a:r>
              <a:rPr lang="en-US" sz="3600" dirty="0" err="1" smtClean="0"/>
              <a:t>Energie</a:t>
            </a:r>
            <a:r>
              <a:rPr lang="en-US" sz="3600" dirty="0" smtClean="0"/>
              <a:t> is </a:t>
            </a:r>
            <a:r>
              <a:rPr lang="en-US" sz="3600" dirty="0" err="1"/>
              <a:t>een</a:t>
            </a:r>
            <a:r>
              <a:rPr lang="en-US" sz="3600" dirty="0"/>
              <a:t> </a:t>
            </a:r>
            <a:r>
              <a:rPr lang="en-US" sz="3600" b="1" dirty="0" err="1" smtClean="0"/>
              <a:t>toestand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grootheid</a:t>
            </a:r>
            <a:endParaRPr lang="en-US" sz="3600" b="1" dirty="0" smtClean="0"/>
          </a:p>
          <a:p>
            <a:endParaRPr lang="en-US" sz="3600" b="1" dirty="0"/>
          </a:p>
          <a:p>
            <a:r>
              <a:rPr lang="en-US" sz="3600" dirty="0" err="1" smtClean="0"/>
              <a:t>Energie</a:t>
            </a:r>
            <a:r>
              <a:rPr lang="en-US" sz="3600" dirty="0" smtClean="0"/>
              <a:t> </a:t>
            </a:r>
            <a:r>
              <a:rPr lang="en-US" sz="3600" dirty="0" err="1" smtClean="0"/>
              <a:t>kan</a:t>
            </a:r>
            <a:r>
              <a:rPr lang="en-US" sz="3600" dirty="0" smtClean="0"/>
              <a:t> </a:t>
            </a:r>
            <a:r>
              <a:rPr lang="en-US" sz="3600" dirty="0" err="1" smtClean="0"/>
              <a:t>uitgewisseld</a:t>
            </a:r>
            <a:r>
              <a:rPr lang="en-US" sz="3600" dirty="0" smtClean="0"/>
              <a:t> </a:t>
            </a:r>
            <a:r>
              <a:rPr lang="en-US" sz="3600" dirty="0" err="1" smtClean="0"/>
              <a:t>worden</a:t>
            </a:r>
            <a:r>
              <a:rPr lang="en-US" sz="3600" dirty="0" smtClean="0"/>
              <a:t> </a:t>
            </a:r>
            <a:r>
              <a:rPr lang="en-US" sz="3600" dirty="0" err="1" smtClean="0"/>
              <a:t>naar</a:t>
            </a:r>
            <a:r>
              <a:rPr lang="en-US" sz="3600" dirty="0" smtClean="0"/>
              <a:t> </a:t>
            </a:r>
            <a:r>
              <a:rPr lang="en-US" sz="3600" dirty="0" err="1" smtClean="0"/>
              <a:t>andere</a:t>
            </a:r>
            <a:r>
              <a:rPr lang="en-US" sz="3600" dirty="0" smtClean="0"/>
              <a:t> </a:t>
            </a:r>
            <a:r>
              <a:rPr lang="en-US" sz="3600" dirty="0" err="1" smtClean="0"/>
              <a:t>voorwerpen</a:t>
            </a:r>
            <a:r>
              <a:rPr lang="en-US" sz="3600" dirty="0" smtClean="0"/>
              <a:t> of </a:t>
            </a:r>
            <a:r>
              <a:rPr lang="en-US" sz="3600" dirty="0" err="1" smtClean="0"/>
              <a:t>omgezet</a:t>
            </a:r>
            <a:r>
              <a:rPr lang="en-US" sz="3600" dirty="0" smtClean="0"/>
              <a:t> in </a:t>
            </a:r>
            <a:r>
              <a:rPr lang="en-US" sz="3600" dirty="0" err="1" smtClean="0"/>
              <a:t>andere</a:t>
            </a:r>
            <a:r>
              <a:rPr lang="en-US" sz="3600" dirty="0" smtClean="0"/>
              <a:t> </a:t>
            </a:r>
            <a:r>
              <a:rPr lang="en-US" sz="3600" dirty="0" err="1" smtClean="0"/>
              <a:t>soorten</a:t>
            </a:r>
            <a:r>
              <a:rPr lang="en-US" sz="3600" dirty="0" smtClean="0"/>
              <a:t> </a:t>
            </a:r>
            <a:r>
              <a:rPr lang="en-US" sz="3600" dirty="0" err="1" smtClean="0"/>
              <a:t>waarbij</a:t>
            </a:r>
            <a:r>
              <a:rPr lang="en-US" sz="3600" dirty="0" smtClean="0"/>
              <a:t> de </a:t>
            </a:r>
            <a:r>
              <a:rPr lang="en-US" sz="3600" dirty="0" err="1" smtClean="0"/>
              <a:t>totale</a:t>
            </a:r>
            <a:r>
              <a:rPr lang="en-US" sz="3600" dirty="0" smtClean="0"/>
              <a:t> </a:t>
            </a:r>
            <a:r>
              <a:rPr lang="en-US" sz="3600" dirty="0" err="1" smtClean="0"/>
              <a:t>hoeveelheid</a:t>
            </a:r>
            <a:r>
              <a:rPr lang="en-US" sz="3600" dirty="0" smtClean="0"/>
              <a:t> constant </a:t>
            </a:r>
            <a:r>
              <a:rPr lang="en-US" sz="3600" dirty="0" err="1" smtClean="0"/>
              <a:t>blijft</a:t>
            </a:r>
            <a:endParaRPr lang="en-US" sz="3600" dirty="0"/>
          </a:p>
          <a:p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449170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6948" t="20077" r="19766" b="7222"/>
          <a:stretch/>
        </p:blipFill>
        <p:spPr>
          <a:xfrm>
            <a:off x="495918" y="0"/>
            <a:ext cx="12050276" cy="778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6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663575"/>
            <a:ext cx="11160125" cy="1079500"/>
          </a:xfrm>
        </p:spPr>
        <p:txBody>
          <a:bodyPr/>
          <a:lstStyle/>
          <a:p>
            <a:r>
              <a:rPr lang="nl-NL" dirty="0" smtClean="0"/>
              <a:t>Onderzoek </a:t>
            </a:r>
            <a:r>
              <a:rPr lang="nl-NL" dirty="0" smtClean="0"/>
              <a:t>RU 1</a:t>
            </a:r>
            <a:r>
              <a:rPr lang="nl-NL" baseline="30000" dirty="0" smtClean="0"/>
              <a:t>e</a:t>
            </a:r>
            <a:r>
              <a:rPr lang="nl-NL" dirty="0" smtClean="0"/>
              <a:t> jaar natuurkunde, 2011 (N = 69)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25%: op een weggegooid voorwerp werkt een voorwaartse kracht op het hoogste punt van de (kogel)baan. </a:t>
            </a:r>
            <a:r>
              <a:rPr lang="nl-NL" i="1" dirty="0"/>
              <a:t>Misconcept</a:t>
            </a:r>
            <a:r>
              <a:rPr lang="nl-NL" dirty="0"/>
              <a:t>: </a:t>
            </a:r>
            <a:r>
              <a:rPr lang="nl-NL" i="1" dirty="0"/>
              <a:t>F</a:t>
            </a:r>
            <a:r>
              <a:rPr lang="nl-NL" dirty="0"/>
              <a:t> is evenredig met </a:t>
            </a:r>
            <a:r>
              <a:rPr lang="nl-NL" i="1" dirty="0"/>
              <a:t>v</a:t>
            </a:r>
          </a:p>
          <a:p>
            <a:endParaRPr lang="nl-NL" i="1" dirty="0"/>
          </a:p>
          <a:p>
            <a:r>
              <a:rPr lang="nl-NL" dirty="0"/>
              <a:t>50%: bij een botsing is de kracht op een personenauto veel groter dan op een vrachtwagen. </a:t>
            </a:r>
            <a:r>
              <a:rPr lang="nl-NL" i="1" dirty="0"/>
              <a:t>Misconcept</a:t>
            </a:r>
            <a:r>
              <a:rPr lang="nl-NL" dirty="0"/>
              <a:t>: </a:t>
            </a:r>
            <a:r>
              <a:rPr lang="nl-NL" i="1" dirty="0"/>
              <a:t>F</a:t>
            </a:r>
            <a:r>
              <a:rPr lang="nl-NL" baseline="-25000" dirty="0"/>
              <a:t>actie</a:t>
            </a:r>
            <a:r>
              <a:rPr lang="nl-NL" dirty="0"/>
              <a:t> &gt; - </a:t>
            </a:r>
            <a:r>
              <a:rPr lang="nl-NL" i="1" dirty="0" err="1"/>
              <a:t>F</a:t>
            </a:r>
            <a:r>
              <a:rPr lang="nl-NL" baseline="-25000" dirty="0" err="1"/>
              <a:t>reactie</a:t>
            </a:r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 smtClean="0"/>
              <a:t>67</a:t>
            </a:r>
            <a:r>
              <a:rPr lang="nl-NL" dirty="0"/>
              <a:t>%: in een kermisattractie wordt je naar buiten geduwd. </a:t>
            </a:r>
            <a:r>
              <a:rPr lang="nl-NL" i="1" dirty="0"/>
              <a:t>Misconcept: </a:t>
            </a:r>
            <a:r>
              <a:rPr lang="nl-NL" i="1" dirty="0" err="1"/>
              <a:t>F</a:t>
            </a:r>
            <a:r>
              <a:rPr lang="nl-NL" i="1" baseline="-25000" dirty="0" err="1"/>
              <a:t>c</a:t>
            </a:r>
            <a:r>
              <a:rPr lang="nl-NL" i="1" dirty="0"/>
              <a:t> </a:t>
            </a:r>
            <a:r>
              <a:rPr lang="nl-NL" dirty="0"/>
              <a:t>werkt naar buiten</a:t>
            </a:r>
          </a:p>
          <a:p>
            <a:endParaRPr lang="nl-NL" dirty="0"/>
          </a:p>
          <a:p>
            <a:r>
              <a:rPr lang="nl-NL" dirty="0"/>
              <a:t>97%: Wrijving werkt altijd in tegengestelde richting van</a:t>
            </a:r>
          </a:p>
          <a:p>
            <a:r>
              <a:rPr lang="nl-NL" dirty="0"/>
              <a:t>   de bewegingsrichting. </a:t>
            </a:r>
            <a:r>
              <a:rPr lang="nl-NL" i="1" dirty="0"/>
              <a:t>Misconcept: </a:t>
            </a:r>
            <a:r>
              <a:rPr lang="nl-NL" i="1" dirty="0" err="1"/>
              <a:t>F</a:t>
            </a:r>
            <a:r>
              <a:rPr lang="nl-NL" baseline="-25000" dirty="0" err="1"/>
              <a:t>w</a:t>
            </a:r>
            <a:r>
              <a:rPr lang="nl-NL" dirty="0"/>
              <a:t> op het </a:t>
            </a:r>
            <a:r>
              <a:rPr lang="nl-NL" dirty="0" smtClean="0"/>
              <a:t>achterwiel </a:t>
            </a:r>
            <a:endParaRPr lang="nl-NL" dirty="0"/>
          </a:p>
          <a:p>
            <a:r>
              <a:rPr lang="nl-NL" dirty="0"/>
              <a:t>   van een fiets  werkt in dezelfde richting als </a:t>
            </a:r>
            <a:r>
              <a:rPr lang="nl-NL" i="1" dirty="0" err="1"/>
              <a:t>F</a:t>
            </a:r>
            <a:r>
              <a:rPr lang="nl-NL" baseline="-25000" dirty="0" err="1"/>
              <a:t>w</a:t>
            </a:r>
            <a:r>
              <a:rPr lang="nl-NL" dirty="0"/>
              <a:t> op het </a:t>
            </a:r>
          </a:p>
          <a:p>
            <a:r>
              <a:rPr lang="nl-NL" dirty="0"/>
              <a:t>   voorwiel</a:t>
            </a:r>
          </a:p>
          <a:p>
            <a:endParaRPr lang="nl-NL" dirty="0" smtClean="0"/>
          </a:p>
          <a:p>
            <a:r>
              <a:rPr lang="nl-NL" dirty="0" smtClean="0"/>
              <a:t>Artikel NVOX: Kracht en energievraagstukken oplossen zonder trukendoos </a:t>
            </a:r>
          </a:p>
          <a:p>
            <a:r>
              <a:rPr lang="nl-NL" dirty="0" smtClean="0"/>
              <a:t>(J. van Riswick, 2011)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27951" t="50000" r="36350" b="19760"/>
          <a:stretch/>
        </p:blipFill>
        <p:spPr>
          <a:xfrm>
            <a:off x="9176980" y="5284832"/>
            <a:ext cx="3052868" cy="16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34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2" y="972185"/>
            <a:ext cx="11160125" cy="1079500"/>
          </a:xfrm>
        </p:spPr>
        <p:txBody>
          <a:bodyPr/>
          <a:lstStyle/>
          <a:p>
            <a:r>
              <a:rPr lang="nl-NL" dirty="0" smtClean="0"/>
              <a:t>Uitspraken van 1</a:t>
            </a:r>
            <a:r>
              <a:rPr lang="nl-NL" baseline="30000" dirty="0" smtClean="0"/>
              <a:t>e</a:t>
            </a:r>
            <a:r>
              <a:rPr lang="nl-NL" dirty="0" smtClean="0"/>
              <a:t> jaar natuurkunde studenten RU (2011)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l-NL" sz="2000" dirty="0" smtClean="0"/>
              <a:t>Kracht </a:t>
            </a:r>
            <a:r>
              <a:rPr lang="nl-NL" sz="2000" dirty="0"/>
              <a:t>is de herverdeling van </a:t>
            </a:r>
            <a:r>
              <a:rPr lang="nl-NL" sz="2000" dirty="0" smtClean="0"/>
              <a:t>energie</a:t>
            </a:r>
          </a:p>
          <a:p>
            <a:pPr lvl="1"/>
            <a:endParaRPr lang="nl-NL" sz="2000" dirty="0"/>
          </a:p>
          <a:p>
            <a:pPr lvl="1"/>
            <a:r>
              <a:rPr lang="nl-NL" sz="2000" dirty="0"/>
              <a:t>De hoeveelheid energie die een voorwerp heeft is afhankelijk van de kracht die hij </a:t>
            </a:r>
            <a:r>
              <a:rPr lang="nl-NL" sz="2000" dirty="0" smtClean="0"/>
              <a:t>heeft</a:t>
            </a:r>
          </a:p>
          <a:p>
            <a:pPr lvl="1"/>
            <a:endParaRPr lang="nl-NL" sz="2000" dirty="0"/>
          </a:p>
          <a:p>
            <a:pPr lvl="1"/>
            <a:r>
              <a:rPr lang="nl-NL" sz="2000" dirty="0"/>
              <a:t>Kracht is een toenemende energie</a:t>
            </a:r>
          </a:p>
          <a:p>
            <a:pPr lvl="1"/>
            <a:endParaRPr lang="nl-NL" sz="2000" dirty="0" smtClean="0"/>
          </a:p>
          <a:p>
            <a:pPr lvl="1"/>
            <a:r>
              <a:rPr lang="nl-NL" sz="2000" dirty="0" smtClean="0"/>
              <a:t>Energie </a:t>
            </a:r>
            <a:r>
              <a:rPr lang="nl-NL" sz="2000" dirty="0"/>
              <a:t>is een al bestaande beweging</a:t>
            </a:r>
          </a:p>
          <a:p>
            <a:pPr lvl="1"/>
            <a:endParaRPr lang="nl-NL" sz="2000" dirty="0"/>
          </a:p>
          <a:p>
            <a:pPr lvl="1"/>
            <a:r>
              <a:rPr lang="nl-NL" sz="2000" dirty="0" smtClean="0"/>
              <a:t>Energie </a:t>
            </a:r>
            <a:r>
              <a:rPr lang="nl-NL" sz="2000" dirty="0"/>
              <a:t>geeft aan hoeveel kracht er is opgeslagen</a:t>
            </a:r>
          </a:p>
          <a:p>
            <a:pPr lvl="1"/>
            <a:endParaRPr lang="nl-NL" sz="2000" dirty="0" smtClean="0"/>
          </a:p>
          <a:p>
            <a:pPr lvl="1"/>
            <a:r>
              <a:rPr lang="nl-NL" sz="2000" dirty="0" smtClean="0"/>
              <a:t>Kracht </a:t>
            </a:r>
            <a:r>
              <a:rPr lang="nl-NL" sz="2000" dirty="0"/>
              <a:t>is energie die is omgezet in een beweging</a:t>
            </a:r>
          </a:p>
          <a:p>
            <a:pPr lvl="1"/>
            <a:endParaRPr lang="nl-NL" sz="2000" dirty="0" smtClean="0"/>
          </a:p>
          <a:p>
            <a:pPr lvl="1"/>
            <a:r>
              <a:rPr lang="nl-NL" sz="2000" dirty="0" smtClean="0"/>
              <a:t>Kracht </a:t>
            </a:r>
            <a:r>
              <a:rPr lang="nl-NL" sz="2000" dirty="0"/>
              <a:t>is een vorm van energie die op een voorwerp wordt </a:t>
            </a:r>
            <a:r>
              <a:rPr lang="nl-NL" sz="2000" dirty="0" smtClean="0"/>
              <a:t>uitgeoefend</a:t>
            </a:r>
            <a:endParaRPr lang="nl-NL" sz="2000" dirty="0"/>
          </a:p>
          <a:p>
            <a:pPr lvl="1"/>
            <a:endParaRPr lang="nl-NL" sz="2000" dirty="0" smtClean="0"/>
          </a:p>
          <a:p>
            <a:pPr lvl="1"/>
            <a:r>
              <a:rPr lang="nl-NL" sz="2000" dirty="0" smtClean="0"/>
              <a:t>De </a:t>
            </a:r>
            <a:r>
              <a:rPr lang="nl-NL" sz="2000" dirty="0"/>
              <a:t>hoeveelheid energie wordt bepaald door de kracht die je in de handeling </a:t>
            </a:r>
            <a:r>
              <a:rPr lang="nl-NL" sz="2000" dirty="0" smtClean="0"/>
              <a:t>stopt</a:t>
            </a:r>
            <a:endParaRPr lang="nl-NL" sz="2000" dirty="0"/>
          </a:p>
          <a:p>
            <a:pPr lvl="1"/>
            <a:endParaRPr lang="nl-NL" sz="2000" dirty="0" smtClean="0"/>
          </a:p>
          <a:p>
            <a:pPr lvl="1"/>
            <a:r>
              <a:rPr lang="nl-NL" sz="2000" dirty="0" smtClean="0"/>
              <a:t>Een </a:t>
            </a:r>
            <a:r>
              <a:rPr lang="nl-NL" sz="2000" dirty="0"/>
              <a:t>kracht is iets praktisch meetbaars. </a:t>
            </a:r>
            <a:r>
              <a:rPr lang="nl-NL" sz="2000" dirty="0" smtClean="0"/>
              <a:t>Energie </a:t>
            </a:r>
            <a:r>
              <a:rPr lang="nl-NL" sz="2000" dirty="0"/>
              <a:t>is een wiskundig gevolg van een </a:t>
            </a:r>
            <a:r>
              <a:rPr lang="nl-NL" sz="2000" dirty="0" smtClean="0"/>
              <a:t>kracht</a:t>
            </a:r>
            <a:endParaRPr lang="nl-NL" sz="2000" dirty="0"/>
          </a:p>
          <a:p>
            <a:endParaRPr lang="nl-NL" sz="2000" dirty="0" smtClean="0"/>
          </a:p>
          <a:p>
            <a:r>
              <a:rPr lang="nl-NL" sz="2000" b="1" dirty="0" smtClean="0"/>
              <a:t>HOE/WAT HEBBEN DEZE LEERLINGEN GELEERD?</a:t>
            </a: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3839320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935038"/>
            <a:ext cx="11160125" cy="1079500"/>
          </a:xfrm>
        </p:spPr>
        <p:txBody>
          <a:bodyPr/>
          <a:lstStyle/>
          <a:p>
            <a:r>
              <a:rPr lang="nl-NL" dirty="0" smtClean="0"/>
              <a:t>Drie </a:t>
            </a:r>
            <a:r>
              <a:rPr lang="nl-NL" dirty="0" smtClean="0"/>
              <a:t>onderzoeksgebieden m.b.t. klassieke mechanica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014538"/>
            <a:ext cx="11160125" cy="611981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nl-NL" dirty="0" smtClean="0"/>
              <a:t>Definities &amp; </a:t>
            </a:r>
            <a:r>
              <a:rPr lang="nl-NL" dirty="0" smtClean="0"/>
              <a:t>samenhang (</a:t>
            </a:r>
            <a:r>
              <a:rPr lang="nl-NL" dirty="0" smtClean="0"/>
              <a:t>conceptuele natuurkunde)</a:t>
            </a:r>
          </a:p>
          <a:p>
            <a:pPr marL="457200" indent="-457200">
              <a:buAutoNum type="arabicPeriod"/>
            </a:pPr>
            <a:endParaRPr lang="nl-NL" dirty="0"/>
          </a:p>
          <a:p>
            <a:pPr marL="457200" indent="-457200">
              <a:buAutoNum type="arabicPeriod"/>
            </a:pPr>
            <a:r>
              <a:rPr lang="nl-NL" dirty="0" smtClean="0"/>
              <a:t>Opbouw </a:t>
            </a:r>
            <a:r>
              <a:rPr lang="nl-NL" dirty="0" smtClean="0"/>
              <a:t>vanuit </a:t>
            </a:r>
            <a:r>
              <a:rPr lang="nl-NL" dirty="0" smtClean="0"/>
              <a:t>het traagheidsprincipe </a:t>
            </a:r>
          </a:p>
          <a:p>
            <a:pPr marL="457200" indent="-457200">
              <a:buAutoNum type="arabicPeriod"/>
            </a:pPr>
            <a:endParaRPr lang="nl-NL" dirty="0"/>
          </a:p>
          <a:p>
            <a:pPr marL="457200" indent="-457200">
              <a:buAutoNum type="arabicPeriod"/>
            </a:pPr>
            <a:r>
              <a:rPr lang="nl-NL" dirty="0" smtClean="0"/>
              <a:t>Kinesthetische leerstrategie (</a:t>
            </a:r>
            <a:r>
              <a:rPr lang="nl-NL" dirty="0" err="1" smtClean="0"/>
              <a:t>embodied</a:t>
            </a:r>
            <a:r>
              <a:rPr lang="nl-NL" dirty="0" smtClean="0"/>
              <a:t> </a:t>
            </a:r>
            <a:r>
              <a:rPr lang="nl-NL" dirty="0" err="1" smtClean="0"/>
              <a:t>learning</a:t>
            </a:r>
            <a:r>
              <a:rPr lang="nl-NL" dirty="0" smtClean="0"/>
              <a:t>)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0195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U PPT Algemeen NL 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e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RU Titeldia'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e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 PPT Algemeen NL 2014</Template>
  <TotalTime>44589</TotalTime>
  <Words>2099</Words>
  <Application>Microsoft Office PowerPoint</Application>
  <PresentationFormat>Custom</PresentationFormat>
  <Paragraphs>481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Cambria</vt:lpstr>
      <vt:lpstr>Lucida Grande</vt:lpstr>
      <vt:lpstr>Times New Roman</vt:lpstr>
      <vt:lpstr>Wingdings</vt:lpstr>
      <vt:lpstr>RU PPT Algemeen NL 2014</vt:lpstr>
      <vt:lpstr>RU Titeldia's</vt:lpstr>
      <vt:lpstr>Natuurkunde in actie                      Jan van Riswick  “Wie wil leren moet voelen”</vt:lpstr>
      <vt:lpstr>VRAAG</vt:lpstr>
      <vt:lpstr>KRACHT </vt:lpstr>
      <vt:lpstr>ARBEID</vt:lpstr>
      <vt:lpstr>ENERGIE </vt:lpstr>
      <vt:lpstr>PowerPoint Presentation</vt:lpstr>
      <vt:lpstr>Onderzoek RU 1e jaar natuurkunde, 2011 (N = 69)</vt:lpstr>
      <vt:lpstr>Uitspraken van 1e jaar natuurkunde studenten RU (2011)</vt:lpstr>
      <vt:lpstr>Drie onderzoeksgebieden m.b.t. klassieke mechanica</vt:lpstr>
      <vt:lpstr>Samenhang</vt:lpstr>
      <vt:lpstr>PowerPoint Presentation</vt:lpstr>
      <vt:lpstr>Toepassing is ook belangrijk </vt:lpstr>
      <vt:lpstr>Antwoorden</vt:lpstr>
      <vt:lpstr>Toepassing: Arbeid </vt:lpstr>
      <vt:lpstr>Trekkracht op karretje met leerling bij constante snelheid</vt:lpstr>
      <vt:lpstr>2.  Mechanica vanuit het traagheid (1e wet)</vt:lpstr>
      <vt:lpstr>3.  Kinesthetische leerstrategie.  Waarom actie?   </vt:lpstr>
      <vt:lpstr>Actie dus!</vt:lpstr>
      <vt:lpstr>Actie: Snelheid</vt:lpstr>
      <vt:lpstr>Actie: uitbeelden</vt:lpstr>
      <vt:lpstr>Traagheid</vt:lpstr>
      <vt:lpstr>ACTIE:   Traagheid zelf ervaren</vt:lpstr>
      <vt:lpstr>Acties met een bezem</vt:lpstr>
      <vt:lpstr>Actie in de ruimte</vt:lpstr>
      <vt:lpstr>Actie: wedstrijd</vt:lpstr>
      <vt:lpstr>Nog veel meer actie …</vt:lpstr>
      <vt:lpstr>Variant: Pictionary    waar is  vgem.?</vt:lpstr>
      <vt:lpstr>Toepassing: bepaal het gewicht van het Sinterklaas cadeau</vt:lpstr>
      <vt:lpstr>PowerPoint Presentation</vt:lpstr>
      <vt:lpstr>‘Verdiepende’ actie: Kussengevecht</vt:lpstr>
      <vt:lpstr>Newtons’ wieg</vt:lpstr>
      <vt:lpstr>En nog veel meer mogelijkheden voor actie … </vt:lpstr>
      <vt:lpstr>Links       Rechts</vt:lpstr>
      <vt:lpstr>Wet van behoud van energie uitbeelden</vt:lpstr>
      <vt:lpstr>Actie met muziek</vt:lpstr>
      <vt:lpstr>Actie op straat / in het vrije veld / in de speeltuin…</vt:lpstr>
      <vt:lpstr>Knal en trillingen &amp; golvende acties ter afsluiting</vt:lpstr>
    </vt:vector>
  </TitlesOfParts>
  <Company>Radboud Universiteit Nijmegen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u560141</dc:creator>
  <cp:lastModifiedBy>Riswick, J.A.M.H. van (Jan)</cp:lastModifiedBy>
  <cp:revision>242</cp:revision>
  <dcterms:created xsi:type="dcterms:W3CDTF">2014-10-09T12:19:00Z</dcterms:created>
  <dcterms:modified xsi:type="dcterms:W3CDTF">2019-12-15T14:03:32Z</dcterms:modified>
</cp:coreProperties>
</file>