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826" r:id="rId2"/>
    <p:sldId id="828" r:id="rId3"/>
    <p:sldId id="829" r:id="rId4"/>
    <p:sldId id="831" r:id="rId5"/>
    <p:sldId id="830" r:id="rId6"/>
    <p:sldId id="832" r:id="rId7"/>
    <p:sldId id="823" r:id="rId8"/>
    <p:sldId id="837" r:id="rId9"/>
    <p:sldId id="844" r:id="rId10"/>
    <p:sldId id="846" r:id="rId11"/>
    <p:sldId id="843" r:id="rId12"/>
    <p:sldId id="858" r:id="rId13"/>
    <p:sldId id="839" r:id="rId14"/>
    <p:sldId id="838" r:id="rId15"/>
    <p:sldId id="840" r:id="rId16"/>
    <p:sldId id="845" r:id="rId17"/>
    <p:sldId id="791" r:id="rId18"/>
    <p:sldId id="817" r:id="rId19"/>
    <p:sldId id="859" r:id="rId20"/>
    <p:sldId id="863" r:id="rId21"/>
    <p:sldId id="862" r:id="rId22"/>
    <p:sldId id="873" r:id="rId23"/>
    <p:sldId id="794" r:id="rId24"/>
    <p:sldId id="870" r:id="rId25"/>
    <p:sldId id="869" r:id="rId26"/>
    <p:sldId id="825" r:id="rId27"/>
    <p:sldId id="871" r:id="rId28"/>
    <p:sldId id="824" r:id="rId29"/>
    <p:sldId id="848" r:id="rId30"/>
    <p:sldId id="849" r:id="rId31"/>
    <p:sldId id="850" r:id="rId32"/>
    <p:sldId id="851" r:id="rId33"/>
    <p:sldId id="852" r:id="rId34"/>
    <p:sldId id="853" r:id="rId35"/>
    <p:sldId id="854" r:id="rId36"/>
    <p:sldId id="855" r:id="rId37"/>
    <p:sldId id="856" r:id="rId38"/>
    <p:sldId id="874" r:id="rId39"/>
    <p:sldId id="875" r:id="rId40"/>
    <p:sldId id="876" r:id="rId41"/>
    <p:sldId id="872" r:id="rId42"/>
    <p:sldId id="821" r:id="rId43"/>
  </p:sldIdLst>
  <p:sldSz cx="12192000" cy="6858000"/>
  <p:notesSz cx="6794500"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6B80"/>
    <a:srgbClr val="0F748E"/>
    <a:srgbClr val="604900"/>
    <a:srgbClr val="179C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08" autoAdjust="0"/>
    <p:restoredTop sz="86511" autoAdjust="0"/>
  </p:normalViewPr>
  <p:slideViewPr>
    <p:cSldViewPr snapToGrid="0">
      <p:cViewPr varScale="1">
        <p:scale>
          <a:sx n="77" d="100"/>
          <a:sy n="77" d="100"/>
        </p:scale>
        <p:origin x="629" y="6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813" cy="4984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8100" y="0"/>
            <a:ext cx="2944813" cy="498475"/>
          </a:xfrm>
          <a:prstGeom prst="rect">
            <a:avLst/>
          </a:prstGeom>
        </p:spPr>
        <p:txBody>
          <a:bodyPr vert="horz" lIns="91440" tIns="45720" rIns="91440" bIns="45720" rtlCol="0"/>
          <a:lstStyle>
            <a:lvl1pPr algn="r">
              <a:defRPr sz="1200"/>
            </a:lvl1pPr>
          </a:lstStyle>
          <a:p>
            <a:fld id="{E13CDBC6-F006-4205-988A-8FC194902444}" type="datetimeFigureOut">
              <a:rPr lang="en-US" smtClean="0"/>
              <a:t>16-Jan-20</a:t>
            </a:fld>
            <a:endParaRPr lang="en-US"/>
          </a:p>
        </p:txBody>
      </p:sp>
      <p:sp>
        <p:nvSpPr>
          <p:cNvPr id="4" name="Footer Placeholder 3"/>
          <p:cNvSpPr>
            <a:spLocks noGrp="1"/>
          </p:cNvSpPr>
          <p:nvPr>
            <p:ph type="ftr" sz="quarter" idx="2"/>
          </p:nvPr>
        </p:nvSpPr>
        <p:spPr>
          <a:xfrm>
            <a:off x="0" y="9432925"/>
            <a:ext cx="2944813" cy="49847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8100" y="9432925"/>
            <a:ext cx="2944813" cy="498475"/>
          </a:xfrm>
          <a:prstGeom prst="rect">
            <a:avLst/>
          </a:prstGeom>
        </p:spPr>
        <p:txBody>
          <a:bodyPr vert="horz" lIns="91440" tIns="45720" rIns="91440" bIns="45720" rtlCol="0" anchor="b"/>
          <a:lstStyle>
            <a:lvl1pPr algn="r">
              <a:defRPr sz="1200"/>
            </a:lvl1pPr>
          </a:lstStyle>
          <a:p>
            <a:fld id="{3C30618D-6737-4F10-80C6-507B431C41D6}" type="slidenum">
              <a:rPr lang="en-US" smtClean="0"/>
              <a:t>‹#›</a:t>
            </a:fld>
            <a:endParaRPr lang="en-US"/>
          </a:p>
        </p:txBody>
      </p:sp>
    </p:spTree>
    <p:extLst>
      <p:ext uri="{BB962C8B-B14F-4D97-AF65-F5344CB8AC3E}">
        <p14:creationId xmlns:p14="http://schemas.microsoft.com/office/powerpoint/2010/main" val="31243418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48645" y="0"/>
            <a:ext cx="2944283" cy="498295"/>
          </a:xfrm>
          <a:prstGeom prst="rect">
            <a:avLst/>
          </a:prstGeom>
        </p:spPr>
        <p:txBody>
          <a:bodyPr vert="horz" lIns="91440" tIns="45720" rIns="91440" bIns="45720" rtlCol="0"/>
          <a:lstStyle>
            <a:lvl1pPr algn="r">
              <a:defRPr sz="1200"/>
            </a:lvl1pPr>
          </a:lstStyle>
          <a:p>
            <a:fld id="{7288D8AF-734E-8B4F-B7A9-08A1EFC163A5}" type="datetimeFigureOut">
              <a:rPr lang="nl-BE" smtClean="0"/>
              <a:t>16/01/2020</a:t>
            </a:fld>
            <a:endParaRPr lang="nl-BE"/>
          </a:p>
        </p:txBody>
      </p:sp>
      <p:sp>
        <p:nvSpPr>
          <p:cNvPr id="4" name="Tijdelijke aanduiding voor dia-afbeelding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450" y="4779486"/>
            <a:ext cx="5435600" cy="3910489"/>
          </a:xfrm>
          <a:prstGeom prst="rect">
            <a:avLst/>
          </a:prstGeom>
        </p:spPr>
        <p:txBody>
          <a:bodyPr vert="horz" lIns="91440" tIns="45720" rIns="91440" bIns="45720" rtlCol="0"/>
          <a:lstStyle/>
          <a:p>
            <a:r>
              <a:rPr lang="nl-NL"/>
              <a:t>Tekststijl van het model bewerken
Tweede niveau
Derde niveau
Vierde niveau
Vijfde niveau</a:t>
            </a:r>
            <a:endParaRPr lang="nl-BE"/>
          </a:p>
        </p:txBody>
      </p:sp>
      <p:sp>
        <p:nvSpPr>
          <p:cNvPr id="6" name="Tijdelijke aanduiding voor voettekst 5"/>
          <p:cNvSpPr>
            <a:spLocks noGrp="1"/>
          </p:cNvSpPr>
          <p:nvPr>
            <p:ph type="ftr" sz="quarter" idx="4"/>
          </p:nvPr>
        </p:nvSpPr>
        <p:spPr>
          <a:xfrm>
            <a:off x="0" y="9433107"/>
            <a:ext cx="2944283" cy="498294"/>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48645" y="9433107"/>
            <a:ext cx="2944283" cy="498294"/>
          </a:xfrm>
          <a:prstGeom prst="rect">
            <a:avLst/>
          </a:prstGeom>
        </p:spPr>
        <p:txBody>
          <a:bodyPr vert="horz" lIns="91440" tIns="45720" rIns="91440" bIns="45720" rtlCol="0" anchor="b"/>
          <a:lstStyle>
            <a:lvl1pPr algn="r">
              <a:defRPr sz="1200"/>
            </a:lvl1pPr>
          </a:lstStyle>
          <a:p>
            <a:fld id="{972F9711-10D2-9643-B232-B7DFDDC34495}" type="slidenum">
              <a:rPr lang="nl-BE" smtClean="0"/>
              <a:t>‹#›</a:t>
            </a:fld>
            <a:endParaRPr lang="nl-BE"/>
          </a:p>
        </p:txBody>
      </p:sp>
    </p:spTree>
    <p:extLst>
      <p:ext uri="{BB962C8B-B14F-4D97-AF65-F5344CB8AC3E}">
        <p14:creationId xmlns:p14="http://schemas.microsoft.com/office/powerpoint/2010/main" val="2481180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n.wikipedia.org/wiki/Thomas_Midgley_Jr."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Science is amazing</a:t>
            </a:r>
          </a:p>
          <a:p>
            <a:r>
              <a:rPr lang="en-US" dirty="0" smtClean="0"/>
              <a:t>We can work together to unlock the</a:t>
            </a:r>
            <a:r>
              <a:rPr lang="en-US" baseline="0" dirty="0" smtClean="0"/>
              <a:t> secrets of the universe</a:t>
            </a:r>
          </a:p>
          <a:p>
            <a:r>
              <a:rPr lang="en-US" baseline="0" dirty="0" smtClean="0"/>
              <a:t>We can learn about DNA and the building blocks of life</a:t>
            </a:r>
          </a:p>
          <a:p>
            <a:r>
              <a:rPr lang="en-US" baseline="0" dirty="0" smtClean="0"/>
              <a:t>We can venture out to new planets</a:t>
            </a:r>
          </a:p>
          <a:p>
            <a:r>
              <a:rPr lang="en-US" baseline="0" dirty="0" smtClean="0"/>
              <a:t>We can build huge structures to the benefit of millions of people</a:t>
            </a:r>
          </a:p>
          <a:p>
            <a:endParaRPr lang="en-US" baseline="0" dirty="0" smtClean="0"/>
          </a:p>
          <a:p>
            <a:r>
              <a:rPr lang="en-US" baseline="0" dirty="0" smtClean="0"/>
              <a:t>BUT</a:t>
            </a:r>
          </a:p>
          <a:p>
            <a:r>
              <a:rPr lang="en-US" baseline="0" dirty="0" smtClean="0"/>
              <a:t>Big groups can also build weapons of mass destruction</a:t>
            </a:r>
          </a:p>
          <a:p>
            <a:r>
              <a:rPr lang="en-US" baseline="0" dirty="0" smtClean="0"/>
              <a:t>Scientists can modify </a:t>
            </a:r>
            <a:r>
              <a:rPr lang="en-US" baseline="0" dirty="0" err="1" smtClean="0"/>
              <a:t>dna</a:t>
            </a:r>
            <a:r>
              <a:rPr lang="en-US" baseline="0" dirty="0" smtClean="0"/>
              <a:t> in embryo’s can make designer babies</a:t>
            </a:r>
          </a:p>
          <a:p>
            <a:r>
              <a:rPr lang="en-US" baseline="0" dirty="0" smtClean="0"/>
              <a:t>We littered space</a:t>
            </a:r>
          </a:p>
          <a:p>
            <a:r>
              <a:rPr lang="en-US" baseline="0" dirty="0" smtClean="0"/>
              <a:t>And our impact on the environment can be huge</a:t>
            </a:r>
            <a:r>
              <a:rPr lang="en-US" dirty="0" smtClean="0"/>
              <a:t>.</a:t>
            </a:r>
          </a:p>
          <a:p>
            <a:endParaRPr lang="nl-BE" dirty="0" smtClean="0">
              <a:hlinkClick r:id="rId3"/>
            </a:endParaRPr>
          </a:p>
          <a:p>
            <a:r>
              <a:rPr lang="nl-BE" dirty="0" smtClean="0">
                <a:hlinkClick r:id="rId3"/>
              </a:rPr>
              <a:t>https://en.wikipedia.org/wiki/Thomas_Midgley_Jr.</a:t>
            </a:r>
            <a:r>
              <a:rPr lang="nl-BE" dirty="0" smtClean="0"/>
              <a:t> </a:t>
            </a:r>
            <a:endParaRPr lang="nl-BE" dirty="0"/>
          </a:p>
        </p:txBody>
      </p:sp>
      <p:sp>
        <p:nvSpPr>
          <p:cNvPr id="4" name="Slide Number Placeholder 3"/>
          <p:cNvSpPr>
            <a:spLocks noGrp="1"/>
          </p:cNvSpPr>
          <p:nvPr>
            <p:ph type="sldNum" sz="quarter" idx="10"/>
          </p:nvPr>
        </p:nvSpPr>
        <p:spPr/>
        <p:txBody>
          <a:bodyPr/>
          <a:lstStyle/>
          <a:p>
            <a:fld id="{972F9711-10D2-9643-B232-B7DFDDC34495}" type="slidenum">
              <a:rPr lang="nl-BE" smtClean="0"/>
              <a:t>2</a:t>
            </a:fld>
            <a:endParaRPr lang="nl-BE"/>
          </a:p>
        </p:txBody>
      </p:sp>
    </p:spTree>
    <p:extLst>
      <p:ext uri="{BB962C8B-B14F-4D97-AF65-F5344CB8AC3E}">
        <p14:creationId xmlns:p14="http://schemas.microsoft.com/office/powerpoint/2010/main" val="141995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jdelijke aanduiding voor dia-afbeelding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31746" name="Tijdelijke aanduiding voor notiti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GB" dirty="0"/>
              <a:t>In a philosophical dialogue, a group of students discusses a thought-provoking question by exploring the coherence and relevance of arguments</a:t>
            </a:r>
            <a:r>
              <a:rPr lang="en-US" dirty="0"/>
              <a:t>. The dialogue is guided by a facilitator who doesn’t answer, but only questions participants, implying that the students are autonomous </a:t>
            </a:r>
            <a:r>
              <a:rPr lang="en-GB" dirty="0"/>
              <a:t>(</a:t>
            </a:r>
            <a:r>
              <a:rPr lang="en-GB" dirty="0" err="1"/>
              <a:t>Lipman</a:t>
            </a:r>
            <a:r>
              <a:rPr lang="en-GB" dirty="0"/>
              <a:t>, 1991)</a:t>
            </a:r>
            <a:r>
              <a:rPr lang="en-US" dirty="0"/>
              <a:t>. </a:t>
            </a:r>
            <a:r>
              <a:rPr lang="en-GB" dirty="0"/>
              <a:t>Success of the philosophical dialogue depends on the appropriate use of distinct question-categories by the facilitator. As the process of the philosophical dialogue mimics the argumentative processes going on among scientists, participation in the dialogue itself provides an analogy of the scientific process. </a:t>
            </a:r>
          </a:p>
          <a:p>
            <a:pPr marL="0" indent="0">
              <a:buNone/>
            </a:pPr>
            <a:endParaRPr lang="en-GB" dirty="0"/>
          </a:p>
          <a:p>
            <a:pPr marL="0" indent="0">
              <a:buNone/>
            </a:pPr>
            <a:r>
              <a:rPr lang="en-GB" dirty="0"/>
              <a:t>  </a:t>
            </a:r>
          </a:p>
          <a:p>
            <a:endParaRPr lang="en-US" dirty="0"/>
          </a:p>
          <a:p>
            <a:pPr eaLnBrk="1" hangingPunct="1">
              <a:spcBef>
                <a:spcPct val="0"/>
              </a:spcBef>
            </a:pPr>
            <a:endParaRPr lang="nl-BE" b="1" dirty="0">
              <a:latin typeface="Calibri" charset="0"/>
            </a:endParaRPr>
          </a:p>
          <a:p>
            <a:pPr eaLnBrk="1" hangingPunct="1">
              <a:spcBef>
                <a:spcPct val="0"/>
              </a:spcBef>
            </a:pPr>
            <a:r>
              <a:rPr lang="nl-BE" b="1" dirty="0">
                <a:latin typeface="Calibri" charset="0"/>
              </a:rPr>
              <a:t>Hoe?</a:t>
            </a:r>
          </a:p>
          <a:p>
            <a:pPr eaLnBrk="1" hangingPunct="1">
              <a:spcBef>
                <a:spcPct val="0"/>
              </a:spcBef>
            </a:pPr>
            <a:r>
              <a:rPr lang="nl-BE" dirty="0">
                <a:latin typeface="Calibri" charset="0"/>
              </a:rPr>
              <a:t>Prikkel zoeken die cognitief conflict uitlokt.</a:t>
            </a:r>
          </a:p>
          <a:p>
            <a:pPr eaLnBrk="1" hangingPunct="1">
              <a:spcBef>
                <a:spcPct val="0"/>
              </a:spcBef>
            </a:pPr>
            <a:r>
              <a:rPr lang="nl-BE" dirty="0">
                <a:latin typeface="Calibri" charset="0"/>
              </a:rPr>
              <a:t>Kernvragen: wat, wie, hoe, wat bedoel je? …</a:t>
            </a:r>
          </a:p>
          <a:p>
            <a:pPr eaLnBrk="1" hangingPunct="1">
              <a:spcBef>
                <a:spcPct val="0"/>
              </a:spcBef>
            </a:pPr>
            <a:r>
              <a:rPr lang="en-GB" dirty="0">
                <a:latin typeface="Calibri" charset="0"/>
              </a:rPr>
              <a:t>The philosophical dialogue, aimed at eliciting critical and creative thinking through argumentation, can prove a useful method to elicit reflection about science as it (</a:t>
            </a:r>
            <a:r>
              <a:rPr lang="en-GB" dirty="0" err="1">
                <a:latin typeface="Calibri" charset="0"/>
              </a:rPr>
              <a:t>i</a:t>
            </a:r>
            <a:r>
              <a:rPr lang="en-GB" dirty="0">
                <a:latin typeface="Calibri" charset="0"/>
              </a:rPr>
              <a:t>) helps students to clarify abstract concepts, (ii) allows students to couple abstract epistemological knowledge about science with their own experiences and (iii) facilitates conceptual change by monitoring one’s thinking processes.</a:t>
            </a:r>
            <a:r>
              <a:rPr lang="nl-NL" dirty="0">
                <a:latin typeface="Calibri" charset="0"/>
              </a:rPr>
              <a:t> </a:t>
            </a:r>
            <a:endParaRPr lang="en-US" dirty="0">
              <a:latin typeface="Calibri" charset="0"/>
            </a:endParaRPr>
          </a:p>
          <a:p>
            <a:pPr eaLnBrk="1" hangingPunct="1">
              <a:spcBef>
                <a:spcPct val="0"/>
              </a:spcBef>
            </a:pPr>
            <a:r>
              <a:rPr lang="en-GB" dirty="0">
                <a:latin typeface="Calibri" charset="0"/>
              </a:rPr>
              <a:t>Combining classic </a:t>
            </a:r>
            <a:r>
              <a:rPr lang="en-GB" dirty="0" err="1">
                <a:latin typeface="Calibri" charset="0"/>
              </a:rPr>
              <a:t>NoS</a:t>
            </a:r>
            <a:r>
              <a:rPr lang="en-GB" dirty="0">
                <a:latin typeface="Calibri" charset="0"/>
              </a:rPr>
              <a:t>-learning material and the philosophical dialogue allows to create a new approach where students collectively explore general scientific or epistemological problems. The teacher does not provide answers, but only facilitates the dialogue by using different kinds of questions leading to hypothesis-formation, explication, argumentation and investigation of </a:t>
            </a:r>
            <a:r>
              <a:rPr lang="en-GB" dirty="0" err="1">
                <a:latin typeface="Calibri" charset="0"/>
              </a:rPr>
              <a:t>NoS</a:t>
            </a:r>
            <a:r>
              <a:rPr lang="en-GB" dirty="0">
                <a:latin typeface="Calibri" charset="0"/>
              </a:rPr>
              <a:t>-related concepts. </a:t>
            </a:r>
            <a:endParaRPr lang="nl-NL" dirty="0">
              <a:latin typeface="Calibri" charset="0"/>
            </a:endParaRPr>
          </a:p>
          <a:p>
            <a:pPr eaLnBrk="1" hangingPunct="1">
              <a:spcBef>
                <a:spcPct val="0"/>
              </a:spcBef>
            </a:pPr>
            <a:endParaRPr lang="nl-BE" dirty="0">
              <a:latin typeface="Calibri" charset="0"/>
            </a:endParaRPr>
          </a:p>
        </p:txBody>
      </p:sp>
      <p:sp>
        <p:nvSpPr>
          <p:cNvPr id="31747" name="Tijdelijke aanduiding voor dianumm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1BDCA5DA-8C68-664B-A3A2-426A71C3E16C}" type="slidenum">
              <a:rPr lang="nl-BE" sz="1200"/>
              <a:pPr eaLnBrk="1" fontAlgn="base" hangingPunct="1">
                <a:spcBef>
                  <a:spcPct val="0"/>
                </a:spcBef>
                <a:spcAft>
                  <a:spcPct val="0"/>
                </a:spcAft>
              </a:pPr>
              <a:t>23</a:t>
            </a:fld>
            <a:endParaRPr lang="nl-BE" sz="1200"/>
          </a:p>
        </p:txBody>
      </p:sp>
    </p:spTree>
    <p:extLst>
      <p:ext uri="{BB962C8B-B14F-4D97-AF65-F5344CB8AC3E}">
        <p14:creationId xmlns:p14="http://schemas.microsoft.com/office/powerpoint/2010/main" val="2907951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these are the challenges science teachers are faced</a:t>
            </a:r>
            <a:r>
              <a:rPr lang="en-US" baseline="0" dirty="0" smtClean="0"/>
              <a:t> with, and have to address (but sometimes do not). </a:t>
            </a:r>
          </a:p>
          <a:p>
            <a:r>
              <a:rPr lang="en-US" baseline="0" dirty="0" smtClean="0"/>
              <a:t>This is where our current project comes in. </a:t>
            </a:r>
          </a:p>
          <a:p>
            <a:r>
              <a:rPr lang="en-US" baseline="0" dirty="0" smtClean="0"/>
              <a:t>The title of the presentation will make more sense later on. </a:t>
            </a:r>
            <a:endParaRPr lang="en-US" dirty="0"/>
          </a:p>
        </p:txBody>
      </p:sp>
      <p:sp>
        <p:nvSpPr>
          <p:cNvPr id="4" name="Slide Number Placeholder 3"/>
          <p:cNvSpPr>
            <a:spLocks noGrp="1"/>
          </p:cNvSpPr>
          <p:nvPr>
            <p:ph type="sldNum" sz="quarter" idx="10"/>
          </p:nvPr>
        </p:nvSpPr>
        <p:spPr/>
        <p:txBody>
          <a:bodyPr/>
          <a:lstStyle/>
          <a:p>
            <a:fld id="{972F9711-10D2-9643-B232-B7DFDDC34495}" type="slidenum">
              <a:rPr lang="nl-BE" smtClean="0"/>
              <a:t>41</a:t>
            </a:fld>
            <a:endParaRPr lang="nl-BE"/>
          </a:p>
        </p:txBody>
      </p:sp>
    </p:spTree>
    <p:extLst>
      <p:ext uri="{BB962C8B-B14F-4D97-AF65-F5344CB8AC3E}">
        <p14:creationId xmlns:p14="http://schemas.microsoft.com/office/powerpoint/2010/main" val="3287466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err="1" smtClean="0"/>
              <a:t>Additionally</a:t>
            </a:r>
            <a:r>
              <a:rPr lang="nl-BE" dirty="0" smtClean="0"/>
              <a:t> </a:t>
            </a:r>
            <a:r>
              <a:rPr lang="nl-BE" dirty="0" err="1" smtClean="0"/>
              <a:t>students</a:t>
            </a:r>
            <a:r>
              <a:rPr lang="nl-BE" dirty="0" smtClean="0"/>
              <a:t> </a:t>
            </a:r>
            <a:r>
              <a:rPr lang="nl-BE" dirty="0" err="1" smtClean="0"/>
              <a:t>come</a:t>
            </a:r>
            <a:r>
              <a:rPr lang="nl-BE" dirty="0" smtClean="0"/>
              <a:t> in </a:t>
            </a:r>
            <a:r>
              <a:rPr lang="nl-BE" dirty="0" err="1" smtClean="0"/>
              <a:t>with</a:t>
            </a:r>
            <a:r>
              <a:rPr lang="nl-BE" dirty="0" smtClean="0"/>
              <a:t> </a:t>
            </a:r>
            <a:r>
              <a:rPr lang="nl-BE" dirty="0" err="1" smtClean="0"/>
              <a:t>all</a:t>
            </a:r>
            <a:r>
              <a:rPr lang="nl-BE" dirty="0" smtClean="0"/>
              <a:t> kinds of </a:t>
            </a:r>
            <a:r>
              <a:rPr lang="nl-BE" dirty="0" err="1" smtClean="0"/>
              <a:t>ideas</a:t>
            </a:r>
            <a:r>
              <a:rPr lang="nl-BE" dirty="0" smtClean="0"/>
              <a:t> </a:t>
            </a:r>
            <a:r>
              <a:rPr lang="nl-BE" dirty="0" err="1" smtClean="0"/>
              <a:t>about</a:t>
            </a:r>
            <a:r>
              <a:rPr lang="nl-BE" dirty="0" smtClean="0"/>
              <a:t> </a:t>
            </a:r>
            <a:r>
              <a:rPr lang="nl-BE" dirty="0" err="1" smtClean="0"/>
              <a:t>science</a:t>
            </a:r>
            <a:r>
              <a:rPr lang="nl-BE" dirty="0" smtClean="0"/>
              <a:t> </a:t>
            </a:r>
            <a:r>
              <a:rPr lang="nl-BE" dirty="0" err="1" smtClean="0"/>
              <a:t>and</a:t>
            </a:r>
            <a:r>
              <a:rPr lang="nl-BE" dirty="0" smtClean="0"/>
              <a:t> </a:t>
            </a:r>
            <a:r>
              <a:rPr lang="nl-BE" dirty="0" err="1" smtClean="0"/>
              <a:t>scientific</a:t>
            </a:r>
            <a:r>
              <a:rPr lang="nl-BE" dirty="0" smtClean="0"/>
              <a:t> topics.</a:t>
            </a:r>
          </a:p>
          <a:p>
            <a:r>
              <a:rPr lang="nl-BE" dirty="0" err="1" smtClean="0"/>
              <a:t>Some</a:t>
            </a:r>
            <a:r>
              <a:rPr lang="nl-BE" dirty="0" smtClean="0"/>
              <a:t> wrong</a:t>
            </a:r>
            <a:r>
              <a:rPr lang="nl-BE" baseline="0" dirty="0" smtClean="0"/>
              <a:t> but </a:t>
            </a:r>
            <a:r>
              <a:rPr lang="nl-BE" baseline="0" dirty="0" err="1" smtClean="0"/>
              <a:t>essentially</a:t>
            </a:r>
            <a:r>
              <a:rPr lang="nl-BE" baseline="0" dirty="0" smtClean="0"/>
              <a:t> </a:t>
            </a:r>
            <a:r>
              <a:rPr lang="nl-BE" baseline="0" dirty="0" err="1" smtClean="0"/>
              <a:t>benign</a:t>
            </a:r>
            <a:r>
              <a:rPr lang="nl-BE" baseline="0" dirty="0" smtClean="0"/>
              <a:t> </a:t>
            </a:r>
          </a:p>
          <a:p>
            <a:r>
              <a:rPr lang="nl-BE" baseline="0" dirty="0" err="1" smtClean="0"/>
              <a:t>Some</a:t>
            </a:r>
            <a:r>
              <a:rPr lang="nl-BE" baseline="0" dirty="0" smtClean="0"/>
              <a:t> wrong </a:t>
            </a:r>
            <a:r>
              <a:rPr lang="nl-BE" baseline="0" dirty="0" err="1" smtClean="0"/>
              <a:t>and</a:t>
            </a:r>
            <a:r>
              <a:rPr lang="nl-BE" baseline="0" dirty="0" smtClean="0"/>
              <a:t> </a:t>
            </a:r>
            <a:r>
              <a:rPr lang="nl-BE" baseline="0" dirty="0" err="1" smtClean="0"/>
              <a:t>with</a:t>
            </a:r>
            <a:r>
              <a:rPr lang="nl-BE" baseline="0" dirty="0" smtClean="0"/>
              <a:t> a </a:t>
            </a:r>
            <a:r>
              <a:rPr lang="nl-BE" baseline="0" dirty="0" err="1" smtClean="0"/>
              <a:t>potentially</a:t>
            </a:r>
            <a:r>
              <a:rPr lang="nl-BE" baseline="0" dirty="0" smtClean="0"/>
              <a:t> </a:t>
            </a:r>
            <a:r>
              <a:rPr lang="nl-BE" baseline="0" dirty="0" err="1" smtClean="0"/>
              <a:t>huge</a:t>
            </a:r>
            <a:r>
              <a:rPr lang="nl-BE" baseline="0" dirty="0" smtClean="0"/>
              <a:t> impact on </a:t>
            </a:r>
            <a:r>
              <a:rPr lang="nl-BE" baseline="0" dirty="0" err="1" smtClean="0"/>
              <a:t>the</a:t>
            </a:r>
            <a:r>
              <a:rPr lang="nl-BE" baseline="0" dirty="0" smtClean="0"/>
              <a:t> </a:t>
            </a:r>
            <a:r>
              <a:rPr lang="nl-BE" baseline="0" dirty="0" err="1" smtClean="0"/>
              <a:t>world</a:t>
            </a:r>
            <a:r>
              <a:rPr lang="nl-BE" baseline="0" dirty="0" smtClean="0"/>
              <a:t> </a:t>
            </a:r>
            <a:r>
              <a:rPr lang="nl-BE" baseline="0" dirty="0" err="1" smtClean="0"/>
              <a:t>and</a:t>
            </a:r>
            <a:r>
              <a:rPr lang="nl-BE" baseline="0" dirty="0" smtClean="0"/>
              <a:t> </a:t>
            </a:r>
            <a:r>
              <a:rPr lang="nl-BE" baseline="0" dirty="0" err="1" smtClean="0"/>
              <a:t>the</a:t>
            </a:r>
            <a:r>
              <a:rPr lang="nl-BE" baseline="0" dirty="0" smtClean="0"/>
              <a:t> </a:t>
            </a:r>
            <a:r>
              <a:rPr lang="nl-BE" baseline="0" dirty="0" err="1" smtClean="0"/>
              <a:t>people</a:t>
            </a:r>
            <a:r>
              <a:rPr lang="nl-BE" baseline="0" dirty="0" smtClean="0"/>
              <a:t> </a:t>
            </a:r>
            <a:r>
              <a:rPr lang="nl-BE" baseline="0" dirty="0" err="1" smtClean="0"/>
              <a:t>around</a:t>
            </a:r>
            <a:r>
              <a:rPr lang="nl-BE" baseline="0" dirty="0" smtClean="0"/>
              <a:t> </a:t>
            </a:r>
            <a:r>
              <a:rPr lang="nl-BE" baseline="0" dirty="0" err="1" smtClean="0"/>
              <a:t>them</a:t>
            </a:r>
            <a:r>
              <a:rPr lang="nl-BE" baseline="0" dirty="0" smtClean="0"/>
              <a:t>.</a:t>
            </a:r>
          </a:p>
          <a:p>
            <a:endParaRPr lang="nl-BE" baseline="0" dirty="0" smtClean="0"/>
          </a:p>
          <a:p>
            <a:r>
              <a:rPr lang="nl-BE" baseline="0" dirty="0" err="1" smtClean="0"/>
              <a:t>Combined</a:t>
            </a:r>
            <a:r>
              <a:rPr lang="nl-BE" baseline="0" dirty="0" smtClean="0"/>
              <a:t> </a:t>
            </a:r>
            <a:r>
              <a:rPr lang="nl-BE" baseline="0" dirty="0" err="1" smtClean="0"/>
              <a:t>this</a:t>
            </a:r>
            <a:r>
              <a:rPr lang="nl-BE" baseline="0" dirty="0" smtClean="0"/>
              <a:t> </a:t>
            </a:r>
            <a:r>
              <a:rPr lang="nl-BE" baseline="0" dirty="0" err="1" smtClean="0"/>
              <a:t>requires</a:t>
            </a:r>
            <a:r>
              <a:rPr lang="nl-BE" baseline="0" dirty="0" smtClean="0"/>
              <a:t> more </a:t>
            </a:r>
            <a:r>
              <a:rPr lang="nl-BE" baseline="0" dirty="0" err="1" smtClean="0"/>
              <a:t>from</a:t>
            </a:r>
            <a:r>
              <a:rPr lang="nl-BE" baseline="0" dirty="0" smtClean="0"/>
              <a:t> </a:t>
            </a:r>
            <a:r>
              <a:rPr lang="nl-BE" baseline="0" dirty="0" err="1" smtClean="0"/>
              <a:t>science</a:t>
            </a:r>
            <a:r>
              <a:rPr lang="nl-BE" baseline="0" dirty="0" smtClean="0"/>
              <a:t> </a:t>
            </a:r>
            <a:r>
              <a:rPr lang="nl-BE" baseline="0" dirty="0" err="1" smtClean="0"/>
              <a:t>education</a:t>
            </a:r>
            <a:r>
              <a:rPr lang="nl-BE" baseline="0" dirty="0" smtClean="0"/>
              <a:t> </a:t>
            </a:r>
            <a:r>
              <a:rPr lang="nl-BE" baseline="0" dirty="0" err="1" smtClean="0"/>
              <a:t>than</a:t>
            </a:r>
            <a:r>
              <a:rPr lang="nl-BE" baseline="0" dirty="0" smtClean="0"/>
              <a:t> </a:t>
            </a:r>
            <a:r>
              <a:rPr lang="nl-BE" baseline="0" dirty="0" err="1" smtClean="0"/>
              <a:t>merely</a:t>
            </a:r>
            <a:r>
              <a:rPr lang="nl-BE" baseline="0" dirty="0" smtClean="0"/>
              <a:t> teaching </a:t>
            </a:r>
            <a:r>
              <a:rPr lang="nl-BE" baseline="0" dirty="0" err="1" smtClean="0"/>
              <a:t>the</a:t>
            </a:r>
            <a:r>
              <a:rPr lang="nl-BE" baseline="0" dirty="0" smtClean="0"/>
              <a:t> state of </a:t>
            </a:r>
            <a:r>
              <a:rPr lang="nl-BE" baseline="0" dirty="0" err="1" smtClean="0"/>
              <a:t>the</a:t>
            </a:r>
            <a:r>
              <a:rPr lang="nl-BE" baseline="0" dirty="0" smtClean="0"/>
              <a:t> art (of 100 </a:t>
            </a:r>
            <a:r>
              <a:rPr lang="nl-BE" baseline="0" dirty="0" err="1" smtClean="0"/>
              <a:t>years</a:t>
            </a:r>
            <a:r>
              <a:rPr lang="nl-BE" baseline="0" dirty="0" smtClean="0"/>
              <a:t> </a:t>
            </a:r>
            <a:r>
              <a:rPr lang="nl-BE" baseline="0" dirty="0" err="1" smtClean="0"/>
              <a:t>ago</a:t>
            </a:r>
            <a:r>
              <a:rPr lang="nl-BE"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Science education needs a broader focus than merely an emphasis on knowledge, research and technical skills.</a:t>
            </a:r>
          </a:p>
          <a:p>
            <a:endParaRPr lang="nl-BE" baseline="0" dirty="0" smtClean="0"/>
          </a:p>
          <a:p>
            <a:endParaRPr lang="nl-BE" dirty="0"/>
          </a:p>
        </p:txBody>
      </p:sp>
      <p:sp>
        <p:nvSpPr>
          <p:cNvPr id="4" name="Slide Number Placeholder 3"/>
          <p:cNvSpPr>
            <a:spLocks noGrp="1"/>
          </p:cNvSpPr>
          <p:nvPr>
            <p:ph type="sldNum" sz="quarter" idx="10"/>
          </p:nvPr>
        </p:nvSpPr>
        <p:spPr/>
        <p:txBody>
          <a:bodyPr/>
          <a:lstStyle/>
          <a:p>
            <a:fld id="{972F9711-10D2-9643-B232-B7DFDDC34495}" type="slidenum">
              <a:rPr lang="nl-BE" smtClean="0"/>
              <a:t>4</a:t>
            </a:fld>
            <a:endParaRPr lang="nl-BE"/>
          </a:p>
        </p:txBody>
      </p:sp>
    </p:spTree>
    <p:extLst>
      <p:ext uri="{BB962C8B-B14F-4D97-AF65-F5344CB8AC3E}">
        <p14:creationId xmlns:p14="http://schemas.microsoft.com/office/powerpoint/2010/main" val="2925893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nl-BE" b="1" dirty="0" err="1" smtClean="0"/>
              <a:t>Yet</a:t>
            </a:r>
            <a:r>
              <a:rPr lang="nl-BE" b="1" baseline="0" dirty="0" smtClean="0"/>
              <a:t> more </a:t>
            </a:r>
            <a:r>
              <a:rPr lang="nl-BE" b="1" baseline="0" dirty="0" err="1" smtClean="0"/>
              <a:t>c</a:t>
            </a:r>
            <a:r>
              <a:rPr lang="nl-BE" b="1" dirty="0" err="1" smtClean="0"/>
              <a:t>hallenges</a:t>
            </a:r>
            <a:endParaRPr lang="nl-BE" b="1" dirty="0"/>
          </a:p>
          <a:p>
            <a:r>
              <a:rPr lang="nl-BE" dirty="0" err="1"/>
              <a:t>Cultural</a:t>
            </a:r>
            <a:r>
              <a:rPr lang="nl-BE" dirty="0"/>
              <a:t> </a:t>
            </a:r>
            <a:r>
              <a:rPr lang="nl-BE" dirty="0" err="1"/>
              <a:t>diversity</a:t>
            </a:r>
            <a:r>
              <a:rPr lang="nl-BE" dirty="0"/>
              <a:t> </a:t>
            </a:r>
            <a:r>
              <a:rPr lang="nl-BE" dirty="0" err="1"/>
              <a:t>among</a:t>
            </a:r>
            <a:r>
              <a:rPr lang="nl-BE" dirty="0"/>
              <a:t> </a:t>
            </a:r>
            <a:r>
              <a:rPr lang="nl-BE" dirty="0" err="1"/>
              <a:t>students</a:t>
            </a:r>
            <a:endParaRPr lang="en-US" dirty="0"/>
          </a:p>
          <a:p>
            <a:r>
              <a:rPr lang="nl-BE" dirty="0" err="1" smtClean="0"/>
              <a:t>Relevance</a:t>
            </a:r>
            <a:r>
              <a:rPr lang="nl-BE" dirty="0" smtClean="0"/>
              <a:t> </a:t>
            </a:r>
            <a:r>
              <a:rPr lang="nl-BE" dirty="0" err="1"/>
              <a:t>and</a:t>
            </a:r>
            <a:r>
              <a:rPr lang="nl-BE" dirty="0"/>
              <a:t> </a:t>
            </a:r>
            <a:r>
              <a:rPr lang="nl-BE" dirty="0" err="1"/>
              <a:t>motivation</a:t>
            </a:r>
            <a:r>
              <a:rPr lang="nl-BE" dirty="0"/>
              <a:t> </a:t>
            </a:r>
            <a:r>
              <a:rPr lang="nl-BE" dirty="0" err="1"/>
              <a:t>for</a:t>
            </a:r>
            <a:r>
              <a:rPr lang="nl-BE" dirty="0"/>
              <a:t> </a:t>
            </a:r>
            <a:r>
              <a:rPr lang="nl-BE" dirty="0" err="1"/>
              <a:t>science</a:t>
            </a:r>
            <a:r>
              <a:rPr lang="nl-BE" dirty="0"/>
              <a:t> </a:t>
            </a:r>
            <a:r>
              <a:rPr lang="nl-BE" dirty="0" err="1"/>
              <a:t>among</a:t>
            </a:r>
            <a:r>
              <a:rPr lang="nl-BE" dirty="0"/>
              <a:t> </a:t>
            </a:r>
            <a:r>
              <a:rPr lang="nl-BE" dirty="0" err="1"/>
              <a:t>students</a:t>
            </a:r>
            <a:r>
              <a:rPr lang="nl-BE" dirty="0"/>
              <a:t> (</a:t>
            </a:r>
            <a:r>
              <a:rPr lang="nl-BE" dirty="0" err="1"/>
              <a:t>for</a:t>
            </a:r>
            <a:r>
              <a:rPr lang="nl-BE" baseline="0" dirty="0"/>
              <a:t> </a:t>
            </a:r>
            <a:r>
              <a:rPr lang="nl-BE" baseline="0" dirty="0" err="1"/>
              <a:t>sure</a:t>
            </a:r>
            <a:r>
              <a:rPr lang="nl-BE" baseline="0" dirty="0"/>
              <a:t> </a:t>
            </a:r>
            <a:r>
              <a:rPr lang="nl-BE" baseline="0" dirty="0" err="1"/>
              <a:t>those</a:t>
            </a:r>
            <a:r>
              <a:rPr lang="nl-BE" baseline="0" dirty="0"/>
              <a:t> </a:t>
            </a:r>
            <a:r>
              <a:rPr lang="nl-BE" baseline="0" dirty="0" err="1"/>
              <a:t>who</a:t>
            </a:r>
            <a:r>
              <a:rPr lang="nl-BE" baseline="0" dirty="0"/>
              <a:t> don’( feel </a:t>
            </a:r>
            <a:r>
              <a:rPr lang="nl-BE" baseline="0" dirty="0" err="1"/>
              <a:t>accepted</a:t>
            </a:r>
            <a:r>
              <a:rPr lang="nl-BE" baseline="0" dirty="0"/>
              <a:t>)</a:t>
            </a:r>
            <a:endParaRPr lang="nl-BE" dirty="0"/>
          </a:p>
          <a:p>
            <a:r>
              <a:rPr lang="nl-BE" dirty="0"/>
              <a:t>Teachers</a:t>
            </a:r>
            <a:r>
              <a:rPr lang="nl-BE" baseline="0" dirty="0"/>
              <a:t> </a:t>
            </a:r>
            <a:r>
              <a:rPr lang="nl-BE" baseline="0" dirty="0" err="1"/>
              <a:t>don’t</a:t>
            </a:r>
            <a:r>
              <a:rPr lang="nl-BE" baseline="0" dirty="0"/>
              <a:t> feel </a:t>
            </a:r>
            <a:r>
              <a:rPr lang="nl-BE" baseline="0" dirty="0" err="1"/>
              <a:t>supported</a:t>
            </a:r>
            <a:endParaRPr lang="nl-BE" dirty="0"/>
          </a:p>
          <a:p>
            <a:r>
              <a:rPr lang="en-US" dirty="0" smtClean="0"/>
              <a:t>There</a:t>
            </a:r>
            <a:r>
              <a:rPr lang="en-US" baseline="0" dirty="0" smtClean="0"/>
              <a:t> is a large out-flux (teachers are either leaving or </a:t>
            </a:r>
            <a:r>
              <a:rPr lang="en-US" baseline="0" dirty="0" err="1" smtClean="0"/>
              <a:t>retireing</a:t>
            </a:r>
            <a:r>
              <a:rPr lang="en-US" baseline="0" dirty="0" smtClean="0"/>
              <a:t>) </a:t>
            </a:r>
            <a:endParaRPr lang="en-US" dirty="0" smtClean="0"/>
          </a:p>
        </p:txBody>
      </p:sp>
      <p:sp>
        <p:nvSpPr>
          <p:cNvPr id="4" name="Slide Number Placeholder 3"/>
          <p:cNvSpPr>
            <a:spLocks noGrp="1"/>
          </p:cNvSpPr>
          <p:nvPr>
            <p:ph type="sldNum" sz="quarter" idx="10"/>
          </p:nvPr>
        </p:nvSpPr>
        <p:spPr/>
        <p:txBody>
          <a:bodyPr/>
          <a:lstStyle/>
          <a:p>
            <a:fld id="{972F9711-10D2-9643-B232-B7DFDDC34495}" type="slidenum">
              <a:rPr lang="nl-BE" smtClean="0"/>
              <a:t>5</a:t>
            </a:fld>
            <a:endParaRPr lang="nl-BE"/>
          </a:p>
        </p:txBody>
      </p:sp>
    </p:spTree>
    <p:extLst>
      <p:ext uri="{BB962C8B-B14F-4D97-AF65-F5344CB8AC3E}">
        <p14:creationId xmlns:p14="http://schemas.microsoft.com/office/powerpoint/2010/main" val="803210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these are the challenges science teachers are faced</a:t>
            </a:r>
            <a:r>
              <a:rPr lang="en-US" baseline="0" dirty="0" smtClean="0"/>
              <a:t> with, and have to address (but sometimes do not). </a:t>
            </a:r>
          </a:p>
          <a:p>
            <a:r>
              <a:rPr lang="en-US" baseline="0" dirty="0" smtClean="0"/>
              <a:t>This is where our current project comes in. </a:t>
            </a:r>
          </a:p>
          <a:p>
            <a:r>
              <a:rPr lang="en-US" baseline="0" dirty="0" smtClean="0"/>
              <a:t>The title of the presentation will make more sense later on. </a:t>
            </a:r>
            <a:endParaRPr lang="en-US" dirty="0"/>
          </a:p>
        </p:txBody>
      </p:sp>
      <p:sp>
        <p:nvSpPr>
          <p:cNvPr id="4" name="Slide Number Placeholder 3"/>
          <p:cNvSpPr>
            <a:spLocks noGrp="1"/>
          </p:cNvSpPr>
          <p:nvPr>
            <p:ph type="sldNum" sz="quarter" idx="10"/>
          </p:nvPr>
        </p:nvSpPr>
        <p:spPr/>
        <p:txBody>
          <a:bodyPr/>
          <a:lstStyle/>
          <a:p>
            <a:fld id="{972F9711-10D2-9643-B232-B7DFDDC34495}" type="slidenum">
              <a:rPr lang="nl-BE" smtClean="0"/>
              <a:t>6</a:t>
            </a:fld>
            <a:endParaRPr lang="nl-BE"/>
          </a:p>
        </p:txBody>
      </p:sp>
    </p:spTree>
    <p:extLst>
      <p:ext uri="{BB962C8B-B14F-4D97-AF65-F5344CB8AC3E}">
        <p14:creationId xmlns:p14="http://schemas.microsoft.com/office/powerpoint/2010/main" val="4224355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200" dirty="0" smtClean="0">
                <a:solidFill>
                  <a:srgbClr val="0F748E"/>
                </a:solidFill>
              </a:rPr>
              <a:t>Heb je al ooit uitdagingen ervaren met betrekking tot maatschappelijke thema’s en lesinhoud?</a:t>
            </a:r>
          </a:p>
          <a:p>
            <a:endParaRPr lang="nl-BE" dirty="0"/>
          </a:p>
        </p:txBody>
      </p:sp>
      <p:sp>
        <p:nvSpPr>
          <p:cNvPr id="4" name="Slide Number Placeholder 3"/>
          <p:cNvSpPr>
            <a:spLocks noGrp="1"/>
          </p:cNvSpPr>
          <p:nvPr>
            <p:ph type="sldNum" sz="quarter" idx="10"/>
          </p:nvPr>
        </p:nvSpPr>
        <p:spPr/>
        <p:txBody>
          <a:bodyPr/>
          <a:lstStyle/>
          <a:p>
            <a:fld id="{972F9711-10D2-9643-B232-B7DFDDC34495}" type="slidenum">
              <a:rPr lang="nl-BE" smtClean="0"/>
              <a:t>7</a:t>
            </a:fld>
            <a:endParaRPr lang="nl-BE"/>
          </a:p>
        </p:txBody>
      </p:sp>
    </p:spTree>
    <p:extLst>
      <p:ext uri="{BB962C8B-B14F-4D97-AF65-F5344CB8AC3E}">
        <p14:creationId xmlns:p14="http://schemas.microsoft.com/office/powerpoint/2010/main" val="550853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972F9711-10D2-9643-B232-B7DFDDC34495}" type="slidenum">
              <a:rPr lang="nl-BE" smtClean="0"/>
              <a:t>8</a:t>
            </a:fld>
            <a:endParaRPr lang="nl-BE"/>
          </a:p>
        </p:txBody>
      </p:sp>
    </p:spTree>
    <p:extLst>
      <p:ext uri="{BB962C8B-B14F-4D97-AF65-F5344CB8AC3E}">
        <p14:creationId xmlns:p14="http://schemas.microsoft.com/office/powerpoint/2010/main" val="1725783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Bijkomend is de aarde rond </a:t>
            </a:r>
            <a:r>
              <a:rPr lang="nl-BE" dirty="0" smtClean="0">
                <a:sym typeface="Wingdings" panose="05000000000000000000" pitchFamily="2" charset="2"/>
              </a:rPr>
              <a:t> ook</a:t>
            </a:r>
            <a:r>
              <a:rPr lang="nl-BE" baseline="0" dirty="0" smtClean="0">
                <a:sym typeface="Wingdings" panose="05000000000000000000" pitchFamily="2" charset="2"/>
              </a:rPr>
              <a:t> dat wordt in vraag gesteld door sommige </a:t>
            </a:r>
            <a:r>
              <a:rPr lang="nl-BE" baseline="0" dirty="0" err="1" smtClean="0">
                <a:sym typeface="Wingdings" panose="05000000000000000000" pitchFamily="2" charset="2"/>
              </a:rPr>
              <a:t>lln</a:t>
            </a:r>
            <a:endParaRPr lang="nl-BE" dirty="0"/>
          </a:p>
        </p:txBody>
      </p:sp>
      <p:sp>
        <p:nvSpPr>
          <p:cNvPr id="4" name="Slide Number Placeholder 3"/>
          <p:cNvSpPr>
            <a:spLocks noGrp="1"/>
          </p:cNvSpPr>
          <p:nvPr>
            <p:ph type="sldNum" sz="quarter" idx="10"/>
          </p:nvPr>
        </p:nvSpPr>
        <p:spPr/>
        <p:txBody>
          <a:bodyPr/>
          <a:lstStyle/>
          <a:p>
            <a:fld id="{972F9711-10D2-9643-B232-B7DFDDC34495}" type="slidenum">
              <a:rPr lang="nl-BE" smtClean="0"/>
              <a:t>12</a:t>
            </a:fld>
            <a:endParaRPr lang="nl-BE"/>
          </a:p>
        </p:txBody>
      </p:sp>
    </p:spTree>
    <p:extLst>
      <p:ext uri="{BB962C8B-B14F-4D97-AF65-F5344CB8AC3E}">
        <p14:creationId xmlns:p14="http://schemas.microsoft.com/office/powerpoint/2010/main" val="2550574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972F9711-10D2-9643-B232-B7DFDDC34495}" type="slidenum">
              <a:rPr lang="nl-BE" smtClean="0"/>
              <a:t>16</a:t>
            </a:fld>
            <a:endParaRPr lang="nl-BE"/>
          </a:p>
        </p:txBody>
      </p:sp>
    </p:spTree>
    <p:extLst>
      <p:ext uri="{BB962C8B-B14F-4D97-AF65-F5344CB8AC3E}">
        <p14:creationId xmlns:p14="http://schemas.microsoft.com/office/powerpoint/2010/main" val="3853234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Maatschappelijk</a:t>
            </a:r>
            <a:r>
              <a:rPr lang="nl-BE" baseline="0" dirty="0" smtClean="0"/>
              <a:t> gevoelig: klimaatsverandering</a:t>
            </a:r>
          </a:p>
          <a:p>
            <a:r>
              <a:rPr lang="nl-BE" baseline="0" dirty="0" smtClean="0"/>
              <a:t>Ethisch: kernwapens</a:t>
            </a:r>
          </a:p>
          <a:p>
            <a:r>
              <a:rPr lang="nl-BE" baseline="0" dirty="0" smtClean="0"/>
              <a:t>Cultureel: leeftijd van de aarde</a:t>
            </a:r>
          </a:p>
          <a:p>
            <a:r>
              <a:rPr lang="nl-BE" baseline="0" dirty="0" smtClean="0"/>
              <a:t>Wetenschappelijk gevoelig: kernenergie als oplossing voor de klimaatsopwarming</a:t>
            </a:r>
            <a:endParaRPr lang="nl-BE" dirty="0"/>
          </a:p>
        </p:txBody>
      </p:sp>
      <p:sp>
        <p:nvSpPr>
          <p:cNvPr id="4" name="Slide Number Placeholder 3"/>
          <p:cNvSpPr>
            <a:spLocks noGrp="1"/>
          </p:cNvSpPr>
          <p:nvPr>
            <p:ph type="sldNum" sz="quarter" idx="10"/>
          </p:nvPr>
        </p:nvSpPr>
        <p:spPr/>
        <p:txBody>
          <a:bodyPr/>
          <a:lstStyle/>
          <a:p>
            <a:fld id="{972F9711-10D2-9643-B232-B7DFDDC34495}" type="slidenum">
              <a:rPr lang="nl-BE" smtClean="0"/>
              <a:t>17</a:t>
            </a:fld>
            <a:endParaRPr lang="nl-BE"/>
          </a:p>
        </p:txBody>
      </p:sp>
    </p:spTree>
    <p:extLst>
      <p:ext uri="{BB962C8B-B14F-4D97-AF65-F5344CB8AC3E}">
        <p14:creationId xmlns:p14="http://schemas.microsoft.com/office/powerpoint/2010/main" val="2373640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DD05B10-847D-4CC0-A6F4-C61CE113E58D}" type="datetimeFigureOut">
              <a:rPr lang="en-US" smtClean="0"/>
              <a:t>16-Jan-20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6CBBE0-21CA-42D2-ADE9-F606D9572D61}" type="slidenum">
              <a:rPr lang="en-US" smtClean="0"/>
              <a:t>‹#›</a:t>
            </a:fld>
            <a:endParaRPr lang="en-US"/>
          </a:p>
        </p:txBody>
      </p:sp>
    </p:spTree>
    <p:extLst>
      <p:ext uri="{BB962C8B-B14F-4D97-AF65-F5344CB8AC3E}">
        <p14:creationId xmlns:p14="http://schemas.microsoft.com/office/powerpoint/2010/main" val="132678747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DD05B10-847D-4CC0-A6F4-C61CE113E58D}" type="datetimeFigureOut">
              <a:rPr lang="en-US" smtClean="0"/>
              <a:t>16-Jan-20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6CBBE0-21CA-42D2-ADE9-F606D9572D61}" type="slidenum">
              <a:rPr lang="en-US" smtClean="0"/>
              <a:t>‹#›</a:t>
            </a:fld>
            <a:endParaRPr lang="en-US"/>
          </a:p>
        </p:txBody>
      </p:sp>
    </p:spTree>
    <p:extLst>
      <p:ext uri="{BB962C8B-B14F-4D97-AF65-F5344CB8AC3E}">
        <p14:creationId xmlns:p14="http://schemas.microsoft.com/office/powerpoint/2010/main" val="2395196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DD05B10-847D-4CC0-A6F4-C61CE113E58D}" type="datetimeFigureOut">
              <a:rPr lang="en-US" smtClean="0"/>
              <a:t>16-Jan-20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6CBBE0-21CA-42D2-ADE9-F606D9572D61}" type="slidenum">
              <a:rPr lang="en-US" smtClean="0"/>
              <a:t>‹#›</a:t>
            </a:fld>
            <a:endParaRPr lang="en-US"/>
          </a:p>
        </p:txBody>
      </p:sp>
    </p:spTree>
    <p:extLst>
      <p:ext uri="{BB962C8B-B14F-4D97-AF65-F5344CB8AC3E}">
        <p14:creationId xmlns:p14="http://schemas.microsoft.com/office/powerpoint/2010/main" val="1026864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DD05B10-847D-4CC0-A6F4-C61CE113E58D}" type="datetimeFigureOut">
              <a:rPr lang="en-US" smtClean="0"/>
              <a:t>16-Jan-20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6CBBE0-21CA-42D2-ADE9-F606D9572D61}" type="slidenum">
              <a:rPr lang="en-US" smtClean="0"/>
              <a:t>‹#›</a:t>
            </a:fld>
            <a:endParaRPr lang="en-US"/>
          </a:p>
        </p:txBody>
      </p:sp>
    </p:spTree>
    <p:extLst>
      <p:ext uri="{BB962C8B-B14F-4D97-AF65-F5344CB8AC3E}">
        <p14:creationId xmlns:p14="http://schemas.microsoft.com/office/powerpoint/2010/main" val="3761896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DD05B10-847D-4CC0-A6F4-C61CE113E58D}" type="datetimeFigureOut">
              <a:rPr lang="en-US" smtClean="0"/>
              <a:t>16-Jan-20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026CBBE0-21CA-42D2-ADE9-F606D9572D61}" type="slidenum">
              <a:rPr lang="en-US" smtClean="0"/>
              <a:t>‹#›</a:t>
            </a:fld>
            <a:endParaRPr lang="en-US"/>
          </a:p>
        </p:txBody>
      </p:sp>
    </p:spTree>
    <p:extLst>
      <p:ext uri="{BB962C8B-B14F-4D97-AF65-F5344CB8AC3E}">
        <p14:creationId xmlns:p14="http://schemas.microsoft.com/office/powerpoint/2010/main" val="40854887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DD05B10-847D-4CC0-A6F4-C61CE113E58D}" type="datetimeFigureOut">
              <a:rPr lang="en-US" smtClean="0"/>
              <a:t>16-Jan-20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6CBBE0-21CA-42D2-ADE9-F606D9572D61}" type="slidenum">
              <a:rPr lang="en-US" smtClean="0"/>
              <a:t>‹#›</a:t>
            </a:fld>
            <a:endParaRPr lang="en-US"/>
          </a:p>
        </p:txBody>
      </p:sp>
    </p:spTree>
    <p:extLst>
      <p:ext uri="{BB962C8B-B14F-4D97-AF65-F5344CB8AC3E}">
        <p14:creationId xmlns:p14="http://schemas.microsoft.com/office/powerpoint/2010/main" val="1632385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DD05B10-847D-4CC0-A6F4-C61CE113E58D}" type="datetimeFigureOut">
              <a:rPr lang="en-US" smtClean="0"/>
              <a:t>16-Jan-20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6CBBE0-21CA-42D2-ADE9-F606D9572D61}" type="slidenum">
              <a:rPr lang="en-US" smtClean="0"/>
              <a:t>‹#›</a:t>
            </a:fld>
            <a:endParaRPr lang="en-US"/>
          </a:p>
        </p:txBody>
      </p:sp>
    </p:spTree>
    <p:extLst>
      <p:ext uri="{BB962C8B-B14F-4D97-AF65-F5344CB8AC3E}">
        <p14:creationId xmlns:p14="http://schemas.microsoft.com/office/powerpoint/2010/main" val="2341508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DD05B10-847D-4CC0-A6F4-C61CE113E58D}" type="datetimeFigureOut">
              <a:rPr lang="en-US" smtClean="0"/>
              <a:t>16-Jan-20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6CBBE0-21CA-42D2-ADE9-F606D9572D61}" type="slidenum">
              <a:rPr lang="en-US" smtClean="0"/>
              <a:t>‹#›</a:t>
            </a:fld>
            <a:endParaRPr lang="en-US"/>
          </a:p>
        </p:txBody>
      </p:sp>
    </p:spTree>
    <p:extLst>
      <p:ext uri="{BB962C8B-B14F-4D97-AF65-F5344CB8AC3E}">
        <p14:creationId xmlns:p14="http://schemas.microsoft.com/office/powerpoint/2010/main" val="4007157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DD05B10-847D-4CC0-A6F4-C61CE113E58D}" type="datetimeFigureOut">
              <a:rPr lang="en-US" smtClean="0"/>
              <a:t>16-Jan-20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6CBBE0-21CA-42D2-ADE9-F606D9572D61}" type="slidenum">
              <a:rPr lang="en-US" smtClean="0"/>
              <a:t>‹#›</a:t>
            </a:fld>
            <a:endParaRPr lang="en-US"/>
          </a:p>
        </p:txBody>
      </p:sp>
    </p:spTree>
    <p:extLst>
      <p:ext uri="{BB962C8B-B14F-4D97-AF65-F5344CB8AC3E}">
        <p14:creationId xmlns:p14="http://schemas.microsoft.com/office/powerpoint/2010/main" val="1419955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DD05B10-847D-4CC0-A6F4-C61CE113E58D}" type="datetimeFigureOut">
              <a:rPr lang="en-US" smtClean="0"/>
              <a:t>16-Jan-20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6CBBE0-21CA-42D2-ADE9-F606D9572D61}" type="slidenum">
              <a:rPr lang="en-US" smtClean="0"/>
              <a:t>‹#›</a:t>
            </a:fld>
            <a:endParaRPr lang="en-US"/>
          </a:p>
        </p:txBody>
      </p:sp>
    </p:spTree>
    <p:extLst>
      <p:ext uri="{BB962C8B-B14F-4D97-AF65-F5344CB8AC3E}">
        <p14:creationId xmlns:p14="http://schemas.microsoft.com/office/powerpoint/2010/main" val="1294912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DD05B10-847D-4CC0-A6F4-C61CE113E58D}" type="datetimeFigureOut">
              <a:rPr lang="en-US" smtClean="0"/>
              <a:t>16-Jan-20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6CBBE0-21CA-42D2-ADE9-F606D9572D61}" type="slidenum">
              <a:rPr lang="en-US" smtClean="0"/>
              <a:t>‹#›</a:t>
            </a:fld>
            <a:endParaRPr lang="en-US"/>
          </a:p>
        </p:txBody>
      </p:sp>
    </p:spTree>
    <p:extLst>
      <p:ext uri="{BB962C8B-B14F-4D97-AF65-F5344CB8AC3E}">
        <p14:creationId xmlns:p14="http://schemas.microsoft.com/office/powerpoint/2010/main" val="781192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DD05B10-847D-4CC0-A6F4-C61CE113E58D}" type="datetimeFigureOut">
              <a:rPr lang="en-US" smtClean="0"/>
              <a:t>16-Jan-20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6CBBE0-21CA-42D2-ADE9-F606D9572D61}" type="slidenum">
              <a:rPr lang="en-US" smtClean="0"/>
              <a:t>‹#›</a:t>
            </a:fld>
            <a:endParaRPr lang="en-US"/>
          </a:p>
        </p:txBody>
      </p:sp>
    </p:spTree>
    <p:extLst>
      <p:ext uri="{BB962C8B-B14F-4D97-AF65-F5344CB8AC3E}">
        <p14:creationId xmlns:p14="http://schemas.microsoft.com/office/powerpoint/2010/main" val="1883553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72528" y="365125"/>
            <a:ext cx="958127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6CBBE0-21CA-42D2-ADE9-F606D9572D61}" type="slidenum">
              <a:rPr lang="en-US" smtClean="0"/>
              <a:t>‹#›</a:t>
            </a:fld>
            <a:endParaRPr lang="en-US"/>
          </a:p>
        </p:txBody>
      </p:sp>
      <p:pic>
        <p:nvPicPr>
          <p:cNvPr id="2050" name="0BB5F92B-23E0-480E-A396-E29669869FC6" descr="image001"/>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26331" y="162488"/>
            <a:ext cx="1037270" cy="97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8">
            <a:extLst>
              <a:ext uri="{FF2B5EF4-FFF2-40B4-BE49-F238E27FC236}">
                <a16:creationId xmlns:a16="http://schemas.microsoft.com/office/drawing/2014/main" id="{3C809523-C1A6-F442-86CD-25AA5B610AC0}"/>
              </a:ext>
            </a:extLst>
          </p:cNvPr>
          <p:cNvPicPr>
            <a:picLocks noChangeAspect="1"/>
          </p:cNvPicPr>
          <p:nvPr userDrawn="1"/>
        </p:nvPicPr>
        <p:blipFill>
          <a:blip r:embed="rId15">
            <a:extLst>
              <a:ext uri="{28A0092B-C50C-407E-A947-70E740481C1C}">
                <a14:useLocalDpi xmlns:a14="http://schemas.microsoft.com/office/drawing/2010/main"/>
              </a:ext>
            </a:extLst>
          </a:blip>
          <a:stretch>
            <a:fillRect/>
          </a:stretch>
        </p:blipFill>
        <p:spPr>
          <a:xfrm>
            <a:off x="11173691" y="6337717"/>
            <a:ext cx="942109" cy="434650"/>
          </a:xfrm>
          <a:prstGeom prst="rect">
            <a:avLst/>
          </a:prstGeom>
        </p:spPr>
      </p:pic>
      <p:pic>
        <p:nvPicPr>
          <p:cNvPr id="1026" name="Picture 2" descr="Odisee - Wikipedia"/>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0259291" y="6338984"/>
            <a:ext cx="914400" cy="399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547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iming>
    <p:tnLst>
      <p:par>
        <p:cTn id="1" dur="indefinite" restart="never" nodeType="tmRoot"/>
      </p:par>
    </p:tnLst>
  </p:timing>
  <p:txStyles>
    <p:titleStyle>
      <a:lvl1pPr algn="ctr" defTabSz="914400" rtl="0" eaLnBrk="1" latinLnBrk="0" hangingPunct="1">
        <a:lnSpc>
          <a:spcPct val="90000"/>
        </a:lnSpc>
        <a:spcBef>
          <a:spcPct val="0"/>
        </a:spcBef>
        <a:buNone/>
        <a:defRPr sz="4400" kern="1200">
          <a:solidFill>
            <a:srgbClr val="0F748E"/>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hyperlink" Target="https://web.archive.org/web/20061108075927/http:/virtor.bar.admin.ch/pdf/ausstellung_einstein_fr/der_pazifist/A-Bomb_Regrets.pdf" TargetMode="External"/><Relationship Id="rId4" Type="http://schemas.openxmlformats.org/officeDocument/2006/relationships/hyperlink" Target="https://en.wikipedia.org/wiki/Einstein%E2%80%93Szil%C3%A1rd_letter"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home.cern/science/physics/extra-dimensions-gravitons-and-tiny-black-holes"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eg"/><Relationship Id="rId7"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4.jpeg"/><Relationship Id="rId9"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mailto:Jan.sermeus@odisee.be"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hyperlink" Target="mailto:Jelle.deschrijver@odisee.be"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hyperlink" Target="mailto:Jan.sermeus@odisee.be"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nl-BE"/>
          </a:p>
        </p:txBody>
      </p:sp>
      <p:sp>
        <p:nvSpPr>
          <p:cNvPr id="3" name="Subtitle 2"/>
          <p:cNvSpPr>
            <a:spLocks noGrp="1"/>
          </p:cNvSpPr>
          <p:nvPr>
            <p:ph type="subTitle" idx="1"/>
          </p:nvPr>
        </p:nvSpPr>
        <p:spPr/>
        <p:txBody>
          <a:bodyPr/>
          <a:lstStyle/>
          <a:p>
            <a:endParaRPr lang="nl-BE"/>
          </a:p>
        </p:txBody>
      </p:sp>
      <p:sp>
        <p:nvSpPr>
          <p:cNvPr id="4" name="Rectangle 3"/>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Rectangle 4"/>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7474036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2528" y="0"/>
            <a:ext cx="9581271" cy="1325563"/>
          </a:xfrm>
        </p:spPr>
        <p:txBody>
          <a:bodyPr/>
          <a:lstStyle/>
          <a:p>
            <a:pPr algn="l"/>
            <a:r>
              <a:rPr lang="nl-BE" dirty="0" smtClean="0"/>
              <a:t>Casus </a:t>
            </a:r>
            <a:r>
              <a:rPr lang="nl-BE" dirty="0" err="1" smtClean="0"/>
              <a:t>einstein</a:t>
            </a:r>
            <a:endParaRPr lang="nl-BE" dirty="0"/>
          </a:p>
        </p:txBody>
      </p:sp>
      <p:pic>
        <p:nvPicPr>
          <p:cNvPr id="2050" name="Picture 2" descr="https://upload.wikimedia.org/wikipedia/commons/b/bf/Einstein-Roosevelt-lett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706" y="1432560"/>
            <a:ext cx="8298263" cy="48738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8619089" y="1432560"/>
            <a:ext cx="3572911" cy="4521200"/>
          </a:xfrm>
          <a:prstGeom prst="rect">
            <a:avLst/>
          </a:prstGeom>
        </p:spPr>
      </p:pic>
      <p:sp>
        <p:nvSpPr>
          <p:cNvPr id="5" name="Rectangle 4"/>
          <p:cNvSpPr/>
          <p:nvPr/>
        </p:nvSpPr>
        <p:spPr>
          <a:xfrm>
            <a:off x="0" y="6334780"/>
            <a:ext cx="12192000" cy="523220"/>
          </a:xfrm>
          <a:prstGeom prst="rect">
            <a:avLst/>
          </a:prstGeom>
        </p:spPr>
        <p:txBody>
          <a:bodyPr wrap="square">
            <a:spAutoFit/>
          </a:bodyPr>
          <a:lstStyle/>
          <a:p>
            <a:r>
              <a:rPr lang="nl-BE" sz="1400" dirty="0">
                <a:hlinkClick r:id="rId4"/>
              </a:rPr>
              <a:t>https://</a:t>
            </a:r>
            <a:r>
              <a:rPr lang="nl-BE" sz="1400" dirty="0" smtClean="0">
                <a:hlinkClick r:id="rId4"/>
              </a:rPr>
              <a:t>en.wikipedia.org/wiki/Einstein%E2%80%93Szil%C3%A1rd_letter</a:t>
            </a:r>
            <a:endParaRPr lang="nl-BE" sz="1400" dirty="0" smtClean="0"/>
          </a:p>
          <a:p>
            <a:r>
              <a:rPr lang="nl-BE" sz="1400" dirty="0">
                <a:hlinkClick r:id="rId5"/>
              </a:rPr>
              <a:t>https://web.archive.org/web/20061108075927/http://virtor.bar.admin.ch/pdf/ausstellung_einstein_fr/der_pazifist/A-Bomb_Regrets.pdf</a:t>
            </a:r>
            <a:endParaRPr lang="nl-BE" sz="1400" dirty="0"/>
          </a:p>
        </p:txBody>
      </p:sp>
    </p:spTree>
    <p:extLst>
      <p:ext uri="{BB962C8B-B14F-4D97-AF65-F5344CB8AC3E}">
        <p14:creationId xmlns:p14="http://schemas.microsoft.com/office/powerpoint/2010/main" val="192418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3502" y="119783"/>
            <a:ext cx="9581271" cy="1325563"/>
          </a:xfrm>
        </p:spPr>
        <p:txBody>
          <a:bodyPr>
            <a:noAutofit/>
          </a:bodyPr>
          <a:lstStyle/>
          <a:p>
            <a:pPr algn="l"/>
            <a:r>
              <a:rPr lang="nl-BE" sz="3600" dirty="0" smtClean="0">
                <a:latin typeface="Calibri" panose="020F0502020204030204" pitchFamily="34" charset="0"/>
                <a:ea typeface="Calibri" panose="020F0502020204030204" pitchFamily="34" charset="0"/>
                <a:cs typeface="Times New Roman" panose="02020603050405020304" pitchFamily="18" charset="0"/>
              </a:rPr>
              <a:t>Welke elementen </a:t>
            </a:r>
            <a:r>
              <a:rPr lang="nl-BE" sz="3600" dirty="0">
                <a:latin typeface="Calibri" panose="020F0502020204030204" pitchFamily="34" charset="0"/>
                <a:ea typeface="Calibri" panose="020F0502020204030204" pitchFamily="34" charset="0"/>
                <a:cs typeface="Times New Roman" panose="02020603050405020304" pitchFamily="18" charset="0"/>
              </a:rPr>
              <a:t>van onderstaand extract uit een tekstboek </a:t>
            </a:r>
            <a:r>
              <a:rPr lang="nl-BE" sz="3600" dirty="0" smtClean="0">
                <a:latin typeface="Calibri" panose="020F0502020204030204" pitchFamily="34" charset="0"/>
                <a:ea typeface="Calibri" panose="020F0502020204030204" pitchFamily="34" charset="0"/>
                <a:cs typeface="Times New Roman" panose="02020603050405020304" pitchFamily="18" charset="0"/>
              </a:rPr>
              <a:t>kunnen </a:t>
            </a:r>
            <a:r>
              <a:rPr lang="nl-BE" sz="3600" dirty="0">
                <a:latin typeface="Calibri" panose="020F0502020204030204" pitchFamily="34" charset="0"/>
                <a:ea typeface="Calibri" panose="020F0502020204030204" pitchFamily="34" charset="0"/>
                <a:cs typeface="Times New Roman" panose="02020603050405020304" pitchFamily="18" charset="0"/>
              </a:rPr>
              <a:t>gevoelig liggen bij leerlingen? </a:t>
            </a:r>
            <a:endParaRPr lang="nl-BE" sz="3600" dirty="0"/>
          </a:p>
        </p:txBody>
      </p:sp>
      <p:sp>
        <p:nvSpPr>
          <p:cNvPr id="3" name="Content Placeholder 2"/>
          <p:cNvSpPr>
            <a:spLocks noGrp="1"/>
          </p:cNvSpPr>
          <p:nvPr>
            <p:ph idx="1"/>
          </p:nvPr>
        </p:nvSpPr>
        <p:spPr>
          <a:xfrm>
            <a:off x="0" y="6505368"/>
            <a:ext cx="8822635" cy="352632"/>
          </a:xfrm>
        </p:spPr>
        <p:txBody>
          <a:bodyPr>
            <a:noAutofit/>
          </a:bodyPr>
          <a:lstStyle/>
          <a:p>
            <a:pPr marL="0" indent="0">
              <a:buNone/>
            </a:pPr>
            <a:r>
              <a:rPr lang="nl-BE" sz="1400" dirty="0" smtClean="0"/>
              <a:t>Quark 5.1 (2014) De Boeck</a:t>
            </a:r>
            <a:endParaRPr lang="nl-BE" sz="14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6377" r="12572" b="45652"/>
          <a:stretch/>
        </p:blipFill>
        <p:spPr>
          <a:xfrm rot="10800000">
            <a:off x="261730" y="1542358"/>
            <a:ext cx="11588692" cy="4768989"/>
          </a:xfrm>
          <a:prstGeom prst="rect">
            <a:avLst/>
          </a:prstGeom>
        </p:spPr>
      </p:pic>
    </p:spTree>
    <p:extLst>
      <p:ext uri="{BB962C8B-B14F-4D97-AF65-F5344CB8AC3E}">
        <p14:creationId xmlns:p14="http://schemas.microsoft.com/office/powerpoint/2010/main" val="21874217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7804" y="0"/>
            <a:ext cx="9581271" cy="1325563"/>
          </a:xfrm>
        </p:spPr>
        <p:txBody>
          <a:bodyPr/>
          <a:lstStyle/>
          <a:p>
            <a:pPr algn="l"/>
            <a:r>
              <a:rPr lang="nl-BE" dirty="0" smtClean="0"/>
              <a:t>Welke vragen stellen jongeren zich bij de klimaatsopwarming? </a:t>
            </a:r>
            <a:endParaRPr lang="nl-BE" dirty="0"/>
          </a:p>
        </p:txBody>
      </p:sp>
      <p:pic>
        <p:nvPicPr>
          <p:cNvPr id="1026" name="Picture 2" descr="Gassen van Broeikasgassen Effecten van Wereldwarmende ..."/>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9057" y="1249155"/>
            <a:ext cx="9370793" cy="54796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Anuna De Wever: &amp;#39;Ideetje aan de keukentafel, nu zo&amp;#39;n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8267" y="3304474"/>
            <a:ext cx="4492199" cy="2989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44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BE"/>
          </a:p>
        </p:txBody>
      </p:sp>
      <p:sp>
        <p:nvSpPr>
          <p:cNvPr id="3" name="Content Placeholder 2"/>
          <p:cNvSpPr>
            <a:spLocks noGrp="1"/>
          </p:cNvSpPr>
          <p:nvPr>
            <p:ph idx="1"/>
          </p:nvPr>
        </p:nvSpPr>
        <p:spPr>
          <a:xfrm>
            <a:off x="838200" y="5645425"/>
            <a:ext cx="10515600" cy="531537"/>
          </a:xfrm>
        </p:spPr>
        <p:txBody>
          <a:bodyPr/>
          <a:lstStyle/>
          <a:p>
            <a:pPr marL="0" indent="0">
              <a:buNone/>
            </a:pPr>
            <a:r>
              <a:rPr lang="nl-BE" dirty="0" smtClean="0"/>
              <a:t>Welk element van dit stukje kan gevoelig liggen? </a:t>
            </a:r>
            <a:endParaRPr lang="nl-BE"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21594"/>
          <a:stretch/>
        </p:blipFill>
        <p:spPr>
          <a:xfrm>
            <a:off x="2527851" y="183080"/>
            <a:ext cx="9144000" cy="5377070"/>
          </a:xfrm>
          <a:prstGeom prst="rect">
            <a:avLst/>
          </a:prstGeom>
        </p:spPr>
      </p:pic>
      <p:sp>
        <p:nvSpPr>
          <p:cNvPr id="5" name="Content Placeholder 2"/>
          <p:cNvSpPr txBox="1">
            <a:spLocks/>
          </p:cNvSpPr>
          <p:nvPr/>
        </p:nvSpPr>
        <p:spPr>
          <a:xfrm>
            <a:off x="0" y="6576530"/>
            <a:ext cx="8822635" cy="3526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BE" sz="1400" dirty="0" smtClean="0"/>
              <a:t>Impuls 1 (2012) </a:t>
            </a:r>
            <a:r>
              <a:rPr lang="nl-BE" sz="1400" dirty="0" err="1" smtClean="0"/>
              <a:t>Plantyn</a:t>
            </a:r>
            <a:endParaRPr lang="nl-BE" sz="1800" dirty="0"/>
          </a:p>
        </p:txBody>
      </p:sp>
    </p:spTree>
    <p:extLst>
      <p:ext uri="{BB962C8B-B14F-4D97-AF65-F5344CB8AC3E}">
        <p14:creationId xmlns:p14="http://schemas.microsoft.com/office/powerpoint/2010/main" val="8102356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87016" y="1365835"/>
            <a:ext cx="10638595" cy="5184387"/>
          </a:xfrm>
          <a:prstGeom prst="rect">
            <a:avLst/>
          </a:prstGeom>
        </p:spPr>
      </p:pic>
      <p:sp>
        <p:nvSpPr>
          <p:cNvPr id="2" name="Title 1"/>
          <p:cNvSpPr>
            <a:spLocks noGrp="1"/>
          </p:cNvSpPr>
          <p:nvPr>
            <p:ph type="title"/>
          </p:nvPr>
        </p:nvSpPr>
        <p:spPr>
          <a:xfrm>
            <a:off x="1544340" y="0"/>
            <a:ext cx="9581271" cy="1325563"/>
          </a:xfrm>
        </p:spPr>
        <p:txBody>
          <a:bodyPr>
            <a:normAutofit/>
          </a:bodyPr>
          <a:lstStyle/>
          <a:p>
            <a:pPr algn="l"/>
            <a:r>
              <a:rPr lang="nl-BE" sz="3600" dirty="0" smtClean="0"/>
              <a:t>Waarom zit CERN dit op hun website?</a:t>
            </a:r>
            <a:endParaRPr lang="nl-BE" sz="3600" dirty="0"/>
          </a:p>
        </p:txBody>
      </p:sp>
      <p:sp>
        <p:nvSpPr>
          <p:cNvPr id="5" name="Rectangle 4"/>
          <p:cNvSpPr/>
          <p:nvPr/>
        </p:nvSpPr>
        <p:spPr>
          <a:xfrm>
            <a:off x="69574" y="6550223"/>
            <a:ext cx="9252172" cy="307777"/>
          </a:xfrm>
          <a:prstGeom prst="rect">
            <a:avLst/>
          </a:prstGeom>
        </p:spPr>
        <p:txBody>
          <a:bodyPr wrap="square">
            <a:spAutoFit/>
          </a:bodyPr>
          <a:lstStyle/>
          <a:p>
            <a:r>
              <a:rPr lang="nl-BE" sz="1400" dirty="0">
                <a:hlinkClick r:id="rId3"/>
              </a:rPr>
              <a:t>https://home.cern/science/physics/extra-dimensions-gravitons-and-tiny-black-holes</a:t>
            </a:r>
            <a:endParaRPr lang="nl-BE" sz="1400" dirty="0"/>
          </a:p>
        </p:txBody>
      </p:sp>
    </p:spTree>
    <p:extLst>
      <p:ext uri="{BB962C8B-B14F-4D97-AF65-F5344CB8AC3E}">
        <p14:creationId xmlns:p14="http://schemas.microsoft.com/office/powerpoint/2010/main" val="27412354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8024" y="1726"/>
            <a:ext cx="9975776" cy="1325563"/>
          </a:xfrm>
        </p:spPr>
        <p:txBody>
          <a:bodyPr>
            <a:normAutofit fontScale="90000"/>
          </a:bodyPr>
          <a:lstStyle/>
          <a:p>
            <a:pPr algn="l"/>
            <a:r>
              <a:rPr lang="nl-BE" dirty="0">
                <a:latin typeface="Calibri" panose="020F0502020204030204" pitchFamily="34" charset="0"/>
                <a:ea typeface="Calibri" panose="020F0502020204030204" pitchFamily="34" charset="0"/>
                <a:cs typeface="Times New Roman" panose="02020603050405020304" pitchFamily="18" charset="0"/>
              </a:rPr>
              <a:t>Welk element van onderstaand extract uit een tekstboek kan gevoelig liggen bij leerlingen? </a:t>
            </a:r>
            <a:endParaRPr lang="nl-BE"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5121" t="22851" r="18116" b="12077"/>
          <a:stretch/>
        </p:blipFill>
        <p:spPr>
          <a:xfrm rot="16200000">
            <a:off x="3601257" y="-1032288"/>
            <a:ext cx="5198279" cy="9644745"/>
          </a:xfrm>
          <a:prstGeom prst="rect">
            <a:avLst/>
          </a:prstGeom>
        </p:spPr>
      </p:pic>
      <p:sp>
        <p:nvSpPr>
          <p:cNvPr id="6" name="Content Placeholder 2"/>
          <p:cNvSpPr txBox="1">
            <a:spLocks/>
          </p:cNvSpPr>
          <p:nvPr/>
        </p:nvSpPr>
        <p:spPr>
          <a:xfrm>
            <a:off x="0" y="6505368"/>
            <a:ext cx="8822635" cy="3526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BE" sz="1400" dirty="0" smtClean="0"/>
              <a:t>Quark 6.2 (2015) De Boeck</a:t>
            </a:r>
            <a:endParaRPr lang="nl-BE" sz="1400" dirty="0"/>
          </a:p>
        </p:txBody>
      </p:sp>
    </p:spTree>
    <p:extLst>
      <p:ext uri="{BB962C8B-B14F-4D97-AF65-F5344CB8AC3E}">
        <p14:creationId xmlns:p14="http://schemas.microsoft.com/office/powerpoint/2010/main" val="15919976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nl-BE" dirty="0" smtClean="0"/>
              <a:t>Welke lesonderwerpen kunnen gevoelig zijn?</a:t>
            </a:r>
            <a:endParaRPr lang="nl-BE" dirty="0"/>
          </a:p>
        </p:txBody>
      </p:sp>
      <p:sp>
        <p:nvSpPr>
          <p:cNvPr id="3" name="Content Placeholder 2"/>
          <p:cNvSpPr>
            <a:spLocks noGrp="1"/>
          </p:cNvSpPr>
          <p:nvPr>
            <p:ph idx="1"/>
          </p:nvPr>
        </p:nvSpPr>
        <p:spPr>
          <a:xfrm>
            <a:off x="838200" y="1825624"/>
            <a:ext cx="10515600" cy="4942923"/>
          </a:xfrm>
        </p:spPr>
        <p:txBody>
          <a:bodyPr>
            <a:normAutofit fontScale="85000" lnSpcReduction="20000"/>
          </a:bodyPr>
          <a:lstStyle/>
          <a:p>
            <a:r>
              <a:rPr lang="nl-BE" dirty="0" smtClean="0"/>
              <a:t>Kernfysica</a:t>
            </a:r>
          </a:p>
          <a:p>
            <a:pPr lvl="1"/>
            <a:r>
              <a:rPr lang="nl-BE" dirty="0" smtClean="0"/>
              <a:t>W</a:t>
            </a:r>
            <a:r>
              <a:rPr lang="nl-BE" dirty="0" smtClean="0">
                <a:sym typeface="Wingdings" panose="05000000000000000000" pitchFamily="2" charset="2"/>
              </a:rPr>
              <a:t>as de bom op Hiroshima en Nagasaki ethisch verantwoord? Zijn de betrokken wetenschappers moreel verantwoordelijk? </a:t>
            </a:r>
            <a:endParaRPr lang="nl-BE" dirty="0" smtClean="0"/>
          </a:p>
          <a:p>
            <a:pPr lvl="1"/>
            <a:r>
              <a:rPr lang="nl-BE" dirty="0" smtClean="0"/>
              <a:t>Hoe kennen we de l</a:t>
            </a:r>
            <a:r>
              <a:rPr lang="nl-BE" dirty="0" smtClean="0">
                <a:sym typeface="Wingdings" panose="05000000000000000000" pitchFamily="2" charset="2"/>
              </a:rPr>
              <a:t>eeftijd van de aarde?</a:t>
            </a:r>
          </a:p>
          <a:p>
            <a:pPr lvl="1"/>
            <a:r>
              <a:rPr lang="nl-BE" dirty="0" smtClean="0">
                <a:sym typeface="Wingdings" panose="05000000000000000000" pitchFamily="2" charset="2"/>
              </a:rPr>
              <a:t>Is kernenergie het antwoord op de klimaatsverandering?</a:t>
            </a:r>
          </a:p>
          <a:p>
            <a:r>
              <a:rPr lang="nl-BE" dirty="0" smtClean="0"/>
              <a:t>Klimaatsverandering</a:t>
            </a:r>
          </a:p>
          <a:p>
            <a:pPr lvl="1"/>
            <a:r>
              <a:rPr lang="nl-BE" dirty="0" smtClean="0"/>
              <a:t>Is het de schuld van de mens? </a:t>
            </a:r>
          </a:p>
          <a:p>
            <a:pPr lvl="1"/>
            <a:r>
              <a:rPr lang="nl-BE" dirty="0" smtClean="0"/>
              <a:t>Wat kan ik eraan doen?</a:t>
            </a:r>
          </a:p>
          <a:p>
            <a:r>
              <a:rPr lang="nl-BE" dirty="0" smtClean="0"/>
              <a:t>Gravitatie</a:t>
            </a:r>
          </a:p>
          <a:p>
            <a:pPr lvl="1"/>
            <a:r>
              <a:rPr lang="nl-BE" dirty="0" smtClean="0"/>
              <a:t>De aarde lijkt toch plat! </a:t>
            </a:r>
          </a:p>
          <a:p>
            <a:pPr lvl="1"/>
            <a:r>
              <a:rPr lang="nl-BE" dirty="0" smtClean="0"/>
              <a:t>Wetenschap is gevaarlijk! Ze maken zwarte gaten in CERN die de wereld zullen verwoesten. </a:t>
            </a:r>
          </a:p>
          <a:p>
            <a:pPr lvl="1"/>
            <a:r>
              <a:rPr lang="nl-BE" dirty="0" smtClean="0"/>
              <a:t>De mens is nooit op de maan geweest!</a:t>
            </a:r>
          </a:p>
          <a:p>
            <a:r>
              <a:rPr lang="nl-BE" dirty="0" smtClean="0"/>
              <a:t>Experimenteren</a:t>
            </a:r>
          </a:p>
          <a:p>
            <a:pPr lvl="1"/>
            <a:r>
              <a:rPr lang="nl-BE" dirty="0" smtClean="0"/>
              <a:t>De uitkomst wordt bepaald door God!</a:t>
            </a:r>
          </a:p>
          <a:p>
            <a:pPr lvl="1"/>
            <a:r>
              <a:rPr lang="nl-BE" dirty="0" smtClean="0"/>
              <a:t>Als je een foutenmarge bepaald, dan weet je het dus niet echt!</a:t>
            </a:r>
          </a:p>
          <a:p>
            <a:endParaRPr lang="nl-BE" dirty="0"/>
          </a:p>
        </p:txBody>
      </p:sp>
    </p:spTree>
    <p:extLst>
      <p:ext uri="{BB962C8B-B14F-4D97-AF65-F5344CB8AC3E}">
        <p14:creationId xmlns:p14="http://schemas.microsoft.com/office/powerpoint/2010/main" val="23405242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B2D54E-1894-C54D-84C6-B4C9ABE89DAA}"/>
              </a:ext>
            </a:extLst>
          </p:cNvPr>
          <p:cNvSpPr/>
          <p:nvPr/>
        </p:nvSpPr>
        <p:spPr>
          <a:xfrm>
            <a:off x="4524655" y="2909560"/>
            <a:ext cx="2942855" cy="2819405"/>
          </a:xfrm>
          <a:prstGeom prst="rect">
            <a:avLst/>
          </a:prstGeom>
          <a:solidFill>
            <a:srgbClr val="0F748E"/>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BE" sz="2400" b="1" dirty="0"/>
              <a:t>WetenschapsBalans-methodiek</a:t>
            </a:r>
          </a:p>
          <a:p>
            <a:pPr algn="ctr"/>
            <a:r>
              <a:rPr lang="nl-BE" sz="2400" dirty="0"/>
              <a:t>om gevoelige thema’s omtrent wetenschap aan te snijden</a:t>
            </a:r>
          </a:p>
          <a:p>
            <a:pPr algn="ctr"/>
            <a:r>
              <a:rPr lang="nl-BE" sz="2400" dirty="0"/>
              <a:t>in de klas</a:t>
            </a:r>
            <a:endParaRPr lang="en-US" sz="2400" dirty="0"/>
          </a:p>
        </p:txBody>
      </p:sp>
      <p:sp>
        <p:nvSpPr>
          <p:cNvPr id="5" name="Ovaal 4">
            <a:extLst>
              <a:ext uri="{FF2B5EF4-FFF2-40B4-BE49-F238E27FC236}">
                <a16:creationId xmlns:a16="http://schemas.microsoft.com/office/drawing/2014/main" id="{ED1C4A99-D1FC-8746-9544-6327F6B17E5F}"/>
              </a:ext>
            </a:extLst>
          </p:cNvPr>
          <p:cNvSpPr/>
          <p:nvPr/>
        </p:nvSpPr>
        <p:spPr>
          <a:xfrm>
            <a:off x="698414" y="2271435"/>
            <a:ext cx="2041895" cy="1017229"/>
          </a:xfrm>
          <a:prstGeom prst="ellipse">
            <a:avLst/>
          </a:prstGeom>
          <a:solidFill>
            <a:srgbClr val="179C8E"/>
          </a:solidFill>
          <a:ln>
            <a:solidFill>
              <a:srgbClr val="179C8E"/>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1600" dirty="0"/>
              <a:t>Ethisch gevoelig </a:t>
            </a:r>
          </a:p>
        </p:txBody>
      </p:sp>
      <p:sp>
        <p:nvSpPr>
          <p:cNvPr id="6" name="Ovaal 5">
            <a:extLst>
              <a:ext uri="{FF2B5EF4-FFF2-40B4-BE49-F238E27FC236}">
                <a16:creationId xmlns:a16="http://schemas.microsoft.com/office/drawing/2014/main" id="{E4A3B5A6-C77F-144F-A163-2AF2A50513D2}"/>
              </a:ext>
            </a:extLst>
          </p:cNvPr>
          <p:cNvSpPr/>
          <p:nvPr/>
        </p:nvSpPr>
        <p:spPr>
          <a:xfrm>
            <a:off x="1010653" y="786063"/>
            <a:ext cx="1987205" cy="1166599"/>
          </a:xfrm>
          <a:prstGeom prst="ellipse">
            <a:avLst/>
          </a:prstGeom>
          <a:solidFill>
            <a:srgbClr val="179C8E"/>
          </a:solidFill>
          <a:ln>
            <a:solidFill>
              <a:srgbClr val="179C8E"/>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1600" dirty="0"/>
              <a:t>Maatschappe-lijk gevoelig</a:t>
            </a:r>
          </a:p>
        </p:txBody>
      </p:sp>
      <p:sp>
        <p:nvSpPr>
          <p:cNvPr id="7" name="Rechthoek 6">
            <a:extLst>
              <a:ext uri="{FF2B5EF4-FFF2-40B4-BE49-F238E27FC236}">
                <a16:creationId xmlns:a16="http://schemas.microsoft.com/office/drawing/2014/main" id="{C323B3F3-349D-FB4F-BF97-EE8BD8BC135A}"/>
              </a:ext>
            </a:extLst>
          </p:cNvPr>
          <p:cNvSpPr/>
          <p:nvPr/>
        </p:nvSpPr>
        <p:spPr>
          <a:xfrm>
            <a:off x="8382597" y="3056233"/>
            <a:ext cx="3064042" cy="1221622"/>
          </a:xfrm>
          <a:prstGeom prst="rect">
            <a:avLst/>
          </a:prstGeom>
          <a:solidFill>
            <a:srgbClr val="0F748E"/>
          </a:solidFill>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2000" b="1" dirty="0"/>
              <a:t>Reflectiemateriaal voor leerkracht</a:t>
            </a:r>
          </a:p>
        </p:txBody>
      </p:sp>
      <p:sp>
        <p:nvSpPr>
          <p:cNvPr id="8" name="Rechthoek 7">
            <a:extLst>
              <a:ext uri="{FF2B5EF4-FFF2-40B4-BE49-F238E27FC236}">
                <a16:creationId xmlns:a16="http://schemas.microsoft.com/office/drawing/2014/main" id="{AD0500BA-E520-8E4B-AA94-793152FED3D2}"/>
              </a:ext>
            </a:extLst>
          </p:cNvPr>
          <p:cNvSpPr/>
          <p:nvPr/>
        </p:nvSpPr>
        <p:spPr>
          <a:xfrm>
            <a:off x="8382597" y="4439642"/>
            <a:ext cx="3064042" cy="532084"/>
          </a:xfrm>
          <a:prstGeom prst="rect">
            <a:avLst/>
          </a:prstGeom>
          <a:solidFill>
            <a:srgbClr val="0F748E"/>
          </a:solidFill>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2000" b="1" dirty="0"/>
              <a:t>Didactische ondersteuning</a:t>
            </a:r>
          </a:p>
        </p:txBody>
      </p:sp>
      <p:sp>
        <p:nvSpPr>
          <p:cNvPr id="9" name="Rechthoek 8">
            <a:extLst>
              <a:ext uri="{FF2B5EF4-FFF2-40B4-BE49-F238E27FC236}">
                <a16:creationId xmlns:a16="http://schemas.microsoft.com/office/drawing/2014/main" id="{67441A05-2246-E843-9F8F-C533C9A1EAA8}"/>
              </a:ext>
            </a:extLst>
          </p:cNvPr>
          <p:cNvSpPr/>
          <p:nvPr/>
        </p:nvSpPr>
        <p:spPr>
          <a:xfrm>
            <a:off x="8382597" y="5133513"/>
            <a:ext cx="3064042" cy="595452"/>
          </a:xfrm>
          <a:prstGeom prst="rect">
            <a:avLst/>
          </a:prstGeom>
          <a:solidFill>
            <a:srgbClr val="0F748E"/>
          </a:solidFill>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2000" b="1" dirty="0"/>
              <a:t>Leermateriaal </a:t>
            </a:r>
          </a:p>
          <a:p>
            <a:pPr algn="ctr"/>
            <a:r>
              <a:rPr lang="nl-BE" sz="1600" dirty="0"/>
              <a:t>bruikbaar in de klas </a:t>
            </a:r>
          </a:p>
        </p:txBody>
      </p:sp>
      <p:sp>
        <p:nvSpPr>
          <p:cNvPr id="10" name="Rechthoek 9">
            <a:extLst>
              <a:ext uri="{FF2B5EF4-FFF2-40B4-BE49-F238E27FC236}">
                <a16:creationId xmlns:a16="http://schemas.microsoft.com/office/drawing/2014/main" id="{C81E0A1B-E59E-EC47-89AC-272D9D409FD7}"/>
              </a:ext>
            </a:extLst>
          </p:cNvPr>
          <p:cNvSpPr/>
          <p:nvPr/>
        </p:nvSpPr>
        <p:spPr>
          <a:xfrm>
            <a:off x="3562136" y="578197"/>
            <a:ext cx="6352482" cy="1374465"/>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742950" lvl="1" indent="-285750">
              <a:buFont typeface="Arial" panose="020B0604020202020204" pitchFamily="34" charset="0"/>
              <a:buChar char="•"/>
            </a:pPr>
            <a:r>
              <a:rPr lang="nl-BE" dirty="0"/>
              <a:t>Interculturele communicatie (Democratische dialoog,…)</a:t>
            </a:r>
          </a:p>
          <a:p>
            <a:pPr marL="742950" lvl="1" indent="-285750">
              <a:buFont typeface="Arial" panose="020B0604020202020204" pitchFamily="34" charset="0"/>
              <a:buChar char="•"/>
            </a:pPr>
            <a:r>
              <a:rPr lang="nl-BE" dirty="0"/>
              <a:t>Socratisch gesprek (Lipman, Nelson, …)</a:t>
            </a:r>
          </a:p>
          <a:p>
            <a:pPr marL="742950" lvl="1" indent="-285750">
              <a:buFont typeface="Arial" panose="020B0604020202020204" pitchFamily="34" charset="0"/>
              <a:buChar char="•"/>
            </a:pPr>
            <a:r>
              <a:rPr lang="nl-BE" dirty="0"/>
              <a:t>Polariseringsmechanismen (Brantsma, …)</a:t>
            </a:r>
          </a:p>
          <a:p>
            <a:pPr marL="742950" lvl="1" indent="-285750">
              <a:buFont typeface="Arial" panose="020B0604020202020204" pitchFamily="34" charset="0"/>
              <a:buChar char="•"/>
            </a:pPr>
            <a:r>
              <a:rPr lang="nl-BE" dirty="0"/>
              <a:t>Wereldburgerschapseducatie (Nussbaum,..)</a:t>
            </a:r>
          </a:p>
          <a:p>
            <a:pPr marL="742950" lvl="1" indent="-285750">
              <a:buFont typeface="Arial" panose="020B0604020202020204" pitchFamily="34" charset="0"/>
              <a:buChar char="•"/>
            </a:pPr>
            <a:r>
              <a:rPr lang="nl-BE" dirty="0"/>
              <a:t>Nature of Science (Wetenschapsreflex, …)</a:t>
            </a:r>
          </a:p>
        </p:txBody>
      </p:sp>
      <p:sp>
        <p:nvSpPr>
          <p:cNvPr id="20" name="Pijl omlaag 19">
            <a:extLst>
              <a:ext uri="{FF2B5EF4-FFF2-40B4-BE49-F238E27FC236}">
                <a16:creationId xmlns:a16="http://schemas.microsoft.com/office/drawing/2014/main" id="{88843712-E46B-0043-B92A-626871D176BF}"/>
              </a:ext>
            </a:extLst>
          </p:cNvPr>
          <p:cNvSpPr/>
          <p:nvPr/>
        </p:nvSpPr>
        <p:spPr>
          <a:xfrm>
            <a:off x="5996082" y="2082171"/>
            <a:ext cx="337811" cy="69787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BE" dirty="0"/>
          </a:p>
        </p:txBody>
      </p:sp>
      <p:cxnSp>
        <p:nvCxnSpPr>
          <p:cNvPr id="22" name="Rechte verbindingslijn 21">
            <a:extLst>
              <a:ext uri="{FF2B5EF4-FFF2-40B4-BE49-F238E27FC236}">
                <a16:creationId xmlns:a16="http://schemas.microsoft.com/office/drawing/2014/main" id="{022B258D-3C02-2E4D-89F2-7F3A93A9DE2B}"/>
              </a:ext>
            </a:extLst>
          </p:cNvPr>
          <p:cNvCxnSpPr>
            <a:cxnSpLocks/>
            <a:stCxn id="4" idx="1"/>
            <a:endCxn id="6" idx="6"/>
          </p:cNvCxnSpPr>
          <p:nvPr/>
        </p:nvCxnSpPr>
        <p:spPr>
          <a:xfrm flipH="1" flipV="1">
            <a:off x="2997858" y="1369363"/>
            <a:ext cx="1526797" cy="2949900"/>
          </a:xfrm>
          <a:prstGeom prst="line">
            <a:avLst/>
          </a:prstGeom>
          <a:ln>
            <a:solidFill>
              <a:srgbClr val="0F748E"/>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1C8AFC16-954A-F14E-9026-B953BAE1CF19}"/>
              </a:ext>
            </a:extLst>
          </p:cNvPr>
          <p:cNvCxnSpPr>
            <a:cxnSpLocks/>
            <a:stCxn id="4" idx="1"/>
            <a:endCxn id="5" idx="6"/>
          </p:cNvCxnSpPr>
          <p:nvPr/>
        </p:nvCxnSpPr>
        <p:spPr>
          <a:xfrm flipH="1" flipV="1">
            <a:off x="2740309" y="2780050"/>
            <a:ext cx="1784346" cy="1539213"/>
          </a:xfrm>
          <a:prstGeom prst="line">
            <a:avLst/>
          </a:prstGeom>
          <a:ln>
            <a:solidFill>
              <a:srgbClr val="0F748E"/>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23A4B986-43F8-D248-9130-E17C97F937E1}"/>
              </a:ext>
            </a:extLst>
          </p:cNvPr>
          <p:cNvCxnSpPr>
            <a:cxnSpLocks/>
            <a:stCxn id="7" idx="1"/>
            <a:endCxn id="4" idx="3"/>
          </p:cNvCxnSpPr>
          <p:nvPr/>
        </p:nvCxnSpPr>
        <p:spPr>
          <a:xfrm flipH="1">
            <a:off x="7467510" y="3667044"/>
            <a:ext cx="915087" cy="652219"/>
          </a:xfrm>
          <a:prstGeom prst="line">
            <a:avLst/>
          </a:prstGeom>
          <a:ln>
            <a:solidFill>
              <a:srgbClr val="0F748E"/>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a:extLst>
              <a:ext uri="{FF2B5EF4-FFF2-40B4-BE49-F238E27FC236}">
                <a16:creationId xmlns:a16="http://schemas.microsoft.com/office/drawing/2014/main" id="{D7FDF9C4-986A-894C-A022-DB1B0AEF046A}"/>
              </a:ext>
            </a:extLst>
          </p:cNvPr>
          <p:cNvCxnSpPr>
            <a:cxnSpLocks/>
            <a:stCxn id="9" idx="1"/>
            <a:endCxn id="4" idx="3"/>
          </p:cNvCxnSpPr>
          <p:nvPr/>
        </p:nvCxnSpPr>
        <p:spPr>
          <a:xfrm flipH="1" flipV="1">
            <a:off x="7467510" y="4319263"/>
            <a:ext cx="915087" cy="1111976"/>
          </a:xfrm>
          <a:prstGeom prst="line">
            <a:avLst/>
          </a:prstGeom>
          <a:ln>
            <a:solidFill>
              <a:srgbClr val="0F748E"/>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81869846-3892-584A-AFC7-3424659FD112}"/>
              </a:ext>
            </a:extLst>
          </p:cNvPr>
          <p:cNvCxnSpPr>
            <a:cxnSpLocks/>
            <a:stCxn id="8" idx="1"/>
            <a:endCxn id="4" idx="3"/>
          </p:cNvCxnSpPr>
          <p:nvPr/>
        </p:nvCxnSpPr>
        <p:spPr>
          <a:xfrm flipH="1" flipV="1">
            <a:off x="7467510" y="4319263"/>
            <a:ext cx="915087" cy="386421"/>
          </a:xfrm>
          <a:prstGeom prst="line">
            <a:avLst/>
          </a:prstGeom>
          <a:ln>
            <a:solidFill>
              <a:srgbClr val="0F748E"/>
            </a:solidFill>
          </a:ln>
        </p:spPr>
        <p:style>
          <a:lnRef idx="1">
            <a:schemeClr val="accent1"/>
          </a:lnRef>
          <a:fillRef idx="0">
            <a:schemeClr val="accent1"/>
          </a:fillRef>
          <a:effectRef idx="0">
            <a:schemeClr val="accent1"/>
          </a:effectRef>
          <a:fontRef idx="minor">
            <a:schemeClr val="tx1"/>
          </a:fontRef>
        </p:style>
      </p:cxnSp>
      <p:sp>
        <p:nvSpPr>
          <p:cNvPr id="38" name="Ovaal 37">
            <a:extLst>
              <a:ext uri="{FF2B5EF4-FFF2-40B4-BE49-F238E27FC236}">
                <a16:creationId xmlns:a16="http://schemas.microsoft.com/office/drawing/2014/main" id="{96FDC0C6-4F0E-9042-9D3B-7FEEED20236D}"/>
              </a:ext>
            </a:extLst>
          </p:cNvPr>
          <p:cNvSpPr/>
          <p:nvPr/>
        </p:nvSpPr>
        <p:spPr>
          <a:xfrm>
            <a:off x="1970759" y="4917265"/>
            <a:ext cx="2041895" cy="1006457"/>
          </a:xfrm>
          <a:prstGeom prst="ellipse">
            <a:avLst/>
          </a:prstGeom>
          <a:solidFill>
            <a:srgbClr val="179C8E"/>
          </a:solidFill>
          <a:ln>
            <a:solidFill>
              <a:srgbClr val="179C8E"/>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1600" dirty="0"/>
              <a:t>Wetenschap-pelijk gevoelig</a:t>
            </a:r>
          </a:p>
        </p:txBody>
      </p:sp>
      <p:cxnSp>
        <p:nvCxnSpPr>
          <p:cNvPr id="41" name="Rechte verbindingslijn 40">
            <a:extLst>
              <a:ext uri="{FF2B5EF4-FFF2-40B4-BE49-F238E27FC236}">
                <a16:creationId xmlns:a16="http://schemas.microsoft.com/office/drawing/2014/main" id="{F60E5C03-8753-3B4A-A962-B762415B3A75}"/>
              </a:ext>
            </a:extLst>
          </p:cNvPr>
          <p:cNvCxnSpPr>
            <a:cxnSpLocks/>
            <a:endCxn id="38" idx="6"/>
          </p:cNvCxnSpPr>
          <p:nvPr/>
        </p:nvCxnSpPr>
        <p:spPr>
          <a:xfrm flipH="1">
            <a:off x="4012654" y="4319264"/>
            <a:ext cx="512002" cy="1101230"/>
          </a:xfrm>
          <a:prstGeom prst="line">
            <a:avLst/>
          </a:prstGeom>
          <a:ln>
            <a:solidFill>
              <a:srgbClr val="0F748E"/>
            </a:solidFill>
          </a:ln>
        </p:spPr>
        <p:style>
          <a:lnRef idx="1">
            <a:schemeClr val="accent1"/>
          </a:lnRef>
          <a:fillRef idx="0">
            <a:schemeClr val="accent1"/>
          </a:fillRef>
          <a:effectRef idx="0">
            <a:schemeClr val="accent1"/>
          </a:effectRef>
          <a:fontRef idx="minor">
            <a:schemeClr val="tx1"/>
          </a:fontRef>
        </p:style>
      </p:cxnSp>
      <p:sp>
        <p:nvSpPr>
          <p:cNvPr id="21" name="Ovaal 37">
            <a:extLst>
              <a:ext uri="{FF2B5EF4-FFF2-40B4-BE49-F238E27FC236}">
                <a16:creationId xmlns:a16="http://schemas.microsoft.com/office/drawing/2014/main" id="{96FDC0C6-4F0E-9042-9D3B-7FEEED20236D}"/>
              </a:ext>
            </a:extLst>
          </p:cNvPr>
          <p:cNvSpPr/>
          <p:nvPr/>
        </p:nvSpPr>
        <p:spPr>
          <a:xfrm>
            <a:off x="693811" y="3667044"/>
            <a:ext cx="2041895" cy="1048740"/>
          </a:xfrm>
          <a:prstGeom prst="ellipse">
            <a:avLst/>
          </a:prstGeom>
          <a:solidFill>
            <a:srgbClr val="179C8E"/>
          </a:solidFill>
          <a:ln>
            <a:solidFill>
              <a:srgbClr val="179C8E"/>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BE" sz="1600" dirty="0" smtClean="0"/>
              <a:t>Cultureel </a:t>
            </a:r>
            <a:r>
              <a:rPr lang="nl-BE" sz="1600" dirty="0"/>
              <a:t>gevoelig</a:t>
            </a:r>
          </a:p>
        </p:txBody>
      </p:sp>
      <p:cxnSp>
        <p:nvCxnSpPr>
          <p:cNvPr id="23" name="Rechte verbindingslijn 23">
            <a:extLst>
              <a:ext uri="{FF2B5EF4-FFF2-40B4-BE49-F238E27FC236}">
                <a16:creationId xmlns:a16="http://schemas.microsoft.com/office/drawing/2014/main" id="{1C8AFC16-954A-F14E-9026-B953BAE1CF19}"/>
              </a:ext>
            </a:extLst>
          </p:cNvPr>
          <p:cNvCxnSpPr>
            <a:cxnSpLocks/>
            <a:stCxn id="4" idx="1"/>
            <a:endCxn id="21" idx="6"/>
          </p:cNvCxnSpPr>
          <p:nvPr/>
        </p:nvCxnSpPr>
        <p:spPr>
          <a:xfrm flipH="1" flipV="1">
            <a:off x="2735706" y="4191414"/>
            <a:ext cx="1788949" cy="127849"/>
          </a:xfrm>
          <a:prstGeom prst="line">
            <a:avLst/>
          </a:prstGeom>
          <a:ln>
            <a:solidFill>
              <a:srgbClr val="0F748E"/>
            </a:solidFill>
          </a:ln>
        </p:spPr>
        <p:style>
          <a:lnRef idx="1">
            <a:schemeClr val="accent1"/>
          </a:lnRef>
          <a:fillRef idx="0">
            <a:schemeClr val="accent1"/>
          </a:fillRef>
          <a:effectRef idx="0">
            <a:schemeClr val="accent1"/>
          </a:effectRef>
          <a:fontRef idx="minor">
            <a:schemeClr val="tx1"/>
          </a:fontRef>
        </p:style>
      </p:cxnSp>
      <p:pic>
        <p:nvPicPr>
          <p:cNvPr id="25" name="0BB5F92B-23E0-480E-A396-E29669869FC6" descr="image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9874" y="3027965"/>
            <a:ext cx="2743200" cy="2582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787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20" grpId="0" animBg="1"/>
      <p:bldP spid="38"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16536" y="0"/>
            <a:ext cx="5134231" cy="6858000"/>
          </a:xfrm>
        </p:spPr>
      </p:pic>
      <p:sp>
        <p:nvSpPr>
          <p:cNvPr id="2" name="TextBox 1"/>
          <p:cNvSpPr txBox="1"/>
          <p:nvPr/>
        </p:nvSpPr>
        <p:spPr>
          <a:xfrm>
            <a:off x="7234177" y="2459504"/>
            <a:ext cx="3568669" cy="1938992"/>
          </a:xfrm>
          <a:prstGeom prst="rect">
            <a:avLst/>
          </a:prstGeom>
          <a:noFill/>
        </p:spPr>
        <p:txBody>
          <a:bodyPr wrap="none" rtlCol="0">
            <a:spAutoFit/>
          </a:bodyPr>
          <a:lstStyle/>
          <a:p>
            <a:pPr marL="571500" indent="-571500">
              <a:buFont typeface="Arial" panose="020B0604020202020204" pitchFamily="34" charset="0"/>
              <a:buChar char="•"/>
            </a:pPr>
            <a:r>
              <a:rPr lang="nl-BE" sz="4000" dirty="0" smtClean="0">
                <a:solidFill>
                  <a:srgbClr val="276B80"/>
                </a:solidFill>
              </a:rPr>
              <a:t>Wetenschap</a:t>
            </a:r>
          </a:p>
          <a:p>
            <a:pPr marL="571500" indent="-571500">
              <a:buFont typeface="Arial" panose="020B0604020202020204" pitchFamily="34" charset="0"/>
              <a:buChar char="•"/>
            </a:pPr>
            <a:r>
              <a:rPr lang="nl-BE" sz="4000" dirty="0" smtClean="0">
                <a:solidFill>
                  <a:srgbClr val="276B80"/>
                </a:solidFill>
              </a:rPr>
              <a:t>Maatschappij</a:t>
            </a:r>
          </a:p>
          <a:p>
            <a:pPr marL="571500" indent="-571500">
              <a:buFont typeface="Arial" panose="020B0604020202020204" pitchFamily="34" charset="0"/>
              <a:buChar char="•"/>
            </a:pPr>
            <a:r>
              <a:rPr lang="nl-BE" sz="4000" dirty="0" smtClean="0">
                <a:solidFill>
                  <a:srgbClr val="276B80"/>
                </a:solidFill>
              </a:rPr>
              <a:t>Onderwijs</a:t>
            </a:r>
            <a:endParaRPr lang="nl-BE" sz="4000" dirty="0">
              <a:solidFill>
                <a:srgbClr val="276B80"/>
              </a:solidFill>
            </a:endParaRPr>
          </a:p>
        </p:txBody>
      </p:sp>
    </p:spTree>
    <p:extLst>
      <p:ext uri="{BB962C8B-B14F-4D97-AF65-F5344CB8AC3E}">
        <p14:creationId xmlns:p14="http://schemas.microsoft.com/office/powerpoint/2010/main" val="9921917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44495B-6D09-7C4D-B034-750FD212F7FB}"/>
              </a:ext>
            </a:extLst>
          </p:cNvPr>
          <p:cNvSpPr>
            <a:spLocks noGrp="1"/>
          </p:cNvSpPr>
          <p:nvPr>
            <p:ph type="title"/>
          </p:nvPr>
        </p:nvSpPr>
        <p:spPr>
          <a:xfrm>
            <a:off x="1180858" y="125597"/>
            <a:ext cx="9581271" cy="1325563"/>
          </a:xfrm>
        </p:spPr>
        <p:txBody>
          <a:bodyPr/>
          <a:lstStyle/>
          <a:p>
            <a:r>
              <a:rPr lang="nl-BE" dirty="0"/>
              <a:t>Polarisatie-oefeningen</a:t>
            </a:r>
          </a:p>
        </p:txBody>
      </p:sp>
      <p:grpSp>
        <p:nvGrpSpPr>
          <p:cNvPr id="10" name="Groep 9">
            <a:extLst>
              <a:ext uri="{FF2B5EF4-FFF2-40B4-BE49-F238E27FC236}">
                <a16:creationId xmlns:a16="http://schemas.microsoft.com/office/drawing/2014/main" id="{F18A168B-E85B-4E40-A84C-351732472FEE}"/>
              </a:ext>
            </a:extLst>
          </p:cNvPr>
          <p:cNvGrpSpPr/>
          <p:nvPr/>
        </p:nvGrpSpPr>
        <p:grpSpPr>
          <a:xfrm>
            <a:off x="-514130" y="1690688"/>
            <a:ext cx="8073483" cy="6381614"/>
            <a:chOff x="669073" y="1210577"/>
            <a:chExt cx="8073483" cy="6381614"/>
          </a:xfrm>
        </p:grpSpPr>
        <p:pic>
          <p:nvPicPr>
            <p:cNvPr id="6" name="Afbeelding 5">
              <a:extLst>
                <a:ext uri="{FF2B5EF4-FFF2-40B4-BE49-F238E27FC236}">
                  <a16:creationId xmlns:a16="http://schemas.microsoft.com/office/drawing/2014/main" id="{3F2B4357-76CB-BB45-B1E7-16D5C3CC9D26}"/>
                </a:ext>
              </a:extLst>
            </p:cNvPr>
            <p:cNvPicPr>
              <a:picLocks noChangeAspect="1"/>
            </p:cNvPicPr>
            <p:nvPr/>
          </p:nvPicPr>
          <p:blipFill>
            <a:blip r:embed="rId2" cstate="print"/>
            <a:stretch>
              <a:fillRect/>
            </a:stretch>
          </p:blipFill>
          <p:spPr>
            <a:xfrm>
              <a:off x="669073" y="1210577"/>
              <a:ext cx="8073483" cy="6381614"/>
            </a:xfrm>
            <a:prstGeom prst="rect">
              <a:avLst/>
            </a:prstGeom>
          </p:spPr>
        </p:pic>
        <p:sp>
          <p:nvSpPr>
            <p:cNvPr id="8" name="Rechthoek 7">
              <a:extLst>
                <a:ext uri="{FF2B5EF4-FFF2-40B4-BE49-F238E27FC236}">
                  <a16:creationId xmlns:a16="http://schemas.microsoft.com/office/drawing/2014/main" id="{16093DF2-8E80-804B-923B-704423F977CB}"/>
                </a:ext>
              </a:extLst>
            </p:cNvPr>
            <p:cNvSpPr/>
            <p:nvPr/>
          </p:nvSpPr>
          <p:spPr>
            <a:xfrm>
              <a:off x="5115765" y="3692221"/>
              <a:ext cx="184730" cy="707886"/>
            </a:xfrm>
            <a:prstGeom prst="rect">
              <a:avLst/>
            </a:prstGeom>
          </p:spPr>
          <p:txBody>
            <a:bodyPr wrap="none">
              <a:spAutoFit/>
            </a:bodyPr>
            <a:lstStyle/>
            <a:p>
              <a:pPr algn="ctr"/>
              <a:endParaRPr lang="nl-BE" sz="4000" dirty="0"/>
            </a:p>
          </p:txBody>
        </p:sp>
      </p:grpSp>
      <p:grpSp>
        <p:nvGrpSpPr>
          <p:cNvPr id="11" name="Groep 10">
            <a:extLst>
              <a:ext uri="{FF2B5EF4-FFF2-40B4-BE49-F238E27FC236}">
                <a16:creationId xmlns:a16="http://schemas.microsoft.com/office/drawing/2014/main" id="{8232FA1A-C534-844F-9E56-D4ABAD8B64CF}"/>
              </a:ext>
            </a:extLst>
          </p:cNvPr>
          <p:cNvGrpSpPr/>
          <p:nvPr/>
        </p:nvGrpSpPr>
        <p:grpSpPr>
          <a:xfrm>
            <a:off x="4310045" y="365125"/>
            <a:ext cx="7843026" cy="6591804"/>
            <a:chOff x="4348974" y="-367329"/>
            <a:chExt cx="7843026" cy="6591804"/>
          </a:xfrm>
        </p:grpSpPr>
        <p:pic>
          <p:nvPicPr>
            <p:cNvPr id="7" name="Afbeelding 6">
              <a:extLst>
                <a:ext uri="{FF2B5EF4-FFF2-40B4-BE49-F238E27FC236}">
                  <a16:creationId xmlns:a16="http://schemas.microsoft.com/office/drawing/2014/main" id="{6DD01C79-0EC8-4E41-9CCD-B6A7AED71661}"/>
                </a:ext>
              </a:extLst>
            </p:cNvPr>
            <p:cNvPicPr>
              <a:picLocks noChangeAspect="1"/>
            </p:cNvPicPr>
            <p:nvPr/>
          </p:nvPicPr>
          <p:blipFill>
            <a:blip r:embed="rId3" cstate="print"/>
            <a:stretch>
              <a:fillRect/>
            </a:stretch>
          </p:blipFill>
          <p:spPr>
            <a:xfrm>
              <a:off x="4348974" y="-367329"/>
              <a:ext cx="7843026" cy="6591804"/>
            </a:xfrm>
            <a:prstGeom prst="rect">
              <a:avLst/>
            </a:prstGeom>
          </p:spPr>
        </p:pic>
        <p:sp>
          <p:nvSpPr>
            <p:cNvPr id="9" name="Rechthoek 8">
              <a:extLst>
                <a:ext uri="{FF2B5EF4-FFF2-40B4-BE49-F238E27FC236}">
                  <a16:creationId xmlns:a16="http://schemas.microsoft.com/office/drawing/2014/main" id="{F5D9DCEF-EB75-0643-9FEE-FBBDA22C5C1F}"/>
                </a:ext>
              </a:extLst>
            </p:cNvPr>
            <p:cNvSpPr/>
            <p:nvPr/>
          </p:nvSpPr>
          <p:spPr>
            <a:xfrm>
              <a:off x="6459031" y="1634450"/>
              <a:ext cx="3246891" cy="2554545"/>
            </a:xfrm>
            <a:prstGeom prst="rect">
              <a:avLst/>
            </a:prstGeom>
          </p:spPr>
          <p:txBody>
            <a:bodyPr wrap="square">
              <a:spAutoFit/>
            </a:bodyPr>
            <a:lstStyle/>
            <a:p>
              <a:pPr algn="ctr"/>
              <a:r>
                <a:rPr lang="nl-BE" sz="4000" dirty="0" smtClean="0"/>
                <a:t>Wetenschap en geloof vullen elkaar aan</a:t>
              </a:r>
              <a:endParaRPr lang="nl-BE" sz="4000" dirty="0"/>
            </a:p>
          </p:txBody>
        </p:sp>
      </p:grpSp>
      <p:sp>
        <p:nvSpPr>
          <p:cNvPr id="13" name="Rechthoek 12">
            <a:extLst>
              <a:ext uri="{FF2B5EF4-FFF2-40B4-BE49-F238E27FC236}">
                <a16:creationId xmlns:a16="http://schemas.microsoft.com/office/drawing/2014/main" id="{A3A1B0DC-5427-9340-9E27-BA448A2E430B}"/>
              </a:ext>
            </a:extLst>
          </p:cNvPr>
          <p:cNvSpPr/>
          <p:nvPr/>
        </p:nvSpPr>
        <p:spPr>
          <a:xfrm>
            <a:off x="2333054" y="3624710"/>
            <a:ext cx="3246891" cy="2554545"/>
          </a:xfrm>
          <a:prstGeom prst="rect">
            <a:avLst/>
          </a:prstGeom>
        </p:spPr>
        <p:txBody>
          <a:bodyPr wrap="square">
            <a:spAutoFit/>
          </a:bodyPr>
          <a:lstStyle/>
          <a:p>
            <a:pPr algn="ctr"/>
            <a:r>
              <a:rPr lang="nl-BE" sz="4000" dirty="0" smtClean="0"/>
              <a:t>Wetenschap en geloof sluiten elkaar uit</a:t>
            </a:r>
            <a:endParaRPr lang="nl-BE" sz="4000" dirty="0"/>
          </a:p>
        </p:txBody>
      </p:sp>
    </p:spTree>
    <p:extLst>
      <p:ext uri="{BB962C8B-B14F-4D97-AF65-F5344CB8AC3E}">
        <p14:creationId xmlns:p14="http://schemas.microsoft.com/office/powerpoint/2010/main" val="25769894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LIGO Detects Gravitational Waves - YouTub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349" r="8026"/>
          <a:stretch/>
        </p:blipFill>
        <p:spPr bwMode="auto">
          <a:xfrm>
            <a:off x="2127524" y="1087373"/>
            <a:ext cx="3459480" cy="23270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is is How CRISPR/Cas9 Could Redefine Drug Discover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0105" y="3425218"/>
            <a:ext cx="2519330" cy="241855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China&amp;#39;s Three Gorges Dam Fully Operational, But Still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6046" y="3626939"/>
            <a:ext cx="3557819" cy="23733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ake a 360-Degree Look at Mars, Courtesy of NASA&amp;#39;s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6046" y="1087373"/>
            <a:ext cx="3097324" cy="2373325"/>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2"/>
          <p:cNvSpPr>
            <a:spLocks noGrp="1"/>
          </p:cNvSpPr>
          <p:nvPr>
            <p:ph type="title"/>
          </p:nvPr>
        </p:nvSpPr>
        <p:spPr>
          <a:xfrm>
            <a:off x="1772529" y="30595"/>
            <a:ext cx="9581271" cy="1325563"/>
          </a:xfrm>
        </p:spPr>
        <p:txBody>
          <a:bodyPr>
            <a:normAutofit/>
          </a:bodyPr>
          <a:lstStyle/>
          <a:p>
            <a:r>
              <a:rPr lang="nl-BE" dirty="0" smtClean="0"/>
              <a:t>Wetenschap is fantastisch…</a:t>
            </a:r>
            <a:endParaRPr lang="en-US" dirty="0"/>
          </a:p>
        </p:txBody>
      </p:sp>
    </p:spTree>
    <p:extLst>
      <p:ext uri="{BB962C8B-B14F-4D97-AF65-F5344CB8AC3E}">
        <p14:creationId xmlns:p14="http://schemas.microsoft.com/office/powerpoint/2010/main" val="184227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44495B-6D09-7C4D-B034-750FD212F7FB}"/>
              </a:ext>
            </a:extLst>
          </p:cNvPr>
          <p:cNvSpPr>
            <a:spLocks noGrp="1"/>
          </p:cNvSpPr>
          <p:nvPr>
            <p:ph type="title"/>
          </p:nvPr>
        </p:nvSpPr>
        <p:spPr>
          <a:xfrm>
            <a:off x="1227157" y="0"/>
            <a:ext cx="9581271" cy="1078170"/>
          </a:xfrm>
        </p:spPr>
        <p:txBody>
          <a:bodyPr/>
          <a:lstStyle/>
          <a:p>
            <a:r>
              <a:rPr lang="nl-BE" dirty="0" smtClean="0"/>
              <a:t>Casus-oefening</a:t>
            </a:r>
            <a:endParaRPr lang="nl-BE" dirty="0"/>
          </a:p>
        </p:txBody>
      </p:sp>
      <p:sp>
        <p:nvSpPr>
          <p:cNvPr id="3" name="TextBox 2"/>
          <p:cNvSpPr txBox="1"/>
          <p:nvPr/>
        </p:nvSpPr>
        <p:spPr>
          <a:xfrm>
            <a:off x="1227157" y="1078169"/>
            <a:ext cx="4757195" cy="5262979"/>
          </a:xfrm>
          <a:prstGeom prst="rect">
            <a:avLst/>
          </a:prstGeom>
          <a:noFill/>
        </p:spPr>
        <p:txBody>
          <a:bodyPr wrap="square" rtlCol="0">
            <a:spAutoFit/>
          </a:bodyPr>
          <a:lstStyle/>
          <a:p>
            <a:r>
              <a:rPr lang="nl-BE" sz="2800" dirty="0"/>
              <a:t>Tijdens een les over klimaatverandering zegt </a:t>
            </a:r>
            <a:r>
              <a:rPr lang="nl-BE" sz="2800" dirty="0" smtClean="0"/>
              <a:t>een leerling</a:t>
            </a:r>
            <a:r>
              <a:rPr lang="nl-BE" sz="2800" dirty="0"/>
              <a:t>: </a:t>
            </a:r>
            <a:endParaRPr lang="nl-BE" sz="2800" dirty="0" smtClean="0"/>
          </a:p>
          <a:p>
            <a:r>
              <a:rPr lang="nl-BE" sz="2800" i="1" dirty="0" smtClean="0"/>
              <a:t>“</a:t>
            </a:r>
            <a:r>
              <a:rPr lang="nl-BE" sz="2800" i="1" dirty="0"/>
              <a:t>De aarde warmt helemaal niet op. Dit is </a:t>
            </a:r>
            <a:r>
              <a:rPr lang="nl-BE" sz="2800" i="1" dirty="0" smtClean="0"/>
              <a:t>een verzinsel </a:t>
            </a:r>
            <a:r>
              <a:rPr lang="nl-BE" sz="2800" i="1" dirty="0"/>
              <a:t>van linkse </a:t>
            </a:r>
            <a:r>
              <a:rPr lang="nl-BE" sz="2800" i="1" dirty="0" smtClean="0"/>
              <a:t>wetenschappers</a:t>
            </a:r>
            <a:r>
              <a:rPr lang="nl-BE" sz="2800" i="1" dirty="0"/>
              <a:t>. Er zijn altijd </a:t>
            </a:r>
            <a:r>
              <a:rPr lang="nl-BE" sz="2800" i="1" dirty="0" smtClean="0"/>
              <a:t>al schommelingen </a:t>
            </a:r>
            <a:r>
              <a:rPr lang="nl-BE" sz="2800" i="1" dirty="0"/>
              <a:t>in temperatuur geweest en er </a:t>
            </a:r>
            <a:r>
              <a:rPr lang="nl-BE" sz="2800" i="1" dirty="0" smtClean="0"/>
              <a:t>valt trouwens </a:t>
            </a:r>
            <a:r>
              <a:rPr lang="nl-BE" sz="2800" i="1" dirty="0"/>
              <a:t>nog altijd sneeuw. Er zijn veel wetenschappers </a:t>
            </a:r>
            <a:r>
              <a:rPr lang="nl-BE" sz="2800" i="1" dirty="0" smtClean="0"/>
              <a:t>en politici </a:t>
            </a:r>
            <a:r>
              <a:rPr lang="nl-BE" sz="2800" i="1" dirty="0"/>
              <a:t>die klimaatsopwarming tegenspreken.”</a:t>
            </a:r>
            <a:endParaRPr lang="nl-BE" sz="2800" dirty="0"/>
          </a:p>
        </p:txBody>
      </p:sp>
      <p:sp>
        <p:nvSpPr>
          <p:cNvPr id="4" name="TextBox 3"/>
          <p:cNvSpPr txBox="1"/>
          <p:nvPr/>
        </p:nvSpPr>
        <p:spPr>
          <a:xfrm>
            <a:off x="6458675" y="1078170"/>
            <a:ext cx="5011838" cy="5262979"/>
          </a:xfrm>
          <a:prstGeom prst="rect">
            <a:avLst/>
          </a:prstGeom>
          <a:noFill/>
        </p:spPr>
        <p:txBody>
          <a:bodyPr wrap="square" rtlCol="0">
            <a:spAutoFit/>
          </a:bodyPr>
          <a:lstStyle/>
          <a:p>
            <a:r>
              <a:rPr lang="nl-BE" sz="2400" b="1" dirty="0" smtClean="0"/>
              <a:t>1 </a:t>
            </a:r>
            <a:r>
              <a:rPr lang="nl-BE" sz="2400" dirty="0" smtClean="0"/>
              <a:t>Ik </a:t>
            </a:r>
            <a:r>
              <a:rPr lang="nl-BE" sz="2400" dirty="0"/>
              <a:t>vertel dat er voldoende wetenschappelijke </a:t>
            </a:r>
            <a:r>
              <a:rPr lang="nl-BE" sz="2400" dirty="0" smtClean="0"/>
              <a:t>argumenten zijn </a:t>
            </a:r>
            <a:r>
              <a:rPr lang="nl-BE" sz="2400" dirty="0"/>
              <a:t>voor klimaatverandering en neem even de tijd om </a:t>
            </a:r>
            <a:r>
              <a:rPr lang="nl-BE" sz="2400" dirty="0" smtClean="0"/>
              <a:t>de belangrijkste </a:t>
            </a:r>
            <a:r>
              <a:rPr lang="nl-BE" sz="2400" dirty="0"/>
              <a:t>aanwijzingen op te sommen.</a:t>
            </a:r>
          </a:p>
          <a:p>
            <a:r>
              <a:rPr lang="nl-BE" sz="2400" b="1" dirty="0"/>
              <a:t>2 </a:t>
            </a:r>
            <a:r>
              <a:rPr lang="nl-BE" sz="2400" dirty="0"/>
              <a:t>Ik vind dit politieke debat niet gepast voor </a:t>
            </a:r>
            <a:r>
              <a:rPr lang="nl-BE" sz="2400" dirty="0" smtClean="0"/>
              <a:t>de wetenschapsklas </a:t>
            </a:r>
            <a:r>
              <a:rPr lang="nl-BE" sz="2400" dirty="0"/>
              <a:t>en sluit het onderwerp onmiddellijk af.</a:t>
            </a:r>
          </a:p>
          <a:p>
            <a:r>
              <a:rPr lang="nl-BE" sz="2400" b="1" dirty="0"/>
              <a:t>3 </a:t>
            </a:r>
            <a:r>
              <a:rPr lang="nl-BE" sz="2400" dirty="0"/>
              <a:t>Ik heb geen idee. Ik vind dit een moeilijke situatie.</a:t>
            </a:r>
          </a:p>
          <a:p>
            <a:r>
              <a:rPr lang="nl-BE" sz="2400" b="1" dirty="0"/>
              <a:t>4 </a:t>
            </a:r>
            <a:r>
              <a:rPr lang="nl-BE" sz="2400" dirty="0"/>
              <a:t>Ik vraag aan de leerlingen wat zij hiervan denken en </a:t>
            </a:r>
            <a:r>
              <a:rPr lang="nl-BE" sz="2400" dirty="0" smtClean="0"/>
              <a:t>start hierover </a:t>
            </a:r>
            <a:r>
              <a:rPr lang="nl-BE" sz="2400" dirty="0"/>
              <a:t>een groepsgesprek.</a:t>
            </a:r>
          </a:p>
          <a:p>
            <a:r>
              <a:rPr lang="nl-BE" sz="2400" b="1" dirty="0"/>
              <a:t>5 </a:t>
            </a:r>
            <a:r>
              <a:rPr lang="nl-BE" sz="2400" dirty="0"/>
              <a:t>Ik doe iets anders, namelijk …</a:t>
            </a:r>
          </a:p>
        </p:txBody>
      </p:sp>
    </p:spTree>
    <p:extLst>
      <p:ext uri="{BB962C8B-B14F-4D97-AF65-F5344CB8AC3E}">
        <p14:creationId xmlns:p14="http://schemas.microsoft.com/office/powerpoint/2010/main" val="180903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8989" y="2703211"/>
            <a:ext cx="9581271" cy="1325563"/>
          </a:xfrm>
        </p:spPr>
        <p:txBody>
          <a:bodyPr>
            <a:normAutofit/>
          </a:bodyPr>
          <a:lstStyle/>
          <a:p>
            <a:r>
              <a:rPr lang="nl-BE" dirty="0" smtClean="0"/>
              <a:t>Mogen leerlingen</a:t>
            </a:r>
            <a:r>
              <a:rPr lang="nl-BE" dirty="0"/>
              <a:t> </a:t>
            </a:r>
            <a:r>
              <a:rPr lang="nl-BE" dirty="0" smtClean="0"/>
              <a:t>aan </a:t>
            </a:r>
            <a:r>
              <a:rPr lang="nl-BE" dirty="0"/>
              <a:t>alles</a:t>
            </a:r>
            <a:br>
              <a:rPr lang="nl-BE" dirty="0"/>
            </a:br>
            <a:r>
              <a:rPr lang="nl-BE" dirty="0"/>
              <a:t>twijfelen in </a:t>
            </a:r>
            <a:r>
              <a:rPr lang="nl-BE" dirty="0" smtClean="0"/>
              <a:t>de </a:t>
            </a:r>
            <a:r>
              <a:rPr lang="nl-BE" dirty="0" err="1" smtClean="0"/>
              <a:t>wetenschapsles</a:t>
            </a:r>
            <a:r>
              <a:rPr lang="nl-BE" dirty="0" smtClean="0"/>
              <a:t>?</a:t>
            </a:r>
            <a:endParaRPr lang="nl-BE" dirty="0"/>
          </a:p>
        </p:txBody>
      </p:sp>
    </p:spTree>
    <p:extLst>
      <p:ext uri="{BB962C8B-B14F-4D97-AF65-F5344CB8AC3E}">
        <p14:creationId xmlns:p14="http://schemas.microsoft.com/office/powerpoint/2010/main" val="29344856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BE"/>
          </a:p>
        </p:txBody>
      </p:sp>
      <p:sp>
        <p:nvSpPr>
          <p:cNvPr id="3" name="Content Placeholder 2"/>
          <p:cNvSpPr>
            <a:spLocks noGrp="1"/>
          </p:cNvSpPr>
          <p:nvPr>
            <p:ph idx="1"/>
          </p:nvPr>
        </p:nvSpPr>
        <p:spPr/>
        <p:txBody>
          <a:bodyPr/>
          <a:lstStyle/>
          <a:p>
            <a:endParaRPr lang="nl-BE"/>
          </a:p>
        </p:txBody>
      </p:sp>
    </p:spTree>
    <p:extLst>
      <p:ext uri="{BB962C8B-B14F-4D97-AF65-F5344CB8AC3E}">
        <p14:creationId xmlns:p14="http://schemas.microsoft.com/office/powerpoint/2010/main" val="32418736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doc02220220150302171537.pd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5400000">
            <a:off x="3989388" y="1107198"/>
            <a:ext cx="4679950" cy="662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Ovale toelichting 7"/>
          <p:cNvSpPr/>
          <p:nvPr/>
        </p:nvSpPr>
        <p:spPr>
          <a:xfrm>
            <a:off x="7865495" y="433510"/>
            <a:ext cx="2850631" cy="1608137"/>
          </a:xfrm>
          <a:prstGeom prst="wedgeEllipseCallout">
            <a:avLst>
              <a:gd name="adj1" fmla="val -137822"/>
              <a:gd name="adj2" fmla="val 123812"/>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GB" sz="2800" i="1" dirty="0">
                <a:solidFill>
                  <a:srgbClr val="000000"/>
                </a:solidFill>
              </a:rPr>
              <a:t>Weet </a:t>
            </a:r>
            <a:r>
              <a:rPr lang="en-GB" sz="2800" i="1" dirty="0" err="1">
                <a:solidFill>
                  <a:srgbClr val="000000"/>
                </a:solidFill>
              </a:rPr>
              <a:t>je</a:t>
            </a:r>
            <a:r>
              <a:rPr lang="en-GB" sz="2800" i="1" dirty="0">
                <a:solidFill>
                  <a:srgbClr val="000000"/>
                </a:solidFill>
              </a:rPr>
              <a:t> </a:t>
            </a:r>
            <a:r>
              <a:rPr lang="en-GB" sz="2800" i="1" dirty="0" err="1">
                <a:solidFill>
                  <a:srgbClr val="000000"/>
                </a:solidFill>
              </a:rPr>
              <a:t>dit</a:t>
            </a:r>
            <a:r>
              <a:rPr lang="en-GB" sz="2800" i="1" dirty="0">
                <a:solidFill>
                  <a:srgbClr val="000000"/>
                </a:solidFill>
              </a:rPr>
              <a:t> of </a:t>
            </a:r>
            <a:r>
              <a:rPr lang="en-GB" sz="2800" i="1" dirty="0" err="1">
                <a:solidFill>
                  <a:srgbClr val="000000"/>
                </a:solidFill>
              </a:rPr>
              <a:t>denk</a:t>
            </a:r>
            <a:r>
              <a:rPr lang="en-GB" sz="2800" i="1" dirty="0">
                <a:solidFill>
                  <a:srgbClr val="000000"/>
                </a:solidFill>
              </a:rPr>
              <a:t> </a:t>
            </a:r>
            <a:r>
              <a:rPr lang="en-GB" sz="2800" i="1" dirty="0" err="1">
                <a:solidFill>
                  <a:srgbClr val="000000"/>
                </a:solidFill>
              </a:rPr>
              <a:t>je</a:t>
            </a:r>
            <a:r>
              <a:rPr lang="en-GB" sz="2800" i="1" dirty="0">
                <a:solidFill>
                  <a:srgbClr val="000000"/>
                </a:solidFill>
              </a:rPr>
              <a:t> het?</a:t>
            </a:r>
          </a:p>
        </p:txBody>
      </p:sp>
      <p:sp>
        <p:nvSpPr>
          <p:cNvPr id="7" name="Ovale toelichting 6"/>
          <p:cNvSpPr/>
          <p:nvPr/>
        </p:nvSpPr>
        <p:spPr>
          <a:xfrm>
            <a:off x="2264869" y="2416840"/>
            <a:ext cx="1951531" cy="1215361"/>
          </a:xfrm>
          <a:prstGeom prst="wedgeEllipseCallout">
            <a:avLst>
              <a:gd name="adj1" fmla="val 74489"/>
              <a:gd name="adj2" fmla="val 21672"/>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2800" i="1" dirty="0">
                <a:solidFill>
                  <a:srgbClr val="000000"/>
                </a:solidFill>
              </a:rPr>
              <a:t>Wat?</a:t>
            </a:r>
          </a:p>
        </p:txBody>
      </p:sp>
      <p:sp>
        <p:nvSpPr>
          <p:cNvPr id="10" name="Ovale toelichting 9"/>
          <p:cNvSpPr/>
          <p:nvPr/>
        </p:nvSpPr>
        <p:spPr>
          <a:xfrm>
            <a:off x="4670771" y="1111393"/>
            <a:ext cx="2403475" cy="1265491"/>
          </a:xfrm>
          <a:prstGeom prst="wedgeEllipseCallout">
            <a:avLst>
              <a:gd name="adj1" fmla="val -25158"/>
              <a:gd name="adj2" fmla="val 111726"/>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GB" sz="2800" i="1" dirty="0" err="1">
                <a:solidFill>
                  <a:srgbClr val="000000"/>
                </a:solidFill>
              </a:rPr>
              <a:t>Zeker</a:t>
            </a:r>
            <a:r>
              <a:rPr lang="en-GB" sz="2800" i="1" dirty="0">
                <a:solidFill>
                  <a:srgbClr val="000000"/>
                </a:solidFill>
              </a:rPr>
              <a:t>?</a:t>
            </a:r>
          </a:p>
        </p:txBody>
      </p:sp>
      <p:sp>
        <p:nvSpPr>
          <p:cNvPr id="12" name="Ovale toelichting 11"/>
          <p:cNvSpPr/>
          <p:nvPr/>
        </p:nvSpPr>
        <p:spPr>
          <a:xfrm>
            <a:off x="2053389" y="723287"/>
            <a:ext cx="2336039" cy="1076601"/>
          </a:xfrm>
          <a:prstGeom prst="wedgeEllipseCallout">
            <a:avLst>
              <a:gd name="adj1" fmla="val 71389"/>
              <a:gd name="adj2" fmla="val 167227"/>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GB" sz="2800" i="1" dirty="0" err="1">
                <a:solidFill>
                  <a:srgbClr val="000000"/>
                </a:solidFill>
              </a:rPr>
              <a:t>Waarom</a:t>
            </a:r>
            <a:r>
              <a:rPr lang="en-GB" sz="2800" i="1" dirty="0">
                <a:solidFill>
                  <a:srgbClr val="000000"/>
                </a:solidFill>
              </a:rPr>
              <a:t>?</a:t>
            </a:r>
          </a:p>
        </p:txBody>
      </p:sp>
      <p:sp>
        <p:nvSpPr>
          <p:cNvPr id="9" name="Ovale toelichting 9"/>
          <p:cNvSpPr/>
          <p:nvPr/>
        </p:nvSpPr>
        <p:spPr>
          <a:xfrm>
            <a:off x="8774475" y="2827338"/>
            <a:ext cx="1745793" cy="1609725"/>
          </a:xfrm>
          <a:prstGeom prst="wedgeEllipseCallout">
            <a:avLst>
              <a:gd name="adj1" fmla="val -112495"/>
              <a:gd name="adj2" fmla="val -16890"/>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2800" i="1" dirty="0">
                <a:solidFill>
                  <a:srgbClr val="000000"/>
                </a:solidFill>
              </a:rPr>
              <a:t>Hoe?</a:t>
            </a:r>
          </a:p>
        </p:txBody>
      </p:sp>
      <p:sp>
        <p:nvSpPr>
          <p:cNvPr id="6" name="Ovale toelichting 5"/>
          <p:cNvSpPr/>
          <p:nvPr/>
        </p:nvSpPr>
        <p:spPr>
          <a:xfrm>
            <a:off x="7204302" y="2024063"/>
            <a:ext cx="1863725" cy="1066800"/>
          </a:xfrm>
          <a:prstGeom prst="wedgeEllipseCallout">
            <a:avLst>
              <a:gd name="adj1" fmla="val -122093"/>
              <a:gd name="adj2" fmla="val 87163"/>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2800" i="1" dirty="0" err="1">
                <a:solidFill>
                  <a:srgbClr val="000000"/>
                </a:solidFill>
              </a:rPr>
              <a:t>Eens</a:t>
            </a:r>
            <a:r>
              <a:rPr lang="en-US" sz="2800" i="1" dirty="0">
                <a:solidFill>
                  <a:srgbClr val="000000"/>
                </a:solidFill>
              </a:rPr>
              <a:t>? </a:t>
            </a:r>
            <a:endParaRPr lang="en-GB" sz="2800" i="1" dirty="0">
              <a:solidFill>
                <a:srgbClr val="000000"/>
              </a:solidFill>
            </a:endParaRPr>
          </a:p>
        </p:txBody>
      </p:sp>
      <p:sp>
        <p:nvSpPr>
          <p:cNvPr id="2" name="Rectangle 1"/>
          <p:cNvSpPr/>
          <p:nvPr/>
        </p:nvSpPr>
        <p:spPr>
          <a:xfrm>
            <a:off x="1622456" y="6384455"/>
            <a:ext cx="1433806" cy="338554"/>
          </a:xfrm>
          <a:prstGeom prst="rect">
            <a:avLst/>
          </a:prstGeom>
        </p:spPr>
        <p:txBody>
          <a:bodyPr wrap="none">
            <a:spAutoFit/>
          </a:bodyPr>
          <a:lstStyle/>
          <a:p>
            <a:r>
              <a:rPr lang="en-GB" sz="1600" dirty="0"/>
              <a:t>(</a:t>
            </a:r>
            <a:r>
              <a:rPr lang="en-GB" sz="1600" dirty="0" err="1"/>
              <a:t>Lipman</a:t>
            </a:r>
            <a:r>
              <a:rPr lang="en-GB" sz="1600" dirty="0"/>
              <a:t>, 1991)</a:t>
            </a:r>
            <a:endParaRPr lang="en-US" sz="1600" dirty="0"/>
          </a:p>
        </p:txBody>
      </p:sp>
      <p:sp>
        <p:nvSpPr>
          <p:cNvPr id="13" name="Title 1">
            <a:extLst>
              <a:ext uri="{FF2B5EF4-FFF2-40B4-BE49-F238E27FC236}">
                <a16:creationId xmlns:a16="http://schemas.microsoft.com/office/drawing/2014/main" id="{1DD67C45-2831-F046-91FE-9C42AC9A7857}"/>
              </a:ext>
            </a:extLst>
          </p:cNvPr>
          <p:cNvSpPr>
            <a:spLocks noGrp="1"/>
          </p:cNvSpPr>
          <p:nvPr>
            <p:ph type="title"/>
          </p:nvPr>
        </p:nvSpPr>
        <p:spPr>
          <a:xfrm>
            <a:off x="-1296131" y="-170612"/>
            <a:ext cx="9581271" cy="1325563"/>
          </a:xfrm>
        </p:spPr>
        <p:txBody>
          <a:bodyPr>
            <a:normAutofit/>
          </a:bodyPr>
          <a:lstStyle/>
          <a:p>
            <a:pPr algn="r"/>
            <a:r>
              <a:rPr lang="nl-NL" sz="3200" dirty="0" err="1"/>
              <a:t>Onderzoeksgemeenschap</a:t>
            </a:r>
            <a:endParaRPr lang="en-US" sz="3200" dirty="0"/>
          </a:p>
        </p:txBody>
      </p:sp>
    </p:spTree>
    <p:extLst>
      <p:ext uri="{BB962C8B-B14F-4D97-AF65-F5344CB8AC3E}">
        <p14:creationId xmlns:p14="http://schemas.microsoft.com/office/powerpoint/2010/main" val="3849150716"/>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27572" y="1507009"/>
            <a:ext cx="3223539" cy="4595258"/>
          </a:xfrm>
          <a:prstGeom prst="rect">
            <a:avLst/>
          </a:prstGeom>
        </p:spPr>
      </p:pic>
      <p:pic>
        <p:nvPicPr>
          <p:cNvPr id="5" name="Picture 4"/>
          <p:cNvPicPr>
            <a:picLocks noChangeAspect="1"/>
          </p:cNvPicPr>
          <p:nvPr/>
        </p:nvPicPr>
        <p:blipFill>
          <a:blip r:embed="rId3"/>
          <a:stretch>
            <a:fillRect/>
          </a:stretch>
        </p:blipFill>
        <p:spPr>
          <a:xfrm>
            <a:off x="4640225" y="1537492"/>
            <a:ext cx="3261643" cy="4534293"/>
          </a:xfrm>
          <a:prstGeom prst="rect">
            <a:avLst/>
          </a:prstGeom>
        </p:spPr>
      </p:pic>
      <p:pic>
        <p:nvPicPr>
          <p:cNvPr id="6" name="Picture 5"/>
          <p:cNvPicPr>
            <a:picLocks noChangeAspect="1"/>
          </p:cNvPicPr>
          <p:nvPr/>
        </p:nvPicPr>
        <p:blipFill>
          <a:blip r:embed="rId4"/>
          <a:stretch>
            <a:fillRect/>
          </a:stretch>
        </p:blipFill>
        <p:spPr>
          <a:xfrm>
            <a:off x="8190982" y="1476527"/>
            <a:ext cx="3276884" cy="4656223"/>
          </a:xfrm>
          <a:prstGeom prst="rect">
            <a:avLst/>
          </a:prstGeom>
        </p:spPr>
      </p:pic>
    </p:spTree>
    <p:extLst>
      <p:ext uri="{BB962C8B-B14F-4D97-AF65-F5344CB8AC3E}">
        <p14:creationId xmlns:p14="http://schemas.microsoft.com/office/powerpoint/2010/main" val="3716573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38834" y="1020345"/>
            <a:ext cx="3330229" cy="4686706"/>
          </a:xfrm>
          <a:prstGeom prst="rect">
            <a:avLst/>
          </a:prstGeom>
        </p:spPr>
      </p:pic>
      <p:pic>
        <p:nvPicPr>
          <p:cNvPr id="5" name="Picture 4"/>
          <p:cNvPicPr>
            <a:picLocks noChangeAspect="1"/>
          </p:cNvPicPr>
          <p:nvPr/>
        </p:nvPicPr>
        <p:blipFill>
          <a:blip r:embed="rId3"/>
          <a:stretch>
            <a:fillRect/>
          </a:stretch>
        </p:blipFill>
        <p:spPr>
          <a:xfrm>
            <a:off x="4765571" y="1024156"/>
            <a:ext cx="3246401" cy="4679085"/>
          </a:xfrm>
          <a:prstGeom prst="rect">
            <a:avLst/>
          </a:prstGeom>
        </p:spPr>
      </p:pic>
      <p:pic>
        <p:nvPicPr>
          <p:cNvPr id="6" name="Picture 5"/>
          <p:cNvPicPr>
            <a:picLocks noChangeAspect="1"/>
          </p:cNvPicPr>
          <p:nvPr/>
        </p:nvPicPr>
        <p:blipFill>
          <a:blip r:embed="rId4"/>
          <a:stretch>
            <a:fillRect/>
          </a:stretch>
        </p:blipFill>
        <p:spPr>
          <a:xfrm>
            <a:off x="8408479" y="1043207"/>
            <a:ext cx="3292125" cy="4640982"/>
          </a:xfrm>
          <a:prstGeom prst="rect">
            <a:avLst/>
          </a:prstGeom>
        </p:spPr>
      </p:pic>
    </p:spTree>
    <p:extLst>
      <p:ext uri="{BB962C8B-B14F-4D97-AF65-F5344CB8AC3E}">
        <p14:creationId xmlns:p14="http://schemas.microsoft.com/office/powerpoint/2010/main" val="33896466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959875" y="1381299"/>
            <a:ext cx="3292125" cy="4633362"/>
          </a:xfrm>
          <a:prstGeom prst="rect">
            <a:avLst/>
          </a:prstGeom>
        </p:spPr>
      </p:pic>
      <p:pic>
        <p:nvPicPr>
          <p:cNvPr id="6" name="Picture 5"/>
          <p:cNvPicPr>
            <a:picLocks noChangeAspect="1"/>
          </p:cNvPicPr>
          <p:nvPr/>
        </p:nvPicPr>
        <p:blipFill>
          <a:blip r:embed="rId3"/>
          <a:stretch>
            <a:fillRect/>
          </a:stretch>
        </p:blipFill>
        <p:spPr>
          <a:xfrm>
            <a:off x="4608571" y="1345566"/>
            <a:ext cx="3124471" cy="4473328"/>
          </a:xfrm>
          <a:prstGeom prst="rect">
            <a:avLst/>
          </a:prstGeom>
        </p:spPr>
      </p:pic>
      <p:pic>
        <p:nvPicPr>
          <p:cNvPr id="8" name="Picture 7"/>
          <p:cNvPicPr>
            <a:picLocks noChangeAspect="1"/>
          </p:cNvPicPr>
          <p:nvPr/>
        </p:nvPicPr>
        <p:blipFill>
          <a:blip r:embed="rId4"/>
          <a:stretch>
            <a:fillRect/>
          </a:stretch>
        </p:blipFill>
        <p:spPr>
          <a:xfrm>
            <a:off x="1120095" y="1384822"/>
            <a:ext cx="3261643" cy="4580017"/>
          </a:xfrm>
          <a:prstGeom prst="rect">
            <a:avLst/>
          </a:prstGeom>
        </p:spPr>
      </p:pic>
    </p:spTree>
    <p:extLst>
      <p:ext uri="{BB962C8B-B14F-4D97-AF65-F5344CB8AC3E}">
        <p14:creationId xmlns:p14="http://schemas.microsoft.com/office/powerpoint/2010/main" val="27667764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1407" t="23508" r="8786" b="15517"/>
          <a:stretch/>
        </p:blipFill>
        <p:spPr>
          <a:xfrm>
            <a:off x="1539432" y="1099594"/>
            <a:ext cx="9313927" cy="5162310"/>
          </a:xfrm>
          <a:prstGeom prst="rect">
            <a:avLst/>
          </a:prstGeom>
        </p:spPr>
      </p:pic>
    </p:spTree>
    <p:extLst>
      <p:ext uri="{BB962C8B-B14F-4D97-AF65-F5344CB8AC3E}">
        <p14:creationId xmlns:p14="http://schemas.microsoft.com/office/powerpoint/2010/main" val="23446391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E63FF757-0469-1F4A-8225-EB341C7401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740424"/>
            <a:ext cx="4568530" cy="3219202"/>
          </a:xfrm>
          <a:prstGeom prst="rect">
            <a:avLst/>
          </a:prstGeom>
        </p:spPr>
      </p:pic>
      <p:sp>
        <p:nvSpPr>
          <p:cNvPr id="2" name="Content Placeholder 1"/>
          <p:cNvSpPr>
            <a:spLocks noGrp="1"/>
          </p:cNvSpPr>
          <p:nvPr>
            <p:ph idx="1"/>
          </p:nvPr>
        </p:nvSpPr>
        <p:spPr>
          <a:xfrm>
            <a:off x="5685182" y="1825625"/>
            <a:ext cx="5668617" cy="4351338"/>
          </a:xfrm>
        </p:spPr>
        <p:txBody>
          <a:bodyPr/>
          <a:lstStyle/>
          <a:p>
            <a:r>
              <a:rPr lang="nl-BE" dirty="0" smtClean="0"/>
              <a:t>Gebruik bijv. ook voorbeelden van niet-westerse wetenschappers en denkers</a:t>
            </a:r>
            <a:endParaRPr lang="nl-BE" dirty="0"/>
          </a:p>
        </p:txBody>
      </p:sp>
    </p:spTree>
    <p:extLst>
      <p:ext uri="{BB962C8B-B14F-4D97-AF65-F5344CB8AC3E}">
        <p14:creationId xmlns:p14="http://schemas.microsoft.com/office/powerpoint/2010/main" val="30245131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5DC4C5CF-D06B-E142-B30C-4B3FD06C1D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825625"/>
            <a:ext cx="4509304" cy="3366675"/>
          </a:xfrm>
          <a:prstGeom prst="rect">
            <a:avLst/>
          </a:prstGeom>
        </p:spPr>
      </p:pic>
      <p:sp>
        <p:nvSpPr>
          <p:cNvPr id="2" name="Content Placeholder 1"/>
          <p:cNvSpPr>
            <a:spLocks noGrp="1"/>
          </p:cNvSpPr>
          <p:nvPr>
            <p:ph idx="1"/>
          </p:nvPr>
        </p:nvSpPr>
        <p:spPr>
          <a:xfrm>
            <a:off x="5671594" y="1825625"/>
            <a:ext cx="5682205" cy="4351338"/>
          </a:xfrm>
        </p:spPr>
        <p:txBody>
          <a:bodyPr/>
          <a:lstStyle/>
          <a:p>
            <a:r>
              <a:rPr lang="nl-BE" dirty="0" smtClean="0"/>
              <a:t>Een open gespreksruimte erkent de leerlingen en hun ideeën</a:t>
            </a:r>
          </a:p>
          <a:p>
            <a:r>
              <a:rPr lang="nl-BE" dirty="0" smtClean="0"/>
              <a:t>Dit laat toe om ook hun ideeën af te toetsen aan de wetenschap uit de leerstof</a:t>
            </a:r>
            <a:endParaRPr lang="nl-BE" dirty="0"/>
          </a:p>
        </p:txBody>
      </p:sp>
    </p:spTree>
    <p:extLst>
      <p:ext uri="{BB962C8B-B14F-4D97-AF65-F5344CB8AC3E}">
        <p14:creationId xmlns:p14="http://schemas.microsoft.com/office/powerpoint/2010/main" val="3822025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0" descr="China&amp;#39;s Three Gorges Dam Fully Operational, But Still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4032" y="3625574"/>
            <a:ext cx="3557819" cy="23733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Take a 360-Degree Look at Mars, Courtesy of NASA&amp;#39;s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4032" y="1086008"/>
            <a:ext cx="3097324" cy="23733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LIGO Detects Gravitational Waves - YouTub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349" r="8026"/>
          <a:stretch/>
        </p:blipFill>
        <p:spPr bwMode="auto">
          <a:xfrm>
            <a:off x="2125510" y="1086008"/>
            <a:ext cx="3459480" cy="23270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2" descr="How Japan and the U.S. Reconciled After Hiroshima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9936" y="1072139"/>
            <a:ext cx="1855632" cy="2301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CRISPR could make designer babies and help with many ..."/>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382"/>
          <a:stretch/>
        </p:blipFill>
        <p:spPr bwMode="auto">
          <a:xfrm>
            <a:off x="1493511" y="3711167"/>
            <a:ext cx="4152058" cy="24939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8" descr="Cost/Benefit Analysis - Wat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4032" y="3711167"/>
            <a:ext cx="3760169" cy="28296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8"/>
          <a:stretch>
            <a:fillRect/>
          </a:stretch>
        </p:blipFill>
        <p:spPr>
          <a:xfrm>
            <a:off x="6034033" y="1361506"/>
            <a:ext cx="3331730" cy="2012233"/>
          </a:xfrm>
          <a:prstGeom prst="rect">
            <a:avLst/>
          </a:prstGeom>
        </p:spPr>
      </p:pic>
      <p:pic>
        <p:nvPicPr>
          <p:cNvPr id="9" name="Picture 6" descr="This is How CRISPR/Cas9 Could Redefine Drug Discovery"/>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88091" y="3423853"/>
            <a:ext cx="2519330" cy="2418557"/>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2"/>
          <p:cNvSpPr>
            <a:spLocks noGrp="1"/>
          </p:cNvSpPr>
          <p:nvPr>
            <p:ph type="title"/>
          </p:nvPr>
        </p:nvSpPr>
        <p:spPr>
          <a:xfrm>
            <a:off x="1772529" y="30595"/>
            <a:ext cx="9581271" cy="1325563"/>
          </a:xfrm>
        </p:spPr>
        <p:txBody>
          <a:bodyPr>
            <a:normAutofit/>
          </a:bodyPr>
          <a:lstStyle/>
          <a:p>
            <a:r>
              <a:rPr lang="nl-BE" dirty="0" smtClean="0"/>
              <a:t>…maar er zijn uitdagingen…</a:t>
            </a:r>
            <a:endParaRPr lang="en-US" dirty="0"/>
          </a:p>
        </p:txBody>
      </p:sp>
    </p:spTree>
    <p:extLst>
      <p:ext uri="{BB962C8B-B14F-4D97-AF65-F5344CB8AC3E}">
        <p14:creationId xmlns:p14="http://schemas.microsoft.com/office/powerpoint/2010/main" val="391390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0C39D5D6-BDB3-9644-B125-E7388E6F40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825625"/>
            <a:ext cx="4914418" cy="3659830"/>
          </a:xfrm>
          <a:prstGeom prst="rect">
            <a:avLst/>
          </a:prstGeom>
        </p:spPr>
      </p:pic>
      <p:sp>
        <p:nvSpPr>
          <p:cNvPr id="2" name="Content Placeholder 1"/>
          <p:cNvSpPr>
            <a:spLocks noGrp="1"/>
          </p:cNvSpPr>
          <p:nvPr>
            <p:ph idx="1"/>
          </p:nvPr>
        </p:nvSpPr>
        <p:spPr>
          <a:xfrm>
            <a:off x="6331352" y="1825625"/>
            <a:ext cx="5022448" cy="4351338"/>
          </a:xfrm>
        </p:spPr>
        <p:txBody>
          <a:bodyPr/>
          <a:lstStyle/>
          <a:p>
            <a:r>
              <a:rPr lang="nl-BE" dirty="0" smtClean="0"/>
              <a:t>Wacht met je eigen ideeën</a:t>
            </a:r>
          </a:p>
          <a:p>
            <a:r>
              <a:rPr lang="nl-BE" dirty="0" smtClean="0"/>
              <a:t>Geef geen antwoord</a:t>
            </a:r>
          </a:p>
          <a:p>
            <a:r>
              <a:rPr lang="nl-BE" dirty="0" smtClean="0"/>
              <a:t>Stel waarom/hoe/wat vragen</a:t>
            </a:r>
          </a:p>
          <a:p>
            <a:r>
              <a:rPr lang="nl-BE" dirty="0" smtClean="0"/>
              <a:t>Vraag naar bronnen</a:t>
            </a:r>
            <a:endParaRPr lang="nl-BE" dirty="0"/>
          </a:p>
        </p:txBody>
      </p:sp>
    </p:spTree>
    <p:extLst>
      <p:ext uri="{BB962C8B-B14F-4D97-AF65-F5344CB8AC3E}">
        <p14:creationId xmlns:p14="http://schemas.microsoft.com/office/powerpoint/2010/main" val="23411910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72808" y="1825625"/>
            <a:ext cx="5280991" cy="4351338"/>
          </a:xfrm>
        </p:spPr>
        <p:txBody>
          <a:bodyPr/>
          <a:lstStyle/>
          <a:p>
            <a:r>
              <a:rPr lang="nl-BE" dirty="0" smtClean="0"/>
              <a:t>Als het ter sprake komt dan is dat omdat het in hun hoofd hangt</a:t>
            </a:r>
          </a:p>
          <a:p>
            <a:r>
              <a:rPr lang="nl-BE" dirty="0" smtClean="0"/>
              <a:t>Probeer hun ideeën te begrijpen en te erkennen als een idee</a:t>
            </a:r>
          </a:p>
          <a:p>
            <a:r>
              <a:rPr lang="nl-BE" dirty="0" smtClean="0"/>
              <a:t>Bied ook nieuwe info aan</a:t>
            </a:r>
            <a:endParaRPr lang="nl-BE" dirty="0"/>
          </a:p>
        </p:txBody>
      </p:sp>
      <p:pic>
        <p:nvPicPr>
          <p:cNvPr id="12" name="Afbeelding 11">
            <a:extLst>
              <a:ext uri="{FF2B5EF4-FFF2-40B4-BE49-F238E27FC236}">
                <a16:creationId xmlns:a16="http://schemas.microsoft.com/office/drawing/2014/main" id="{8EF0D172-B363-2347-AD2E-2957E7A6AA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199" y="1825625"/>
            <a:ext cx="4770369" cy="3392418"/>
          </a:xfrm>
          <a:prstGeom prst="rect">
            <a:avLst/>
          </a:prstGeom>
        </p:spPr>
      </p:pic>
    </p:spTree>
    <p:extLst>
      <p:ext uri="{BB962C8B-B14F-4D97-AF65-F5344CB8AC3E}">
        <p14:creationId xmlns:p14="http://schemas.microsoft.com/office/powerpoint/2010/main" val="4257755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52930" y="1825625"/>
            <a:ext cx="5300870" cy="4351338"/>
          </a:xfrm>
        </p:spPr>
        <p:txBody>
          <a:bodyPr/>
          <a:lstStyle/>
          <a:p>
            <a:r>
              <a:rPr lang="nl-BE" dirty="0" smtClean="0"/>
              <a:t>Een </a:t>
            </a:r>
            <a:r>
              <a:rPr lang="nl-BE" dirty="0" err="1" smtClean="0"/>
              <a:t>wetenschapsles</a:t>
            </a:r>
            <a:r>
              <a:rPr lang="nl-BE" dirty="0" smtClean="0"/>
              <a:t> is ook een talige les</a:t>
            </a:r>
          </a:p>
          <a:p>
            <a:r>
              <a:rPr lang="nl-BE" dirty="0" smtClean="0"/>
              <a:t>Taal kan polariseren</a:t>
            </a:r>
          </a:p>
          <a:p>
            <a:pPr lvl="1"/>
            <a:r>
              <a:rPr lang="nl-BE" dirty="0" smtClean="0"/>
              <a:t>Bewijzen </a:t>
            </a:r>
            <a:r>
              <a:rPr lang="nl-BE" dirty="0" smtClean="0">
                <a:sym typeface="Wingdings" panose="05000000000000000000" pitchFamily="2" charset="2"/>
              </a:rPr>
              <a:t> aantonen</a:t>
            </a:r>
            <a:endParaRPr lang="nl-BE" dirty="0" smtClean="0"/>
          </a:p>
          <a:p>
            <a:pPr lvl="1"/>
            <a:r>
              <a:rPr lang="nl-BE" dirty="0" smtClean="0"/>
              <a:t>Juist </a:t>
            </a:r>
            <a:r>
              <a:rPr lang="nl-BE" dirty="0" smtClean="0">
                <a:sym typeface="Wingdings" panose="05000000000000000000" pitchFamily="2" charset="2"/>
              </a:rPr>
              <a:t> Geldig</a:t>
            </a:r>
            <a:endParaRPr lang="nl-BE" dirty="0" smtClean="0"/>
          </a:p>
          <a:p>
            <a:pPr lvl="1"/>
            <a:r>
              <a:rPr lang="nl-BE" dirty="0" smtClean="0"/>
              <a:t>Geloven </a:t>
            </a:r>
            <a:r>
              <a:rPr lang="nl-BE" dirty="0" smtClean="0">
                <a:sym typeface="Wingdings" panose="05000000000000000000" pitchFamily="2" charset="2"/>
              </a:rPr>
              <a:t> Begrijpen</a:t>
            </a:r>
            <a:endParaRPr lang="nl-BE" dirty="0" smtClean="0"/>
          </a:p>
        </p:txBody>
      </p:sp>
      <p:pic>
        <p:nvPicPr>
          <p:cNvPr id="11" name="Afbeelding 10">
            <a:extLst>
              <a:ext uri="{FF2B5EF4-FFF2-40B4-BE49-F238E27FC236}">
                <a16:creationId xmlns:a16="http://schemas.microsoft.com/office/drawing/2014/main" id="{CAB75F53-9C56-8840-8C01-E995326C63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199" y="1825625"/>
            <a:ext cx="4612757" cy="3406132"/>
          </a:xfrm>
          <a:prstGeom prst="rect">
            <a:avLst/>
          </a:prstGeom>
        </p:spPr>
      </p:pic>
    </p:spTree>
    <p:extLst>
      <p:ext uri="{BB962C8B-B14F-4D97-AF65-F5344CB8AC3E}">
        <p14:creationId xmlns:p14="http://schemas.microsoft.com/office/powerpoint/2010/main" val="7723173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EACBECBB-7E7B-6E42-85FD-90051A763D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825625"/>
            <a:ext cx="4651886" cy="3348259"/>
          </a:xfrm>
          <a:prstGeom prst="rect">
            <a:avLst/>
          </a:prstGeom>
        </p:spPr>
      </p:pic>
      <p:sp>
        <p:nvSpPr>
          <p:cNvPr id="2" name="Content Placeholder 1"/>
          <p:cNvSpPr>
            <a:spLocks noGrp="1"/>
          </p:cNvSpPr>
          <p:nvPr>
            <p:ph idx="1"/>
          </p:nvPr>
        </p:nvSpPr>
        <p:spPr>
          <a:xfrm>
            <a:off x="5893904" y="1825625"/>
            <a:ext cx="5459896" cy="4351338"/>
          </a:xfrm>
        </p:spPr>
        <p:txBody>
          <a:bodyPr/>
          <a:lstStyle/>
          <a:p>
            <a:r>
              <a:rPr lang="nl-BE" dirty="0" smtClean="0"/>
              <a:t>Meningsverschil kan oppervlakkig zijn</a:t>
            </a:r>
          </a:p>
          <a:p>
            <a:r>
              <a:rPr lang="nl-BE" dirty="0" smtClean="0"/>
              <a:t>Zoek (laat </a:t>
            </a:r>
            <a:r>
              <a:rPr lang="nl-BE" dirty="0" err="1" smtClean="0"/>
              <a:t>lln</a:t>
            </a:r>
            <a:r>
              <a:rPr lang="nl-BE" dirty="0" smtClean="0"/>
              <a:t> zoeken) naar een verbindend concept</a:t>
            </a:r>
            <a:endParaRPr lang="nl-BE" dirty="0"/>
          </a:p>
        </p:txBody>
      </p:sp>
    </p:spTree>
    <p:extLst>
      <p:ext uri="{BB962C8B-B14F-4D97-AF65-F5344CB8AC3E}">
        <p14:creationId xmlns:p14="http://schemas.microsoft.com/office/powerpoint/2010/main" val="33491939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fbeelding 15">
            <a:extLst>
              <a:ext uri="{FF2B5EF4-FFF2-40B4-BE49-F238E27FC236}">
                <a16:creationId xmlns:a16="http://schemas.microsoft.com/office/drawing/2014/main" id="{4543B6D3-07AE-2C4E-B877-903E94557B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825625"/>
            <a:ext cx="4656064" cy="3348259"/>
          </a:xfrm>
          <a:prstGeom prst="rect">
            <a:avLst/>
          </a:prstGeom>
        </p:spPr>
      </p:pic>
      <p:sp>
        <p:nvSpPr>
          <p:cNvPr id="2" name="Content Placeholder 1"/>
          <p:cNvSpPr>
            <a:spLocks noGrp="1"/>
          </p:cNvSpPr>
          <p:nvPr>
            <p:ph idx="1"/>
          </p:nvPr>
        </p:nvSpPr>
        <p:spPr>
          <a:xfrm>
            <a:off x="5963478" y="1825625"/>
            <a:ext cx="5390322" cy="4351338"/>
          </a:xfrm>
        </p:spPr>
        <p:txBody>
          <a:bodyPr/>
          <a:lstStyle/>
          <a:p>
            <a:r>
              <a:rPr lang="nl-BE" dirty="0" smtClean="0"/>
              <a:t>Maak een onderscheid tussen morele oordelen en wetenschappelijke concepten</a:t>
            </a:r>
          </a:p>
          <a:p>
            <a:r>
              <a:rPr lang="nl-BE" dirty="0" smtClean="0"/>
              <a:t>Verhelder de wetenschappelijke concepten zodat iedereen over hetzelfde praat</a:t>
            </a:r>
            <a:endParaRPr lang="nl-BE" dirty="0"/>
          </a:p>
        </p:txBody>
      </p:sp>
    </p:spTree>
    <p:extLst>
      <p:ext uri="{BB962C8B-B14F-4D97-AF65-F5344CB8AC3E}">
        <p14:creationId xmlns:p14="http://schemas.microsoft.com/office/powerpoint/2010/main" val="42209257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E09CFF42-919F-3B4E-BFD6-7DFF7739D2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825625"/>
            <a:ext cx="4810246" cy="3488673"/>
          </a:xfrm>
          <a:prstGeom prst="rect">
            <a:avLst/>
          </a:prstGeom>
        </p:spPr>
      </p:pic>
      <p:sp>
        <p:nvSpPr>
          <p:cNvPr id="2" name="Content Placeholder 1"/>
          <p:cNvSpPr>
            <a:spLocks noGrp="1"/>
          </p:cNvSpPr>
          <p:nvPr>
            <p:ph idx="1"/>
          </p:nvPr>
        </p:nvSpPr>
        <p:spPr>
          <a:xfrm>
            <a:off x="6180881" y="1825625"/>
            <a:ext cx="5172918" cy="4351338"/>
          </a:xfrm>
        </p:spPr>
        <p:txBody>
          <a:bodyPr/>
          <a:lstStyle/>
          <a:p>
            <a:r>
              <a:rPr lang="nl-BE" dirty="0" smtClean="0"/>
              <a:t>Controversiële onderwerpen lokken emoties uit</a:t>
            </a:r>
          </a:p>
          <a:p>
            <a:r>
              <a:rPr lang="nl-BE" dirty="0" smtClean="0"/>
              <a:t>Vraag naar waar die emotie vandaan komt</a:t>
            </a:r>
            <a:endParaRPr lang="nl-BE" dirty="0"/>
          </a:p>
        </p:txBody>
      </p:sp>
    </p:spTree>
    <p:extLst>
      <p:ext uri="{BB962C8B-B14F-4D97-AF65-F5344CB8AC3E}">
        <p14:creationId xmlns:p14="http://schemas.microsoft.com/office/powerpoint/2010/main" val="13908296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2A7995EB-13B8-504A-A4C8-9FEC3E25B2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825625"/>
            <a:ext cx="5601268" cy="4008016"/>
          </a:xfrm>
          <a:prstGeom prst="rect">
            <a:avLst/>
          </a:prstGeom>
        </p:spPr>
      </p:pic>
      <p:sp>
        <p:nvSpPr>
          <p:cNvPr id="2" name="Content Placeholder 1"/>
          <p:cNvSpPr>
            <a:spLocks noGrp="1"/>
          </p:cNvSpPr>
          <p:nvPr>
            <p:ph idx="1"/>
          </p:nvPr>
        </p:nvSpPr>
        <p:spPr>
          <a:xfrm>
            <a:off x="6620718" y="1825625"/>
            <a:ext cx="4733081" cy="4351338"/>
          </a:xfrm>
        </p:spPr>
        <p:txBody>
          <a:bodyPr/>
          <a:lstStyle/>
          <a:p>
            <a:r>
              <a:rPr lang="nl-BE" dirty="0" smtClean="0"/>
              <a:t>Tussen de twee </a:t>
            </a:r>
            <a:r>
              <a:rPr lang="nl-BE" dirty="0" err="1" smtClean="0"/>
              <a:t>extrema</a:t>
            </a:r>
            <a:r>
              <a:rPr lang="nl-BE" dirty="0" smtClean="0"/>
              <a:t> zitten vaak een grote stille middengroep</a:t>
            </a:r>
          </a:p>
          <a:p>
            <a:r>
              <a:rPr lang="nl-BE" dirty="0" smtClean="0"/>
              <a:t>Deze groep kan nuance geven</a:t>
            </a:r>
            <a:endParaRPr lang="nl-BE" dirty="0"/>
          </a:p>
        </p:txBody>
      </p:sp>
    </p:spTree>
    <p:extLst>
      <p:ext uri="{BB962C8B-B14F-4D97-AF65-F5344CB8AC3E}">
        <p14:creationId xmlns:p14="http://schemas.microsoft.com/office/powerpoint/2010/main" val="26890009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Tijdelijke aanduiding voor inhoud 4">
            <a:extLst>
              <a:ext uri="{FF2B5EF4-FFF2-40B4-BE49-F238E27FC236}">
                <a16:creationId xmlns:a16="http://schemas.microsoft.com/office/drawing/2014/main" id="{B653BE04-46F2-264B-AA2D-34BC3E4ACD7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61315" y="1714636"/>
            <a:ext cx="4993047" cy="3574994"/>
          </a:xfrm>
        </p:spPr>
      </p:pic>
      <p:sp>
        <p:nvSpPr>
          <p:cNvPr id="17" name="Content Placeholder 1"/>
          <p:cNvSpPr txBox="1">
            <a:spLocks/>
          </p:cNvSpPr>
          <p:nvPr/>
        </p:nvSpPr>
        <p:spPr>
          <a:xfrm>
            <a:off x="6562846" y="1825625"/>
            <a:ext cx="479095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smtClean="0"/>
              <a:t>Er kunnen ook persoonlijke, sociale,… factoren een rol spelen</a:t>
            </a:r>
          </a:p>
          <a:p>
            <a:r>
              <a:rPr lang="nl-BE" dirty="0" smtClean="0"/>
              <a:t>Soms willen leerlingen de les vertragen</a:t>
            </a:r>
          </a:p>
        </p:txBody>
      </p:sp>
    </p:spTree>
    <p:extLst>
      <p:ext uri="{BB962C8B-B14F-4D97-AF65-F5344CB8AC3E}">
        <p14:creationId xmlns:p14="http://schemas.microsoft.com/office/powerpoint/2010/main" val="8501274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nl-BE" dirty="0" smtClean="0"/>
              <a:t>Nog enkele voorbeelden voor in de klas</a:t>
            </a:r>
            <a:endParaRPr lang="nl-BE" dirty="0"/>
          </a:p>
        </p:txBody>
      </p:sp>
      <p:sp>
        <p:nvSpPr>
          <p:cNvPr id="3" name="Content Placeholder 2"/>
          <p:cNvSpPr>
            <a:spLocks noGrp="1"/>
          </p:cNvSpPr>
          <p:nvPr>
            <p:ph idx="1"/>
          </p:nvPr>
        </p:nvSpPr>
        <p:spPr/>
        <p:txBody>
          <a:bodyPr/>
          <a:lstStyle/>
          <a:p>
            <a:r>
              <a:rPr lang="nl-BE" dirty="0" smtClean="0"/>
              <a:t>Jongeren zijn verantwoordelijk voor de toekomst</a:t>
            </a:r>
          </a:p>
          <a:p>
            <a:pPr marL="0" indent="0">
              <a:buNone/>
            </a:pPr>
            <a:r>
              <a:rPr lang="nl-BE" dirty="0" smtClean="0"/>
              <a:t>Volwassenen zijn verantwoordelijk voor de toekomst</a:t>
            </a:r>
          </a:p>
          <a:p>
            <a:r>
              <a:rPr lang="nl-BE" dirty="0" smtClean="0"/>
              <a:t>Wetenschap is objectief</a:t>
            </a:r>
          </a:p>
          <a:p>
            <a:pPr marL="0" indent="0">
              <a:buNone/>
            </a:pPr>
            <a:r>
              <a:rPr lang="nl-BE" dirty="0" smtClean="0"/>
              <a:t>Wetenschap is subjectief</a:t>
            </a:r>
          </a:p>
          <a:p>
            <a:r>
              <a:rPr lang="nl-BE" dirty="0" smtClean="0"/>
              <a:t>Wetenschap zorgt voor een betere wereld</a:t>
            </a:r>
          </a:p>
          <a:p>
            <a:pPr marL="0" indent="0">
              <a:buNone/>
            </a:pPr>
            <a:r>
              <a:rPr lang="nl-BE" dirty="0" smtClean="0"/>
              <a:t>Wetenschap vergroot de kloof tussen arm en rijk</a:t>
            </a:r>
          </a:p>
          <a:p>
            <a:endParaRPr lang="nl-BE" dirty="0"/>
          </a:p>
        </p:txBody>
      </p:sp>
    </p:spTree>
    <p:extLst>
      <p:ext uri="{BB962C8B-B14F-4D97-AF65-F5344CB8AC3E}">
        <p14:creationId xmlns:p14="http://schemas.microsoft.com/office/powerpoint/2010/main" val="30244812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nl-BE" dirty="0" smtClean="0"/>
              <a:t>Nog enkele voorbeelden voor in de klas</a:t>
            </a:r>
            <a:endParaRPr lang="nl-BE" dirty="0"/>
          </a:p>
        </p:txBody>
      </p:sp>
      <p:sp>
        <p:nvSpPr>
          <p:cNvPr id="3" name="Content Placeholder 2"/>
          <p:cNvSpPr>
            <a:spLocks noGrp="1"/>
          </p:cNvSpPr>
          <p:nvPr>
            <p:ph idx="1"/>
          </p:nvPr>
        </p:nvSpPr>
        <p:spPr/>
        <p:txBody>
          <a:bodyPr>
            <a:normAutofit fontScale="92500" lnSpcReduction="10000"/>
          </a:bodyPr>
          <a:lstStyle/>
          <a:p>
            <a:pPr marL="0" indent="0">
              <a:buNone/>
            </a:pPr>
            <a:r>
              <a:rPr lang="nl-BE" i="1" dirty="0"/>
              <a:t>De beroemde Amerikaanse rapper </a:t>
            </a:r>
            <a:r>
              <a:rPr lang="nl-BE" i="1" dirty="0" err="1"/>
              <a:t>BoB</a:t>
            </a:r>
            <a:r>
              <a:rPr lang="nl-BE" i="1" dirty="0"/>
              <a:t> </a:t>
            </a:r>
            <a:r>
              <a:rPr lang="nl-BE" i="1" dirty="0" smtClean="0"/>
              <a:t>gelooft dat </a:t>
            </a:r>
            <a:r>
              <a:rPr lang="nl-BE" i="1" dirty="0"/>
              <a:t>de aarde niet rond is, maar plat. Hij daagt </a:t>
            </a:r>
            <a:r>
              <a:rPr lang="nl-BE" i="1" dirty="0" smtClean="0"/>
              <a:t>zijn twittergemeenschap </a:t>
            </a:r>
            <a:r>
              <a:rPr lang="nl-BE" i="1" dirty="0"/>
              <a:t>uit te verklaren hoe de </a:t>
            </a:r>
            <a:r>
              <a:rPr lang="nl-BE" i="1" dirty="0" smtClean="0"/>
              <a:t>wereld rond </a:t>
            </a:r>
            <a:r>
              <a:rPr lang="nl-BE" i="1" dirty="0"/>
              <a:t>kan zijn, als je kan zien dat de horizon plat is. </a:t>
            </a:r>
            <a:r>
              <a:rPr lang="nl-BE" i="1" dirty="0" smtClean="0"/>
              <a:t>Zijn tweets </a:t>
            </a:r>
            <a:r>
              <a:rPr lang="nl-BE" i="1" dirty="0"/>
              <a:t>hebben vele volgers overal ter wereld. Ook </a:t>
            </a:r>
            <a:r>
              <a:rPr lang="nl-BE" i="1" dirty="0" smtClean="0"/>
              <a:t>enkele klasgenoten </a:t>
            </a:r>
            <a:r>
              <a:rPr lang="nl-BE" i="1" dirty="0"/>
              <a:t>die fan zijn van zijn muziek, volgen hem </a:t>
            </a:r>
            <a:r>
              <a:rPr lang="nl-BE" i="1" dirty="0" smtClean="0"/>
              <a:t>via twitter</a:t>
            </a:r>
            <a:r>
              <a:rPr lang="nl-BE" i="1" dirty="0"/>
              <a:t>. Tijdens een uitstap naar de zee neemt Sam een </a:t>
            </a:r>
            <a:r>
              <a:rPr lang="nl-BE" i="1" dirty="0" smtClean="0"/>
              <a:t>foto met </a:t>
            </a:r>
            <a:r>
              <a:rPr lang="nl-BE" i="1" dirty="0"/>
              <a:t>de horizon en post deze op Instagram “Is dit nu plat </a:t>
            </a:r>
            <a:r>
              <a:rPr lang="nl-BE" i="1" dirty="0" smtClean="0"/>
              <a:t>of rond?! </a:t>
            </a:r>
            <a:r>
              <a:rPr lang="nl-BE" i="1" dirty="0"/>
              <a:t>#</a:t>
            </a:r>
            <a:r>
              <a:rPr lang="nl-BE" i="1" dirty="0" err="1"/>
              <a:t>flatearth</a:t>
            </a:r>
            <a:r>
              <a:rPr lang="nl-BE" i="1" dirty="0" smtClean="0"/>
              <a:t>”.</a:t>
            </a:r>
          </a:p>
          <a:p>
            <a:pPr marL="0" indent="0">
              <a:buNone/>
            </a:pPr>
            <a:endParaRPr lang="nl-BE" i="1" dirty="0"/>
          </a:p>
          <a:p>
            <a:r>
              <a:rPr lang="nl-BE" dirty="0"/>
              <a:t>Wat vind jij van deze uitspraak?</a:t>
            </a:r>
          </a:p>
          <a:p>
            <a:r>
              <a:rPr lang="nl-BE" dirty="0"/>
              <a:t>Waar komt deze uitspraak vandaan?</a:t>
            </a:r>
          </a:p>
          <a:p>
            <a:r>
              <a:rPr lang="nl-BE" dirty="0"/>
              <a:t>Waarom denk je dat </a:t>
            </a:r>
            <a:r>
              <a:rPr lang="nl-BE" dirty="0" err="1"/>
              <a:t>BoB</a:t>
            </a:r>
            <a:r>
              <a:rPr lang="nl-BE" dirty="0"/>
              <a:t> zoveel volgers </a:t>
            </a:r>
            <a:r>
              <a:rPr lang="nl-BE" dirty="0" smtClean="0"/>
              <a:t>heeft met </a:t>
            </a:r>
            <a:r>
              <a:rPr lang="nl-BE" dirty="0"/>
              <a:t>deze uitspraak?</a:t>
            </a:r>
          </a:p>
        </p:txBody>
      </p:sp>
    </p:spTree>
    <p:extLst>
      <p:ext uri="{BB962C8B-B14F-4D97-AF65-F5344CB8AC3E}">
        <p14:creationId xmlns:p14="http://schemas.microsoft.com/office/powerpoint/2010/main" val="7080800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apper B.o.B. Says the World is Flat and Heâs Got the ..."/>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821"/>
          <a:stretch/>
        </p:blipFill>
        <p:spPr bwMode="auto">
          <a:xfrm>
            <a:off x="3148314" y="1512994"/>
            <a:ext cx="2720050" cy="31118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thematical Proof That Man-Made Climate Change is a Hoax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8364" y="2196759"/>
            <a:ext cx="3093966" cy="17403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alting Immigration Would be Economic Suicide for the UK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8364" y="4093951"/>
            <a:ext cx="4394695" cy="185039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ow Muslims, Jews and Christians View Creationism - YouTub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8620" y="4441384"/>
            <a:ext cx="3975591" cy="223627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2"/>
          <p:cNvSpPr>
            <a:spLocks noGrp="1"/>
          </p:cNvSpPr>
          <p:nvPr>
            <p:ph type="title"/>
          </p:nvPr>
        </p:nvSpPr>
        <p:spPr>
          <a:xfrm>
            <a:off x="1772529" y="30595"/>
            <a:ext cx="9581271" cy="1325563"/>
          </a:xfrm>
        </p:spPr>
        <p:txBody>
          <a:bodyPr>
            <a:normAutofit/>
          </a:bodyPr>
          <a:lstStyle/>
          <a:p>
            <a:r>
              <a:rPr lang="nl-BE" dirty="0" smtClean="0"/>
              <a:t>… en nog meer uitdagingen...</a:t>
            </a:r>
            <a:endParaRPr lang="en-US" dirty="0"/>
          </a:p>
        </p:txBody>
      </p:sp>
    </p:spTree>
    <p:extLst>
      <p:ext uri="{BB962C8B-B14F-4D97-AF65-F5344CB8AC3E}">
        <p14:creationId xmlns:p14="http://schemas.microsoft.com/office/powerpoint/2010/main" val="5421796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nl-BE" dirty="0" smtClean="0"/>
              <a:t>Nog enkele voorbeelden voor in de klas</a:t>
            </a:r>
            <a:endParaRPr lang="nl-BE" dirty="0"/>
          </a:p>
        </p:txBody>
      </p:sp>
      <p:sp>
        <p:nvSpPr>
          <p:cNvPr id="3" name="Content Placeholder 2"/>
          <p:cNvSpPr>
            <a:spLocks noGrp="1"/>
          </p:cNvSpPr>
          <p:nvPr>
            <p:ph idx="1"/>
          </p:nvPr>
        </p:nvSpPr>
        <p:spPr/>
        <p:txBody>
          <a:bodyPr>
            <a:normAutofit/>
          </a:bodyPr>
          <a:lstStyle/>
          <a:p>
            <a:pPr marL="0" indent="0">
              <a:buNone/>
            </a:pPr>
            <a:r>
              <a:rPr lang="nl-BE" dirty="0" smtClean="0"/>
              <a:t>Mag je aan alles twijfelen in de wetenschap?</a:t>
            </a:r>
          </a:p>
          <a:p>
            <a:pPr marL="0" indent="0">
              <a:buNone/>
            </a:pPr>
            <a:r>
              <a:rPr lang="nl-BE" dirty="0" smtClean="0"/>
              <a:t>Kan technologie alle problemen oplossen?</a:t>
            </a:r>
          </a:p>
          <a:p>
            <a:pPr marL="0" indent="0">
              <a:buNone/>
            </a:pPr>
            <a:r>
              <a:rPr lang="nl-BE" dirty="0" smtClean="0"/>
              <a:t>Ben je mee verantwoordelijk voor het klimaat?</a:t>
            </a:r>
          </a:p>
          <a:p>
            <a:pPr marL="0" indent="0">
              <a:buNone/>
            </a:pPr>
            <a:r>
              <a:rPr lang="nl-BE" dirty="0" smtClean="0"/>
              <a:t>Bepaalt mijn cultuur wat ik denk?</a:t>
            </a:r>
          </a:p>
          <a:p>
            <a:pPr marL="0" indent="0">
              <a:buNone/>
            </a:pPr>
            <a:r>
              <a:rPr lang="nl-BE" dirty="0" smtClean="0"/>
              <a:t>Mag een wetenschapper in God geloven?</a:t>
            </a:r>
            <a:endParaRPr lang="nl-BE" dirty="0"/>
          </a:p>
        </p:txBody>
      </p:sp>
    </p:spTree>
    <p:extLst>
      <p:ext uri="{BB962C8B-B14F-4D97-AF65-F5344CB8AC3E}">
        <p14:creationId xmlns:p14="http://schemas.microsoft.com/office/powerpoint/2010/main" val="31998296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7095281" cy="4016415"/>
          </a:xfrm>
          <a:solidFill>
            <a:schemeClr val="bg1"/>
          </a:solidFill>
        </p:spPr>
        <p:txBody>
          <a:bodyPr>
            <a:normAutofit/>
          </a:bodyPr>
          <a:lstStyle/>
          <a:p>
            <a:r>
              <a:rPr lang="en-US" dirty="0" err="1" smtClean="0"/>
              <a:t>Fysica</a:t>
            </a:r>
            <a:r>
              <a:rPr lang="en-US" dirty="0" smtClean="0"/>
              <a:t> </a:t>
            </a:r>
            <a:r>
              <a:rPr lang="en-US" dirty="0" err="1" smtClean="0"/>
              <a:t>en</a:t>
            </a:r>
            <a:r>
              <a:rPr lang="en-US" dirty="0" smtClean="0"/>
              <a:t> </a:t>
            </a:r>
            <a:r>
              <a:rPr lang="en-US" dirty="0" err="1" smtClean="0"/>
              <a:t>maatschappij</a:t>
            </a:r>
            <a:r>
              <a:rPr lang="en-US" dirty="0"/>
              <a:t/>
            </a:r>
            <a:br>
              <a:rPr lang="en-US" dirty="0"/>
            </a:br>
            <a:r>
              <a:rPr lang="en-US" sz="2800" dirty="0" err="1" smtClean="0"/>
              <a:t>Ethisch</a:t>
            </a:r>
            <a:r>
              <a:rPr lang="en-US" sz="2800" dirty="0" smtClean="0"/>
              <a:t> </a:t>
            </a:r>
            <a:r>
              <a:rPr lang="en-US" sz="2800" dirty="0" err="1" smtClean="0"/>
              <a:t>en</a:t>
            </a:r>
            <a:r>
              <a:rPr lang="en-US" sz="2800" dirty="0" smtClean="0"/>
              <a:t> </a:t>
            </a:r>
            <a:r>
              <a:rPr lang="en-US" sz="2800" dirty="0" err="1" smtClean="0"/>
              <a:t>cultureel</a:t>
            </a:r>
            <a:r>
              <a:rPr lang="en-US" sz="2800" dirty="0" smtClean="0"/>
              <a:t> </a:t>
            </a:r>
            <a:r>
              <a:rPr lang="en-US" sz="2800" dirty="0" err="1" smtClean="0"/>
              <a:t>gevoelige</a:t>
            </a:r>
            <a:r>
              <a:rPr lang="en-US" sz="2800" dirty="0" smtClean="0"/>
              <a:t> </a:t>
            </a:r>
            <a:br>
              <a:rPr lang="en-US" sz="2800" dirty="0" smtClean="0"/>
            </a:br>
            <a:r>
              <a:rPr lang="en-US" sz="2800" dirty="0" err="1" smtClean="0"/>
              <a:t>onderwerpen</a:t>
            </a:r>
            <a:r>
              <a:rPr lang="en-US" sz="2800" dirty="0" smtClean="0"/>
              <a:t> in de les </a:t>
            </a:r>
            <a:r>
              <a:rPr lang="en-US" sz="2800" dirty="0" err="1" smtClean="0"/>
              <a:t>wetenschappen</a:t>
            </a:r>
            <a:endParaRPr lang="en-US" sz="2800" dirty="0">
              <a:solidFill>
                <a:schemeClr val="accent5">
                  <a:lumMod val="75000"/>
                </a:schemeClr>
              </a:solidFill>
            </a:endParaRPr>
          </a:p>
        </p:txBody>
      </p:sp>
      <p:sp>
        <p:nvSpPr>
          <p:cNvPr id="3" name="Subtitle 2"/>
          <p:cNvSpPr>
            <a:spLocks noGrp="1"/>
          </p:cNvSpPr>
          <p:nvPr>
            <p:ph type="subTitle" idx="1"/>
          </p:nvPr>
        </p:nvSpPr>
        <p:spPr>
          <a:xfrm>
            <a:off x="1902584" y="5146729"/>
            <a:ext cx="8501343" cy="1711271"/>
          </a:xfrm>
        </p:spPr>
        <p:txBody>
          <a:bodyPr>
            <a:normAutofit lnSpcReduction="10000"/>
          </a:bodyPr>
          <a:lstStyle/>
          <a:p>
            <a:pPr algn="l"/>
            <a:r>
              <a:rPr lang="nl-BE" u="sng" dirty="0">
                <a:solidFill>
                  <a:srgbClr val="604900"/>
                </a:solidFill>
              </a:rPr>
              <a:t>Jan Sermeus</a:t>
            </a:r>
            <a:r>
              <a:rPr lang="nl-BE" dirty="0">
                <a:solidFill>
                  <a:srgbClr val="604900"/>
                </a:solidFill>
              </a:rPr>
              <a:t>, Veerle Verschoren, Jelle De Schrijver, </a:t>
            </a:r>
            <a:r>
              <a:rPr lang="nl-BE" dirty="0" smtClean="0">
                <a:solidFill>
                  <a:srgbClr val="604900"/>
                </a:solidFill>
              </a:rPr>
              <a:t>Eef </a:t>
            </a:r>
            <a:r>
              <a:rPr lang="nl-BE" dirty="0">
                <a:solidFill>
                  <a:srgbClr val="604900"/>
                </a:solidFill>
              </a:rPr>
              <a:t>Cornelissen</a:t>
            </a:r>
          </a:p>
          <a:p>
            <a:endParaRPr lang="nl-BE" dirty="0">
              <a:solidFill>
                <a:srgbClr val="604900"/>
              </a:solidFill>
            </a:endParaRPr>
          </a:p>
          <a:p>
            <a:pPr algn="l"/>
            <a:r>
              <a:rPr lang="nl-BE" dirty="0" smtClean="0">
                <a:solidFill>
                  <a:srgbClr val="604900"/>
                </a:solidFill>
              </a:rPr>
              <a:t>WND 2019</a:t>
            </a:r>
            <a:endParaRPr lang="nl-BE" dirty="0">
              <a:solidFill>
                <a:srgbClr val="604900"/>
              </a:solidFill>
            </a:endParaRPr>
          </a:p>
          <a:p>
            <a:pPr algn="l"/>
            <a:r>
              <a:rPr lang="nl-BE" dirty="0" smtClean="0">
                <a:solidFill>
                  <a:srgbClr val="604900"/>
                </a:solidFill>
              </a:rPr>
              <a:t>14 december 2019</a:t>
            </a:r>
            <a:endParaRPr lang="en-US" dirty="0">
              <a:solidFill>
                <a:srgbClr val="604900"/>
              </a:solidFill>
            </a:endParaRPr>
          </a:p>
        </p:txBody>
      </p:sp>
      <p:sp>
        <p:nvSpPr>
          <p:cNvPr id="6" name="Rectangle 5"/>
          <p:cNvSpPr/>
          <p:nvPr/>
        </p:nvSpPr>
        <p:spPr>
          <a:xfrm>
            <a:off x="5977546" y="6200115"/>
            <a:ext cx="3725700" cy="523220"/>
          </a:xfrm>
          <a:prstGeom prst="rect">
            <a:avLst/>
          </a:prstGeom>
        </p:spPr>
        <p:txBody>
          <a:bodyPr wrap="none">
            <a:spAutoFit/>
          </a:bodyPr>
          <a:lstStyle/>
          <a:p>
            <a:r>
              <a:rPr lang="nl-BE" sz="2800" dirty="0" smtClean="0">
                <a:hlinkClick r:id="rId3"/>
              </a:rPr>
              <a:t>Jan.Sermeus@odisee.be</a:t>
            </a:r>
            <a:endParaRPr lang="nl-BE" sz="2800" dirty="0"/>
          </a:p>
        </p:txBody>
      </p:sp>
      <p:sp>
        <p:nvSpPr>
          <p:cNvPr id="4" name="Rectangle 3"/>
          <p:cNvSpPr/>
          <p:nvPr/>
        </p:nvSpPr>
        <p:spPr>
          <a:xfrm>
            <a:off x="0" y="0"/>
            <a:ext cx="1645920" cy="1310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 name="0BB5F92B-23E0-480E-A396-E29669869FC6" descr="image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2638" y="0"/>
            <a:ext cx="5209362" cy="4904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81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668889-C94A-2C46-A7DC-6F9CA3BC112B}"/>
              </a:ext>
            </a:extLst>
          </p:cNvPr>
          <p:cNvSpPr>
            <a:spLocks noGrp="1"/>
          </p:cNvSpPr>
          <p:nvPr>
            <p:ph type="title"/>
          </p:nvPr>
        </p:nvSpPr>
        <p:spPr/>
        <p:txBody>
          <a:bodyPr/>
          <a:lstStyle/>
          <a:p>
            <a:r>
              <a:rPr lang="nl-BE" dirty="0"/>
              <a:t>WetenschapsBalans-team!</a:t>
            </a:r>
          </a:p>
        </p:txBody>
      </p:sp>
      <p:sp>
        <p:nvSpPr>
          <p:cNvPr id="3" name="Tijdelijke aanduiding voor inhoud 2">
            <a:extLst>
              <a:ext uri="{FF2B5EF4-FFF2-40B4-BE49-F238E27FC236}">
                <a16:creationId xmlns:a16="http://schemas.microsoft.com/office/drawing/2014/main" id="{FA5D332D-479D-A54D-A248-5031B571B46B}"/>
              </a:ext>
            </a:extLst>
          </p:cNvPr>
          <p:cNvSpPr>
            <a:spLocks noGrp="1"/>
          </p:cNvSpPr>
          <p:nvPr>
            <p:ph idx="1"/>
          </p:nvPr>
        </p:nvSpPr>
        <p:spPr/>
        <p:txBody>
          <a:bodyPr/>
          <a:lstStyle/>
          <a:p>
            <a:endParaRPr lang="nl-BE" dirty="0"/>
          </a:p>
          <a:p>
            <a:pPr marL="0" indent="0">
              <a:buNone/>
            </a:pPr>
            <a:r>
              <a:rPr lang="nl-BE" u="sng" dirty="0">
                <a:solidFill>
                  <a:schemeClr val="accent6"/>
                </a:solidFill>
              </a:rPr>
              <a:t>Veerle.verschoren@odisee.be</a:t>
            </a:r>
          </a:p>
          <a:p>
            <a:pPr marL="0" indent="0">
              <a:buNone/>
            </a:pPr>
            <a:r>
              <a:rPr lang="nl-BE" u="sng" dirty="0">
                <a:solidFill>
                  <a:srgbClr val="7030A0"/>
                </a:solidFill>
                <a:hlinkClick r:id="rId2"/>
              </a:rPr>
              <a:t>Jelle.deschrijver@odisee.be</a:t>
            </a:r>
            <a:endParaRPr lang="nl-BE" u="sng" dirty="0">
              <a:solidFill>
                <a:srgbClr val="7030A0"/>
              </a:solidFill>
            </a:endParaRPr>
          </a:p>
          <a:p>
            <a:pPr marL="0" indent="0">
              <a:buNone/>
            </a:pPr>
            <a:r>
              <a:rPr lang="nl-BE" u="sng" dirty="0">
                <a:solidFill>
                  <a:srgbClr val="7030A0"/>
                </a:solidFill>
              </a:rPr>
              <a:t>Eef.cornelissen@odisee.be</a:t>
            </a:r>
          </a:p>
          <a:p>
            <a:pPr marL="0" indent="0">
              <a:buNone/>
            </a:pPr>
            <a:r>
              <a:rPr lang="nl-BE" u="sng" dirty="0">
                <a:solidFill>
                  <a:srgbClr val="C00000"/>
                </a:solidFill>
              </a:rPr>
              <a:t>Jan.sermeus@odisee.be</a:t>
            </a:r>
          </a:p>
          <a:p>
            <a:pPr marL="0" indent="0">
              <a:buNone/>
            </a:pPr>
            <a:r>
              <a:rPr lang="nl-BE" u="sng" dirty="0">
                <a:solidFill>
                  <a:srgbClr val="7030A0"/>
                </a:solidFill>
              </a:rPr>
              <a:t> </a:t>
            </a:r>
          </a:p>
        </p:txBody>
      </p:sp>
    </p:spTree>
    <p:extLst>
      <p:ext uri="{BB962C8B-B14F-4D97-AF65-F5344CB8AC3E}">
        <p14:creationId xmlns:p14="http://schemas.microsoft.com/office/powerpoint/2010/main" val="35936875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6047" y="1356158"/>
            <a:ext cx="3321600" cy="2177841"/>
          </a:xfrm>
          <a:prstGeom prst="rect">
            <a:avLst/>
          </a:prstGeom>
        </p:spPr>
      </p:pic>
      <p:pic>
        <p:nvPicPr>
          <p:cNvPr id="7" name="Picture 6"/>
          <p:cNvPicPr>
            <a:picLocks noChangeAspect="1"/>
          </p:cNvPicPr>
          <p:nvPr/>
        </p:nvPicPr>
        <p:blipFill>
          <a:blip r:embed="rId4"/>
          <a:stretch>
            <a:fillRect/>
          </a:stretch>
        </p:blipFill>
        <p:spPr>
          <a:xfrm>
            <a:off x="3227363" y="3761646"/>
            <a:ext cx="2720284" cy="2839221"/>
          </a:xfrm>
          <a:prstGeom prst="rect">
            <a:avLst/>
          </a:prstGeom>
        </p:spPr>
      </p:pic>
      <p:pic>
        <p:nvPicPr>
          <p:cNvPr id="3074" name="Picture 2" descr="Attractive Young Teacher In Class, Helping Students With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12524" y="1584598"/>
            <a:ext cx="3695740" cy="1949401"/>
          </a:xfrm>
          <a:prstGeom prst="rect">
            <a:avLst/>
          </a:prstGeom>
          <a:noFill/>
          <a:extLst>
            <a:ext uri="{909E8E84-426E-40DD-AFC4-6F175D3DCCD1}">
              <a14:hiddenFill xmlns:a14="http://schemas.microsoft.com/office/drawing/2010/main">
                <a:solidFill>
                  <a:srgbClr val="FFFFFF"/>
                </a:solidFill>
              </a14:hiddenFill>
            </a:ext>
          </a:extLst>
        </p:spPr>
      </p:pic>
      <p:sp>
        <p:nvSpPr>
          <p:cNvPr id="19" name="Title 2"/>
          <p:cNvSpPr>
            <a:spLocks noGrp="1"/>
          </p:cNvSpPr>
          <p:nvPr>
            <p:ph type="title"/>
          </p:nvPr>
        </p:nvSpPr>
        <p:spPr>
          <a:xfrm>
            <a:off x="1772529" y="30595"/>
            <a:ext cx="9581271" cy="1325563"/>
          </a:xfrm>
        </p:spPr>
        <p:txBody>
          <a:bodyPr>
            <a:normAutofit/>
          </a:bodyPr>
          <a:lstStyle/>
          <a:p>
            <a:r>
              <a:rPr lang="nl-BE" dirty="0" smtClean="0"/>
              <a:t>… en in de lessen wetenschap zijn er nog meer uitdagingen.</a:t>
            </a:r>
            <a:endParaRPr lang="en-US" dirty="0"/>
          </a:p>
        </p:txBody>
      </p:sp>
      <p:pic>
        <p:nvPicPr>
          <p:cNvPr id="13" name="Picture 12"/>
          <p:cNvPicPr>
            <a:picLocks noChangeAspect="1"/>
          </p:cNvPicPr>
          <p:nvPr/>
        </p:nvPicPr>
        <p:blipFill>
          <a:blip r:embed="rId6"/>
          <a:stretch>
            <a:fillRect/>
          </a:stretch>
        </p:blipFill>
        <p:spPr>
          <a:xfrm>
            <a:off x="6312524" y="3775026"/>
            <a:ext cx="3606980" cy="2405827"/>
          </a:xfrm>
          <a:prstGeom prst="rect">
            <a:avLst/>
          </a:prstGeom>
        </p:spPr>
      </p:pic>
    </p:spTree>
    <p:extLst>
      <p:ext uri="{BB962C8B-B14F-4D97-AF65-F5344CB8AC3E}">
        <p14:creationId xmlns:p14="http://schemas.microsoft.com/office/powerpoint/2010/main" val="31506186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7095281" cy="4016415"/>
          </a:xfrm>
          <a:solidFill>
            <a:schemeClr val="bg1"/>
          </a:solidFill>
        </p:spPr>
        <p:txBody>
          <a:bodyPr>
            <a:normAutofit/>
          </a:bodyPr>
          <a:lstStyle/>
          <a:p>
            <a:r>
              <a:rPr lang="en-US" dirty="0" err="1" smtClean="0"/>
              <a:t>Fysica</a:t>
            </a:r>
            <a:r>
              <a:rPr lang="en-US" dirty="0" smtClean="0"/>
              <a:t> </a:t>
            </a:r>
            <a:r>
              <a:rPr lang="en-US" dirty="0" err="1" smtClean="0"/>
              <a:t>en</a:t>
            </a:r>
            <a:r>
              <a:rPr lang="en-US" dirty="0" smtClean="0"/>
              <a:t> </a:t>
            </a:r>
            <a:r>
              <a:rPr lang="en-US" dirty="0" err="1" smtClean="0"/>
              <a:t>maatschappij</a:t>
            </a:r>
            <a:r>
              <a:rPr lang="en-US" dirty="0"/>
              <a:t/>
            </a:r>
            <a:br>
              <a:rPr lang="en-US" dirty="0"/>
            </a:br>
            <a:r>
              <a:rPr lang="en-US" sz="2800" dirty="0" err="1" smtClean="0"/>
              <a:t>Ethisch</a:t>
            </a:r>
            <a:r>
              <a:rPr lang="en-US" sz="2800" dirty="0" smtClean="0"/>
              <a:t> </a:t>
            </a:r>
            <a:r>
              <a:rPr lang="en-US" sz="2800" dirty="0" err="1" smtClean="0"/>
              <a:t>en</a:t>
            </a:r>
            <a:r>
              <a:rPr lang="en-US" sz="2800" dirty="0" smtClean="0"/>
              <a:t> </a:t>
            </a:r>
            <a:r>
              <a:rPr lang="en-US" sz="2800" dirty="0" err="1" smtClean="0"/>
              <a:t>cultureel</a:t>
            </a:r>
            <a:r>
              <a:rPr lang="en-US" sz="2800" dirty="0" smtClean="0"/>
              <a:t> </a:t>
            </a:r>
            <a:r>
              <a:rPr lang="en-US" sz="2800" dirty="0" err="1" smtClean="0"/>
              <a:t>gevoelige</a:t>
            </a:r>
            <a:r>
              <a:rPr lang="en-US" sz="2800" dirty="0" smtClean="0"/>
              <a:t> </a:t>
            </a:r>
            <a:br>
              <a:rPr lang="en-US" sz="2800" dirty="0" smtClean="0"/>
            </a:br>
            <a:r>
              <a:rPr lang="en-US" sz="2800" dirty="0" err="1" smtClean="0"/>
              <a:t>onderwerpen</a:t>
            </a:r>
            <a:r>
              <a:rPr lang="en-US" sz="2800" dirty="0" smtClean="0"/>
              <a:t> in de les </a:t>
            </a:r>
            <a:r>
              <a:rPr lang="en-US" sz="2800" dirty="0" err="1" smtClean="0"/>
              <a:t>wetenschappen</a:t>
            </a:r>
            <a:endParaRPr lang="en-US" sz="2800" dirty="0">
              <a:solidFill>
                <a:schemeClr val="accent5">
                  <a:lumMod val="75000"/>
                </a:schemeClr>
              </a:solidFill>
            </a:endParaRPr>
          </a:p>
        </p:txBody>
      </p:sp>
      <p:sp>
        <p:nvSpPr>
          <p:cNvPr id="3" name="Subtitle 2"/>
          <p:cNvSpPr>
            <a:spLocks noGrp="1"/>
          </p:cNvSpPr>
          <p:nvPr>
            <p:ph type="subTitle" idx="1"/>
          </p:nvPr>
        </p:nvSpPr>
        <p:spPr>
          <a:xfrm>
            <a:off x="1902584" y="5146729"/>
            <a:ext cx="8501343" cy="1711271"/>
          </a:xfrm>
        </p:spPr>
        <p:txBody>
          <a:bodyPr>
            <a:normAutofit lnSpcReduction="10000"/>
          </a:bodyPr>
          <a:lstStyle/>
          <a:p>
            <a:pPr algn="l"/>
            <a:r>
              <a:rPr lang="nl-BE" u="sng" dirty="0">
                <a:solidFill>
                  <a:srgbClr val="604900"/>
                </a:solidFill>
              </a:rPr>
              <a:t>Jan Sermeus</a:t>
            </a:r>
            <a:r>
              <a:rPr lang="nl-BE" dirty="0">
                <a:solidFill>
                  <a:srgbClr val="604900"/>
                </a:solidFill>
              </a:rPr>
              <a:t>, Veerle Verschoren, Jelle De Schrijver, </a:t>
            </a:r>
            <a:r>
              <a:rPr lang="nl-BE" dirty="0" smtClean="0">
                <a:solidFill>
                  <a:srgbClr val="604900"/>
                </a:solidFill>
              </a:rPr>
              <a:t>Eef </a:t>
            </a:r>
            <a:r>
              <a:rPr lang="nl-BE" dirty="0">
                <a:solidFill>
                  <a:srgbClr val="604900"/>
                </a:solidFill>
              </a:rPr>
              <a:t>Cornelissen</a:t>
            </a:r>
          </a:p>
          <a:p>
            <a:endParaRPr lang="nl-BE" dirty="0">
              <a:solidFill>
                <a:srgbClr val="604900"/>
              </a:solidFill>
            </a:endParaRPr>
          </a:p>
          <a:p>
            <a:pPr algn="l"/>
            <a:r>
              <a:rPr lang="nl-BE" dirty="0" smtClean="0">
                <a:solidFill>
                  <a:srgbClr val="604900"/>
                </a:solidFill>
              </a:rPr>
              <a:t>WND 2019</a:t>
            </a:r>
            <a:endParaRPr lang="nl-BE" dirty="0">
              <a:solidFill>
                <a:srgbClr val="604900"/>
              </a:solidFill>
            </a:endParaRPr>
          </a:p>
          <a:p>
            <a:pPr algn="l"/>
            <a:r>
              <a:rPr lang="nl-BE" dirty="0" smtClean="0">
                <a:solidFill>
                  <a:srgbClr val="604900"/>
                </a:solidFill>
              </a:rPr>
              <a:t>14 december 2019</a:t>
            </a:r>
            <a:endParaRPr lang="en-US" dirty="0">
              <a:solidFill>
                <a:srgbClr val="604900"/>
              </a:solidFill>
            </a:endParaRPr>
          </a:p>
        </p:txBody>
      </p:sp>
      <p:sp>
        <p:nvSpPr>
          <p:cNvPr id="6" name="Rectangle 5"/>
          <p:cNvSpPr/>
          <p:nvPr/>
        </p:nvSpPr>
        <p:spPr>
          <a:xfrm>
            <a:off x="5977546" y="6200115"/>
            <a:ext cx="3725700" cy="523220"/>
          </a:xfrm>
          <a:prstGeom prst="rect">
            <a:avLst/>
          </a:prstGeom>
        </p:spPr>
        <p:txBody>
          <a:bodyPr wrap="none">
            <a:spAutoFit/>
          </a:bodyPr>
          <a:lstStyle/>
          <a:p>
            <a:r>
              <a:rPr lang="nl-BE" sz="2800" dirty="0" smtClean="0">
                <a:hlinkClick r:id="rId3"/>
              </a:rPr>
              <a:t>Jan.Sermeus@odisee.be</a:t>
            </a:r>
            <a:endParaRPr lang="nl-BE" sz="2800" dirty="0"/>
          </a:p>
        </p:txBody>
      </p:sp>
      <p:sp>
        <p:nvSpPr>
          <p:cNvPr id="4" name="Rectangle 3"/>
          <p:cNvSpPr/>
          <p:nvPr/>
        </p:nvSpPr>
        <p:spPr>
          <a:xfrm>
            <a:off x="0" y="0"/>
            <a:ext cx="1645920" cy="1310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 name="0BB5F92B-23E0-480E-A396-E29669869FC6" descr="image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2638" y="0"/>
            <a:ext cx="5209362" cy="4904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129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24401A5-77F7-0549-9A92-C62674E62C8B}"/>
              </a:ext>
            </a:extLst>
          </p:cNvPr>
          <p:cNvSpPr>
            <a:spLocks noGrp="1"/>
          </p:cNvSpPr>
          <p:nvPr>
            <p:ph idx="1"/>
          </p:nvPr>
        </p:nvSpPr>
        <p:spPr>
          <a:xfrm>
            <a:off x="838200" y="2500131"/>
            <a:ext cx="10515600" cy="3676831"/>
          </a:xfrm>
        </p:spPr>
        <p:txBody>
          <a:bodyPr>
            <a:normAutofit/>
          </a:bodyPr>
          <a:lstStyle/>
          <a:p>
            <a:pPr marL="0" indent="0" algn="ctr">
              <a:buNone/>
            </a:pPr>
            <a:r>
              <a:rPr lang="nl-BE" sz="5400" dirty="0" smtClean="0">
                <a:solidFill>
                  <a:srgbClr val="0F748E"/>
                </a:solidFill>
              </a:rPr>
              <a:t>Wie zijn jullie? </a:t>
            </a:r>
          </a:p>
          <a:p>
            <a:pPr marL="0" indent="0" algn="ctr">
              <a:buNone/>
            </a:pPr>
            <a:r>
              <a:rPr lang="nl-BE" sz="5400" dirty="0" smtClean="0">
                <a:solidFill>
                  <a:srgbClr val="0F748E"/>
                </a:solidFill>
              </a:rPr>
              <a:t>Waarom zitten jullie hier?</a:t>
            </a:r>
            <a:endParaRPr lang="nl-BE" sz="5400" dirty="0">
              <a:solidFill>
                <a:srgbClr val="0F748E"/>
              </a:solidFill>
            </a:endParaRPr>
          </a:p>
        </p:txBody>
      </p:sp>
    </p:spTree>
    <p:extLst>
      <p:ext uri="{BB962C8B-B14F-4D97-AF65-F5344CB8AC3E}">
        <p14:creationId xmlns:p14="http://schemas.microsoft.com/office/powerpoint/2010/main" val="15497248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nl-BE" dirty="0" smtClean="0"/>
              <a:t>Welke lesonderwerpen kunnen gevoelig zijn?</a:t>
            </a:r>
            <a:endParaRPr lang="nl-BE" dirty="0"/>
          </a:p>
        </p:txBody>
      </p:sp>
      <p:sp>
        <p:nvSpPr>
          <p:cNvPr id="11" name="Content Placeholder 10"/>
          <p:cNvSpPr>
            <a:spLocks noGrp="1"/>
          </p:cNvSpPr>
          <p:nvPr>
            <p:ph idx="1"/>
          </p:nvPr>
        </p:nvSpPr>
        <p:spPr/>
        <p:txBody>
          <a:bodyPr/>
          <a:lstStyle/>
          <a:p>
            <a:r>
              <a:rPr lang="nl-BE" dirty="0" smtClean="0"/>
              <a:t>Binnen het hele school curriculum (exclusief wetenschappen)</a:t>
            </a:r>
          </a:p>
          <a:p>
            <a:r>
              <a:rPr lang="nl-BE" dirty="0" smtClean="0"/>
              <a:t>Binnen alle andere wetenschappen (exclusief fysica)</a:t>
            </a:r>
          </a:p>
          <a:p>
            <a:r>
              <a:rPr lang="nl-BE" dirty="0" smtClean="0"/>
              <a:t>Binnen fysica</a:t>
            </a:r>
            <a:endParaRPr lang="nl-BE" dirty="0"/>
          </a:p>
        </p:txBody>
      </p:sp>
    </p:spTree>
    <p:extLst>
      <p:ext uri="{BB962C8B-B14F-4D97-AF65-F5344CB8AC3E}">
        <p14:creationId xmlns:p14="http://schemas.microsoft.com/office/powerpoint/2010/main" val="326147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BE"/>
          </a:p>
        </p:txBody>
      </p:sp>
      <p:sp>
        <p:nvSpPr>
          <p:cNvPr id="3" name="Content Placeholder 2"/>
          <p:cNvSpPr>
            <a:spLocks noGrp="1"/>
          </p:cNvSpPr>
          <p:nvPr>
            <p:ph idx="1"/>
          </p:nvPr>
        </p:nvSpPr>
        <p:spPr>
          <a:xfrm>
            <a:off x="838199" y="5195542"/>
            <a:ext cx="10933253" cy="1225135"/>
          </a:xfrm>
        </p:spPr>
        <p:txBody>
          <a:bodyPr>
            <a:normAutofit fontScale="85000" lnSpcReduction="10000"/>
          </a:bodyPr>
          <a:lstStyle/>
          <a:p>
            <a:r>
              <a:rPr lang="nl-BE" dirty="0" smtClean="0"/>
              <a:t>Waren de atoombommen ethisch verantwoord?</a:t>
            </a:r>
          </a:p>
          <a:p>
            <a:r>
              <a:rPr lang="nl-BE" dirty="0" smtClean="0"/>
              <a:t>Zijn de betrokken wetenschappers mee verantwoordelijk voor de doden in Japan?</a:t>
            </a:r>
          </a:p>
          <a:p>
            <a:r>
              <a:rPr lang="nl-BE" dirty="0" smtClean="0"/>
              <a:t>Zijn wetenschappers verantwoordelijk voor hun ontdekkingen/uitvindingen?</a:t>
            </a:r>
            <a:endParaRPr lang="nl-BE"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5254" t="21739" r="8225" b="28985"/>
          <a:stretch/>
        </p:blipFill>
        <p:spPr>
          <a:xfrm rot="10800000">
            <a:off x="1341782" y="268356"/>
            <a:ext cx="10001806" cy="4830417"/>
          </a:xfrm>
          <a:prstGeom prst="rect">
            <a:avLst/>
          </a:prstGeom>
        </p:spPr>
      </p:pic>
      <p:sp>
        <p:nvSpPr>
          <p:cNvPr id="5" name="Content Placeholder 2"/>
          <p:cNvSpPr txBox="1">
            <a:spLocks/>
          </p:cNvSpPr>
          <p:nvPr/>
        </p:nvSpPr>
        <p:spPr>
          <a:xfrm>
            <a:off x="0" y="6498568"/>
            <a:ext cx="8822635" cy="3526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BE" sz="1400" dirty="0" smtClean="0"/>
              <a:t>Quark 5.1 (2014) De Boeck</a:t>
            </a:r>
            <a:endParaRPr lang="nl-BE" sz="1400" dirty="0"/>
          </a:p>
        </p:txBody>
      </p:sp>
    </p:spTree>
    <p:extLst>
      <p:ext uri="{BB962C8B-B14F-4D97-AF65-F5344CB8AC3E}">
        <p14:creationId xmlns:p14="http://schemas.microsoft.com/office/powerpoint/2010/main" val="21371074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2171</TotalTime>
  <Words>1398</Words>
  <Application>Microsoft Office PowerPoint</Application>
  <PresentationFormat>Widescreen</PresentationFormat>
  <Paragraphs>200</Paragraphs>
  <Slides>42</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ＭＳ Ｐゴシック</vt:lpstr>
      <vt:lpstr>Arial</vt:lpstr>
      <vt:lpstr>Calibri</vt:lpstr>
      <vt:lpstr>Calibri Light</vt:lpstr>
      <vt:lpstr>Times New Roman</vt:lpstr>
      <vt:lpstr>Wingdings</vt:lpstr>
      <vt:lpstr>Office Theme</vt:lpstr>
      <vt:lpstr>PowerPoint Presentation</vt:lpstr>
      <vt:lpstr>Wetenschap is fantastisch…</vt:lpstr>
      <vt:lpstr>…maar er zijn uitdagingen…</vt:lpstr>
      <vt:lpstr>… en nog meer uitdagingen...</vt:lpstr>
      <vt:lpstr>… en in de lessen wetenschap zijn er nog meer uitdagingen.</vt:lpstr>
      <vt:lpstr>Fysica en maatschappij Ethisch en cultureel gevoelige  onderwerpen in de les wetenschappen</vt:lpstr>
      <vt:lpstr>PowerPoint Presentation</vt:lpstr>
      <vt:lpstr>Welke lesonderwerpen kunnen gevoelig zijn?</vt:lpstr>
      <vt:lpstr>PowerPoint Presentation</vt:lpstr>
      <vt:lpstr>Casus einstein</vt:lpstr>
      <vt:lpstr>Welke elementen van onderstaand extract uit een tekstboek kunnen gevoelig liggen bij leerlingen? </vt:lpstr>
      <vt:lpstr>Welke vragen stellen jongeren zich bij de klimaatsopwarming? </vt:lpstr>
      <vt:lpstr>PowerPoint Presentation</vt:lpstr>
      <vt:lpstr>Waarom zit CERN dit op hun website?</vt:lpstr>
      <vt:lpstr>Welk element van onderstaand extract uit een tekstboek kan gevoelig liggen bij leerlingen? </vt:lpstr>
      <vt:lpstr>Welke lesonderwerpen kunnen gevoelig zijn?</vt:lpstr>
      <vt:lpstr>PowerPoint Presentation</vt:lpstr>
      <vt:lpstr>PowerPoint Presentation</vt:lpstr>
      <vt:lpstr>Polarisatie-oefeningen</vt:lpstr>
      <vt:lpstr>Casus-oefening</vt:lpstr>
      <vt:lpstr>Mogen leerlingen aan alles twijfelen in de wetenschapsles?</vt:lpstr>
      <vt:lpstr>PowerPoint Presentation</vt:lpstr>
      <vt:lpstr>Onderzoeksgemeenschap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Nog enkele voorbeelden voor in de klas</vt:lpstr>
      <vt:lpstr>Nog enkele voorbeelden voor in de klas</vt:lpstr>
      <vt:lpstr>Nog enkele voorbeelden voor in de klas</vt:lpstr>
      <vt:lpstr>Fysica en maatschappij Ethisch en cultureel gevoelige  onderwerpen in de les wetenschappen</vt:lpstr>
      <vt:lpstr>WetenschapsBalans-team!</vt:lpstr>
    </vt:vector>
  </TitlesOfParts>
  <Company>Odisee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Veerle Verschoren</dc:creator>
  <cp:lastModifiedBy>Jan Sermeus</cp:lastModifiedBy>
  <cp:revision>124</cp:revision>
  <cp:lastPrinted>2018-10-15T15:00:25Z</cp:lastPrinted>
  <dcterms:created xsi:type="dcterms:W3CDTF">2018-05-23T12:45:06Z</dcterms:created>
  <dcterms:modified xsi:type="dcterms:W3CDTF">2020-01-16T11:48:53Z</dcterms:modified>
</cp:coreProperties>
</file>