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405" r:id="rId3"/>
    <p:sldId id="407" r:id="rId4"/>
    <p:sldId id="406" r:id="rId5"/>
    <p:sldId id="379" r:id="rId6"/>
    <p:sldId id="388" r:id="rId7"/>
    <p:sldId id="395" r:id="rId8"/>
    <p:sldId id="385" r:id="rId9"/>
    <p:sldId id="380" r:id="rId10"/>
    <p:sldId id="381" r:id="rId11"/>
    <p:sldId id="382" r:id="rId12"/>
    <p:sldId id="389" r:id="rId13"/>
    <p:sldId id="390" r:id="rId14"/>
    <p:sldId id="383" r:id="rId15"/>
    <p:sldId id="403" r:id="rId16"/>
    <p:sldId id="396" r:id="rId17"/>
    <p:sldId id="402" r:id="rId18"/>
    <p:sldId id="351" r:id="rId19"/>
    <p:sldId id="413" r:id="rId20"/>
    <p:sldId id="414" r:id="rId21"/>
    <p:sldId id="409" r:id="rId22"/>
    <p:sldId id="404" r:id="rId23"/>
    <p:sldId id="411" r:id="rId24"/>
    <p:sldId id="412" r:id="rId25"/>
    <p:sldId id="286" r:id="rId26"/>
    <p:sldId id="319" r:id="rId27"/>
    <p:sldId id="393" r:id="rId28"/>
    <p:sldId id="377" r:id="rId29"/>
    <p:sldId id="398" r:id="rId30"/>
    <p:sldId id="399" r:id="rId31"/>
    <p:sldId id="408" r:id="rId32"/>
    <p:sldId id="401" r:id="rId33"/>
    <p:sldId id="410" r:id="rId34"/>
  </p:sldIdLst>
  <p:sldSz cx="12192000" cy="6858000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elemaker, Arjen" initials="W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/>
    <p:restoredTop sz="93627"/>
  </p:normalViewPr>
  <p:slideViewPr>
    <p:cSldViewPr>
      <p:cViewPr>
        <p:scale>
          <a:sx n="100" d="100"/>
          <a:sy n="100" d="100"/>
        </p:scale>
        <p:origin x="62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38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6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7816" y="1307333"/>
            <a:ext cx="10972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8CA5AF3-D215-B44E-BC77-8D65A122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25D175-EE50-ED45-A776-428932463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0467" y="6492599"/>
            <a:ext cx="3200151" cy="2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3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28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1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99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9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3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61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9C9B-67FF-4CEF-83A7-FEEFF9D0E939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8D41-476C-4F29-9934-198A61ACB4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5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.wielemaker@boomvo.nl" TargetMode="External"/><Relationship Id="rId2" Type="http://schemas.openxmlformats.org/officeDocument/2006/relationships/hyperlink" Target="mailto:p.koopmans@boomvo.n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9C9302A-343D-124B-8850-DF40699B00A7}"/>
              </a:ext>
            </a:extLst>
          </p:cNvPr>
          <p:cNvSpPr txBox="1"/>
          <p:nvPr/>
        </p:nvSpPr>
        <p:spPr>
          <a:xfrm rot="16200000">
            <a:off x="-1054567" y="2679593"/>
            <a:ext cx="4248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/>
              <a:t>WND 13-12-19</a:t>
            </a:r>
          </a:p>
          <a:p>
            <a:pPr algn="ctr"/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B15880-6276-F748-80F5-7E197E434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35" y="1366933"/>
            <a:ext cx="2880000" cy="37902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BCC11F9-B957-D94B-90E7-0ADF4D9D1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00" y="1370184"/>
            <a:ext cx="2844000" cy="378700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C24115-3F35-3845-8D2E-C73EF6338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98" y="1366933"/>
            <a:ext cx="2880000" cy="3790259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6D0D555A-EF27-B844-AF0A-631100C6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977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/>
              <a:t>Met </a:t>
            </a:r>
            <a:r>
              <a:rPr lang="nl-NL" sz="3600" i="1" dirty="0" err="1"/>
              <a:t>Polaris</a:t>
            </a:r>
            <a:r>
              <a:rPr lang="nl-NL" sz="3600" dirty="0"/>
              <a:t> maakt u uw eigen les op maat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2480B28-F2A6-8944-B5A1-37CCEF538DA5}"/>
              </a:ext>
            </a:extLst>
          </p:cNvPr>
          <p:cNvSpPr txBox="1"/>
          <p:nvPr/>
        </p:nvSpPr>
        <p:spPr>
          <a:xfrm>
            <a:off x="3224064" y="529275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Peter Koopmans</a:t>
            </a:r>
          </a:p>
          <a:p>
            <a:pPr algn="ctr"/>
            <a:r>
              <a:rPr lang="nl-NL" sz="2400" dirty="0"/>
              <a:t>Arjen Wielemaker</a:t>
            </a:r>
          </a:p>
        </p:txBody>
      </p:sp>
    </p:spTree>
    <p:extLst>
      <p:ext uri="{BB962C8B-B14F-4D97-AF65-F5344CB8AC3E}">
        <p14:creationId xmlns:p14="http://schemas.microsoft.com/office/powerpoint/2010/main" val="27990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AF08A09-F9E4-7041-BA56-5FDDB78F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2727276"/>
            <a:ext cx="10972800" cy="1143000"/>
          </a:xfrm>
        </p:spPr>
        <p:txBody>
          <a:bodyPr/>
          <a:lstStyle/>
          <a:p>
            <a:r>
              <a:rPr lang="nl-NL" dirty="0"/>
              <a:t>Volledig </a:t>
            </a:r>
            <a:r>
              <a:rPr lang="nl-NL" dirty="0" err="1"/>
              <a:t>leerdoelgestuurd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1DE6DC-DC17-1447-9529-D289F97A4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5" y="0"/>
            <a:ext cx="1098553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386D306-58AE-A345-803E-BB272A08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3015308"/>
            <a:ext cx="10972800" cy="1143000"/>
          </a:xfrm>
        </p:spPr>
        <p:txBody>
          <a:bodyPr/>
          <a:lstStyle/>
          <a:p>
            <a:r>
              <a:rPr lang="nl-NL" dirty="0"/>
              <a:t>Leerdoelencheck (RTTI)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552C08-288B-3645-98A1-A6D03CB2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60" y="1"/>
            <a:ext cx="10926820" cy="68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CAFE2B-CC81-3847-B96C-44113CA7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3015308"/>
            <a:ext cx="10972800" cy="1143000"/>
          </a:xfrm>
        </p:spPr>
        <p:txBody>
          <a:bodyPr>
            <a:normAutofit/>
          </a:bodyPr>
          <a:lstStyle/>
          <a:p>
            <a:r>
              <a:rPr lang="nl-NL" dirty="0"/>
              <a:t>Theorie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79CD07-27E5-4645-9DE9-4090FD3D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5" y="0"/>
            <a:ext cx="1098553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4E28E10-784A-2445-B964-CB079788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2799284"/>
            <a:ext cx="10972800" cy="1143000"/>
          </a:xfrm>
        </p:spPr>
        <p:txBody>
          <a:bodyPr/>
          <a:lstStyle/>
          <a:p>
            <a:r>
              <a:rPr lang="nl-NL" dirty="0"/>
              <a:t>Oefenen (RTTI)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0F4C6B-97FF-B74B-9B2A-ECADA804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0" y="0"/>
            <a:ext cx="10997490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0E240F-8717-D843-ABAE-1DE99AFB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2857500"/>
            <a:ext cx="10972800" cy="1143000"/>
          </a:xfrm>
        </p:spPr>
        <p:txBody>
          <a:bodyPr>
            <a:normAutofit/>
          </a:bodyPr>
          <a:lstStyle/>
          <a:p>
            <a:r>
              <a:rPr lang="nl-NL" dirty="0"/>
              <a:t>Ontdekken (RTTI)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CFF9F8-C901-3444-8508-5FE2596E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0" y="1"/>
            <a:ext cx="1095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0E240F-8717-D843-ABAE-1DE99AFB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03666" y="2857500"/>
            <a:ext cx="10972800" cy="1143000"/>
          </a:xfrm>
        </p:spPr>
        <p:txBody>
          <a:bodyPr>
            <a:normAutofit/>
          </a:bodyPr>
          <a:lstStyle/>
          <a:p>
            <a:r>
              <a:rPr lang="nl-NL" dirty="0"/>
              <a:t>Toepassen (RTTI)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BAC412-58DD-4A41-93DC-79C69D329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8" y="0"/>
            <a:ext cx="1100104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52B8B1-DF2E-EC4B-96E8-3F5946C5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450" y="3571081"/>
            <a:ext cx="0" cy="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8A77B8C-0D18-FA41-A9E1-47970EB0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2799284"/>
            <a:ext cx="10972800" cy="1143000"/>
          </a:xfrm>
        </p:spPr>
        <p:txBody>
          <a:bodyPr/>
          <a:lstStyle/>
          <a:p>
            <a:r>
              <a:rPr lang="nl-NL" dirty="0" err="1"/>
              <a:t>Toetsvoorbereiding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31C262-6535-C14C-B16F-23407BA22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70D56B-8EC9-3446-8578-9E659EBC7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7022CD-A0B2-4849-9B97-34EA66D1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9918" y="2943300"/>
            <a:ext cx="10972800" cy="1143000"/>
          </a:xfrm>
        </p:spPr>
        <p:txBody>
          <a:bodyPr/>
          <a:lstStyle/>
          <a:p>
            <a:r>
              <a:rPr lang="nl-NL" dirty="0"/>
              <a:t>Naslag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E117BD-08C0-E943-84C1-9E7EC6F9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6" y="0"/>
            <a:ext cx="1101661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E80C9-3E00-C748-A1DC-DD6F735D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2608"/>
            <a:ext cx="8229600" cy="838160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Practica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ABA9E-E620-624B-B2EA-4955A7F0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12168"/>
            <a:ext cx="8229600" cy="4581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Niet in leerboek, alleen huisproef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Altijd leerdoel ondersteunend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Per paragraaf 1 of 2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Meestal in twee varianten: deductief en inductief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Deels in practicum- en werkbladenboek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Online beschikbaar en aanpasbaar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2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CBDF437-8045-8B4C-91BA-FA2F746D9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0"/>
            <a:ext cx="9721080" cy="686739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3F3802C-DB26-B944-B44F-7413A879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498405" y="2857500"/>
            <a:ext cx="10972800" cy="1143000"/>
          </a:xfrm>
        </p:spPr>
        <p:txBody>
          <a:bodyPr/>
          <a:lstStyle/>
          <a:p>
            <a:r>
              <a:rPr lang="nl-NL" dirty="0"/>
              <a:t>Practica en werkbladenboek</a:t>
            </a:r>
          </a:p>
        </p:txBody>
      </p:sp>
    </p:spTree>
    <p:extLst>
      <p:ext uri="{BB962C8B-B14F-4D97-AF65-F5344CB8AC3E}">
        <p14:creationId xmlns:p14="http://schemas.microsoft.com/office/powerpoint/2010/main" val="228602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327448-ADB1-E549-8663-30F9802A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1700809"/>
            <a:ext cx="8229600" cy="33843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Voorstellen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Eerste indruk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Info over de methode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Zelf aan de slag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Plannen TF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Afsluiting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2ED8C8-C62B-3E49-B72E-8368104B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792"/>
            <a:ext cx="4622304" cy="1143000"/>
          </a:xfrm>
        </p:spPr>
        <p:txBody>
          <a:bodyPr>
            <a:normAutofit/>
          </a:bodyPr>
          <a:lstStyle/>
          <a:p>
            <a:r>
              <a:rPr lang="nl-NL" sz="360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247994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an, tafel, kamer, mensen&#10;&#10;Automatisch gegenereerde beschrijving">
            <a:extLst>
              <a:ext uri="{FF2B5EF4-FFF2-40B4-BE49-F238E27FC236}">
                <a16:creationId xmlns:a16="http://schemas.microsoft.com/office/drawing/2014/main" id="{E1FE2D52-A60C-2344-B91F-A156CED1B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0"/>
            <a:ext cx="9721080" cy="686194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4B66874-4E0F-F14E-AAA3-5CB86D5B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498405" y="2857500"/>
            <a:ext cx="10972800" cy="1143000"/>
          </a:xfrm>
        </p:spPr>
        <p:txBody>
          <a:bodyPr/>
          <a:lstStyle/>
          <a:p>
            <a:r>
              <a:rPr lang="nl-NL" dirty="0"/>
              <a:t>Werkbladen bij opdrachten</a:t>
            </a:r>
          </a:p>
        </p:txBody>
      </p:sp>
    </p:spTree>
    <p:extLst>
      <p:ext uri="{BB962C8B-B14F-4D97-AF65-F5344CB8AC3E}">
        <p14:creationId xmlns:p14="http://schemas.microsoft.com/office/powerpoint/2010/main" val="374510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6057B62-46D3-9F4D-B476-D8B58F156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669144"/>
              </p:ext>
            </p:extLst>
          </p:nvPr>
        </p:nvGraphicFramePr>
        <p:xfrm>
          <a:off x="1343472" y="1556792"/>
          <a:ext cx="10009112" cy="41764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6923291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056097795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250156935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148353434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934956357"/>
                    </a:ext>
                  </a:extLst>
                </a:gridCol>
              </a:tblGrid>
              <a:tr h="1193275">
                <a:tc>
                  <a:txBody>
                    <a:bodyPr/>
                    <a:lstStyle/>
                    <a:p>
                      <a:pPr marR="356235"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vwo/gym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56235"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havo/vwo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56235"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vmbo-t/havo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56235"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vmbo-</a:t>
                      </a:r>
                      <a:r>
                        <a:rPr lang="nl-NL" sz="2400" dirty="0" err="1">
                          <a:effectLst/>
                        </a:rPr>
                        <a:t>kgt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56235"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vmbo-</a:t>
                      </a:r>
                      <a:r>
                        <a:rPr lang="nl-NL" sz="2400" dirty="0" err="1">
                          <a:effectLst/>
                        </a:rPr>
                        <a:t>bk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625542"/>
                  </a:ext>
                </a:extLst>
              </a:tr>
              <a:tr h="596638">
                <a:tc gridSpan="4">
                  <a:txBody>
                    <a:bodyPr/>
                    <a:lstStyle/>
                    <a:p>
                      <a:pPr marR="356235"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leerboek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356235"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leerwerkboek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72992"/>
                  </a:ext>
                </a:extLst>
              </a:tr>
              <a:tr h="596638">
                <a:tc gridSpan="4">
                  <a:txBody>
                    <a:bodyPr/>
                    <a:lstStyle/>
                    <a:p>
                      <a:pPr marR="356235"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practica- en werkbladenboek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80597"/>
                  </a:ext>
                </a:extLst>
              </a:tr>
              <a:tr h="1193275">
                <a:tc gridSpan="3">
                  <a:txBody>
                    <a:bodyPr/>
                    <a:lstStyle/>
                    <a:p>
                      <a:pPr marR="356235"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56235"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werkschrift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43391"/>
                  </a:ext>
                </a:extLst>
              </a:tr>
              <a:tr h="596638">
                <a:tc gridSpan="5">
                  <a:txBody>
                    <a:bodyPr/>
                    <a:lstStyle/>
                    <a:p>
                      <a:pPr marR="356235"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online leerlingenpakket + docentenpakket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3568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077EB6E-3736-FA49-BC09-96EE77B6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08669" y="3055750"/>
            <a:ext cx="4190256" cy="1143000"/>
          </a:xfrm>
        </p:spPr>
        <p:txBody>
          <a:bodyPr/>
          <a:lstStyle/>
          <a:p>
            <a:r>
              <a:rPr lang="nl-NL" dirty="0"/>
              <a:t>Arrangement</a:t>
            </a:r>
          </a:p>
        </p:txBody>
      </p:sp>
    </p:spTree>
    <p:extLst>
      <p:ext uri="{BB962C8B-B14F-4D97-AF65-F5344CB8AC3E}">
        <p14:creationId xmlns:p14="http://schemas.microsoft.com/office/powerpoint/2010/main" val="144496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D17BF9-188E-8942-986C-EE9642DA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862" y="163934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l-NL" dirty="0"/>
              <a:t>In </a:t>
            </a:r>
            <a:r>
              <a:rPr lang="nl-NL" dirty="0" err="1"/>
              <a:t>th</a:t>
            </a:r>
            <a:r>
              <a:rPr lang="nl-NL" dirty="0"/>
              <a:t> theorie deels anders dan in </a:t>
            </a:r>
            <a:r>
              <a:rPr lang="nl-NL" dirty="0" err="1"/>
              <a:t>hv</a:t>
            </a:r>
            <a:r>
              <a:rPr lang="nl-NL" dirty="0"/>
              <a:t> en </a:t>
            </a:r>
            <a:r>
              <a:rPr lang="nl-NL" dirty="0" err="1"/>
              <a:t>vg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Vmbo inhoud afgestemd op programma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In </a:t>
            </a:r>
            <a:r>
              <a:rPr lang="nl-NL" dirty="0" err="1"/>
              <a:t>th</a:t>
            </a:r>
            <a:r>
              <a:rPr lang="nl-NL" dirty="0"/>
              <a:t>, </a:t>
            </a:r>
            <a:r>
              <a:rPr lang="nl-NL" dirty="0" err="1"/>
              <a:t>kgt</a:t>
            </a:r>
            <a:r>
              <a:rPr lang="nl-NL" dirty="0"/>
              <a:t> en </a:t>
            </a:r>
            <a:r>
              <a:rPr lang="nl-NL" dirty="0" err="1"/>
              <a:t>bk</a:t>
            </a:r>
            <a:r>
              <a:rPr lang="nl-NL" dirty="0"/>
              <a:t> theorie opgeknipt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Moeilijkheid, opbouw en structurering opdrachten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Gekozen contexten (vmbo vooral beroepen)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Vmbo-</a:t>
            </a:r>
            <a:r>
              <a:rPr lang="nl-NL" dirty="0" err="1"/>
              <a:t>bk</a:t>
            </a:r>
            <a:r>
              <a:rPr lang="nl-NL" dirty="0"/>
              <a:t> </a:t>
            </a:r>
            <a:r>
              <a:rPr lang="nl-NL" dirty="0" err="1"/>
              <a:t>opdrachtgestuurd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250BC8-3560-2845-A990-0FCB0BCF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8942784" cy="1143000"/>
          </a:xfrm>
        </p:spPr>
        <p:txBody>
          <a:bodyPr/>
          <a:lstStyle/>
          <a:p>
            <a:r>
              <a:rPr lang="nl-NL" dirty="0"/>
              <a:t>Verschillen tussen niveaus</a:t>
            </a:r>
          </a:p>
        </p:txBody>
      </p:sp>
    </p:spTree>
    <p:extLst>
      <p:ext uri="{BB962C8B-B14F-4D97-AF65-F5344CB8AC3E}">
        <p14:creationId xmlns:p14="http://schemas.microsoft.com/office/powerpoint/2010/main" val="25282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3E5E4F4-1A82-5B41-AE4E-1CED091A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09" y="472442"/>
            <a:ext cx="11023271" cy="584374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2B8370C-35BC-3645-8D21-71E0398F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02036" y="2857499"/>
            <a:ext cx="10972800" cy="1143000"/>
          </a:xfrm>
        </p:spPr>
        <p:txBody>
          <a:bodyPr/>
          <a:lstStyle/>
          <a:p>
            <a:r>
              <a:rPr lang="nl-NL" dirty="0"/>
              <a:t>vmbo-</a:t>
            </a:r>
            <a:r>
              <a:rPr lang="nl-NL" dirty="0" err="1"/>
              <a:t>kgt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153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B7DD126-ED91-F548-9441-BA3A310E5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0" y="1484784"/>
            <a:ext cx="10972800" cy="380675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072FB8D-512B-8349-A553-9859FED1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900" y="2799284"/>
            <a:ext cx="10972800" cy="1143000"/>
          </a:xfrm>
        </p:spPr>
        <p:txBody>
          <a:bodyPr/>
          <a:lstStyle/>
          <a:p>
            <a:r>
              <a:rPr lang="nl-NL" dirty="0"/>
              <a:t>vmbo-basis kader</a:t>
            </a:r>
          </a:p>
        </p:txBody>
      </p:sp>
    </p:spTree>
    <p:extLst>
      <p:ext uri="{BB962C8B-B14F-4D97-AF65-F5344CB8AC3E}">
        <p14:creationId xmlns:p14="http://schemas.microsoft.com/office/powerpoint/2010/main" val="550445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nl-NL" sz="4000" i="1" dirty="0" err="1"/>
              <a:t>Polaris</a:t>
            </a:r>
            <a:r>
              <a:rPr lang="nl-NL" sz="4000" dirty="0"/>
              <a:t> is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412776"/>
            <a:ext cx="7920880" cy="49685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Focus op de kern van het vak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Volledig </a:t>
            </a:r>
            <a:r>
              <a:rPr lang="nl-NL" sz="2800" dirty="0" err="1"/>
              <a:t>leerdoelgestuurd</a:t>
            </a:r>
            <a:endParaRPr lang="nl-NL" sz="2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Aandacht voor toepasbaarheid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Compact, overzichtelijk en gestructureerd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Aandacht voor taal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Variatie in opdrachten (RTTI)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Aandacht voor (reken)vaardigheden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RTTI gecertificeerd</a:t>
            </a:r>
          </a:p>
          <a:p>
            <a:pPr>
              <a:lnSpc>
                <a:spcPct val="12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474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0856" y="54868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nl-NL" sz="4000" i="1" dirty="0" err="1"/>
              <a:t>Polaris</a:t>
            </a:r>
            <a:endParaRPr lang="nl-NL" sz="4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412776"/>
            <a:ext cx="8640960" cy="4536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Uitgangspunt: 1 paragraaf per week (2 of 3 lessen)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6 hoofdstukken van 5 paragrafen: 30 weken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Compacte gestructureerde paragrafen van 6 </a:t>
            </a:r>
            <a:r>
              <a:rPr lang="nl-NL" sz="2800" dirty="0" err="1"/>
              <a:t>blz</a:t>
            </a:r>
            <a:r>
              <a:rPr lang="nl-NL" sz="2800" dirty="0"/>
              <a:t>, opgedeeld in theorie, oefenen en ontdekken/toepassen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1 leerdoel per paragraaf met check op 4 cognitieve niveaus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Doelgerichte practica (online en in werkboek)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800" dirty="0"/>
              <a:t>ICT met meerwaarde (aanvullend of vervangend)</a:t>
            </a:r>
          </a:p>
        </p:txBody>
      </p:sp>
    </p:spTree>
    <p:extLst>
      <p:ext uri="{BB962C8B-B14F-4D97-AF65-F5344CB8AC3E}">
        <p14:creationId xmlns:p14="http://schemas.microsoft.com/office/powerpoint/2010/main" val="21561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51F47F7-71B4-A64E-ADC9-BEAAB1F4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862" y="1484784"/>
            <a:ext cx="8391618" cy="50314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l-NL" sz="2800" dirty="0"/>
              <a:t>Leerling </a:t>
            </a:r>
            <a:r>
              <a:rPr lang="nl-NL" sz="2800" dirty="0" err="1"/>
              <a:t>ict</a:t>
            </a:r>
            <a:r>
              <a:rPr lang="nl-NL" sz="2800" dirty="0"/>
              <a:t> (licentie)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uitlegvideo per paragraaf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interactieve oefeningen met feedback (</a:t>
            </a:r>
            <a:r>
              <a:rPr lang="nl-NL" sz="2400" dirty="0" err="1"/>
              <a:t>drills</a:t>
            </a:r>
            <a:r>
              <a:rPr lang="nl-NL" sz="24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oefentoets per hoofdstuk</a:t>
            </a:r>
          </a:p>
          <a:p>
            <a:endParaRPr lang="nl-NL" sz="2800" dirty="0"/>
          </a:p>
          <a:p>
            <a:pPr>
              <a:buFont typeface="Wingdings" pitchFamily="2" charset="2"/>
              <a:buChar char="Ø"/>
            </a:pPr>
            <a:r>
              <a:rPr lang="nl-NL" sz="2800" dirty="0"/>
              <a:t>Docentenmateriaal digitaal beschikbaar (gratis)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presentatie per paragraaf (aanpasbaar)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werkbladen bij de opdrachten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practica met werkbladen (meestal 2 varianten)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uitwerkingen per hoofdstuk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twee RTTI-toetsen per hoofdstuk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DEA39C-904B-1348-8955-0C8EED12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i="1" dirty="0" err="1"/>
              <a:t>Polaris</a:t>
            </a:r>
            <a:r>
              <a:rPr lang="nl-NL" sz="4000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3008188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0856" y="54868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nl-NL" sz="4000" i="1" dirty="0" err="1"/>
              <a:t>Polaris</a:t>
            </a:r>
            <a:r>
              <a:rPr lang="nl-NL" sz="4000" i="1" dirty="0"/>
              <a:t> online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484784"/>
            <a:ext cx="8208912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dirty="0"/>
              <a:t>Per paragraaf een presentatie als ondersteuning voor de uitleg in de les en om je les te verrijken en zelf vorm te geven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uitleg kern paragraaf (leerdoel)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start met conceptuele meerkeuzevraag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geanimeerde processen om uitleg te ondersteunen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links naar animaties en/of filmpjes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formatieve vragen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uitgewerkte opdracht uit de paragraaf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aanpasbaar aan eigen wensen</a:t>
            </a:r>
          </a:p>
          <a:p>
            <a:pPr>
              <a:lnSpc>
                <a:spcPct val="12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278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484784"/>
            <a:ext cx="8208912" cy="49685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dirty="0"/>
              <a:t>Per paragraaf een uitlegvideo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uitgangspunt is de PowerPoint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bevat kern van de leerstof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voorbereiding op de les (flipping </a:t>
            </a:r>
            <a:r>
              <a:rPr lang="nl-NL" sz="2600" dirty="0" err="1"/>
              <a:t>the</a:t>
            </a:r>
            <a:r>
              <a:rPr lang="nl-NL" sz="2600" dirty="0"/>
              <a:t> classroom)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herhaling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gemiste les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 err="1"/>
              <a:t>toetsvoorbereiding</a:t>
            </a:r>
            <a:endParaRPr lang="nl-NL" sz="3000" dirty="0"/>
          </a:p>
          <a:p>
            <a:pPr marL="457188" lvl="1" indent="0">
              <a:lnSpc>
                <a:spcPct val="120000"/>
              </a:lnSpc>
              <a:buNone/>
            </a:pPr>
            <a:endParaRPr lang="nl-NL" sz="2600" dirty="0"/>
          </a:p>
          <a:p>
            <a:pPr>
              <a:lnSpc>
                <a:spcPct val="120000"/>
              </a:lnSpc>
            </a:pPr>
            <a:endParaRPr lang="nl-NL" sz="24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8D984F-9BD3-6C43-9115-F898B485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i="1" dirty="0" err="1"/>
              <a:t>Polaris</a:t>
            </a:r>
            <a:r>
              <a:rPr lang="nl-NL" sz="4000" i="1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41464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papier, tafel, bureau&#10;&#10;Automatisch gegenereerde beschrijving">
            <a:extLst>
              <a:ext uri="{FF2B5EF4-FFF2-40B4-BE49-F238E27FC236}">
                <a16:creationId xmlns:a16="http://schemas.microsoft.com/office/drawing/2014/main" id="{C8B90051-59AC-C74C-ABB7-D5F832804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92" y="1465"/>
            <a:ext cx="9126708" cy="6845032"/>
          </a:xfrm>
        </p:spPr>
      </p:pic>
    </p:spTree>
    <p:extLst>
      <p:ext uri="{BB962C8B-B14F-4D97-AF65-F5344CB8AC3E}">
        <p14:creationId xmlns:p14="http://schemas.microsoft.com/office/powerpoint/2010/main" val="3594949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556792"/>
            <a:ext cx="8208912" cy="410445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dirty="0"/>
              <a:t>Interactieve oefeningen per paragraaf met directe feedback (</a:t>
            </a:r>
            <a:r>
              <a:rPr lang="nl-NL" dirty="0" err="1"/>
              <a:t>drills</a:t>
            </a:r>
            <a:r>
              <a:rPr lang="nl-NL" dirty="0"/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extra oefenen op R en T1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begripsvorming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2600" dirty="0"/>
              <a:t>vaardigheden</a:t>
            </a:r>
          </a:p>
          <a:p>
            <a:pPr>
              <a:lnSpc>
                <a:spcPct val="120000"/>
              </a:lnSpc>
            </a:pPr>
            <a:endParaRPr lang="nl-NL" sz="30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nl-NL" sz="3000" dirty="0"/>
              <a:t>Oefentoets per hoofdstuk</a:t>
            </a:r>
          </a:p>
          <a:p>
            <a:pPr>
              <a:lnSpc>
                <a:spcPct val="120000"/>
              </a:lnSpc>
            </a:pPr>
            <a:endParaRPr lang="nl-NL" sz="24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8D984F-9BD3-6C43-9115-F898B485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752" y="274639"/>
            <a:ext cx="4622304" cy="1143000"/>
          </a:xfrm>
        </p:spPr>
        <p:txBody>
          <a:bodyPr>
            <a:normAutofit/>
          </a:bodyPr>
          <a:lstStyle/>
          <a:p>
            <a:pPr algn="l"/>
            <a:r>
              <a:rPr lang="nl-NL" sz="4000" i="1" dirty="0" err="1"/>
              <a:t>Polaris</a:t>
            </a:r>
            <a:r>
              <a:rPr lang="nl-NL" sz="4000" i="1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35705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5C1845B-ACFF-8848-A9ED-F7902C7B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862" y="1523356"/>
            <a:ext cx="8229600" cy="50019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Leerdoel: Je leert hoe je een lesplan maakt waarbij je de mogelijkheden van </a:t>
            </a:r>
            <a:r>
              <a:rPr lang="nl-NL" dirty="0" err="1"/>
              <a:t>Polaris</a:t>
            </a:r>
            <a:r>
              <a:rPr lang="nl-NL" dirty="0"/>
              <a:t> optimaal benut.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Tijdsduur: 20 min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Ontwerp in viertallen een lesplan voor een week van een paragraaf naar keuze uit leerjaar 3 </a:t>
            </a:r>
            <a:r>
              <a:rPr lang="nl-NL" dirty="0" err="1"/>
              <a:t>vg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Wat doe jij, wat doet een leerling?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Welke werkvormen gebruik je daarbij?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Gebruik de mogelijkheden die </a:t>
            </a:r>
            <a:r>
              <a:rPr lang="nl-NL" dirty="0" err="1"/>
              <a:t>Polaris</a:t>
            </a:r>
            <a:r>
              <a:rPr lang="nl-NL" dirty="0"/>
              <a:t> biedt: video, practicum, opdrachten, huisproef, </a:t>
            </a:r>
            <a:r>
              <a:rPr lang="nl-NL" dirty="0" err="1"/>
              <a:t>ppt</a:t>
            </a:r>
            <a:r>
              <a:rPr lang="nl-NL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Schrijf het plan puntsgewijs op een flap en presenteer het in een minuut.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8F5492-C193-5548-806D-1388C370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5054352" cy="1143000"/>
          </a:xfrm>
        </p:spPr>
        <p:txBody>
          <a:bodyPr>
            <a:normAutofit/>
          </a:bodyPr>
          <a:lstStyle/>
          <a:p>
            <a:r>
              <a:rPr lang="nl-NL" sz="4000" dirty="0"/>
              <a:t>Opdracht</a:t>
            </a:r>
          </a:p>
        </p:txBody>
      </p:sp>
    </p:spTree>
    <p:extLst>
      <p:ext uri="{BB962C8B-B14F-4D97-AF65-F5344CB8AC3E}">
        <p14:creationId xmlns:p14="http://schemas.microsoft.com/office/powerpoint/2010/main" val="2990773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EC4C98-5914-144F-BF5C-F05328A8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856" y="2420888"/>
            <a:ext cx="8229600" cy="23657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Algemeen: </a:t>
            </a:r>
            <a:r>
              <a:rPr lang="nl-NL" dirty="0" err="1"/>
              <a:t>boomvoortgezetonderwijs.nl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Polaris</a:t>
            </a:r>
            <a:r>
              <a:rPr lang="nl-NL" dirty="0"/>
              <a:t>: </a:t>
            </a:r>
            <a:r>
              <a:rPr lang="nl-NL" dirty="0" err="1"/>
              <a:t>mijn.boomvoortgezetonderwijs.nl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Uitgever: </a:t>
            </a:r>
            <a:r>
              <a:rPr lang="nl-NL" dirty="0">
                <a:hlinkClick r:id="rId2"/>
              </a:rPr>
              <a:t>p.koopmans@boom.nl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Senior projectleider: </a:t>
            </a:r>
            <a:r>
              <a:rPr lang="nl-NL" dirty="0">
                <a:hlinkClick r:id="rId3"/>
              </a:rPr>
              <a:t>a.wielemaker@boom.nl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1A5C16-BED6-7B40-BE49-CA0FA39F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1008" y="2692632"/>
            <a:ext cx="2922024" cy="1143000"/>
          </a:xfrm>
        </p:spPr>
        <p:txBody>
          <a:bodyPr>
            <a:noAutofit/>
          </a:bodyPr>
          <a:lstStyle/>
          <a:p>
            <a:pPr algn="l"/>
            <a:r>
              <a:rPr lang="nl-NL" sz="4800" i="1" dirty="0"/>
              <a:t>POLARIS</a:t>
            </a:r>
          </a:p>
        </p:txBody>
      </p:sp>
    </p:spTree>
    <p:extLst>
      <p:ext uri="{BB962C8B-B14F-4D97-AF65-F5344CB8AC3E}">
        <p14:creationId xmlns:p14="http://schemas.microsoft.com/office/powerpoint/2010/main" val="115751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12F1880-315B-A046-9120-AB37E982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7421" y="-1561420"/>
            <a:ext cx="7023825" cy="99396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1285085-7F56-F54C-A8CE-023BE652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498405" y="2943300"/>
            <a:ext cx="10972800" cy="1143000"/>
          </a:xfrm>
        </p:spPr>
        <p:txBody>
          <a:bodyPr/>
          <a:lstStyle/>
          <a:p>
            <a:r>
              <a:rPr lang="nl-NL" i="1" dirty="0" err="1"/>
              <a:t>Polaris</a:t>
            </a:r>
            <a:r>
              <a:rPr lang="nl-NL" dirty="0"/>
              <a:t> invoeren?</a:t>
            </a:r>
          </a:p>
        </p:txBody>
      </p:sp>
    </p:spTree>
    <p:extLst>
      <p:ext uri="{BB962C8B-B14F-4D97-AF65-F5344CB8AC3E}">
        <p14:creationId xmlns:p14="http://schemas.microsoft.com/office/powerpoint/2010/main" val="131297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1F01D70-AFEC-1548-8C7B-3149E803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637" y="177281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l-NL" dirty="0"/>
              <a:t>2019-2020: leerjaar 1-2 </a:t>
            </a:r>
            <a:r>
              <a:rPr lang="nl-NL" dirty="0" err="1"/>
              <a:t>vg</a:t>
            </a:r>
            <a:r>
              <a:rPr lang="nl-NL" dirty="0"/>
              <a:t>, </a:t>
            </a:r>
            <a:r>
              <a:rPr lang="nl-NL" dirty="0" err="1"/>
              <a:t>hv</a:t>
            </a:r>
            <a:r>
              <a:rPr lang="nl-NL" dirty="0"/>
              <a:t> en </a:t>
            </a:r>
            <a:r>
              <a:rPr lang="nl-NL" dirty="0" err="1"/>
              <a:t>th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2020-2021: leerjaar 3 </a:t>
            </a:r>
            <a:r>
              <a:rPr lang="nl-NL" dirty="0" err="1"/>
              <a:t>vg</a:t>
            </a:r>
            <a:r>
              <a:rPr lang="nl-NL" dirty="0"/>
              <a:t>, 3h, 1-2 </a:t>
            </a:r>
            <a:r>
              <a:rPr lang="nl-NL" dirty="0" err="1"/>
              <a:t>kgt</a:t>
            </a:r>
            <a:r>
              <a:rPr lang="nl-NL" dirty="0"/>
              <a:t>, 1-2 </a:t>
            </a:r>
            <a:r>
              <a:rPr lang="nl-NL" dirty="0" err="1"/>
              <a:t>bk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2021-2022: leerjaar 4 h, 4 v, 3 </a:t>
            </a:r>
            <a:r>
              <a:rPr lang="nl-NL" dirty="0" err="1"/>
              <a:t>bk</a:t>
            </a:r>
            <a:r>
              <a:rPr lang="nl-NL" dirty="0"/>
              <a:t>, 3 </a:t>
            </a:r>
            <a:r>
              <a:rPr lang="nl-NL" dirty="0" err="1"/>
              <a:t>kgt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2022-2023: leerjaar 5 h, 5 v, 4 </a:t>
            </a:r>
            <a:r>
              <a:rPr lang="nl-NL" dirty="0" err="1"/>
              <a:t>bk</a:t>
            </a:r>
            <a:r>
              <a:rPr lang="nl-NL" dirty="0"/>
              <a:t>, 4 </a:t>
            </a:r>
            <a:r>
              <a:rPr lang="nl-NL" dirty="0" err="1"/>
              <a:t>kgt</a:t>
            </a: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2023-2024: leerjaar 6 v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DD466F-922C-E441-900E-1D5880CC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41784"/>
            <a:ext cx="10972800" cy="1143000"/>
          </a:xfrm>
        </p:spPr>
        <p:txBody>
          <a:bodyPr/>
          <a:lstStyle/>
          <a:p>
            <a:r>
              <a:rPr lang="nl-NL" dirty="0"/>
              <a:t>Verschijning </a:t>
            </a:r>
            <a:r>
              <a:rPr lang="nl-NL" i="1" dirty="0" err="1"/>
              <a:t>Polaris</a:t>
            </a:r>
            <a:r>
              <a:rPr lang="nl-NL" dirty="0"/>
              <a:t> Natuurkunde</a:t>
            </a:r>
          </a:p>
        </p:txBody>
      </p:sp>
    </p:spTree>
    <p:extLst>
      <p:ext uri="{BB962C8B-B14F-4D97-AF65-F5344CB8AC3E}">
        <p14:creationId xmlns:p14="http://schemas.microsoft.com/office/powerpoint/2010/main" val="308233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EB75C1C-E97B-8043-9F66-3DAAF723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39579" y="2857500"/>
            <a:ext cx="10972800" cy="1143000"/>
          </a:xfrm>
        </p:spPr>
        <p:txBody>
          <a:bodyPr/>
          <a:lstStyle/>
          <a:p>
            <a:r>
              <a:rPr lang="nl-NL" dirty="0"/>
              <a:t>Echte natuurkunde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344FD7-595C-8549-8617-200E9345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12" y="0"/>
            <a:ext cx="10956368" cy="68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F299A87-A068-C44C-8122-93D83EA0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39579" y="2857500"/>
            <a:ext cx="10972800" cy="1143000"/>
          </a:xfrm>
        </p:spPr>
        <p:txBody>
          <a:bodyPr/>
          <a:lstStyle/>
          <a:p>
            <a:r>
              <a:rPr lang="nl-NL" dirty="0"/>
              <a:t>Focus op de kern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85D4C4-CA0E-1344-B86F-2FFDB2C4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11" y="1"/>
            <a:ext cx="10968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3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195087-9AEB-C743-870D-4C547D10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39579" y="2943300"/>
            <a:ext cx="10972800" cy="1143000"/>
          </a:xfrm>
        </p:spPr>
        <p:txBody>
          <a:bodyPr/>
          <a:lstStyle/>
          <a:p>
            <a:r>
              <a:rPr lang="nl-NL" dirty="0"/>
              <a:t>Overzicht en structuur</a:t>
            </a:r>
          </a:p>
        </p:txBody>
      </p:sp>
      <p:pic>
        <p:nvPicPr>
          <p:cNvPr id="7" name="Afbeelding 6" descr="Afbeelding met schermafbeelding, kaart&#10;&#10;Automatisch gegenereerde beschrijving">
            <a:extLst>
              <a:ext uri="{FF2B5EF4-FFF2-40B4-BE49-F238E27FC236}">
                <a16:creationId xmlns:a16="http://schemas.microsoft.com/office/drawing/2014/main" id="{AE7C6C0A-FB14-7142-904B-AE532EAC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91" y="27384"/>
            <a:ext cx="10957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591F64A-6810-7741-87CF-13FA6C56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39579" y="2857500"/>
            <a:ext cx="10972800" cy="1143000"/>
          </a:xfrm>
        </p:spPr>
        <p:txBody>
          <a:bodyPr/>
          <a:lstStyle/>
          <a:p>
            <a:r>
              <a:rPr lang="nl-NL" dirty="0"/>
              <a:t>Functionele afbeeldingen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A02D46-5F10-2540-88E9-571B86F01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4" y="0"/>
            <a:ext cx="10994406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D5FA9B-DDDA-6A4A-89DC-8D08788E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14818" y="2857500"/>
            <a:ext cx="10972800" cy="1143000"/>
          </a:xfrm>
        </p:spPr>
        <p:txBody>
          <a:bodyPr/>
          <a:lstStyle/>
          <a:p>
            <a:r>
              <a:rPr lang="nl-NL" dirty="0"/>
              <a:t>Uitgewerkte voorbeelden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E2B33C-8F56-6D4A-B41F-4F57D374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39" y="0"/>
            <a:ext cx="11004641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64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114838</TotalTime>
  <Words>609</Words>
  <Application>Microsoft Macintosh PowerPoint</Application>
  <PresentationFormat>Breedbeeld</PresentationFormat>
  <Paragraphs>127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Kantoorthema</vt:lpstr>
      <vt:lpstr>Met Polaris maakt u uw eigen les op maat</vt:lpstr>
      <vt:lpstr>Inhoud</vt:lpstr>
      <vt:lpstr>PowerPoint-presentatie</vt:lpstr>
      <vt:lpstr>Verschijning Polaris Natuurkunde</vt:lpstr>
      <vt:lpstr>Echte natuurkunde</vt:lpstr>
      <vt:lpstr>Focus op de kern</vt:lpstr>
      <vt:lpstr>Overzicht en structuur</vt:lpstr>
      <vt:lpstr>Functionele afbeeldingen</vt:lpstr>
      <vt:lpstr>Uitgewerkte voorbeelden</vt:lpstr>
      <vt:lpstr>Volledig leerdoelgestuurd</vt:lpstr>
      <vt:lpstr>Leerdoelencheck (RTTI)</vt:lpstr>
      <vt:lpstr>Theorie</vt:lpstr>
      <vt:lpstr>Oefenen (RTTI)</vt:lpstr>
      <vt:lpstr>Ontdekken (RTTI)</vt:lpstr>
      <vt:lpstr>Toepassen (RTTI)</vt:lpstr>
      <vt:lpstr>Toetsvoorbereiding</vt:lpstr>
      <vt:lpstr>Naslag</vt:lpstr>
      <vt:lpstr>Practica</vt:lpstr>
      <vt:lpstr>Practica en werkbladenboek</vt:lpstr>
      <vt:lpstr>Werkbladen bij opdrachten</vt:lpstr>
      <vt:lpstr>Arrangement</vt:lpstr>
      <vt:lpstr>Verschillen tussen niveaus</vt:lpstr>
      <vt:lpstr>vmbo-kgt</vt:lpstr>
      <vt:lpstr>vmbo-basis kader</vt:lpstr>
      <vt:lpstr>Polaris is …</vt:lpstr>
      <vt:lpstr>Polaris</vt:lpstr>
      <vt:lpstr>Polaris online</vt:lpstr>
      <vt:lpstr>Polaris online</vt:lpstr>
      <vt:lpstr>Polaris online</vt:lpstr>
      <vt:lpstr>Polaris online</vt:lpstr>
      <vt:lpstr>Opdracht</vt:lpstr>
      <vt:lpstr>POLARIS</vt:lpstr>
      <vt:lpstr>Polaris invoeren?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Karremans, Kees</dc:creator>
  <cp:lastModifiedBy>Peter Koopmans</cp:lastModifiedBy>
  <cp:revision>438</cp:revision>
  <dcterms:created xsi:type="dcterms:W3CDTF">2016-01-25T14:22:00Z</dcterms:created>
  <dcterms:modified xsi:type="dcterms:W3CDTF">2020-01-10T11:14:13Z</dcterms:modified>
</cp:coreProperties>
</file>