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62" r:id="rId3"/>
    <p:sldId id="264" r:id="rId4"/>
    <p:sldId id="257" r:id="rId5"/>
    <p:sldId id="258" r:id="rId6"/>
    <p:sldId id="265" r:id="rId7"/>
    <p:sldId id="266" r:id="rId8"/>
    <p:sldId id="267" r:id="rId9"/>
    <p:sldId id="263" r:id="rId10"/>
    <p:sldId id="259" r:id="rId11"/>
    <p:sldId id="316" r:id="rId12"/>
    <p:sldId id="260" r:id="rId13"/>
    <p:sldId id="315" r:id="rId14"/>
    <p:sldId id="277" r:id="rId15"/>
    <p:sldId id="270" r:id="rId16"/>
    <p:sldId id="272" r:id="rId17"/>
    <p:sldId id="278" r:id="rId18"/>
    <p:sldId id="273" r:id="rId19"/>
    <p:sldId id="276" r:id="rId20"/>
    <p:sldId id="279" r:id="rId21"/>
    <p:sldId id="282" r:id="rId22"/>
    <p:sldId id="281" r:id="rId23"/>
    <p:sldId id="287" r:id="rId24"/>
    <p:sldId id="288" r:id="rId25"/>
    <p:sldId id="289" r:id="rId26"/>
    <p:sldId id="290" r:id="rId27"/>
    <p:sldId id="291" r:id="rId28"/>
    <p:sldId id="292" r:id="rId29"/>
    <p:sldId id="293" r:id="rId30"/>
    <p:sldId id="294" r:id="rId31"/>
    <p:sldId id="295" r:id="rId32"/>
    <p:sldId id="297" r:id="rId33"/>
    <p:sldId id="298" r:id="rId34"/>
    <p:sldId id="299" r:id="rId35"/>
    <p:sldId id="300" r:id="rId36"/>
    <p:sldId id="301" r:id="rId37"/>
    <p:sldId id="302" r:id="rId38"/>
    <p:sldId id="306" r:id="rId39"/>
    <p:sldId id="307" r:id="rId40"/>
    <p:sldId id="308" r:id="rId41"/>
    <p:sldId id="309" r:id="rId42"/>
    <p:sldId id="311" r:id="rId43"/>
    <p:sldId id="312" r:id="rId44"/>
    <p:sldId id="313" r:id="rId45"/>
    <p:sldId id="314" r:id="rId46"/>
    <p:sldId id="286" r:id="rId47"/>
  </p:sldIdLst>
  <p:sldSz cx="12192000" cy="6858000"/>
  <p:notesSz cx="9944100" cy="6805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24FA0-1049-4870-B16F-9B2BD4609585}" type="doc">
      <dgm:prSet loTypeId="urn:microsoft.com/office/officeart/2005/8/layout/venn1" loCatId="relationship" qsTypeId="urn:microsoft.com/office/officeart/2005/8/quickstyle/simple1#2" qsCatId="simple" csTypeId="urn:microsoft.com/office/officeart/2005/8/colors/accent1_2#2" csCatId="accent1" phldr="1"/>
      <dgm:spPr/>
    </dgm:pt>
    <dgm:pt modelId="{FFE9EE35-0601-4788-BAAC-0819F0D3C568}">
      <dgm:prSet phldrT="[Text]"/>
      <dgm:spPr>
        <a:solidFill>
          <a:srgbClr val="DBE5F1">
            <a:alpha val="49804"/>
          </a:srgbClr>
        </a:solidFill>
      </dgm:spPr>
      <dgm:t>
        <a:bodyPr/>
        <a:lstStyle/>
        <a:p>
          <a:r>
            <a:rPr lang="en-GB" dirty="0" err="1" smtClean="0"/>
            <a:t>kennis</a:t>
          </a:r>
          <a:r>
            <a:rPr lang="en-GB" dirty="0" smtClean="0"/>
            <a:t> en </a:t>
          </a:r>
          <a:r>
            <a:rPr lang="en-GB" dirty="0" err="1" smtClean="0"/>
            <a:t>begrip</a:t>
          </a:r>
          <a:r>
            <a:rPr lang="en-GB" dirty="0" smtClean="0"/>
            <a:t> van </a:t>
          </a:r>
          <a:r>
            <a:rPr lang="en-GB" dirty="0" err="1" smtClean="0"/>
            <a:t>natuurwetenschap</a:t>
          </a:r>
          <a:endParaRPr lang="en-GB" dirty="0"/>
        </a:p>
      </dgm:t>
    </dgm:pt>
    <dgm:pt modelId="{BD89341D-314E-4AD0-BC92-3807DC64D5D8}" type="parTrans" cxnId="{B1946616-2A5A-431E-9415-BE2CADBE2A78}">
      <dgm:prSet/>
      <dgm:spPr/>
      <dgm:t>
        <a:bodyPr/>
        <a:lstStyle/>
        <a:p>
          <a:endParaRPr lang="en-GB"/>
        </a:p>
      </dgm:t>
    </dgm:pt>
    <dgm:pt modelId="{935B1F64-7D21-4195-9B2F-5658AC591077}" type="sibTrans" cxnId="{B1946616-2A5A-431E-9415-BE2CADBE2A78}">
      <dgm:prSet/>
      <dgm:spPr/>
      <dgm:t>
        <a:bodyPr/>
        <a:lstStyle/>
        <a:p>
          <a:endParaRPr lang="en-GB"/>
        </a:p>
      </dgm:t>
    </dgm:pt>
    <dgm:pt modelId="{F43C0AD8-ED4A-4092-A950-57F1F980BF77}">
      <dgm:prSet phldrT="[Text]"/>
      <dgm:spPr/>
      <dgm:t>
        <a:bodyPr/>
        <a:lstStyle/>
        <a:p>
          <a:r>
            <a:rPr lang="en-GB" dirty="0" err="1" smtClean="0"/>
            <a:t>praktische</a:t>
          </a:r>
          <a:r>
            <a:rPr lang="en-GB" dirty="0" smtClean="0"/>
            <a:t> </a:t>
          </a:r>
          <a:r>
            <a:rPr lang="en-GB" dirty="0" err="1" smtClean="0"/>
            <a:t>vaardigheden</a:t>
          </a:r>
          <a:endParaRPr lang="en-GB" dirty="0"/>
        </a:p>
      </dgm:t>
    </dgm:pt>
    <dgm:pt modelId="{9329E7C2-C5CB-4643-8672-FBE139E257BF}" type="parTrans" cxnId="{27D1C9FC-EAF0-4C85-A317-2EBC2BE9D2BF}">
      <dgm:prSet/>
      <dgm:spPr/>
      <dgm:t>
        <a:bodyPr/>
        <a:lstStyle/>
        <a:p>
          <a:endParaRPr lang="en-GB"/>
        </a:p>
      </dgm:t>
    </dgm:pt>
    <dgm:pt modelId="{0BAAB252-2A6B-4DEF-B517-0CDF5403C4D1}" type="sibTrans" cxnId="{27D1C9FC-EAF0-4C85-A317-2EBC2BE9D2BF}">
      <dgm:prSet/>
      <dgm:spPr/>
      <dgm:t>
        <a:bodyPr/>
        <a:lstStyle/>
        <a:p>
          <a:endParaRPr lang="en-GB"/>
        </a:p>
      </dgm:t>
    </dgm:pt>
    <dgm:pt modelId="{A0366750-B083-48EA-A33E-ADB708514890}">
      <dgm:prSet phldrT="[Text]"/>
      <dgm:spPr>
        <a:solidFill>
          <a:srgbClr val="D9F8A0">
            <a:alpha val="50000"/>
          </a:srgbClr>
        </a:solidFill>
      </dgm:spPr>
      <dgm:t>
        <a:bodyPr/>
        <a:lstStyle/>
        <a:p>
          <a:r>
            <a:rPr lang="en-GB" dirty="0" err="1" smtClean="0"/>
            <a:t>wetenschappelijke</a:t>
          </a:r>
          <a:r>
            <a:rPr lang="en-GB" dirty="0" smtClean="0"/>
            <a:t> </a:t>
          </a:r>
          <a:r>
            <a:rPr lang="en-GB" dirty="0" err="1" smtClean="0"/>
            <a:t>methode</a:t>
          </a:r>
          <a:r>
            <a:rPr lang="en-GB" dirty="0" smtClean="0"/>
            <a:t> van </a:t>
          </a:r>
          <a:r>
            <a:rPr lang="en-GB" dirty="0" err="1" smtClean="0"/>
            <a:t>onderzoek</a:t>
          </a:r>
          <a:endParaRPr lang="en-GB" dirty="0"/>
        </a:p>
      </dgm:t>
    </dgm:pt>
    <dgm:pt modelId="{5CE1E252-4E96-4BE0-AC23-84DA9F077476}" type="parTrans" cxnId="{77B2DA75-2FA8-4326-96B5-06793F4516CE}">
      <dgm:prSet/>
      <dgm:spPr/>
      <dgm:t>
        <a:bodyPr/>
        <a:lstStyle/>
        <a:p>
          <a:endParaRPr lang="en-GB"/>
        </a:p>
      </dgm:t>
    </dgm:pt>
    <dgm:pt modelId="{3ED46135-2536-45EC-9009-DFBF72E0FA24}" type="sibTrans" cxnId="{77B2DA75-2FA8-4326-96B5-06793F4516CE}">
      <dgm:prSet/>
      <dgm:spPr/>
      <dgm:t>
        <a:bodyPr/>
        <a:lstStyle/>
        <a:p>
          <a:endParaRPr lang="en-GB"/>
        </a:p>
      </dgm:t>
    </dgm:pt>
    <dgm:pt modelId="{CAB7F19A-5366-48D0-9D45-3A6DCF83F3E4}" type="pres">
      <dgm:prSet presAssocID="{35124FA0-1049-4870-B16F-9B2BD4609585}" presName="compositeShape" presStyleCnt="0">
        <dgm:presLayoutVars>
          <dgm:chMax val="7"/>
          <dgm:dir/>
          <dgm:resizeHandles val="exact"/>
        </dgm:presLayoutVars>
      </dgm:prSet>
      <dgm:spPr/>
    </dgm:pt>
    <dgm:pt modelId="{22941C02-D7A5-418E-A33F-57A45118BD1D}" type="pres">
      <dgm:prSet presAssocID="{FFE9EE35-0601-4788-BAAC-0819F0D3C568}" presName="circ1" presStyleLbl="vennNode1" presStyleIdx="0" presStyleCnt="3"/>
      <dgm:spPr/>
      <dgm:t>
        <a:bodyPr/>
        <a:lstStyle/>
        <a:p>
          <a:endParaRPr lang="en-GB"/>
        </a:p>
      </dgm:t>
    </dgm:pt>
    <dgm:pt modelId="{67C61620-4357-4F53-9817-9A257BC4A71B}" type="pres">
      <dgm:prSet presAssocID="{FFE9EE35-0601-4788-BAAC-0819F0D3C568}" presName="circ1Tx" presStyleLbl="revTx" presStyleIdx="0" presStyleCnt="0">
        <dgm:presLayoutVars>
          <dgm:chMax val="0"/>
          <dgm:chPref val="0"/>
          <dgm:bulletEnabled val="1"/>
        </dgm:presLayoutVars>
      </dgm:prSet>
      <dgm:spPr/>
      <dgm:t>
        <a:bodyPr/>
        <a:lstStyle/>
        <a:p>
          <a:endParaRPr lang="en-GB"/>
        </a:p>
      </dgm:t>
    </dgm:pt>
    <dgm:pt modelId="{FA4D81FF-325E-4F10-BDA9-027E90F65D49}" type="pres">
      <dgm:prSet presAssocID="{F43C0AD8-ED4A-4092-A950-57F1F980BF77}" presName="circ2" presStyleLbl="vennNode1" presStyleIdx="1" presStyleCnt="3" custLinFactNeighborX="2082" custLinFactNeighborY="-8515"/>
      <dgm:spPr/>
      <dgm:t>
        <a:bodyPr/>
        <a:lstStyle/>
        <a:p>
          <a:endParaRPr lang="en-GB"/>
        </a:p>
      </dgm:t>
    </dgm:pt>
    <dgm:pt modelId="{3EF7DA9E-E064-4B2B-904F-E3E7DB3E54B9}" type="pres">
      <dgm:prSet presAssocID="{F43C0AD8-ED4A-4092-A950-57F1F980BF77}" presName="circ2Tx" presStyleLbl="revTx" presStyleIdx="0" presStyleCnt="0">
        <dgm:presLayoutVars>
          <dgm:chMax val="0"/>
          <dgm:chPref val="0"/>
          <dgm:bulletEnabled val="1"/>
        </dgm:presLayoutVars>
      </dgm:prSet>
      <dgm:spPr/>
      <dgm:t>
        <a:bodyPr/>
        <a:lstStyle/>
        <a:p>
          <a:endParaRPr lang="en-GB"/>
        </a:p>
      </dgm:t>
    </dgm:pt>
    <dgm:pt modelId="{EC38616C-5778-4CC9-B342-79CF7A4C2476}" type="pres">
      <dgm:prSet presAssocID="{A0366750-B083-48EA-A33E-ADB708514890}" presName="circ3" presStyleLbl="vennNode1" presStyleIdx="2" presStyleCnt="3" custLinFactNeighborX="-8636" custLinFactNeighborY="-12997"/>
      <dgm:spPr/>
      <dgm:t>
        <a:bodyPr/>
        <a:lstStyle/>
        <a:p>
          <a:endParaRPr lang="en-GB"/>
        </a:p>
      </dgm:t>
    </dgm:pt>
    <dgm:pt modelId="{382A3346-203F-4358-A5BA-82B5C29F28DF}" type="pres">
      <dgm:prSet presAssocID="{A0366750-B083-48EA-A33E-ADB708514890}" presName="circ3Tx" presStyleLbl="revTx" presStyleIdx="0" presStyleCnt="0">
        <dgm:presLayoutVars>
          <dgm:chMax val="0"/>
          <dgm:chPref val="0"/>
          <dgm:bulletEnabled val="1"/>
        </dgm:presLayoutVars>
      </dgm:prSet>
      <dgm:spPr/>
      <dgm:t>
        <a:bodyPr/>
        <a:lstStyle/>
        <a:p>
          <a:endParaRPr lang="en-GB"/>
        </a:p>
      </dgm:t>
    </dgm:pt>
  </dgm:ptLst>
  <dgm:cxnLst>
    <dgm:cxn modelId="{77B2DA75-2FA8-4326-96B5-06793F4516CE}" srcId="{35124FA0-1049-4870-B16F-9B2BD4609585}" destId="{A0366750-B083-48EA-A33E-ADB708514890}" srcOrd="2" destOrd="0" parTransId="{5CE1E252-4E96-4BE0-AC23-84DA9F077476}" sibTransId="{3ED46135-2536-45EC-9009-DFBF72E0FA24}"/>
    <dgm:cxn modelId="{C4A3E380-BD8C-4583-B9D6-0F342E298970}" type="presOf" srcId="{A0366750-B083-48EA-A33E-ADB708514890}" destId="{EC38616C-5778-4CC9-B342-79CF7A4C2476}" srcOrd="0" destOrd="0" presId="urn:microsoft.com/office/officeart/2005/8/layout/venn1"/>
    <dgm:cxn modelId="{AD9A1D18-2513-4A4D-9820-644F2DE7EAAC}" type="presOf" srcId="{FFE9EE35-0601-4788-BAAC-0819F0D3C568}" destId="{22941C02-D7A5-418E-A33F-57A45118BD1D}" srcOrd="0" destOrd="0" presId="urn:microsoft.com/office/officeart/2005/8/layout/venn1"/>
    <dgm:cxn modelId="{B1946616-2A5A-431E-9415-BE2CADBE2A78}" srcId="{35124FA0-1049-4870-B16F-9B2BD4609585}" destId="{FFE9EE35-0601-4788-BAAC-0819F0D3C568}" srcOrd="0" destOrd="0" parTransId="{BD89341D-314E-4AD0-BC92-3807DC64D5D8}" sibTransId="{935B1F64-7D21-4195-9B2F-5658AC591077}"/>
    <dgm:cxn modelId="{0D67A863-42D9-45C6-BCB9-2BCF397A3C7C}" type="presOf" srcId="{F43C0AD8-ED4A-4092-A950-57F1F980BF77}" destId="{3EF7DA9E-E064-4B2B-904F-E3E7DB3E54B9}" srcOrd="1" destOrd="0" presId="urn:microsoft.com/office/officeart/2005/8/layout/venn1"/>
    <dgm:cxn modelId="{27D1C9FC-EAF0-4C85-A317-2EBC2BE9D2BF}" srcId="{35124FA0-1049-4870-B16F-9B2BD4609585}" destId="{F43C0AD8-ED4A-4092-A950-57F1F980BF77}" srcOrd="1" destOrd="0" parTransId="{9329E7C2-C5CB-4643-8672-FBE139E257BF}" sibTransId="{0BAAB252-2A6B-4DEF-B517-0CDF5403C4D1}"/>
    <dgm:cxn modelId="{DB559CA8-E013-4E60-9FB8-906E866C9C8D}" type="presOf" srcId="{FFE9EE35-0601-4788-BAAC-0819F0D3C568}" destId="{67C61620-4357-4F53-9817-9A257BC4A71B}" srcOrd="1" destOrd="0" presId="urn:microsoft.com/office/officeart/2005/8/layout/venn1"/>
    <dgm:cxn modelId="{1E176125-46FB-4980-94FB-DF390502366B}" type="presOf" srcId="{F43C0AD8-ED4A-4092-A950-57F1F980BF77}" destId="{FA4D81FF-325E-4F10-BDA9-027E90F65D49}" srcOrd="0" destOrd="0" presId="urn:microsoft.com/office/officeart/2005/8/layout/venn1"/>
    <dgm:cxn modelId="{26979729-D862-4972-A3E5-9447B114C689}" type="presOf" srcId="{35124FA0-1049-4870-B16F-9B2BD4609585}" destId="{CAB7F19A-5366-48D0-9D45-3A6DCF83F3E4}" srcOrd="0" destOrd="0" presId="urn:microsoft.com/office/officeart/2005/8/layout/venn1"/>
    <dgm:cxn modelId="{9A7EB7E9-F52B-4E1F-BDC7-936B63931FAA}" type="presOf" srcId="{A0366750-B083-48EA-A33E-ADB708514890}" destId="{382A3346-203F-4358-A5BA-82B5C29F28DF}" srcOrd="1" destOrd="0" presId="urn:microsoft.com/office/officeart/2005/8/layout/venn1"/>
    <dgm:cxn modelId="{69F256C6-3042-48EC-BDDE-9C910FF19505}" type="presParOf" srcId="{CAB7F19A-5366-48D0-9D45-3A6DCF83F3E4}" destId="{22941C02-D7A5-418E-A33F-57A45118BD1D}" srcOrd="0" destOrd="0" presId="urn:microsoft.com/office/officeart/2005/8/layout/venn1"/>
    <dgm:cxn modelId="{7F780406-92BF-4E7A-9AC5-654B656BDA96}" type="presParOf" srcId="{CAB7F19A-5366-48D0-9D45-3A6DCF83F3E4}" destId="{67C61620-4357-4F53-9817-9A257BC4A71B}" srcOrd="1" destOrd="0" presId="urn:microsoft.com/office/officeart/2005/8/layout/venn1"/>
    <dgm:cxn modelId="{A51B0853-EB82-4D7D-9221-26E78DA6DD4E}" type="presParOf" srcId="{CAB7F19A-5366-48D0-9D45-3A6DCF83F3E4}" destId="{FA4D81FF-325E-4F10-BDA9-027E90F65D49}" srcOrd="2" destOrd="0" presId="urn:microsoft.com/office/officeart/2005/8/layout/venn1"/>
    <dgm:cxn modelId="{ADCC1035-875C-4625-B25C-FB02FFF204FB}" type="presParOf" srcId="{CAB7F19A-5366-48D0-9D45-3A6DCF83F3E4}" destId="{3EF7DA9E-E064-4B2B-904F-E3E7DB3E54B9}" srcOrd="3" destOrd="0" presId="urn:microsoft.com/office/officeart/2005/8/layout/venn1"/>
    <dgm:cxn modelId="{9C758DD6-D2ED-438E-9BCA-8E050396B2A4}" type="presParOf" srcId="{CAB7F19A-5366-48D0-9D45-3A6DCF83F3E4}" destId="{EC38616C-5778-4CC9-B342-79CF7A4C2476}" srcOrd="4" destOrd="0" presId="urn:microsoft.com/office/officeart/2005/8/layout/venn1"/>
    <dgm:cxn modelId="{F981A28A-7ABC-4A12-8451-BB3A95542EA7}" type="presParOf" srcId="{CAB7F19A-5366-48D0-9D45-3A6DCF83F3E4}" destId="{382A3346-203F-4358-A5BA-82B5C29F28D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1C02-D7A5-418E-A33F-57A45118BD1D}">
      <dsp:nvSpPr>
        <dsp:cNvPr id="0" name=""/>
        <dsp:cNvSpPr/>
      </dsp:nvSpPr>
      <dsp:spPr>
        <a:xfrm>
          <a:off x="1464478" y="62508"/>
          <a:ext cx="3000396" cy="3000396"/>
        </a:xfrm>
        <a:prstGeom prst="ellipse">
          <a:avLst/>
        </a:prstGeom>
        <a:solidFill>
          <a:srgbClr val="DBE5F1">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err="1" smtClean="0"/>
            <a:t>kennis</a:t>
          </a:r>
          <a:r>
            <a:rPr lang="en-GB" sz="1800" kern="1200" dirty="0" smtClean="0"/>
            <a:t> en </a:t>
          </a:r>
          <a:r>
            <a:rPr lang="en-GB" sz="1800" kern="1200" dirty="0" err="1" smtClean="0"/>
            <a:t>begrip</a:t>
          </a:r>
          <a:r>
            <a:rPr lang="en-GB" sz="1800" kern="1200" dirty="0" smtClean="0"/>
            <a:t> van </a:t>
          </a:r>
          <a:r>
            <a:rPr lang="en-GB" sz="1800" kern="1200" dirty="0" err="1" smtClean="0"/>
            <a:t>natuurwetenschap</a:t>
          </a:r>
          <a:endParaRPr lang="en-GB" sz="1800" kern="1200" dirty="0"/>
        </a:p>
      </dsp:txBody>
      <dsp:txXfrm>
        <a:off x="1864531" y="587577"/>
        <a:ext cx="2200290" cy="1350178"/>
      </dsp:txXfrm>
    </dsp:sp>
    <dsp:sp modelId="{FA4D81FF-325E-4F10-BDA9-027E90F65D49}">
      <dsp:nvSpPr>
        <dsp:cNvPr id="0" name=""/>
        <dsp:cNvSpPr/>
      </dsp:nvSpPr>
      <dsp:spPr>
        <a:xfrm>
          <a:off x="2609590" y="1682272"/>
          <a:ext cx="3000396" cy="30003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err="1" smtClean="0"/>
            <a:t>praktische</a:t>
          </a:r>
          <a:r>
            <a:rPr lang="en-GB" sz="1800" kern="1200" dirty="0" smtClean="0"/>
            <a:t> </a:t>
          </a:r>
          <a:r>
            <a:rPr lang="en-GB" sz="1800" kern="1200" dirty="0" err="1" smtClean="0"/>
            <a:t>vaardigheden</a:t>
          </a:r>
          <a:endParaRPr lang="en-GB" sz="1800" kern="1200" dirty="0"/>
        </a:p>
      </dsp:txBody>
      <dsp:txXfrm>
        <a:off x="3527211" y="2457374"/>
        <a:ext cx="1800237" cy="1650217"/>
      </dsp:txXfrm>
    </dsp:sp>
    <dsp:sp modelId="{EC38616C-5778-4CC9-B342-79CF7A4C2476}">
      <dsp:nvSpPr>
        <dsp:cNvPr id="0" name=""/>
        <dsp:cNvSpPr/>
      </dsp:nvSpPr>
      <dsp:spPr>
        <a:xfrm>
          <a:off x="122721" y="1547794"/>
          <a:ext cx="3000396" cy="3000396"/>
        </a:xfrm>
        <a:prstGeom prst="ellipse">
          <a:avLst/>
        </a:prstGeom>
        <a:solidFill>
          <a:srgbClr val="D9F8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err="1" smtClean="0"/>
            <a:t>wetenschappelijke</a:t>
          </a:r>
          <a:r>
            <a:rPr lang="en-GB" sz="1800" kern="1200" dirty="0" smtClean="0"/>
            <a:t> </a:t>
          </a:r>
          <a:r>
            <a:rPr lang="en-GB" sz="1800" kern="1200" dirty="0" err="1" smtClean="0"/>
            <a:t>methode</a:t>
          </a:r>
          <a:r>
            <a:rPr lang="en-GB" sz="1800" kern="1200" dirty="0" smtClean="0"/>
            <a:t> van </a:t>
          </a:r>
          <a:r>
            <a:rPr lang="en-GB" sz="1800" kern="1200" dirty="0" err="1" smtClean="0"/>
            <a:t>onderzoek</a:t>
          </a:r>
          <a:endParaRPr lang="en-GB" sz="1800" kern="1200" dirty="0"/>
        </a:p>
      </dsp:txBody>
      <dsp:txXfrm>
        <a:off x="405259" y="2322896"/>
        <a:ext cx="1800237" cy="16502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146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5632689" y="0"/>
            <a:ext cx="4309110" cy="341463"/>
          </a:xfrm>
          <a:prstGeom prst="rect">
            <a:avLst/>
          </a:prstGeom>
        </p:spPr>
        <p:txBody>
          <a:bodyPr vert="horz" lIns="91440" tIns="45720" rIns="91440" bIns="45720" rtlCol="0"/>
          <a:lstStyle>
            <a:lvl1pPr algn="r">
              <a:defRPr sz="1200"/>
            </a:lvl1pPr>
          </a:lstStyle>
          <a:p>
            <a:fld id="{4BBD0BDD-5B19-4CE8-B42D-AE43D2B37EEA}" type="datetimeFigureOut">
              <a:rPr lang="nl-NL" smtClean="0"/>
              <a:t>13-12-2019</a:t>
            </a:fld>
            <a:endParaRPr lang="nl-NL"/>
          </a:p>
        </p:txBody>
      </p:sp>
      <p:sp>
        <p:nvSpPr>
          <p:cNvPr id="4" name="Footer Placeholder 3"/>
          <p:cNvSpPr>
            <a:spLocks noGrp="1"/>
          </p:cNvSpPr>
          <p:nvPr>
            <p:ph type="ftr" sz="quarter" idx="2"/>
          </p:nvPr>
        </p:nvSpPr>
        <p:spPr>
          <a:xfrm>
            <a:off x="0" y="6464151"/>
            <a:ext cx="4309110" cy="341462"/>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5632689" y="6464151"/>
            <a:ext cx="4309110" cy="341462"/>
          </a:xfrm>
          <a:prstGeom prst="rect">
            <a:avLst/>
          </a:prstGeom>
        </p:spPr>
        <p:txBody>
          <a:bodyPr vert="horz" lIns="91440" tIns="45720" rIns="91440" bIns="45720" rtlCol="0" anchor="b"/>
          <a:lstStyle>
            <a:lvl1pPr algn="r">
              <a:defRPr sz="1200"/>
            </a:lvl1pPr>
          </a:lstStyle>
          <a:p>
            <a:fld id="{117D3F3C-A107-4834-B449-1791746991AE}" type="slidenum">
              <a:rPr lang="nl-NL" smtClean="0"/>
              <a:t>‹nr.›</a:t>
            </a:fld>
            <a:endParaRPr lang="nl-NL"/>
          </a:p>
        </p:txBody>
      </p:sp>
    </p:spTree>
    <p:extLst>
      <p:ext uri="{BB962C8B-B14F-4D97-AF65-F5344CB8AC3E}">
        <p14:creationId xmlns:p14="http://schemas.microsoft.com/office/powerpoint/2010/main" val="1938400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9110" cy="34146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5632689" y="0"/>
            <a:ext cx="4309110" cy="341463"/>
          </a:xfrm>
          <a:prstGeom prst="rect">
            <a:avLst/>
          </a:prstGeom>
        </p:spPr>
        <p:txBody>
          <a:bodyPr vert="horz" lIns="91440" tIns="45720" rIns="91440" bIns="45720" rtlCol="0"/>
          <a:lstStyle>
            <a:lvl1pPr algn="r">
              <a:defRPr sz="1200"/>
            </a:lvl1pPr>
          </a:lstStyle>
          <a:p>
            <a:fld id="{E2059D18-FB7E-4EA1-AAF7-0D5C50281829}" type="datetimeFigureOut">
              <a:rPr lang="nl-NL" smtClean="0"/>
              <a:t>13-12-2019</a:t>
            </a:fld>
            <a:endParaRPr lang="nl-NL" dirty="0"/>
          </a:p>
        </p:txBody>
      </p:sp>
      <p:sp>
        <p:nvSpPr>
          <p:cNvPr id="4" name="Tijdelijke aanduiding voor dia-afbeelding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994410" y="3275201"/>
            <a:ext cx="7955280" cy="267971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6464151"/>
            <a:ext cx="4309110" cy="34146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5632689" y="6464151"/>
            <a:ext cx="4309110" cy="341462"/>
          </a:xfrm>
          <a:prstGeom prst="rect">
            <a:avLst/>
          </a:prstGeom>
        </p:spPr>
        <p:txBody>
          <a:bodyPr vert="horz" lIns="91440" tIns="45720" rIns="91440" bIns="45720" rtlCol="0" anchor="b"/>
          <a:lstStyle>
            <a:lvl1pPr algn="r">
              <a:defRPr sz="1200"/>
            </a:lvl1pPr>
          </a:lstStyle>
          <a:p>
            <a:fld id="{C18E4C82-6153-4AE9-8384-EC83D7E3EE0B}" type="slidenum">
              <a:rPr lang="nl-NL" smtClean="0"/>
              <a:t>‹nr.›</a:t>
            </a:fld>
            <a:endParaRPr lang="nl-NL" dirty="0"/>
          </a:p>
        </p:txBody>
      </p:sp>
    </p:spTree>
    <p:extLst>
      <p:ext uri="{BB962C8B-B14F-4D97-AF65-F5344CB8AC3E}">
        <p14:creationId xmlns:p14="http://schemas.microsoft.com/office/powerpoint/2010/main" val="387699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6EF71C-E9F7-42DE-9A6A-D81E81342C32}" type="slidenum">
              <a:rPr lang="nl-NL" smtClean="0"/>
              <a:t>2</a:t>
            </a:fld>
            <a:endParaRPr lang="nl-NL"/>
          </a:p>
        </p:txBody>
      </p:sp>
    </p:spTree>
    <p:extLst>
      <p:ext uri="{BB962C8B-B14F-4D97-AF65-F5344CB8AC3E}">
        <p14:creationId xmlns:p14="http://schemas.microsoft.com/office/powerpoint/2010/main" val="254979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420744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355309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278915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20900901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36434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177992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135431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134860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303571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265005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5FF83C0-6AD9-4686-9D3D-6090706F313E}" type="datetimeFigureOut">
              <a:rPr lang="nl-NL" smtClean="0"/>
              <a:t>13-12-2019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8CD4DE0D-E820-4734-B83F-FD78720D1A71}" type="slidenum">
              <a:rPr lang="nl-NL" smtClean="0"/>
              <a:t>‹nr.›</a:t>
            </a:fld>
            <a:endParaRPr lang="nl-NL" dirty="0"/>
          </a:p>
        </p:txBody>
      </p:sp>
    </p:spTree>
    <p:extLst>
      <p:ext uri="{BB962C8B-B14F-4D97-AF65-F5344CB8AC3E}">
        <p14:creationId xmlns:p14="http://schemas.microsoft.com/office/powerpoint/2010/main" val="46626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83C0-6AD9-4686-9D3D-6090706F313E}" type="datetimeFigureOut">
              <a:rPr lang="nl-NL" smtClean="0"/>
              <a:t>13-12-2019</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4DE0D-E820-4734-B83F-FD78720D1A71}" type="slidenum">
              <a:rPr lang="nl-NL" smtClean="0"/>
              <a:t>‹nr.›</a:t>
            </a:fld>
            <a:endParaRPr lang="nl-NL" dirty="0"/>
          </a:p>
        </p:txBody>
      </p:sp>
    </p:spTree>
    <p:extLst>
      <p:ext uri="{BB962C8B-B14F-4D97-AF65-F5344CB8AC3E}">
        <p14:creationId xmlns:p14="http://schemas.microsoft.com/office/powerpoint/2010/main" val="1401128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 y="1122363"/>
            <a:ext cx="12254753" cy="1325002"/>
          </a:xfrm>
        </p:spPr>
        <p:txBody>
          <a:bodyPr>
            <a:normAutofit/>
          </a:bodyPr>
          <a:lstStyle/>
          <a:p>
            <a:r>
              <a:rPr lang="nl-NL" sz="5200" dirty="0" smtClean="0"/>
              <a:t>Practicumdidactiek en leren onderzoeken</a:t>
            </a:r>
            <a:endParaRPr lang="nl-NL" sz="5200" dirty="0"/>
          </a:p>
        </p:txBody>
      </p:sp>
      <p:sp>
        <p:nvSpPr>
          <p:cNvPr id="3" name="Ondertitel 2"/>
          <p:cNvSpPr>
            <a:spLocks noGrp="1"/>
          </p:cNvSpPr>
          <p:nvPr>
            <p:ph type="subTitle" idx="1"/>
          </p:nvPr>
        </p:nvSpPr>
        <p:spPr>
          <a:xfrm>
            <a:off x="1555375" y="5477435"/>
            <a:ext cx="9144000" cy="605118"/>
          </a:xfrm>
        </p:spPr>
        <p:txBody>
          <a:bodyPr/>
          <a:lstStyle/>
          <a:p>
            <a:r>
              <a:rPr lang="nl-NL" dirty="0" smtClean="0">
                <a:solidFill>
                  <a:schemeClr val="bg2">
                    <a:lumMod val="50000"/>
                  </a:schemeClr>
                </a:solidFill>
              </a:rPr>
              <a:t>c.f.j.pols@tudelft.nl</a:t>
            </a:r>
          </a:p>
          <a:p>
            <a:endParaRPr lang="nl-NL" dirty="0"/>
          </a:p>
        </p:txBody>
      </p:sp>
      <p:pic>
        <p:nvPicPr>
          <p:cNvPr id="4" name="Afbeelding 4">
            <a:extLst>
              <a:ext uri="{FF2B5EF4-FFF2-40B4-BE49-F238E27FC236}">
                <a16:creationId xmlns:a16="http://schemas.microsoft.com/office/drawing/2014/main" xmlns="" id="{55550165-9093-45B5-B815-27082F245C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025" y="106757"/>
            <a:ext cx="3887949" cy="1128879"/>
          </a:xfrm>
          <a:prstGeom prst="rect">
            <a:avLst/>
          </a:prstGeom>
        </p:spPr>
      </p:pic>
      <p:pic>
        <p:nvPicPr>
          <p:cNvPr id="6" name="Afbeelding 6">
            <a:extLst>
              <a:ext uri="{FF2B5EF4-FFF2-40B4-BE49-F238E27FC236}">
                <a16:creationId xmlns:a16="http://schemas.microsoft.com/office/drawing/2014/main" xmlns="" id="{69BF6E17-E4A6-4A80-8F8D-6F7155CBD89C}"/>
              </a:ext>
            </a:extLst>
          </p:cNvPr>
          <p:cNvPicPr>
            <a:picLocks noChangeAspect="1"/>
          </p:cNvPicPr>
          <p:nvPr/>
        </p:nvPicPr>
        <p:blipFill>
          <a:blip r:embed="rId3"/>
          <a:stretch>
            <a:fillRect/>
          </a:stretch>
        </p:blipFill>
        <p:spPr>
          <a:xfrm>
            <a:off x="3461325" y="2473977"/>
            <a:ext cx="5332099" cy="2976846"/>
          </a:xfrm>
          <a:prstGeom prst="rect">
            <a:avLst/>
          </a:prstGeom>
        </p:spPr>
      </p:pic>
    </p:spTree>
    <p:extLst>
      <p:ext uri="{BB962C8B-B14F-4D97-AF65-F5344CB8AC3E}">
        <p14:creationId xmlns:p14="http://schemas.microsoft.com/office/powerpoint/2010/main" val="214260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Ontwikkeling van conceptuele kennis lukt vaak niet goed </a:t>
            </a:r>
            <a:r>
              <a:rPr lang="nl-NL" dirty="0" smtClean="0"/>
              <a:t>doordat </a:t>
            </a:r>
            <a:r>
              <a:rPr lang="nl-NL" dirty="0"/>
              <a:t>het leerlingen </a:t>
            </a:r>
            <a:r>
              <a:rPr lang="nl-NL" dirty="0" smtClean="0"/>
              <a:t>ontbreekt aan kennis over onderzoeken.</a:t>
            </a:r>
          </a:p>
          <a:p>
            <a:pPr marL="0" indent="0">
              <a:buNone/>
            </a:pPr>
            <a:endParaRPr lang="nl-NL" dirty="0" smtClean="0"/>
          </a:p>
          <a:p>
            <a:pPr marL="0" indent="0">
              <a:buNone/>
            </a:pPr>
            <a:r>
              <a:rPr lang="nl-NL" dirty="0" smtClean="0"/>
              <a:t>Ontwikkeling van </a:t>
            </a:r>
            <a:r>
              <a:rPr lang="nl-NL" dirty="0" err="1" smtClean="0"/>
              <a:t>onderzoekskennis</a:t>
            </a:r>
            <a:r>
              <a:rPr lang="nl-NL" dirty="0" smtClean="0"/>
              <a:t> en -vaardigheden gebeurt niet door zomaar een practicum uit te voeren.</a:t>
            </a:r>
          </a:p>
          <a:p>
            <a:pPr marL="0" indent="0">
              <a:buNone/>
            </a:pPr>
            <a:endParaRPr lang="nl-NL" dirty="0" smtClean="0"/>
          </a:p>
          <a:p>
            <a:pPr marL="0" indent="0">
              <a:buNone/>
            </a:pPr>
            <a:r>
              <a:rPr lang="nl-NL" dirty="0" smtClean="0"/>
              <a:t>Het is belangrijk dat er op jonge leeftijd een stevige basis gelegd wordt voordat meer complexe en zelfstandige practica gedaan worden.</a:t>
            </a:r>
          </a:p>
        </p:txBody>
      </p:sp>
    </p:spTree>
    <p:extLst>
      <p:ext uri="{BB962C8B-B14F-4D97-AF65-F5344CB8AC3E}">
        <p14:creationId xmlns:p14="http://schemas.microsoft.com/office/powerpoint/2010/main" val="4203970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PACKS</a:t>
            </a:r>
            <a:endParaRPr lang="nl-NL" dirty="0"/>
          </a:p>
        </p:txBody>
      </p:sp>
      <p:pic>
        <p:nvPicPr>
          <p:cNvPr id="4" name="Afbeelding 3"/>
          <p:cNvPicPr>
            <a:picLocks noChangeAspect="1"/>
          </p:cNvPicPr>
          <p:nvPr/>
        </p:nvPicPr>
        <p:blipFill>
          <a:blip r:embed="rId2"/>
          <a:stretch>
            <a:fillRect/>
          </a:stretch>
        </p:blipFill>
        <p:spPr>
          <a:xfrm>
            <a:off x="2092137" y="1266824"/>
            <a:ext cx="7906589" cy="5438775"/>
          </a:xfrm>
          <a:prstGeom prst="rect">
            <a:avLst/>
          </a:prstGeom>
        </p:spPr>
      </p:pic>
    </p:spTree>
    <p:extLst>
      <p:ext uri="{BB962C8B-B14F-4D97-AF65-F5344CB8AC3E}">
        <p14:creationId xmlns:p14="http://schemas.microsoft.com/office/powerpoint/2010/main" val="370971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492EB5ED-5B9F-465F-981F-4DADCF69F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347" y="3039850"/>
            <a:ext cx="5525453" cy="3818150"/>
          </a:xfrm>
          <a:prstGeom prst="rect">
            <a:avLst/>
          </a:prstGeom>
        </p:spPr>
      </p:pic>
      <p:sp>
        <p:nvSpPr>
          <p:cNvPr id="2" name="Titel 1"/>
          <p:cNvSpPr>
            <a:spLocks noGrp="1"/>
          </p:cNvSpPr>
          <p:nvPr>
            <p:ph type="title"/>
          </p:nvPr>
        </p:nvSpPr>
        <p:spPr/>
        <p:txBody>
          <a:bodyPr/>
          <a:lstStyle/>
          <a:p>
            <a:r>
              <a:rPr lang="nl-NL" dirty="0" smtClean="0"/>
              <a:t>Basiskennis onderzoeken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De concepten van bewijs bieden een basis voor vervolgonderzoeken (</a:t>
            </a:r>
            <a:r>
              <a:rPr lang="en-GB" i="1" dirty="0" err="1" smtClean="0">
                <a:solidFill>
                  <a:srgbClr val="00B0F0"/>
                </a:solidFill>
              </a:rPr>
              <a:t>Gott</a:t>
            </a:r>
            <a:r>
              <a:rPr lang="en-GB" i="1" dirty="0" smtClean="0">
                <a:solidFill>
                  <a:srgbClr val="00B0F0"/>
                </a:solidFill>
              </a:rPr>
              <a:t>, 1996</a:t>
            </a:r>
            <a:r>
              <a:rPr lang="en-GB" dirty="0" smtClean="0"/>
              <a:t>).</a:t>
            </a:r>
          </a:p>
          <a:p>
            <a:pPr marL="0" indent="0">
              <a:buNone/>
            </a:pPr>
            <a:r>
              <a:rPr lang="en-GB" dirty="0" err="1" smtClean="0"/>
              <a:t>Als</a:t>
            </a:r>
            <a:r>
              <a:rPr lang="en-GB" dirty="0" smtClean="0"/>
              <a:t> die basis </a:t>
            </a:r>
            <a:r>
              <a:rPr lang="en-GB" dirty="0" err="1" smtClean="0"/>
              <a:t>er</a:t>
            </a:r>
            <a:r>
              <a:rPr lang="en-GB" dirty="0" smtClean="0"/>
              <a:t> </a:t>
            </a:r>
            <a:r>
              <a:rPr lang="en-GB" dirty="0" err="1" smtClean="0"/>
              <a:t>ligt</a:t>
            </a:r>
            <a:r>
              <a:rPr lang="en-GB" dirty="0" smtClean="0"/>
              <a:t>, </a:t>
            </a:r>
            <a:r>
              <a:rPr lang="en-GB" dirty="0" err="1" smtClean="0"/>
              <a:t>dan</a:t>
            </a:r>
            <a:r>
              <a:rPr lang="en-GB" dirty="0" smtClean="0"/>
              <a:t> </a:t>
            </a:r>
            <a:r>
              <a:rPr lang="en-GB" dirty="0" err="1" smtClean="0"/>
              <a:t>gaat</a:t>
            </a:r>
            <a:r>
              <a:rPr lang="en-GB" dirty="0" smtClean="0"/>
              <a:t> het om </a:t>
            </a:r>
            <a:r>
              <a:rPr lang="en-GB" dirty="0" err="1" smtClean="0"/>
              <a:t>leren</a:t>
            </a:r>
            <a:r>
              <a:rPr lang="en-GB" dirty="0" smtClean="0"/>
              <a:t> </a:t>
            </a:r>
            <a:r>
              <a:rPr lang="en-GB" dirty="0" err="1" smtClean="0"/>
              <a:t>inzetten</a:t>
            </a:r>
            <a:r>
              <a:rPr lang="en-GB" dirty="0" smtClean="0"/>
              <a:t> </a:t>
            </a:r>
            <a:r>
              <a:rPr lang="en-GB" dirty="0" err="1" smtClean="0"/>
              <a:t>en</a:t>
            </a:r>
            <a:r>
              <a:rPr lang="en-GB" dirty="0" smtClean="0"/>
              <a:t> </a:t>
            </a:r>
            <a:r>
              <a:rPr lang="en-GB" dirty="0" err="1" smtClean="0"/>
              <a:t>ontwikkelen</a:t>
            </a:r>
            <a:r>
              <a:rPr lang="en-GB" dirty="0" smtClean="0"/>
              <a:t> in </a:t>
            </a:r>
            <a:r>
              <a:rPr lang="en-GB" dirty="0" err="1" smtClean="0"/>
              <a:t>complexere</a:t>
            </a:r>
            <a:r>
              <a:rPr lang="en-GB" dirty="0" smtClean="0"/>
              <a:t> </a:t>
            </a:r>
            <a:r>
              <a:rPr lang="en-GB" dirty="0" err="1" smtClean="0"/>
              <a:t>contexten</a:t>
            </a:r>
            <a:r>
              <a:rPr lang="en-GB" dirty="0" smtClean="0"/>
              <a:t> (</a:t>
            </a:r>
            <a:r>
              <a:rPr lang="en-GB" i="1" dirty="0" err="1" smtClean="0">
                <a:solidFill>
                  <a:srgbClr val="00B0F0"/>
                </a:solidFill>
              </a:rPr>
              <a:t>Lijnse</a:t>
            </a:r>
            <a:r>
              <a:rPr lang="en-GB" i="1" dirty="0" smtClean="0">
                <a:solidFill>
                  <a:srgbClr val="00B0F0"/>
                </a:solidFill>
              </a:rPr>
              <a:t>, 2000</a:t>
            </a:r>
            <a:r>
              <a:rPr lang="en-GB" dirty="0" smtClean="0"/>
              <a:t>).</a:t>
            </a:r>
            <a:endParaRPr lang="nl-NL" dirty="0" smtClean="0"/>
          </a:p>
          <a:p>
            <a:pPr marL="0" indent="0">
              <a:buNone/>
            </a:pPr>
            <a:endParaRPr lang="nl-NL" dirty="0"/>
          </a:p>
        </p:txBody>
      </p:sp>
      <p:pic>
        <p:nvPicPr>
          <p:cNvPr id="5" name="Afbeelding 4">
            <a:extLst>
              <a:ext uri="{FF2B5EF4-FFF2-40B4-BE49-F238E27FC236}">
                <a16:creationId xmlns:a16="http://schemas.microsoft.com/office/drawing/2014/main" xmlns="" id="{A39E11EC-5905-4799-A90F-4EDC131A4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31618"/>
            <a:ext cx="4661309" cy="3526382"/>
          </a:xfrm>
          <a:prstGeom prst="rect">
            <a:avLst/>
          </a:prstGeom>
        </p:spPr>
      </p:pic>
    </p:spTree>
    <p:extLst>
      <p:ext uri="{BB962C8B-B14F-4D97-AF65-F5344CB8AC3E}">
        <p14:creationId xmlns:p14="http://schemas.microsoft.com/office/powerpoint/2010/main" val="417574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Centraal thema van lessenserie</a:t>
            </a:r>
            <a:endParaRPr lang="nl-NL" dirty="0"/>
          </a:p>
        </p:txBody>
      </p:sp>
      <p:sp>
        <p:nvSpPr>
          <p:cNvPr id="3" name="Tijdelijke aanduiding voor inhoud 2"/>
          <p:cNvSpPr>
            <a:spLocks noGrp="1"/>
          </p:cNvSpPr>
          <p:nvPr>
            <p:ph idx="1"/>
          </p:nvPr>
        </p:nvSpPr>
        <p:spPr/>
        <p:txBody>
          <a:bodyPr/>
          <a:lstStyle/>
          <a:p>
            <a:pPr marL="0" indent="0">
              <a:buNone/>
            </a:pPr>
            <a:r>
              <a:rPr lang="nl-NL" dirty="0" smtClean="0"/>
              <a:t>In de wetenschap draait het er om jezelf en anderen er van te overtuigen dat wat je hebt gevonden het beste mogelijke antwoord op de onderzoeksvraag geeft.</a:t>
            </a:r>
          </a:p>
          <a:p>
            <a:pPr marL="0" indent="0">
              <a:buNone/>
            </a:pPr>
            <a:endParaRPr lang="nl-NL" dirty="0"/>
          </a:p>
          <a:p>
            <a:pPr marL="0" indent="0">
              <a:buNone/>
            </a:pPr>
            <a:r>
              <a:rPr lang="nl-NL" dirty="0" smtClean="0"/>
              <a:t>Het centrale thema in de lessenserie (en in andere practica) is daarmee: </a:t>
            </a:r>
          </a:p>
          <a:p>
            <a:pPr marL="0" indent="0" algn="ctr">
              <a:buNone/>
            </a:pPr>
            <a:r>
              <a:rPr lang="nl-NL" i="1" dirty="0" smtClean="0"/>
              <a:t>streven naar wetenschappelijke overtuigingskracht.</a:t>
            </a:r>
          </a:p>
          <a:p>
            <a:pPr marL="0" indent="0" algn="ctr">
              <a:buNone/>
            </a:pPr>
            <a:endParaRPr lang="nl-NL" i="1" dirty="0"/>
          </a:p>
        </p:txBody>
      </p:sp>
    </p:spTree>
    <p:extLst>
      <p:ext uri="{BB962C8B-B14F-4D97-AF65-F5344CB8AC3E}">
        <p14:creationId xmlns:p14="http://schemas.microsoft.com/office/powerpoint/2010/main" val="16023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lessenserie</a:t>
            </a:r>
            <a:endParaRPr lang="nl-NL" dirty="0"/>
          </a:p>
        </p:txBody>
      </p:sp>
      <p:sp>
        <p:nvSpPr>
          <p:cNvPr id="3" name="Tijdelijke aanduiding voor inhoud 2"/>
          <p:cNvSpPr>
            <a:spLocks noGrp="1"/>
          </p:cNvSpPr>
          <p:nvPr>
            <p:ph idx="1"/>
          </p:nvPr>
        </p:nvSpPr>
        <p:spPr/>
        <p:txBody>
          <a:bodyPr>
            <a:normAutofit lnSpcReduction="10000"/>
          </a:bodyPr>
          <a:lstStyle/>
          <a:p>
            <a:pPr marL="457200" indent="-457200">
              <a:buFont typeface="+mj-lt"/>
              <a:buAutoNum type="arabicPeriod"/>
            </a:pPr>
            <a:r>
              <a:rPr lang="nl-NL" dirty="0" smtClean="0"/>
              <a:t>Begeleid onderzoek (</a:t>
            </a:r>
            <a:r>
              <a:rPr lang="nl-NL" i="1" dirty="0" err="1" smtClean="0"/>
              <a:t>guided</a:t>
            </a:r>
            <a:r>
              <a:rPr lang="nl-NL" i="1" dirty="0" smtClean="0"/>
              <a:t> </a:t>
            </a:r>
            <a:r>
              <a:rPr lang="nl-NL" i="1" dirty="0" err="1" smtClean="0"/>
              <a:t>inquiry</a:t>
            </a:r>
            <a:r>
              <a:rPr lang="nl-NL" dirty="0" smtClean="0"/>
              <a:t>)</a:t>
            </a:r>
          </a:p>
          <a:p>
            <a:pPr marL="457200" indent="-457200">
              <a:buFont typeface="+mj-lt"/>
              <a:buAutoNum type="arabicPeriod"/>
            </a:pPr>
            <a:r>
              <a:rPr lang="nl-NL" dirty="0" smtClean="0"/>
              <a:t>Onderzoeken en argumentatie</a:t>
            </a:r>
          </a:p>
          <a:p>
            <a:pPr marL="457200" indent="-457200">
              <a:buFont typeface="+mj-lt"/>
              <a:buAutoNum type="arabicPeriod"/>
            </a:pPr>
            <a:r>
              <a:rPr lang="nl-NL" dirty="0" smtClean="0"/>
              <a:t>Conclusies en range</a:t>
            </a:r>
          </a:p>
          <a:p>
            <a:pPr marL="457200" indent="-457200">
              <a:buFont typeface="+mj-lt"/>
              <a:buAutoNum type="arabicPeriod"/>
            </a:pPr>
            <a:r>
              <a:rPr lang="nl-NL" dirty="0" smtClean="0"/>
              <a:t>Herhaalbaarheid</a:t>
            </a:r>
          </a:p>
          <a:p>
            <a:pPr marL="457200" indent="-457200">
              <a:buFont typeface="+mj-lt"/>
              <a:buAutoNum type="arabicPeriod"/>
            </a:pPr>
            <a:r>
              <a:rPr lang="nl-NL" dirty="0" smtClean="0"/>
              <a:t>Begeleid onderzoek</a:t>
            </a:r>
          </a:p>
          <a:p>
            <a:pPr marL="457200" indent="-457200">
              <a:buFont typeface="+mj-lt"/>
              <a:buAutoNum type="arabicPeriod"/>
            </a:pPr>
            <a:endParaRPr lang="nl-NL" dirty="0"/>
          </a:p>
          <a:p>
            <a:pPr marL="457200" indent="-457200">
              <a:buFont typeface="+mj-lt"/>
              <a:buAutoNum type="arabicPeriod"/>
            </a:pPr>
            <a:r>
              <a:rPr lang="nl-NL" dirty="0" smtClean="0"/>
              <a:t>Begeleid onderzoek</a:t>
            </a:r>
          </a:p>
          <a:p>
            <a:pPr marL="0" indent="0">
              <a:buNone/>
            </a:pPr>
            <a:endParaRPr lang="nl-NL" dirty="0"/>
          </a:p>
          <a:p>
            <a:pPr marL="0" indent="0">
              <a:buNone/>
            </a:pPr>
            <a:r>
              <a:rPr lang="nl-NL" dirty="0" smtClean="0"/>
              <a:t>Elke vervolgopdracht bouwt op voorgaande. Er is sprake van een cyclisch werken.</a:t>
            </a:r>
          </a:p>
          <a:p>
            <a:pPr marL="0" indent="0">
              <a:buNone/>
            </a:pPr>
            <a:r>
              <a:rPr lang="nl-NL" dirty="0" smtClean="0"/>
              <a:t>Elke activiteit wordt begeleid door een reflectieformulier (meta-cognitie)</a:t>
            </a:r>
            <a:endParaRPr lang="nl-NL" dirty="0"/>
          </a:p>
        </p:txBody>
      </p:sp>
    </p:spTree>
    <p:extLst>
      <p:ext uri="{BB962C8B-B14F-4D97-AF65-F5344CB8AC3E}">
        <p14:creationId xmlns:p14="http://schemas.microsoft.com/office/powerpoint/2010/main" val="274187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a:t>
            </a:r>
            <a:r>
              <a:rPr lang="en-GB" dirty="0" err="1" smtClean="0"/>
              <a:t>Een</a:t>
            </a:r>
            <a:r>
              <a:rPr lang="en-GB" dirty="0" smtClean="0"/>
              <a:t> stunt in de </a:t>
            </a:r>
            <a:r>
              <a:rPr lang="en-GB" dirty="0" err="1" smtClean="0"/>
              <a:t>nieuwe</a:t>
            </a:r>
            <a:r>
              <a:rPr lang="en-GB" dirty="0" smtClean="0"/>
              <a:t> </a:t>
            </a:r>
            <a:r>
              <a:rPr lang="en-GB" dirty="0" err="1" smtClean="0"/>
              <a:t>piratenfilm</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Kapitein Jack slingert met een touw van het ene schip naar het ander. Hij landt op een plek waar net een explosie heeft plaats gevonden. Te vroeg landen is gevaarlijk, te laat is niet spectaculair. De stunt herhalen op basis van trial &amp; error is erg duur. </a:t>
            </a:r>
          </a:p>
          <a:p>
            <a:pPr marL="0" indent="0">
              <a:buNone/>
            </a:pPr>
            <a:r>
              <a:rPr lang="nl-NL" dirty="0" smtClean="0"/>
              <a:t>Het shot moet in een keer volledig gefilmd worden. </a:t>
            </a:r>
            <a:endParaRPr lang="nl-NL" dirty="0"/>
          </a:p>
        </p:txBody>
      </p:sp>
      <p:pic>
        <p:nvPicPr>
          <p:cNvPr id="2050"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064"/>
            <a:ext cx="6137408" cy="2852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pirates s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992" y="4003179"/>
            <a:ext cx="4452008" cy="285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542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Onderzoeksvraag en -opdracht</a:t>
            </a:r>
            <a:endParaRPr lang="nl-NL" dirty="0"/>
          </a:p>
        </p:txBody>
      </p:sp>
      <p:sp>
        <p:nvSpPr>
          <p:cNvPr id="3" name="Tijdelijke aanduiding voor inhoud 2"/>
          <p:cNvSpPr>
            <a:spLocks noGrp="1"/>
          </p:cNvSpPr>
          <p:nvPr>
            <p:ph idx="1"/>
          </p:nvPr>
        </p:nvSpPr>
        <p:spPr/>
        <p:txBody>
          <a:bodyPr>
            <a:normAutofit/>
          </a:bodyPr>
          <a:lstStyle/>
          <a:p>
            <a:r>
              <a:rPr lang="en-GB" dirty="0" err="1" smtClean="0"/>
              <a:t>Welke</a:t>
            </a:r>
            <a:r>
              <a:rPr lang="en-GB" dirty="0" smtClean="0"/>
              <a:t> </a:t>
            </a:r>
            <a:r>
              <a:rPr lang="en-GB" dirty="0" err="1" smtClean="0"/>
              <a:t>factoren</a:t>
            </a:r>
            <a:r>
              <a:rPr lang="en-GB" dirty="0" smtClean="0"/>
              <a:t> </a:t>
            </a:r>
            <a:r>
              <a:rPr lang="en-GB" dirty="0" err="1" smtClean="0"/>
              <a:t>beïnvloeden</a:t>
            </a:r>
            <a:r>
              <a:rPr lang="en-GB" dirty="0" smtClean="0"/>
              <a:t> </a:t>
            </a:r>
            <a:r>
              <a:rPr lang="en-GB" dirty="0" err="1" smtClean="0"/>
              <a:t>mogelijk</a:t>
            </a:r>
            <a:r>
              <a:rPr lang="en-GB" dirty="0" smtClean="0"/>
              <a:t> de </a:t>
            </a:r>
            <a:r>
              <a:rPr lang="en-GB" dirty="0" err="1" smtClean="0"/>
              <a:t>slingertijd</a:t>
            </a:r>
            <a:r>
              <a:rPr lang="en-GB" dirty="0" smtClean="0"/>
              <a:t>?</a:t>
            </a:r>
          </a:p>
          <a:p>
            <a:r>
              <a:rPr lang="en-GB" dirty="0" smtClean="0"/>
              <a:t>Hoe </a:t>
            </a:r>
            <a:r>
              <a:rPr lang="en-GB" dirty="0" err="1" smtClean="0"/>
              <a:t>beïnvloedt</a:t>
            </a:r>
            <a:r>
              <a:rPr lang="en-GB" dirty="0" smtClean="0"/>
              <a:t> die factor de </a:t>
            </a:r>
            <a:r>
              <a:rPr lang="en-GB" dirty="0" err="1" smtClean="0"/>
              <a:t>slingertijd</a:t>
            </a:r>
            <a:r>
              <a:rPr lang="en-GB" dirty="0" smtClean="0"/>
              <a:t> </a:t>
            </a:r>
            <a:r>
              <a:rPr lang="en-GB" dirty="0" err="1" smtClean="0"/>
              <a:t>precies</a:t>
            </a:r>
            <a:r>
              <a:rPr lang="en-GB" dirty="0" smtClean="0"/>
              <a:t>?</a:t>
            </a:r>
            <a:endParaRPr lang="nl-NL" dirty="0" smtClean="0"/>
          </a:p>
          <a:p>
            <a:pPr marL="0" indent="0">
              <a:buNone/>
            </a:pPr>
            <a:endParaRPr lang="nl-NL" dirty="0"/>
          </a:p>
          <a:p>
            <a:pPr>
              <a:buFont typeface="Arial" charset="0"/>
              <a:buChar char="•"/>
            </a:pPr>
            <a:r>
              <a:rPr lang="nl-NL" dirty="0" smtClean="0"/>
              <a:t>Onderzoek de invloed van een van die factoren.</a:t>
            </a:r>
          </a:p>
          <a:p>
            <a:pPr>
              <a:buFont typeface="Arial" charset="0"/>
              <a:buChar char="•"/>
            </a:pPr>
            <a:r>
              <a:rPr lang="nl-NL" dirty="0" smtClean="0"/>
              <a:t>Schrijf je bevindingen in een brief naar de stuntcoördinator. De stuntcoördinator moet precies weten wanneer de stuntman moet springen om precies op tijd te landen.</a:t>
            </a:r>
          </a:p>
          <a:p>
            <a:pPr>
              <a:buFont typeface="Arial" charset="0"/>
              <a:buChar char="•"/>
            </a:pPr>
            <a:r>
              <a:rPr lang="nl-NL" dirty="0" smtClean="0"/>
              <a:t>Lever je werk in.</a:t>
            </a:r>
          </a:p>
          <a:p>
            <a:pPr marL="0" indent="0">
              <a:buNone/>
            </a:pPr>
            <a:endParaRPr lang="nl-NL" dirty="0"/>
          </a:p>
        </p:txBody>
      </p:sp>
    </p:spTree>
    <p:extLst>
      <p:ext uri="{BB962C8B-B14F-4D97-AF65-F5344CB8AC3E}">
        <p14:creationId xmlns:p14="http://schemas.microsoft.com/office/powerpoint/2010/main" val="3039283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Scientific </a:t>
            </a:r>
            <a:r>
              <a:rPr lang="nl-NL" dirty="0" err="1" smtClean="0"/>
              <a:t>Graphic</a:t>
            </a:r>
            <a:r>
              <a:rPr lang="nl-NL" dirty="0" smtClean="0"/>
              <a:t> </a:t>
            </a:r>
            <a:r>
              <a:rPr lang="nl-NL" dirty="0" err="1" smtClean="0"/>
              <a:t>Organizer</a:t>
            </a:r>
            <a:endParaRPr lang="nl-NL" dirty="0"/>
          </a:p>
        </p:txBody>
      </p:sp>
      <p:pic>
        <p:nvPicPr>
          <p:cNvPr id="6" name="Tijdelijke aanduiding voor inhoud 5"/>
          <p:cNvPicPr>
            <a:picLocks noGrp="1" noChangeAspect="1"/>
          </p:cNvPicPr>
          <p:nvPr>
            <p:ph sz="half" idx="1"/>
          </p:nvPr>
        </p:nvPicPr>
        <p:blipFill>
          <a:blip r:embed="rId2"/>
          <a:stretch>
            <a:fillRect/>
          </a:stretch>
        </p:blipFill>
        <p:spPr>
          <a:xfrm>
            <a:off x="97156" y="2188482"/>
            <a:ext cx="5831541" cy="4080394"/>
          </a:xfrm>
          <a:prstGeom prst="rect">
            <a:avLst/>
          </a:prstGeom>
        </p:spPr>
      </p:pic>
      <p:pic>
        <p:nvPicPr>
          <p:cNvPr id="7" name="Tijdelijke aanduiding voor inhoud 6"/>
          <p:cNvPicPr>
            <a:picLocks noGrp="1" noChangeAspect="1"/>
          </p:cNvPicPr>
          <p:nvPr>
            <p:ph sz="half" idx="2"/>
          </p:nvPr>
        </p:nvPicPr>
        <p:blipFill>
          <a:blip r:embed="rId3"/>
          <a:stretch>
            <a:fillRect/>
          </a:stretch>
        </p:blipFill>
        <p:spPr>
          <a:xfrm>
            <a:off x="5928697" y="2188482"/>
            <a:ext cx="6263304" cy="4015094"/>
          </a:xfrm>
          <a:prstGeom prst="rect">
            <a:avLst/>
          </a:prstGeom>
        </p:spPr>
      </p:pic>
      <p:sp>
        <p:nvSpPr>
          <p:cNvPr id="8" name="Tekstvak 7"/>
          <p:cNvSpPr txBox="1"/>
          <p:nvPr/>
        </p:nvSpPr>
        <p:spPr>
          <a:xfrm>
            <a:off x="9813302" y="6311900"/>
            <a:ext cx="1875934" cy="400110"/>
          </a:xfrm>
          <a:prstGeom prst="rect">
            <a:avLst/>
          </a:prstGeom>
          <a:noFill/>
        </p:spPr>
        <p:txBody>
          <a:bodyPr wrap="square" rtlCol="0">
            <a:spAutoFit/>
          </a:bodyPr>
          <a:lstStyle/>
          <a:p>
            <a:r>
              <a:rPr lang="en-GB" sz="2000" i="1" dirty="0" smtClean="0">
                <a:solidFill>
                  <a:srgbClr val="00B0F0"/>
                </a:solidFill>
              </a:rPr>
              <a:t>Pols, 2019</a:t>
            </a:r>
            <a:endParaRPr lang="nl-NL" sz="2000" i="1" dirty="0">
              <a:solidFill>
                <a:srgbClr val="00B0F0"/>
              </a:solidFill>
            </a:endParaRPr>
          </a:p>
        </p:txBody>
      </p:sp>
    </p:spTree>
    <p:extLst>
      <p:ext uri="{BB962C8B-B14F-4D97-AF65-F5344CB8AC3E}">
        <p14:creationId xmlns:p14="http://schemas.microsoft.com/office/powerpoint/2010/main" val="620564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pirates s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784" y="4455332"/>
            <a:ext cx="3744416" cy="240266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1 De </a:t>
            </a:r>
            <a:r>
              <a:rPr lang="nl-NL" dirty="0"/>
              <a:t>stuntman</a:t>
            </a:r>
          </a:p>
        </p:txBody>
      </p:sp>
      <p:sp>
        <p:nvSpPr>
          <p:cNvPr id="3" name="Tijdelijke aanduiding voor inhoud 2"/>
          <p:cNvSpPr>
            <a:spLocks noGrp="1"/>
          </p:cNvSpPr>
          <p:nvPr>
            <p:ph idx="1"/>
          </p:nvPr>
        </p:nvSpPr>
        <p:spPr/>
        <p:txBody>
          <a:bodyPr/>
          <a:lstStyle/>
          <a:p>
            <a:pPr marL="0" indent="0">
              <a:buNone/>
            </a:pPr>
            <a:r>
              <a:rPr lang="nl-NL" dirty="0" smtClean="0"/>
              <a:t>Jij bent nu de stuntman. Je hebt het rapport gelezen. Je houdt nu een 12 m lang, 7 cm dik touw vast, en staat op het punt te springen... </a:t>
            </a:r>
          </a:p>
          <a:p>
            <a:pPr marL="0" indent="0">
              <a:buNone/>
            </a:pPr>
            <a:r>
              <a:rPr lang="nl-NL" dirty="0" smtClean="0"/>
              <a:t>Gebaseerd op je eigen onderzoeksresultaten en bevindingen, zou je springen?</a:t>
            </a:r>
          </a:p>
          <a:p>
            <a:pPr marL="0" indent="0">
              <a:buNone/>
            </a:pPr>
            <a:r>
              <a:rPr lang="nl-NL" dirty="0" smtClean="0"/>
              <a:t>Waarom (niet)?</a:t>
            </a:r>
          </a:p>
          <a:p>
            <a:pPr marL="0" indent="0">
              <a:buNone/>
            </a:pPr>
            <a:r>
              <a:rPr lang="en-GB" dirty="0" smtClean="0"/>
              <a:t>Wat </a:t>
            </a:r>
            <a:r>
              <a:rPr lang="en-GB" dirty="0" err="1" smtClean="0"/>
              <a:t>zou</a:t>
            </a:r>
            <a:r>
              <a:rPr lang="en-GB" dirty="0" smtClean="0"/>
              <a:t> je </a:t>
            </a:r>
            <a:r>
              <a:rPr lang="en-GB" dirty="0" err="1" smtClean="0"/>
              <a:t>willen</a:t>
            </a:r>
            <a:r>
              <a:rPr lang="en-GB" dirty="0" smtClean="0"/>
              <a:t> </a:t>
            </a:r>
            <a:r>
              <a:rPr lang="en-GB" dirty="0" err="1" smtClean="0"/>
              <a:t>veranderen</a:t>
            </a:r>
            <a:r>
              <a:rPr lang="en-GB" dirty="0" smtClean="0"/>
              <a:t> </a:t>
            </a:r>
            <a:r>
              <a:rPr lang="en-GB" dirty="0" err="1" smtClean="0"/>
              <a:t>aan</a:t>
            </a:r>
            <a:r>
              <a:rPr lang="en-GB" dirty="0" smtClean="0"/>
              <a:t> je </a:t>
            </a:r>
            <a:r>
              <a:rPr lang="en-GB" dirty="0" err="1" smtClean="0"/>
              <a:t>uitvoering</a:t>
            </a:r>
            <a:r>
              <a:rPr lang="en-GB" dirty="0" smtClean="0"/>
              <a:t>? </a:t>
            </a:r>
            <a:r>
              <a:rPr lang="en-GB" dirty="0" err="1" smtClean="0"/>
              <a:t>Waarom</a:t>
            </a:r>
            <a:r>
              <a:rPr lang="en-GB" dirty="0" smtClean="0"/>
              <a:t>? Wat </a:t>
            </a:r>
            <a:r>
              <a:rPr lang="en-GB" dirty="0" err="1" smtClean="0"/>
              <a:t>wil</a:t>
            </a:r>
            <a:r>
              <a:rPr lang="en-GB" dirty="0" smtClean="0"/>
              <a:t> je </a:t>
            </a:r>
            <a:r>
              <a:rPr lang="en-GB" dirty="0" err="1" smtClean="0"/>
              <a:t>daar</a:t>
            </a:r>
            <a:r>
              <a:rPr lang="en-GB" dirty="0" smtClean="0"/>
              <a:t> </a:t>
            </a:r>
            <a:r>
              <a:rPr lang="en-GB" dirty="0" err="1" smtClean="0"/>
              <a:t>mee</a:t>
            </a:r>
            <a:r>
              <a:rPr lang="en-GB" dirty="0" smtClean="0"/>
              <a:t> </a:t>
            </a:r>
            <a:r>
              <a:rPr lang="en-GB" dirty="0" err="1" smtClean="0"/>
              <a:t>bereiken</a:t>
            </a:r>
            <a:r>
              <a:rPr lang="en-GB" dirty="0" smtClean="0"/>
              <a:t>?</a:t>
            </a:r>
            <a:endParaRPr lang="nl-NL" dirty="0"/>
          </a:p>
        </p:txBody>
      </p:sp>
    </p:spTree>
    <p:extLst>
      <p:ext uri="{BB962C8B-B14F-4D97-AF65-F5344CB8AC3E}">
        <p14:creationId xmlns:p14="http://schemas.microsoft.com/office/powerpoint/2010/main" val="14413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 Boodschap</a:t>
            </a:r>
            <a:endParaRPr lang="nl-NL" dirty="0"/>
          </a:p>
        </p:txBody>
      </p:sp>
      <p:sp>
        <p:nvSpPr>
          <p:cNvPr id="3" name="Content Placeholder 2"/>
          <p:cNvSpPr>
            <a:spLocks noGrp="1"/>
          </p:cNvSpPr>
          <p:nvPr>
            <p:ph idx="1"/>
          </p:nvPr>
        </p:nvSpPr>
        <p:spPr/>
        <p:txBody>
          <a:bodyPr/>
          <a:lstStyle/>
          <a:p>
            <a:r>
              <a:rPr lang="nl-NL" dirty="0" smtClean="0"/>
              <a:t>Een wetenschappelijk aanpak biedt het best mogelijke antwoord op de onderzoeksvraag.</a:t>
            </a:r>
          </a:p>
          <a:p>
            <a:r>
              <a:rPr lang="nl-NL" dirty="0" smtClean="0"/>
              <a:t>Een conclusie moet:</a:t>
            </a:r>
          </a:p>
          <a:p>
            <a:pPr lvl="1"/>
            <a:r>
              <a:rPr lang="nl-NL" dirty="0" smtClean="0"/>
              <a:t>Antwoord geven op de onderzoeksvraag</a:t>
            </a:r>
          </a:p>
          <a:p>
            <a:pPr lvl="1"/>
            <a:r>
              <a:rPr lang="nl-NL" dirty="0" smtClean="0"/>
              <a:t>Optimaal informatief zijn</a:t>
            </a:r>
          </a:p>
          <a:p>
            <a:pPr lvl="1"/>
            <a:r>
              <a:rPr lang="nl-NL" dirty="0" smtClean="0"/>
              <a:t>Betrouwbaar zijn</a:t>
            </a:r>
          </a:p>
          <a:p>
            <a:pPr lvl="1"/>
            <a:r>
              <a:rPr lang="nl-NL" dirty="0" smtClean="0"/>
              <a:t>Bruikbaar zijn</a:t>
            </a:r>
            <a:endParaRPr lang="nl-NL" dirty="0"/>
          </a:p>
        </p:txBody>
      </p:sp>
    </p:spTree>
    <p:extLst>
      <p:ext uri="{BB962C8B-B14F-4D97-AF65-F5344CB8AC3E}">
        <p14:creationId xmlns:p14="http://schemas.microsoft.com/office/powerpoint/2010/main" val="4221821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Wie</a:t>
            </a:r>
            <a:r>
              <a:rPr lang="en-GB" dirty="0" smtClean="0"/>
              <a:t> ben </a:t>
            </a:r>
            <a:r>
              <a:rPr lang="en-GB" dirty="0" err="1" smtClean="0"/>
              <a:t>ik</a:t>
            </a:r>
            <a:r>
              <a:rPr lang="en-GB" dirty="0" smtClean="0"/>
              <a:t>?</a:t>
            </a:r>
            <a:endParaRPr lang="nl-NL" dirty="0"/>
          </a:p>
        </p:txBody>
      </p:sp>
      <p:sp>
        <p:nvSpPr>
          <p:cNvPr id="3" name="Tijdelijke aanduiding voor inhoud 2"/>
          <p:cNvSpPr>
            <a:spLocks noGrp="1"/>
          </p:cNvSpPr>
          <p:nvPr>
            <p:ph idx="1"/>
          </p:nvPr>
        </p:nvSpPr>
        <p:spPr/>
        <p:txBody>
          <a:bodyPr/>
          <a:lstStyle/>
          <a:p>
            <a:r>
              <a:rPr lang="en-GB" dirty="0" smtClean="0"/>
              <a:t>Freek Pols</a:t>
            </a:r>
          </a:p>
          <a:p>
            <a:r>
              <a:rPr lang="en-GB" dirty="0" smtClean="0"/>
              <a:t>Practicum </a:t>
            </a:r>
            <a:r>
              <a:rPr lang="en-GB" dirty="0" err="1" smtClean="0"/>
              <a:t>coördinator</a:t>
            </a:r>
            <a:r>
              <a:rPr lang="en-GB" dirty="0" smtClean="0"/>
              <a:t> TU Delft</a:t>
            </a:r>
          </a:p>
          <a:p>
            <a:r>
              <a:rPr lang="en-GB" dirty="0" err="1" smtClean="0"/>
              <a:t>Voormalig</a:t>
            </a:r>
            <a:r>
              <a:rPr lang="en-GB" dirty="0" smtClean="0"/>
              <a:t> docent </a:t>
            </a:r>
            <a:r>
              <a:rPr lang="en-GB" dirty="0" err="1" smtClean="0"/>
              <a:t>natuurkunde</a:t>
            </a:r>
            <a:r>
              <a:rPr lang="en-GB" dirty="0" smtClean="0"/>
              <a:t> op ISW</a:t>
            </a:r>
          </a:p>
          <a:p>
            <a:r>
              <a:rPr lang="en-GB" dirty="0" err="1" smtClean="0"/>
              <a:t>Promotie</a:t>
            </a:r>
            <a:r>
              <a:rPr lang="en-GB" dirty="0" smtClean="0"/>
              <a:t> </a:t>
            </a:r>
            <a:r>
              <a:rPr lang="en-GB" dirty="0" err="1" smtClean="0"/>
              <a:t>naar</a:t>
            </a:r>
            <a:r>
              <a:rPr lang="en-GB" dirty="0" smtClean="0"/>
              <a:t> ‘</a:t>
            </a:r>
            <a:r>
              <a:rPr lang="en-GB" dirty="0" err="1" smtClean="0"/>
              <a:t>leren</a:t>
            </a:r>
            <a:r>
              <a:rPr lang="en-GB" dirty="0" smtClean="0"/>
              <a:t> </a:t>
            </a:r>
            <a:r>
              <a:rPr lang="en-GB" dirty="0" err="1" smtClean="0"/>
              <a:t>onderzoek</a:t>
            </a:r>
            <a:r>
              <a:rPr lang="en-GB" dirty="0" smtClean="0"/>
              <a:t>’ TU Delft</a:t>
            </a:r>
          </a:p>
          <a:p>
            <a:r>
              <a:rPr lang="en-GB" dirty="0" err="1" smtClean="0"/>
              <a:t>Workshopleider</a:t>
            </a:r>
            <a:r>
              <a:rPr lang="en-GB" dirty="0" smtClean="0"/>
              <a:t> Arduino (Boswell-Beta)</a:t>
            </a:r>
          </a:p>
          <a:p>
            <a:r>
              <a:rPr lang="en-GB" dirty="0" err="1" smtClean="0"/>
              <a:t>Workshopleider</a:t>
            </a:r>
            <a:r>
              <a:rPr lang="en-GB" dirty="0" smtClean="0"/>
              <a:t> </a:t>
            </a:r>
            <a:r>
              <a:rPr lang="en-GB" dirty="0" err="1" smtClean="0"/>
              <a:t>Effectief</a:t>
            </a:r>
            <a:r>
              <a:rPr lang="en-GB" dirty="0" smtClean="0"/>
              <a:t> </a:t>
            </a:r>
            <a:r>
              <a:rPr lang="en-GB" dirty="0" err="1" smtClean="0"/>
              <a:t>Praktisch</a:t>
            </a:r>
            <a:r>
              <a:rPr lang="en-GB" dirty="0" smtClean="0"/>
              <a:t> </a:t>
            </a:r>
            <a:r>
              <a:rPr lang="en-GB" dirty="0" err="1" smtClean="0"/>
              <a:t>Werk</a:t>
            </a:r>
            <a:endParaRPr lang="nl-NL" dirty="0"/>
          </a:p>
        </p:txBody>
      </p:sp>
    </p:spTree>
    <p:extLst>
      <p:ext uri="{BB962C8B-B14F-4D97-AF65-F5344CB8AC3E}">
        <p14:creationId xmlns:p14="http://schemas.microsoft.com/office/powerpoint/2010/main" val="757416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Onderzoeken en argumentatie </a:t>
            </a:r>
            <a:endParaRPr lang="nl-NL" dirty="0"/>
          </a:p>
        </p:txBody>
      </p:sp>
      <p:sp>
        <p:nvSpPr>
          <p:cNvPr id="3" name="Tijdelijke aanduiding voor inhoud 2"/>
          <p:cNvSpPr>
            <a:spLocks noGrp="1"/>
          </p:cNvSpPr>
          <p:nvPr>
            <p:ph idx="1"/>
          </p:nvPr>
        </p:nvSpPr>
        <p:spPr/>
        <p:txBody>
          <a:bodyPr/>
          <a:lstStyle/>
          <a:p>
            <a:endParaRPr lang="nl-NL"/>
          </a:p>
        </p:txBody>
      </p:sp>
      <p:pic>
        <p:nvPicPr>
          <p:cNvPr id="4" name="Picture 3" descr="C:\Users\fpols\AppData\Local\Microsoft\Windows\Temporary Internet Files\Content.Outlook\GN9SS1XJ\looppatr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50" y="1690688"/>
            <a:ext cx="88519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43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69" y="1774079"/>
            <a:ext cx="4446582" cy="3266356"/>
          </a:xfrm>
          <a:prstGeom prst="rect">
            <a:avLst/>
          </a:prstGeom>
        </p:spPr>
      </p:pic>
      <p:grpSp>
        <p:nvGrpSpPr>
          <p:cNvPr id="5" name="Groep 4"/>
          <p:cNvGrpSpPr/>
          <p:nvPr/>
        </p:nvGrpSpPr>
        <p:grpSpPr>
          <a:xfrm>
            <a:off x="1991544" y="5380726"/>
            <a:ext cx="8208912" cy="1312569"/>
            <a:chOff x="467544" y="3547020"/>
            <a:chExt cx="8208912" cy="1312569"/>
          </a:xfrm>
        </p:grpSpPr>
        <p:sp>
          <p:nvSpPr>
            <p:cNvPr id="6" name="Tekstvak 5"/>
            <p:cNvSpPr txBox="1"/>
            <p:nvPr/>
          </p:nvSpPr>
          <p:spPr>
            <a:xfrm>
              <a:off x="467544" y="3573016"/>
              <a:ext cx="2088232" cy="369332"/>
            </a:xfrm>
            <a:prstGeom prst="rect">
              <a:avLst/>
            </a:prstGeom>
            <a:noFill/>
            <a:ln>
              <a:solidFill>
                <a:schemeClr val="tx1"/>
              </a:solidFill>
            </a:ln>
          </p:spPr>
          <p:txBody>
            <a:bodyPr wrap="square" rtlCol="0">
              <a:spAutoFit/>
            </a:bodyPr>
            <a:lstStyle/>
            <a:p>
              <a:pPr algn="ctr"/>
              <a:r>
                <a:rPr lang="nl-NL" u="sng" dirty="0"/>
                <a:t>Observaties</a:t>
              </a:r>
            </a:p>
          </p:txBody>
        </p:sp>
        <p:sp>
          <p:nvSpPr>
            <p:cNvPr id="7" name="Tekstvak 6"/>
            <p:cNvSpPr txBox="1"/>
            <p:nvPr/>
          </p:nvSpPr>
          <p:spPr>
            <a:xfrm>
              <a:off x="3563888" y="4490257"/>
              <a:ext cx="2088232" cy="369332"/>
            </a:xfrm>
            <a:prstGeom prst="rect">
              <a:avLst/>
            </a:prstGeom>
            <a:noFill/>
            <a:ln>
              <a:solidFill>
                <a:schemeClr val="tx1"/>
              </a:solidFill>
            </a:ln>
          </p:spPr>
          <p:txBody>
            <a:bodyPr wrap="square" rtlCol="0">
              <a:spAutoFit/>
            </a:bodyPr>
            <a:lstStyle/>
            <a:p>
              <a:pPr algn="ctr"/>
              <a:r>
                <a:rPr lang="nl-NL" b="1" i="1" u="sng" dirty="0"/>
                <a:t>Onderbouwing</a:t>
              </a:r>
            </a:p>
          </p:txBody>
        </p:sp>
        <p:sp>
          <p:nvSpPr>
            <p:cNvPr id="8" name="Tekstvak 7"/>
            <p:cNvSpPr txBox="1"/>
            <p:nvPr/>
          </p:nvSpPr>
          <p:spPr>
            <a:xfrm>
              <a:off x="6588224" y="3547020"/>
              <a:ext cx="2088232" cy="369332"/>
            </a:xfrm>
            <a:prstGeom prst="rect">
              <a:avLst/>
            </a:prstGeom>
            <a:noFill/>
            <a:ln>
              <a:solidFill>
                <a:schemeClr val="tx1"/>
              </a:solidFill>
            </a:ln>
          </p:spPr>
          <p:txBody>
            <a:bodyPr wrap="square" rtlCol="0">
              <a:spAutoFit/>
            </a:bodyPr>
            <a:lstStyle/>
            <a:p>
              <a:pPr algn="ctr"/>
              <a:r>
                <a:rPr lang="nl-NL" b="1" dirty="0"/>
                <a:t>Conclusies</a:t>
              </a:r>
            </a:p>
          </p:txBody>
        </p:sp>
        <p:cxnSp>
          <p:nvCxnSpPr>
            <p:cNvPr id="9" name="Rechte verbindingslijn met pijl 8"/>
            <p:cNvCxnSpPr>
              <a:stCxn id="6" idx="3"/>
            </p:cNvCxnSpPr>
            <p:nvPr/>
          </p:nvCxnSpPr>
          <p:spPr>
            <a:xfrm>
              <a:off x="2555776" y="3757682"/>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7" idx="0"/>
            </p:cNvCxnSpPr>
            <p:nvPr/>
          </p:nvCxnSpPr>
          <p:spPr>
            <a:xfrm flipV="1">
              <a:off x="4608004" y="3757682"/>
              <a:ext cx="0" cy="732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1" name="Tekstvak 10"/>
          <p:cNvSpPr txBox="1"/>
          <p:nvPr/>
        </p:nvSpPr>
        <p:spPr>
          <a:xfrm>
            <a:off x="8491899" y="1181237"/>
            <a:ext cx="3600400" cy="3970318"/>
          </a:xfrm>
          <a:prstGeom prst="rect">
            <a:avLst/>
          </a:prstGeom>
          <a:noFill/>
        </p:spPr>
        <p:txBody>
          <a:bodyPr wrap="square" rtlCol="0">
            <a:spAutoFit/>
          </a:bodyPr>
          <a:lstStyle/>
          <a:p>
            <a:r>
              <a:rPr lang="nl-NL" dirty="0"/>
              <a:t>Uit de </a:t>
            </a:r>
            <a:r>
              <a:rPr lang="nl-NL" u="sng" dirty="0"/>
              <a:t>vormen van de sporen </a:t>
            </a:r>
            <a:r>
              <a:rPr lang="nl-NL" dirty="0"/>
              <a:t>kan ik </a:t>
            </a:r>
            <a:r>
              <a:rPr lang="nl-NL" b="1" u="sng" dirty="0"/>
              <a:t>opmaken</a:t>
            </a:r>
            <a:r>
              <a:rPr lang="nl-NL" dirty="0"/>
              <a:t> dat het </a:t>
            </a:r>
            <a:r>
              <a:rPr lang="nl-NL" i="1" dirty="0"/>
              <a:t>waarschijnlijk</a:t>
            </a:r>
            <a:r>
              <a:rPr lang="nl-NL" dirty="0"/>
              <a:t> om </a:t>
            </a:r>
            <a:r>
              <a:rPr lang="nl-NL" b="1" dirty="0"/>
              <a:t>twee dieren</a:t>
            </a:r>
            <a:r>
              <a:rPr lang="nl-NL" dirty="0"/>
              <a:t> </a:t>
            </a:r>
            <a:r>
              <a:rPr lang="nl-NL" dirty="0" smtClean="0"/>
              <a:t>gaat, </a:t>
            </a:r>
            <a:r>
              <a:rPr lang="nl-NL" b="1" i="1" u="sng" dirty="0" smtClean="0"/>
              <a:t>zo zien voetsporen er namelijk uit</a:t>
            </a:r>
            <a:r>
              <a:rPr lang="nl-NL" dirty="0" smtClean="0"/>
              <a:t>. </a:t>
            </a:r>
            <a:r>
              <a:rPr lang="nl-NL" dirty="0"/>
              <a:t>Uit de </a:t>
            </a:r>
            <a:r>
              <a:rPr lang="nl-NL" u="sng" dirty="0"/>
              <a:t>grotere afstand tussen de sporen </a:t>
            </a:r>
            <a:r>
              <a:rPr lang="nl-NL" b="1" i="1" u="sng" dirty="0"/>
              <a:t>maak ik op </a:t>
            </a:r>
            <a:r>
              <a:rPr lang="nl-NL" dirty="0"/>
              <a:t>dat </a:t>
            </a:r>
            <a:r>
              <a:rPr lang="nl-NL" b="1" dirty="0"/>
              <a:t>de snelheid verschilt</a:t>
            </a:r>
            <a:r>
              <a:rPr lang="nl-NL" dirty="0"/>
              <a:t>. Uit </a:t>
            </a:r>
            <a:r>
              <a:rPr lang="nl-NL" u="sng" dirty="0"/>
              <a:t>het chaotische spoor dat daarna volgt</a:t>
            </a:r>
            <a:r>
              <a:rPr lang="nl-NL" dirty="0"/>
              <a:t>, waarbij </a:t>
            </a:r>
            <a:r>
              <a:rPr lang="nl-NL" u="sng" dirty="0"/>
              <a:t>een van de twee sporen verdwijnt</a:t>
            </a:r>
            <a:r>
              <a:rPr lang="nl-NL" dirty="0"/>
              <a:t>, </a:t>
            </a:r>
            <a:r>
              <a:rPr lang="nl-NL" b="1" i="1" u="sng" dirty="0"/>
              <a:t>lijkt het</a:t>
            </a:r>
            <a:r>
              <a:rPr lang="nl-NL" dirty="0"/>
              <a:t> </a:t>
            </a:r>
            <a:r>
              <a:rPr lang="nl-NL" i="1" dirty="0"/>
              <a:t>waarschijnlijk</a:t>
            </a:r>
            <a:r>
              <a:rPr lang="nl-NL" dirty="0"/>
              <a:t> dat ze </a:t>
            </a:r>
            <a:r>
              <a:rPr lang="nl-NL" b="1" dirty="0"/>
              <a:t>ruzie</a:t>
            </a:r>
            <a:r>
              <a:rPr lang="nl-NL" dirty="0"/>
              <a:t> hebben gemaakt. Het is </a:t>
            </a:r>
            <a:r>
              <a:rPr lang="nl-NL" i="1" dirty="0"/>
              <a:t>onduidelijk </a:t>
            </a:r>
            <a:r>
              <a:rPr lang="nl-NL" dirty="0"/>
              <a:t>of een van de dieren is </a:t>
            </a:r>
            <a:r>
              <a:rPr lang="nl-NL" b="1" dirty="0"/>
              <a:t>opgegeten of bijvoorbeeld weggevlogen</a:t>
            </a:r>
            <a:r>
              <a:rPr lang="nl-NL" dirty="0"/>
              <a:t>.</a:t>
            </a:r>
          </a:p>
          <a:p>
            <a:endParaRPr lang="nl-NL" dirty="0"/>
          </a:p>
        </p:txBody>
      </p:sp>
      <p:sp>
        <p:nvSpPr>
          <p:cNvPr id="12" name="Tekstvak 11"/>
          <p:cNvSpPr txBox="1"/>
          <p:nvPr/>
        </p:nvSpPr>
        <p:spPr>
          <a:xfrm>
            <a:off x="6097170" y="4365104"/>
            <a:ext cx="2088232" cy="369332"/>
          </a:xfrm>
          <a:prstGeom prst="rect">
            <a:avLst/>
          </a:prstGeom>
          <a:noFill/>
          <a:ln>
            <a:solidFill>
              <a:schemeClr val="tx1"/>
            </a:solidFill>
          </a:ln>
        </p:spPr>
        <p:txBody>
          <a:bodyPr wrap="square" rtlCol="0">
            <a:spAutoFit/>
          </a:bodyPr>
          <a:lstStyle/>
          <a:p>
            <a:pPr algn="ctr"/>
            <a:r>
              <a:rPr lang="nl-NL" i="1" dirty="0"/>
              <a:t>Waarschijnlijkheid</a:t>
            </a:r>
          </a:p>
        </p:txBody>
      </p:sp>
      <p:cxnSp>
        <p:nvCxnSpPr>
          <p:cNvPr id="14" name="Rechte verbindingslijn met pijl 13"/>
          <p:cNvCxnSpPr>
            <a:stCxn id="12" idx="2"/>
          </p:cNvCxnSpPr>
          <p:nvPr/>
        </p:nvCxnSpPr>
        <p:spPr>
          <a:xfrm>
            <a:off x="7141286" y="4734437"/>
            <a:ext cx="0" cy="830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838200" y="365125"/>
            <a:ext cx="7653699" cy="1325563"/>
          </a:xfrm>
        </p:spPr>
        <p:txBody>
          <a:bodyPr/>
          <a:lstStyle/>
          <a:p>
            <a:r>
              <a:rPr lang="nl-NL" dirty="0" smtClean="0"/>
              <a:t>2 Onderzoeken en argumentatie</a:t>
            </a:r>
            <a:endParaRPr lang="nl-NL" dirty="0"/>
          </a:p>
        </p:txBody>
      </p:sp>
    </p:spTree>
    <p:extLst>
      <p:ext uri="{BB962C8B-B14F-4D97-AF65-F5344CB8AC3E}">
        <p14:creationId xmlns:p14="http://schemas.microsoft.com/office/powerpoint/2010/main" val="29334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Yeti of zwart gat</a:t>
            </a:r>
            <a:endParaRPr lang="nl-NL" dirty="0"/>
          </a:p>
        </p:txBody>
      </p:sp>
      <p:sp>
        <p:nvSpPr>
          <p:cNvPr id="3" name="Tijdelijke aanduiding voor inhoud 2"/>
          <p:cNvSpPr>
            <a:spLocks noGrp="1"/>
          </p:cNvSpPr>
          <p:nvPr>
            <p:ph idx="1"/>
          </p:nvPr>
        </p:nvSpPr>
        <p:spPr/>
        <p:txBody>
          <a:bodyPr/>
          <a:lstStyle/>
          <a:p>
            <a:endParaRPr lang="nl-NL"/>
          </a:p>
        </p:txBody>
      </p:sp>
      <p:pic>
        <p:nvPicPr>
          <p:cNvPr id="4"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4983675" cy="4351338"/>
          </a:xfrm>
          <a:prstGeom prst="rect">
            <a:avLst/>
          </a:prstGeom>
        </p:spPr>
      </p:pic>
      <p:pic>
        <p:nvPicPr>
          <p:cNvPr id="7" name="Picture 6"/>
          <p:cNvPicPr>
            <a:picLocks noChangeAspect="1"/>
          </p:cNvPicPr>
          <p:nvPr/>
        </p:nvPicPr>
        <p:blipFill>
          <a:blip r:embed="rId3"/>
          <a:stretch>
            <a:fillRect/>
          </a:stretch>
        </p:blipFill>
        <p:spPr>
          <a:xfrm>
            <a:off x="6188340" y="1825626"/>
            <a:ext cx="5165459" cy="4351338"/>
          </a:xfrm>
          <a:prstGeom prst="rect">
            <a:avLst/>
          </a:prstGeom>
        </p:spPr>
      </p:pic>
    </p:spTree>
    <p:extLst>
      <p:ext uri="{BB962C8B-B14F-4D97-AF65-F5344CB8AC3E}">
        <p14:creationId xmlns:p14="http://schemas.microsoft.com/office/powerpoint/2010/main" val="855362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3 Sport en </a:t>
            </a:r>
            <a:r>
              <a:rPr lang="en-GB" dirty="0" err="1" smtClean="0"/>
              <a:t>categori</a:t>
            </a:r>
            <a:r>
              <a:rPr lang="nl-NL" dirty="0"/>
              <a:t>ë</a:t>
            </a:r>
            <a:r>
              <a:rPr lang="en-GB" dirty="0" smtClean="0"/>
              <a:t>n</a:t>
            </a:r>
            <a:endParaRPr lang="nl-NL" dirty="0"/>
          </a:p>
        </p:txBody>
      </p:sp>
      <p:sp>
        <p:nvSpPr>
          <p:cNvPr id="3" name="Tijdelijke aanduiding voor inhoud 2"/>
          <p:cNvSpPr>
            <a:spLocks noGrp="1"/>
          </p:cNvSpPr>
          <p:nvPr>
            <p:ph idx="1"/>
          </p:nvPr>
        </p:nvSpPr>
        <p:spPr>
          <a:xfrm>
            <a:off x="1130531" y="1825625"/>
            <a:ext cx="6343793" cy="4351338"/>
          </a:xfrm>
        </p:spPr>
        <p:txBody>
          <a:bodyPr>
            <a:normAutofit/>
          </a:bodyPr>
          <a:lstStyle/>
          <a:p>
            <a:pPr marL="0" indent="0">
              <a:buNone/>
            </a:pPr>
            <a:r>
              <a:rPr lang="nl-NL" dirty="0"/>
              <a:t>Veel sporten kennen categorieën om de sport eerlijk en toegankelijk te houden voor iedereen.</a:t>
            </a:r>
          </a:p>
          <a:p>
            <a:pPr marL="0" indent="0">
              <a:buNone/>
            </a:pPr>
            <a:r>
              <a:rPr lang="nl-NL" dirty="0" smtClean="0"/>
              <a:t>Boksen </a:t>
            </a:r>
            <a:r>
              <a:rPr lang="nl-NL" dirty="0"/>
              <a:t>kent bijvoorbeeld gewichtsklassen.</a:t>
            </a:r>
          </a:p>
        </p:txBody>
      </p:sp>
      <p:pic>
        <p:nvPicPr>
          <p:cNvPr id="5" name="Afbeelding 4"/>
          <p:cNvPicPr>
            <a:picLocks noChangeAspect="1"/>
          </p:cNvPicPr>
          <p:nvPr/>
        </p:nvPicPr>
        <p:blipFill>
          <a:blip r:embed="rId2"/>
          <a:stretch>
            <a:fillRect/>
          </a:stretch>
        </p:blipFill>
        <p:spPr>
          <a:xfrm>
            <a:off x="8216042" y="1411392"/>
            <a:ext cx="2707481" cy="4523581"/>
          </a:xfrm>
          <a:prstGeom prst="rect">
            <a:avLst/>
          </a:prstGeom>
        </p:spPr>
      </p:pic>
      <p:graphicFrame>
        <p:nvGraphicFramePr>
          <p:cNvPr id="6" name="Tabel 5"/>
          <p:cNvGraphicFramePr>
            <a:graphicFrameLocks noGrp="1"/>
          </p:cNvGraphicFramePr>
          <p:nvPr>
            <p:extLst>
              <p:ext uri="{D42A27DB-BD31-4B8C-83A1-F6EECF244321}">
                <p14:modId xmlns:p14="http://schemas.microsoft.com/office/powerpoint/2010/main" val="2017624743"/>
              </p:ext>
            </p:extLst>
          </p:nvPr>
        </p:nvGraphicFramePr>
        <p:xfrm>
          <a:off x="1413165" y="3414291"/>
          <a:ext cx="5170854" cy="2596344"/>
        </p:xfrm>
        <a:graphic>
          <a:graphicData uri="http://schemas.openxmlformats.org/drawingml/2006/table">
            <a:tbl>
              <a:tblPr firstRow="1" bandRow="1">
                <a:tableStyleId>{5C22544A-7EE6-4342-B048-85BDC9FD1C3A}</a:tableStyleId>
              </a:tblPr>
              <a:tblGrid>
                <a:gridCol w="2401383">
                  <a:extLst>
                    <a:ext uri="{9D8B030D-6E8A-4147-A177-3AD203B41FA5}">
                      <a16:colId xmlns:a16="http://schemas.microsoft.com/office/drawing/2014/main" xmlns="" val="20000"/>
                    </a:ext>
                  </a:extLst>
                </a:gridCol>
                <a:gridCol w="2769471">
                  <a:extLst>
                    <a:ext uri="{9D8B030D-6E8A-4147-A177-3AD203B41FA5}">
                      <a16:colId xmlns:a16="http://schemas.microsoft.com/office/drawing/2014/main" xmlns="" val="20001"/>
                    </a:ext>
                  </a:extLst>
                </a:gridCol>
              </a:tblGrid>
              <a:tr h="432724">
                <a:tc>
                  <a:txBody>
                    <a:bodyPr/>
                    <a:lstStyle/>
                    <a:p>
                      <a:r>
                        <a:rPr lang="en-GB" sz="2100" dirty="0" err="1" smtClean="0"/>
                        <a:t>Klasse</a:t>
                      </a:r>
                      <a:endParaRPr lang="nl-NL" sz="2100" dirty="0"/>
                    </a:p>
                  </a:txBody>
                  <a:tcPr marL="80024" marR="80024" marT="53350" marB="53350"/>
                </a:tc>
                <a:tc>
                  <a:txBody>
                    <a:bodyPr/>
                    <a:lstStyle/>
                    <a:p>
                      <a:r>
                        <a:rPr lang="en-GB" sz="2100" dirty="0" smtClean="0"/>
                        <a:t>Max. </a:t>
                      </a:r>
                      <a:r>
                        <a:rPr lang="en-GB" sz="2100" dirty="0" err="1" smtClean="0"/>
                        <a:t>massa</a:t>
                      </a:r>
                      <a:r>
                        <a:rPr lang="en-GB" sz="2100" dirty="0" smtClean="0"/>
                        <a:t> (kg)</a:t>
                      </a:r>
                      <a:endParaRPr lang="nl-NL" sz="2100" dirty="0"/>
                    </a:p>
                  </a:txBody>
                  <a:tcPr marL="80024" marR="80024" marT="53350" marB="53350"/>
                </a:tc>
                <a:extLst>
                  <a:ext uri="{0D108BD9-81ED-4DB2-BD59-A6C34878D82A}">
                    <a16:rowId xmlns:a16="http://schemas.microsoft.com/office/drawing/2014/main" xmlns="" val="10000"/>
                  </a:ext>
                </a:extLst>
              </a:tr>
              <a:tr h="432724">
                <a:tc>
                  <a:txBody>
                    <a:bodyPr/>
                    <a:lstStyle/>
                    <a:p>
                      <a:r>
                        <a:rPr lang="en-GB" sz="2100" dirty="0" smtClean="0"/>
                        <a:t>Heavyweight</a:t>
                      </a:r>
                      <a:endParaRPr lang="nl-NL" sz="2100" dirty="0"/>
                    </a:p>
                  </a:txBody>
                  <a:tcPr marL="80024" marR="80024" marT="53350" marB="53350"/>
                </a:tc>
                <a:tc>
                  <a:txBody>
                    <a:bodyPr/>
                    <a:lstStyle/>
                    <a:p>
                      <a:r>
                        <a:rPr lang="en-GB" sz="2100" dirty="0" smtClean="0"/>
                        <a:t>91</a:t>
                      </a:r>
                      <a:endParaRPr lang="nl-NL" sz="2100" dirty="0"/>
                    </a:p>
                  </a:txBody>
                  <a:tcPr marL="80024" marR="80024" marT="53350" marB="53350"/>
                </a:tc>
                <a:extLst>
                  <a:ext uri="{0D108BD9-81ED-4DB2-BD59-A6C34878D82A}">
                    <a16:rowId xmlns:a16="http://schemas.microsoft.com/office/drawing/2014/main" xmlns="" val="10001"/>
                  </a:ext>
                </a:extLst>
              </a:tr>
              <a:tr h="432724">
                <a:tc>
                  <a:txBody>
                    <a:bodyPr/>
                    <a:lstStyle/>
                    <a:p>
                      <a:r>
                        <a:rPr lang="en-GB" sz="2100" dirty="0" smtClean="0"/>
                        <a:t>Light heavyweight</a:t>
                      </a:r>
                      <a:endParaRPr lang="nl-NL" sz="2100" dirty="0"/>
                    </a:p>
                  </a:txBody>
                  <a:tcPr marL="80024" marR="80024" marT="53350" marB="53350"/>
                </a:tc>
                <a:tc>
                  <a:txBody>
                    <a:bodyPr/>
                    <a:lstStyle/>
                    <a:p>
                      <a:r>
                        <a:rPr lang="en-GB" sz="2100" dirty="0" smtClean="0"/>
                        <a:t>81</a:t>
                      </a:r>
                      <a:endParaRPr lang="nl-NL" sz="2100" dirty="0"/>
                    </a:p>
                  </a:txBody>
                  <a:tcPr marL="80024" marR="80024" marT="53350" marB="53350"/>
                </a:tc>
                <a:extLst>
                  <a:ext uri="{0D108BD9-81ED-4DB2-BD59-A6C34878D82A}">
                    <a16:rowId xmlns:a16="http://schemas.microsoft.com/office/drawing/2014/main" xmlns="" val="10002"/>
                  </a:ext>
                </a:extLst>
              </a:tr>
              <a:tr h="432724">
                <a:tc>
                  <a:txBody>
                    <a:bodyPr/>
                    <a:lstStyle/>
                    <a:p>
                      <a:r>
                        <a:rPr lang="en-GB" sz="2100" dirty="0" smtClean="0"/>
                        <a:t>Middleweight</a:t>
                      </a:r>
                      <a:endParaRPr lang="nl-NL" sz="2100" dirty="0"/>
                    </a:p>
                  </a:txBody>
                  <a:tcPr marL="80024" marR="80024" marT="53350" marB="53350"/>
                </a:tc>
                <a:tc>
                  <a:txBody>
                    <a:bodyPr/>
                    <a:lstStyle/>
                    <a:p>
                      <a:r>
                        <a:rPr lang="en-GB" sz="2100" dirty="0" smtClean="0"/>
                        <a:t>75</a:t>
                      </a:r>
                      <a:endParaRPr lang="nl-NL" sz="2100" dirty="0"/>
                    </a:p>
                  </a:txBody>
                  <a:tcPr marL="80024" marR="80024" marT="53350" marB="53350"/>
                </a:tc>
                <a:extLst>
                  <a:ext uri="{0D108BD9-81ED-4DB2-BD59-A6C34878D82A}">
                    <a16:rowId xmlns:a16="http://schemas.microsoft.com/office/drawing/2014/main" xmlns="" val="10003"/>
                  </a:ext>
                </a:extLst>
              </a:tr>
              <a:tr h="432724">
                <a:tc>
                  <a:txBody>
                    <a:bodyPr/>
                    <a:lstStyle/>
                    <a:p>
                      <a:r>
                        <a:rPr lang="en-GB" sz="2100" dirty="0" smtClean="0"/>
                        <a:t>Light middleweight</a:t>
                      </a:r>
                      <a:endParaRPr lang="nl-NL" sz="2100" dirty="0"/>
                    </a:p>
                  </a:txBody>
                  <a:tcPr marL="80024" marR="80024" marT="53350" marB="53350"/>
                </a:tc>
                <a:tc>
                  <a:txBody>
                    <a:bodyPr/>
                    <a:lstStyle/>
                    <a:p>
                      <a:r>
                        <a:rPr lang="en-GB" sz="2100" dirty="0" smtClean="0"/>
                        <a:t>69</a:t>
                      </a:r>
                      <a:endParaRPr lang="nl-NL" sz="2100" dirty="0"/>
                    </a:p>
                  </a:txBody>
                  <a:tcPr marL="80024" marR="80024" marT="53350" marB="53350"/>
                </a:tc>
                <a:extLst>
                  <a:ext uri="{0D108BD9-81ED-4DB2-BD59-A6C34878D82A}">
                    <a16:rowId xmlns:a16="http://schemas.microsoft.com/office/drawing/2014/main" xmlns="" val="10004"/>
                  </a:ext>
                </a:extLst>
              </a:tr>
              <a:tr h="432724">
                <a:tc>
                  <a:txBody>
                    <a:bodyPr/>
                    <a:lstStyle/>
                    <a:p>
                      <a:r>
                        <a:rPr lang="en-GB" sz="2100" dirty="0" smtClean="0"/>
                        <a:t>Welterweight</a:t>
                      </a:r>
                      <a:endParaRPr lang="nl-NL" sz="2100" dirty="0"/>
                    </a:p>
                  </a:txBody>
                  <a:tcPr marL="80024" marR="80024" marT="53350" marB="53350"/>
                </a:tc>
                <a:tc>
                  <a:txBody>
                    <a:bodyPr/>
                    <a:lstStyle/>
                    <a:p>
                      <a:r>
                        <a:rPr lang="en-GB" sz="2100" dirty="0" smtClean="0"/>
                        <a:t>64</a:t>
                      </a:r>
                      <a:endParaRPr lang="nl-NL" sz="2100" dirty="0"/>
                    </a:p>
                  </a:txBody>
                  <a:tcPr marL="80024" marR="80024" marT="53350" marB="5335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76128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2470547" y="742950"/>
            <a:ext cx="7250906" cy="5372100"/>
          </a:xfrm>
          <a:prstGeom prst="rect">
            <a:avLst/>
          </a:prstGeom>
        </p:spPr>
      </p:pic>
    </p:spTree>
    <p:extLst>
      <p:ext uri="{BB962C8B-B14F-4D97-AF65-F5344CB8AC3E}">
        <p14:creationId xmlns:p14="http://schemas.microsoft.com/office/powerpoint/2010/main" val="405338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4" name="Tekstvak 3"/>
          <p:cNvSpPr txBox="1"/>
          <p:nvPr/>
        </p:nvSpPr>
        <p:spPr>
          <a:xfrm>
            <a:off x="838200" y="1846730"/>
            <a:ext cx="10851775" cy="3477875"/>
          </a:xfrm>
          <a:prstGeom prst="rect">
            <a:avLst/>
          </a:prstGeom>
          <a:noFill/>
        </p:spPr>
        <p:txBody>
          <a:bodyPr wrap="square" rtlCol="0">
            <a:spAutoFit/>
          </a:bodyPr>
          <a:lstStyle/>
          <a:p>
            <a:r>
              <a:rPr lang="nl-NL" sz="2000" dirty="0"/>
              <a:t>Amsterdam, 31/03/2018</a:t>
            </a:r>
          </a:p>
          <a:p>
            <a:endParaRPr lang="nl-NL" sz="2000" dirty="0"/>
          </a:p>
          <a:p>
            <a:r>
              <a:rPr lang="nl-NL" sz="2000" dirty="0"/>
              <a:t>Om de zwemsport eerlijk te houden onderzoekt de International </a:t>
            </a:r>
            <a:r>
              <a:rPr lang="nl-NL" sz="2000" dirty="0" err="1"/>
              <a:t>Swimming</a:t>
            </a:r>
            <a:r>
              <a:rPr lang="nl-NL" sz="2000" dirty="0"/>
              <a:t> League (ISL) of in zwemmen aparte categorieën geïntroduceerd moeten worden. Het is bekend dat mensen met relatief lange armen een behoorlijk voordeel hebben bij verschillende zwemonderdelen waaronder de vrije slag (borstcrawl). Onbekend is of oud Olympisch kampioenen afwijkende armlengtes hebben. Ook is het onbekend hoeveel mensen afwijkende lichaamsverhoudingen hebben. </a:t>
            </a:r>
          </a:p>
          <a:p>
            <a:endParaRPr lang="nl-NL" sz="2000" dirty="0"/>
          </a:p>
          <a:p>
            <a:r>
              <a:rPr lang="nl-NL" sz="2000" dirty="0"/>
              <a:t>Het onderzoek van de ISL zal in twee fases plaats vinden. Eerst wordt onderzocht hoeveel procent van de mensen afwijken van de ‘norm’. Daarna wordt onderzocht hoeveel voordeel relatief lange armen oplevert. Het ISL verwacht voor de Olympische spelen van 2020 een besluit te hebben genomen.</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231" y="560662"/>
            <a:ext cx="3368489" cy="1901935"/>
          </a:xfrm>
          <a:prstGeom prst="rect">
            <a:avLst/>
          </a:prstGeom>
        </p:spPr>
      </p:pic>
    </p:spTree>
    <p:extLst>
      <p:ext uri="{BB962C8B-B14F-4D97-AF65-F5344CB8AC3E}">
        <p14:creationId xmlns:p14="http://schemas.microsoft.com/office/powerpoint/2010/main" val="2863056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Opdracht</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Meet de lichaamslengte en bijbehorende spanwijdte van een collega (van vingertop tot vingertop bij gespreide armen). Deel de verzamelde data in de spreadsheet.</a:t>
            </a:r>
          </a:p>
          <a:p>
            <a:pPr marL="0" indent="0">
              <a:buNone/>
            </a:pPr>
            <a:endParaRPr lang="nl-NL" dirty="0"/>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3301" t="3327" r="2801" b="4169"/>
          <a:stretch/>
        </p:blipFill>
        <p:spPr>
          <a:xfrm>
            <a:off x="5016794" y="3284984"/>
            <a:ext cx="2444552" cy="3038972"/>
          </a:xfrm>
          <a:prstGeom prst="rect">
            <a:avLst/>
          </a:prstGeom>
        </p:spPr>
      </p:pic>
      <p:cxnSp>
        <p:nvCxnSpPr>
          <p:cNvPr id="5" name="Rechte verbindingslijn met pijl 4">
            <a:extLst>
              <a:ext uri="{FF2B5EF4-FFF2-40B4-BE49-F238E27FC236}">
                <a16:creationId xmlns:a16="http://schemas.microsoft.com/office/drawing/2014/main" xmlns="" id="{C3226490-5BFD-4511-894C-62780F80FD3A}"/>
              </a:ext>
            </a:extLst>
          </p:cNvPr>
          <p:cNvCxnSpPr/>
          <p:nvPr/>
        </p:nvCxnSpPr>
        <p:spPr>
          <a:xfrm>
            <a:off x="5013650" y="3108718"/>
            <a:ext cx="2444620" cy="0"/>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xmlns="" id="{1E68AA31-1651-4858-A4F5-10D21FA34696}"/>
              </a:ext>
            </a:extLst>
          </p:cNvPr>
          <p:cNvCxnSpPr>
            <a:cxnSpLocks/>
          </p:cNvCxnSpPr>
          <p:nvPr/>
        </p:nvCxnSpPr>
        <p:spPr>
          <a:xfrm>
            <a:off x="4858140" y="3316865"/>
            <a:ext cx="0" cy="3122881"/>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387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Discussie</a:t>
            </a:r>
            <a:endParaRPr lang="nl-NL" dirty="0"/>
          </a:p>
        </p:txBody>
      </p:sp>
      <p:sp>
        <p:nvSpPr>
          <p:cNvPr id="3" name="Tijdelijke aanduiding voor inhoud 2"/>
          <p:cNvSpPr>
            <a:spLocks noGrp="1"/>
          </p:cNvSpPr>
          <p:nvPr>
            <p:ph idx="1"/>
          </p:nvPr>
        </p:nvSpPr>
        <p:spPr/>
        <p:txBody>
          <a:bodyPr>
            <a:normAutofit/>
          </a:bodyPr>
          <a:lstStyle/>
          <a:p>
            <a:pPr marL="457200" lvl="1" indent="-457200"/>
            <a:r>
              <a:rPr lang="nl-NL" sz="2400" dirty="0"/>
              <a:t>Als we naar de data kijken, wat zien we? Wat valt er op? Is er een norm?</a:t>
            </a:r>
          </a:p>
          <a:p>
            <a:pPr marL="457200" lvl="1" indent="-457200"/>
            <a:r>
              <a:rPr lang="nl-NL" sz="2400" dirty="0"/>
              <a:t>Waren twee datapunten voldoende geweest om een antwoord te geven aan het ISL? Waarom wel/niet?</a:t>
            </a:r>
          </a:p>
          <a:p>
            <a:pPr marL="457200" lvl="1" indent="-457200"/>
            <a:r>
              <a:rPr lang="nl-NL" sz="2400" dirty="0"/>
              <a:t>Heeft iedereen op dezelfde manier gemeten? M.a.w. zijn de data betrouwbaar?</a:t>
            </a:r>
          </a:p>
          <a:p>
            <a:pPr marL="457200" lvl="1" indent="-457200"/>
            <a:r>
              <a:rPr lang="nl-NL" sz="2400" dirty="0"/>
              <a:t>In hoeverre is het verband wat we zien geldig en bruikbaar voor de ISL? </a:t>
            </a:r>
          </a:p>
          <a:p>
            <a:pPr marL="457200" lvl="1" indent="-457200"/>
            <a:r>
              <a:rPr lang="nl-NL" sz="2400" dirty="0"/>
              <a:t>Wat moeten we doen om een beter advies uit te brengen? </a:t>
            </a:r>
          </a:p>
        </p:txBody>
      </p:sp>
    </p:spTree>
    <p:extLst>
      <p:ext uri="{BB962C8B-B14F-4D97-AF65-F5344CB8AC3E}">
        <p14:creationId xmlns:p14="http://schemas.microsoft.com/office/powerpoint/2010/main" val="12506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Mogelijke conclusies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Wat maakt een goede conclusie? Schrijf op aan wat voor voorwaarden een conclusie volgens jou moet voldoen om goed te zijn.</a:t>
            </a:r>
          </a:p>
        </p:txBody>
      </p:sp>
    </p:spTree>
    <p:extLst>
      <p:ext uri="{BB962C8B-B14F-4D97-AF65-F5344CB8AC3E}">
        <p14:creationId xmlns:p14="http://schemas.microsoft.com/office/powerpoint/2010/main" val="2573814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3 </a:t>
            </a:r>
            <a:r>
              <a:rPr lang="en-GB" dirty="0" err="1" smtClean="0"/>
              <a:t>Mogelijke</a:t>
            </a:r>
            <a:r>
              <a:rPr lang="en-GB" dirty="0" smtClean="0"/>
              <a:t> </a:t>
            </a:r>
            <a:r>
              <a:rPr lang="en-GB" dirty="0" err="1" smtClean="0"/>
              <a:t>conclusies</a:t>
            </a:r>
            <a:endParaRPr lang="nl-NL" dirty="0"/>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en-GB" dirty="0"/>
              <a:t>Lange </a:t>
            </a:r>
            <a:r>
              <a:rPr lang="en-GB" dirty="0" err="1"/>
              <a:t>mensen</a:t>
            </a:r>
            <a:r>
              <a:rPr lang="en-GB" dirty="0"/>
              <a:t> </a:t>
            </a:r>
            <a:r>
              <a:rPr lang="en-GB" dirty="0" err="1"/>
              <a:t>hebben</a:t>
            </a:r>
            <a:r>
              <a:rPr lang="en-GB" dirty="0"/>
              <a:t> </a:t>
            </a:r>
            <a:r>
              <a:rPr lang="en-GB" dirty="0" err="1"/>
              <a:t>langere</a:t>
            </a:r>
            <a:r>
              <a:rPr lang="en-GB" dirty="0"/>
              <a:t> </a:t>
            </a:r>
            <a:r>
              <a:rPr lang="en-GB" dirty="0" err="1"/>
              <a:t>armen</a:t>
            </a:r>
            <a:r>
              <a:rPr lang="en-GB" dirty="0"/>
              <a:t>.</a:t>
            </a:r>
          </a:p>
          <a:p>
            <a:pPr marL="457200" indent="-457200">
              <a:buFont typeface="+mj-lt"/>
              <a:buAutoNum type="arabicPeriod"/>
            </a:pPr>
            <a:r>
              <a:rPr lang="en-GB" dirty="0" err="1"/>
              <a:t>Er</a:t>
            </a:r>
            <a:r>
              <a:rPr lang="en-GB" dirty="0"/>
              <a:t> is </a:t>
            </a:r>
            <a:r>
              <a:rPr lang="en-GB" dirty="0" err="1"/>
              <a:t>een</a:t>
            </a:r>
            <a:r>
              <a:rPr lang="en-GB" dirty="0"/>
              <a:t> </a:t>
            </a:r>
            <a:r>
              <a:rPr lang="en-GB" dirty="0" err="1"/>
              <a:t>relatie</a:t>
            </a:r>
            <a:r>
              <a:rPr lang="en-GB" dirty="0"/>
              <a:t> </a:t>
            </a:r>
            <a:r>
              <a:rPr lang="en-GB" dirty="0" err="1"/>
              <a:t>tussen</a:t>
            </a:r>
            <a:r>
              <a:rPr lang="en-GB" dirty="0"/>
              <a:t> </a:t>
            </a:r>
            <a:r>
              <a:rPr lang="en-GB" dirty="0" err="1"/>
              <a:t>iemands</a:t>
            </a:r>
            <a:r>
              <a:rPr lang="en-GB" dirty="0"/>
              <a:t> </a:t>
            </a:r>
            <a:r>
              <a:rPr lang="en-GB" dirty="0" err="1"/>
              <a:t>lichaamslengte</a:t>
            </a:r>
            <a:r>
              <a:rPr lang="en-GB" dirty="0"/>
              <a:t> en de </a:t>
            </a:r>
            <a:r>
              <a:rPr lang="en-GB" dirty="0" err="1"/>
              <a:t>spanwijdte</a:t>
            </a:r>
            <a:r>
              <a:rPr lang="en-GB" dirty="0"/>
              <a:t>.</a:t>
            </a:r>
          </a:p>
          <a:p>
            <a:pPr marL="457200" indent="-457200">
              <a:buFont typeface="+mj-lt"/>
              <a:buAutoNum type="arabicPeriod"/>
            </a:pPr>
            <a:r>
              <a:rPr lang="en-GB" dirty="0" err="1"/>
              <a:t>Er</a:t>
            </a:r>
            <a:r>
              <a:rPr lang="en-GB" dirty="0"/>
              <a:t> is </a:t>
            </a:r>
            <a:r>
              <a:rPr lang="en-GB" dirty="0" err="1"/>
              <a:t>een</a:t>
            </a:r>
            <a:r>
              <a:rPr lang="en-GB" dirty="0"/>
              <a:t> </a:t>
            </a:r>
            <a:r>
              <a:rPr lang="en-GB" dirty="0" err="1"/>
              <a:t>rechtevenredigverband</a:t>
            </a:r>
            <a:r>
              <a:rPr lang="en-GB" dirty="0"/>
              <a:t> </a:t>
            </a:r>
            <a:r>
              <a:rPr lang="en-GB" dirty="0" err="1"/>
              <a:t>tussen</a:t>
            </a:r>
            <a:r>
              <a:rPr lang="en-GB" dirty="0"/>
              <a:t> de </a:t>
            </a:r>
            <a:r>
              <a:rPr lang="en-GB" dirty="0" err="1"/>
              <a:t>lichaamslengte</a:t>
            </a:r>
            <a:r>
              <a:rPr lang="en-GB" dirty="0"/>
              <a:t> en de </a:t>
            </a:r>
            <a:r>
              <a:rPr lang="en-GB" dirty="0" err="1"/>
              <a:t>spanwijdte</a:t>
            </a:r>
            <a:r>
              <a:rPr lang="en-GB" dirty="0"/>
              <a:t>.</a:t>
            </a:r>
          </a:p>
          <a:p>
            <a:pPr marL="457200" indent="-457200">
              <a:buFont typeface="+mj-lt"/>
              <a:buAutoNum type="arabicPeriod"/>
            </a:pPr>
            <a:r>
              <a:rPr lang="en-GB" dirty="0"/>
              <a:t>Voor </a:t>
            </a:r>
            <a:r>
              <a:rPr lang="en-GB" dirty="0" err="1"/>
              <a:t>mensen</a:t>
            </a:r>
            <a:r>
              <a:rPr lang="en-GB" dirty="0"/>
              <a:t> </a:t>
            </a:r>
            <a:r>
              <a:rPr lang="en-GB" dirty="0" err="1"/>
              <a:t>tussen</a:t>
            </a:r>
            <a:r>
              <a:rPr lang="en-GB" dirty="0"/>
              <a:t> de 1,50 m en de 1,90 m </a:t>
            </a:r>
            <a:r>
              <a:rPr lang="en-GB" dirty="0" err="1"/>
              <a:t>geldt</a:t>
            </a:r>
            <a:r>
              <a:rPr lang="en-GB" dirty="0"/>
              <a:t> </a:t>
            </a:r>
            <a:r>
              <a:rPr lang="en-GB" dirty="0" err="1"/>
              <a:t>een</a:t>
            </a:r>
            <a:r>
              <a:rPr lang="en-GB" dirty="0"/>
              <a:t> </a:t>
            </a:r>
            <a:r>
              <a:rPr lang="en-GB" dirty="0" err="1"/>
              <a:t>rechtevenredig</a:t>
            </a:r>
            <a:r>
              <a:rPr lang="en-GB" dirty="0"/>
              <a:t> </a:t>
            </a:r>
            <a:r>
              <a:rPr lang="en-GB" dirty="0" err="1"/>
              <a:t>verband</a:t>
            </a:r>
            <a:r>
              <a:rPr lang="en-GB" dirty="0"/>
              <a:t> </a:t>
            </a:r>
            <a:r>
              <a:rPr lang="en-GB" dirty="0" err="1"/>
              <a:t>tussen</a:t>
            </a:r>
            <a:r>
              <a:rPr lang="en-GB" dirty="0"/>
              <a:t> de </a:t>
            </a:r>
            <a:r>
              <a:rPr lang="en-GB" dirty="0" err="1"/>
              <a:t>lichaamslengte</a:t>
            </a:r>
            <a:r>
              <a:rPr lang="en-GB" dirty="0"/>
              <a:t> en de </a:t>
            </a:r>
            <a:r>
              <a:rPr lang="en-GB" dirty="0" err="1"/>
              <a:t>spanwijdte</a:t>
            </a:r>
            <a:r>
              <a:rPr lang="en-GB" dirty="0"/>
              <a:t>.</a:t>
            </a:r>
          </a:p>
          <a:p>
            <a:pPr marL="457200" indent="-457200">
              <a:buFont typeface="+mj-lt"/>
              <a:buAutoNum type="arabicPeriod"/>
            </a:pPr>
            <a:r>
              <a:rPr lang="en-GB" dirty="0"/>
              <a:t>Voor </a:t>
            </a:r>
            <a:r>
              <a:rPr lang="en-GB" dirty="0" err="1"/>
              <a:t>mensen</a:t>
            </a:r>
            <a:r>
              <a:rPr lang="en-GB" dirty="0"/>
              <a:t> </a:t>
            </a:r>
            <a:r>
              <a:rPr lang="en-GB" dirty="0" err="1"/>
              <a:t>tussen</a:t>
            </a:r>
            <a:r>
              <a:rPr lang="en-GB" dirty="0"/>
              <a:t> de 1,50 m en de 1,90 m </a:t>
            </a:r>
            <a:r>
              <a:rPr lang="en-GB" dirty="0" err="1"/>
              <a:t>geldt</a:t>
            </a:r>
            <a:r>
              <a:rPr lang="en-GB" dirty="0"/>
              <a:t> </a:t>
            </a:r>
            <a:r>
              <a:rPr lang="en-GB" dirty="0" err="1"/>
              <a:t>een</a:t>
            </a:r>
            <a:r>
              <a:rPr lang="en-GB" dirty="0"/>
              <a:t> </a:t>
            </a:r>
            <a:r>
              <a:rPr lang="en-GB" dirty="0" err="1"/>
              <a:t>recht</a:t>
            </a:r>
            <a:r>
              <a:rPr lang="en-GB" dirty="0"/>
              <a:t> </a:t>
            </a:r>
            <a:r>
              <a:rPr lang="en-GB" dirty="0" err="1"/>
              <a:t>evenredig</a:t>
            </a:r>
            <a:r>
              <a:rPr lang="en-GB" dirty="0"/>
              <a:t> </a:t>
            </a:r>
            <a:r>
              <a:rPr lang="en-GB" dirty="0" err="1"/>
              <a:t>verband</a:t>
            </a:r>
            <a:r>
              <a:rPr lang="en-GB" dirty="0"/>
              <a:t> </a:t>
            </a:r>
            <a:r>
              <a:rPr lang="en-GB" dirty="0" err="1"/>
              <a:t>tussen</a:t>
            </a:r>
            <a:r>
              <a:rPr lang="en-GB" dirty="0"/>
              <a:t> de </a:t>
            </a:r>
            <a:r>
              <a:rPr lang="en-GB" dirty="0" err="1"/>
              <a:t>lichaamslengte</a:t>
            </a:r>
            <a:r>
              <a:rPr lang="en-GB" dirty="0"/>
              <a:t> en de </a:t>
            </a:r>
            <a:r>
              <a:rPr lang="en-GB" dirty="0" err="1"/>
              <a:t>spanwijdte</a:t>
            </a:r>
            <a:r>
              <a:rPr lang="en-GB" dirty="0"/>
              <a:t> (</a:t>
            </a:r>
            <a:r>
              <a:rPr lang="en-GB" i="1" dirty="0"/>
              <a:t>S</a:t>
            </a:r>
            <a:r>
              <a:rPr lang="en-GB" dirty="0"/>
              <a:t> = 0,89·</a:t>
            </a:r>
            <a:r>
              <a:rPr lang="en-GB" i="1" dirty="0"/>
              <a:t>L</a:t>
            </a:r>
            <a:r>
              <a:rPr lang="en-GB" dirty="0"/>
              <a:t> + 16), </a:t>
            </a:r>
            <a:r>
              <a:rPr lang="en-GB" dirty="0" err="1"/>
              <a:t>slecht</a:t>
            </a:r>
            <a:r>
              <a:rPr lang="en-GB" dirty="0"/>
              <a:t> 7% van de </a:t>
            </a:r>
            <a:r>
              <a:rPr lang="en-GB" dirty="0" err="1"/>
              <a:t>deelnemers</a:t>
            </a:r>
            <a:r>
              <a:rPr lang="en-GB" dirty="0"/>
              <a:t> </a:t>
            </a:r>
            <a:r>
              <a:rPr lang="en-GB" dirty="0" err="1"/>
              <a:t>wijkt</a:t>
            </a:r>
            <a:r>
              <a:rPr lang="en-GB" dirty="0"/>
              <a:t> </a:t>
            </a:r>
            <a:r>
              <a:rPr lang="en-GB" dirty="0" err="1"/>
              <a:t>meer</a:t>
            </a:r>
            <a:r>
              <a:rPr lang="en-GB" dirty="0"/>
              <a:t> </a:t>
            </a:r>
            <a:r>
              <a:rPr lang="en-GB" dirty="0" err="1"/>
              <a:t>dan</a:t>
            </a:r>
            <a:r>
              <a:rPr lang="en-GB" dirty="0"/>
              <a:t> 5% </a:t>
            </a:r>
            <a:r>
              <a:rPr lang="en-GB" dirty="0" err="1"/>
              <a:t>af</a:t>
            </a:r>
            <a:r>
              <a:rPr lang="en-GB" dirty="0"/>
              <a:t> van </a:t>
            </a:r>
            <a:r>
              <a:rPr lang="en-GB" dirty="0" err="1"/>
              <a:t>deze</a:t>
            </a:r>
            <a:r>
              <a:rPr lang="en-GB" dirty="0"/>
              <a:t> trend.</a:t>
            </a:r>
            <a:endParaRPr lang="nl-NL" dirty="0"/>
          </a:p>
        </p:txBody>
      </p:sp>
    </p:spTree>
    <p:extLst>
      <p:ext uri="{BB962C8B-B14F-4D97-AF65-F5344CB8AC3E}">
        <p14:creationId xmlns:p14="http://schemas.microsoft.com/office/powerpoint/2010/main" val="33887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practicum?</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Rounded Rectangle 5"/>
          <p:cNvSpPr/>
          <p:nvPr/>
        </p:nvSpPr>
        <p:spPr>
          <a:xfrm>
            <a:off x="2404719" y="2909346"/>
            <a:ext cx="2160588" cy="2143125"/>
          </a:xfrm>
          <a:prstGeom prst="roundRect">
            <a:avLst/>
          </a:prstGeom>
          <a:solidFill>
            <a:srgbClr val="DBE5F1"/>
          </a:solidFill>
          <a:ln>
            <a:solidFill>
              <a:srgbClr val="365F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err="1">
                <a:solidFill>
                  <a:srgbClr val="365F91"/>
                </a:solidFill>
              </a:rPr>
              <a:t>domein</a:t>
            </a:r>
            <a:r>
              <a:rPr lang="en-GB" sz="2000" dirty="0">
                <a:solidFill>
                  <a:srgbClr val="365F91"/>
                </a:solidFill>
              </a:rPr>
              <a:t> van </a:t>
            </a:r>
            <a:r>
              <a:rPr lang="en-GB" sz="2000" dirty="0" err="1">
                <a:solidFill>
                  <a:srgbClr val="365F91"/>
                </a:solidFill>
              </a:rPr>
              <a:t>objecten</a:t>
            </a:r>
            <a:r>
              <a:rPr lang="en-GB" sz="2000" dirty="0">
                <a:solidFill>
                  <a:srgbClr val="365F91"/>
                </a:solidFill>
              </a:rPr>
              <a:t> en </a:t>
            </a:r>
            <a:r>
              <a:rPr lang="en-GB" sz="2000" dirty="0" err="1">
                <a:solidFill>
                  <a:srgbClr val="365F91"/>
                </a:solidFill>
              </a:rPr>
              <a:t>waarneembare</a:t>
            </a:r>
            <a:r>
              <a:rPr lang="en-GB" sz="2000" dirty="0">
                <a:solidFill>
                  <a:srgbClr val="365F91"/>
                </a:solidFill>
              </a:rPr>
              <a:t> </a:t>
            </a:r>
            <a:r>
              <a:rPr lang="en-GB" sz="2000" dirty="0" err="1">
                <a:solidFill>
                  <a:srgbClr val="365F91"/>
                </a:solidFill>
              </a:rPr>
              <a:t>verschijnselen</a:t>
            </a:r>
            <a:endParaRPr lang="en-GB" sz="2000" dirty="0">
              <a:solidFill>
                <a:srgbClr val="365F91"/>
              </a:solidFill>
            </a:endParaRPr>
          </a:p>
        </p:txBody>
      </p:sp>
      <p:sp>
        <p:nvSpPr>
          <p:cNvPr id="5" name="Rounded Rectangle 6"/>
          <p:cNvSpPr/>
          <p:nvPr/>
        </p:nvSpPr>
        <p:spPr>
          <a:xfrm>
            <a:off x="7030694" y="2909346"/>
            <a:ext cx="2160588" cy="2143125"/>
          </a:xfrm>
          <a:prstGeom prst="roundRect">
            <a:avLst/>
          </a:prstGeom>
          <a:solidFill>
            <a:srgbClr val="D9F8A0"/>
          </a:solidFill>
          <a:ln>
            <a:solidFill>
              <a:srgbClr val="00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a:solidFill>
                  <a:srgbClr val="006600"/>
                </a:solidFill>
              </a:rPr>
              <a:t>domein van begrippen en ideeën</a:t>
            </a:r>
          </a:p>
        </p:txBody>
      </p:sp>
      <p:cxnSp>
        <p:nvCxnSpPr>
          <p:cNvPr id="6" name="Straight Arrow Connector 8"/>
          <p:cNvCxnSpPr>
            <a:stCxn id="4" idx="3"/>
            <a:endCxn id="5" idx="1"/>
          </p:cNvCxnSpPr>
          <p:nvPr/>
        </p:nvCxnSpPr>
        <p:spPr>
          <a:xfrm>
            <a:off x="4564694" y="3981650"/>
            <a:ext cx="2466610" cy="1588"/>
          </a:xfrm>
          <a:prstGeom prst="straightConnector1">
            <a:avLst/>
          </a:prstGeom>
          <a:ln w="127000">
            <a:gradFill flip="none" rotWithShape="1">
              <a:gsLst>
                <a:gs pos="0">
                  <a:srgbClr val="365F91"/>
                </a:gs>
                <a:gs pos="39999">
                  <a:srgbClr val="85C2FF"/>
                </a:gs>
                <a:gs pos="70000">
                  <a:srgbClr val="C4D6EB"/>
                </a:gs>
                <a:gs pos="100000">
                  <a:srgbClr val="FFEBFA"/>
                </a:gs>
              </a:gsLst>
              <a:lin ang="54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5225543" y="3484824"/>
            <a:ext cx="2485582" cy="571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600"/>
              </a:spcBef>
              <a:spcAft>
                <a:spcPts val="600"/>
              </a:spcAft>
              <a:buFontTx/>
              <a:buNone/>
            </a:pPr>
            <a:r>
              <a:rPr lang="en-GB" altLang="nl-NL" dirty="0" err="1" smtClean="0">
                <a:solidFill>
                  <a:srgbClr val="219DC9"/>
                </a:solidFill>
              </a:rPr>
              <a:t>practica</a:t>
            </a:r>
            <a:endParaRPr lang="en-GB" altLang="nl-NL" dirty="0">
              <a:solidFill>
                <a:srgbClr val="219DC9"/>
              </a:solidFill>
            </a:endParaRPr>
          </a:p>
        </p:txBody>
      </p:sp>
      <p:sp>
        <p:nvSpPr>
          <p:cNvPr id="8" name="Content Placeholder 2"/>
          <p:cNvSpPr txBox="1">
            <a:spLocks/>
          </p:cNvSpPr>
          <p:nvPr/>
        </p:nvSpPr>
        <p:spPr>
          <a:xfrm>
            <a:off x="7225957" y="5056911"/>
            <a:ext cx="1965325" cy="8620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600"/>
              </a:spcBef>
              <a:spcAft>
                <a:spcPts val="600"/>
              </a:spcAft>
              <a:buFontTx/>
              <a:buNone/>
            </a:pPr>
            <a:r>
              <a:rPr lang="en-GB" altLang="nl-NL" dirty="0" smtClean="0">
                <a:solidFill>
                  <a:schemeClr val="accent6">
                    <a:lumMod val="50000"/>
                  </a:schemeClr>
                </a:solidFill>
              </a:rPr>
              <a:t>‘minds-on’</a:t>
            </a:r>
            <a:endParaRPr lang="en-GB" altLang="nl-NL" dirty="0">
              <a:solidFill>
                <a:schemeClr val="accent6">
                  <a:lumMod val="50000"/>
                </a:schemeClr>
              </a:solidFill>
            </a:endParaRPr>
          </a:p>
        </p:txBody>
      </p:sp>
      <p:sp>
        <p:nvSpPr>
          <p:cNvPr id="9" name="Tekstvak 8"/>
          <p:cNvSpPr txBox="1"/>
          <p:nvPr/>
        </p:nvSpPr>
        <p:spPr>
          <a:xfrm>
            <a:off x="2744444" y="5041036"/>
            <a:ext cx="2058988" cy="461963"/>
          </a:xfrm>
          <a:prstGeom prst="rect">
            <a:avLst/>
          </a:prstGeom>
          <a:noFill/>
        </p:spPr>
        <p:txBody>
          <a:bodyPr>
            <a:spAutoFit/>
          </a:bodyPr>
          <a:lstStyle/>
          <a:p>
            <a:pPr>
              <a:defRPr/>
            </a:pPr>
            <a:r>
              <a:rPr lang="en-GB" altLang="nl-NL" sz="2400" dirty="0">
                <a:solidFill>
                  <a:schemeClr val="accent6">
                    <a:lumMod val="50000"/>
                  </a:schemeClr>
                </a:solidFill>
                <a:latin typeface="+mn-lt"/>
              </a:rPr>
              <a:t>‘hands-on’</a:t>
            </a:r>
            <a:endParaRPr lang="nl-NL" sz="2400" dirty="0">
              <a:solidFill>
                <a:schemeClr val="accent6">
                  <a:lumMod val="50000"/>
                </a:schemeClr>
              </a:solidFill>
              <a:latin typeface="+mn-lt"/>
            </a:endParaRPr>
          </a:p>
        </p:txBody>
      </p:sp>
      <p:sp>
        <p:nvSpPr>
          <p:cNvPr id="10" name="Tekstvak 9"/>
          <p:cNvSpPr txBox="1"/>
          <p:nvPr/>
        </p:nvSpPr>
        <p:spPr>
          <a:xfrm>
            <a:off x="4571912" y="4123970"/>
            <a:ext cx="2686640" cy="1015663"/>
          </a:xfrm>
          <a:prstGeom prst="rect">
            <a:avLst/>
          </a:prstGeom>
          <a:noFill/>
        </p:spPr>
        <p:txBody>
          <a:bodyPr wrap="square" rtlCol="0">
            <a:spAutoFit/>
          </a:bodyPr>
          <a:lstStyle/>
          <a:p>
            <a:r>
              <a:rPr lang="en-GB" sz="2000" dirty="0" err="1" smtClean="0"/>
              <a:t>Heen</a:t>
            </a:r>
            <a:r>
              <a:rPr lang="en-GB" sz="2000" dirty="0" smtClean="0"/>
              <a:t> en </a:t>
            </a:r>
            <a:r>
              <a:rPr lang="en-GB" sz="2000" dirty="0" err="1" smtClean="0"/>
              <a:t>weer</a:t>
            </a:r>
            <a:r>
              <a:rPr lang="en-GB" sz="2000" dirty="0" smtClean="0"/>
              <a:t> </a:t>
            </a:r>
            <a:r>
              <a:rPr lang="en-GB" sz="2000" dirty="0" err="1" smtClean="0"/>
              <a:t>denken</a:t>
            </a:r>
            <a:r>
              <a:rPr lang="en-GB" sz="2000" dirty="0" smtClean="0"/>
              <a:t> </a:t>
            </a:r>
            <a:r>
              <a:rPr lang="en-GB" sz="2000" dirty="0" err="1" smtClean="0"/>
              <a:t>tussen</a:t>
            </a:r>
            <a:r>
              <a:rPr lang="en-GB" sz="2000" dirty="0" smtClean="0"/>
              <a:t> </a:t>
            </a:r>
            <a:r>
              <a:rPr lang="en-GB" sz="2000" dirty="0" err="1" smtClean="0"/>
              <a:t>verschijnsel</a:t>
            </a:r>
            <a:r>
              <a:rPr lang="en-GB" sz="2000" dirty="0" smtClean="0"/>
              <a:t> en </a:t>
            </a:r>
            <a:r>
              <a:rPr lang="en-GB" sz="2000" dirty="0" err="1" smtClean="0"/>
              <a:t>betekenis</a:t>
            </a:r>
            <a:r>
              <a:rPr lang="en-GB" sz="2000" dirty="0" smtClean="0"/>
              <a:t> (</a:t>
            </a:r>
            <a:r>
              <a:rPr lang="en-GB" sz="2000" i="1" dirty="0" smtClean="0">
                <a:solidFill>
                  <a:srgbClr val="00B0F0"/>
                </a:solidFill>
              </a:rPr>
              <a:t>Berg, 1993</a:t>
            </a:r>
            <a:r>
              <a:rPr lang="en-GB" sz="2000" dirty="0" smtClean="0"/>
              <a:t>).</a:t>
            </a:r>
            <a:endParaRPr lang="nl-NL" sz="2000" dirty="0"/>
          </a:p>
        </p:txBody>
      </p:sp>
    </p:spTree>
    <p:extLst>
      <p:ext uri="{BB962C8B-B14F-4D97-AF65-F5344CB8AC3E}">
        <p14:creationId xmlns:p14="http://schemas.microsoft.com/office/powerpoint/2010/main" val="34801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Herhaalbaarheid</a:t>
            </a:r>
            <a:endParaRPr lang="nl-NL"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8975" y="1867695"/>
            <a:ext cx="5734050" cy="3990975"/>
          </a:xfrm>
        </p:spPr>
      </p:pic>
    </p:spTree>
    <p:extLst>
      <p:ext uri="{BB962C8B-B14F-4D97-AF65-F5344CB8AC3E}">
        <p14:creationId xmlns:p14="http://schemas.microsoft.com/office/powerpoint/2010/main" val="3881986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Onderzoeksvraag</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Wat is de relatie tussen de massa in de tonnen en de stopafstand van een auto die botst tegen de tonnen?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7649" y="2780928"/>
            <a:ext cx="6095971"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9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Uitvoering</a:t>
            </a:r>
            <a:endParaRPr lang="nl-NL" dirty="0"/>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7126" y="1484784"/>
            <a:ext cx="6977749" cy="5233312"/>
          </a:xfrm>
        </p:spPr>
      </p:pic>
    </p:spTree>
    <p:extLst>
      <p:ext uri="{BB962C8B-B14F-4D97-AF65-F5344CB8AC3E}">
        <p14:creationId xmlns:p14="http://schemas.microsoft.com/office/powerpoint/2010/main" val="1799230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Discussie</a:t>
            </a:r>
            <a:endParaRPr lang="nl-NL" dirty="0"/>
          </a:p>
        </p:txBody>
      </p:sp>
      <p:sp>
        <p:nvSpPr>
          <p:cNvPr id="3" name="Tijdelijke aanduiding voor inhoud 2"/>
          <p:cNvSpPr>
            <a:spLocks noGrp="1"/>
          </p:cNvSpPr>
          <p:nvPr>
            <p:ph idx="1"/>
          </p:nvPr>
        </p:nvSpPr>
        <p:spPr/>
        <p:txBody>
          <a:bodyPr>
            <a:normAutofit/>
          </a:bodyPr>
          <a:lstStyle/>
          <a:p>
            <a:r>
              <a:rPr lang="en-GB" dirty="0"/>
              <a:t>Wat is de ‘</a:t>
            </a:r>
            <a:r>
              <a:rPr lang="en-GB" dirty="0" err="1"/>
              <a:t>echte</a:t>
            </a:r>
            <a:r>
              <a:rPr lang="en-GB" dirty="0"/>
              <a:t>’ </a:t>
            </a:r>
            <a:r>
              <a:rPr lang="en-GB" dirty="0" err="1"/>
              <a:t>waarde</a:t>
            </a:r>
            <a:r>
              <a:rPr lang="en-GB" dirty="0"/>
              <a:t> die </a:t>
            </a:r>
            <a:r>
              <a:rPr lang="en-GB" dirty="0" err="1"/>
              <a:t>hoort</a:t>
            </a:r>
            <a:r>
              <a:rPr lang="en-GB" dirty="0"/>
              <a:t> </a:t>
            </a:r>
            <a:r>
              <a:rPr lang="en-GB" dirty="0" err="1"/>
              <a:t>bij</a:t>
            </a:r>
            <a:r>
              <a:rPr lang="en-GB" dirty="0"/>
              <a:t> 1 </a:t>
            </a:r>
            <a:r>
              <a:rPr lang="en-GB" dirty="0" err="1"/>
              <a:t>bekertje</a:t>
            </a:r>
            <a:r>
              <a:rPr lang="en-GB" dirty="0"/>
              <a:t>?</a:t>
            </a:r>
          </a:p>
          <a:p>
            <a:r>
              <a:rPr lang="en-GB" dirty="0"/>
              <a:t>Wat </a:t>
            </a:r>
            <a:r>
              <a:rPr lang="en-GB" dirty="0" err="1"/>
              <a:t>heb</a:t>
            </a:r>
            <a:r>
              <a:rPr lang="en-GB" dirty="0"/>
              <a:t> je </a:t>
            </a:r>
            <a:r>
              <a:rPr lang="en-GB" dirty="0" err="1"/>
              <a:t>er</a:t>
            </a:r>
            <a:r>
              <a:rPr lang="en-GB" dirty="0"/>
              <a:t> </a:t>
            </a:r>
            <a:r>
              <a:rPr lang="en-GB" dirty="0" err="1"/>
              <a:t>aan</a:t>
            </a:r>
            <a:r>
              <a:rPr lang="en-GB" dirty="0"/>
              <a:t> om de </a:t>
            </a:r>
            <a:r>
              <a:rPr lang="en-GB" dirty="0" err="1"/>
              <a:t>proef</a:t>
            </a:r>
            <a:r>
              <a:rPr lang="en-GB" dirty="0"/>
              <a:t> </a:t>
            </a:r>
            <a:r>
              <a:rPr lang="en-GB" dirty="0" err="1"/>
              <a:t>een</a:t>
            </a:r>
            <a:r>
              <a:rPr lang="en-GB" dirty="0"/>
              <a:t> </a:t>
            </a:r>
            <a:r>
              <a:rPr lang="en-GB" dirty="0" err="1"/>
              <a:t>aantal</a:t>
            </a:r>
            <a:r>
              <a:rPr lang="en-GB" dirty="0"/>
              <a:t> </a:t>
            </a:r>
            <a:r>
              <a:rPr lang="en-GB" dirty="0" err="1"/>
              <a:t>keer</a:t>
            </a:r>
            <a:r>
              <a:rPr lang="en-GB" dirty="0"/>
              <a:t> </a:t>
            </a:r>
            <a:r>
              <a:rPr lang="en-GB" dirty="0" err="1"/>
              <a:t>te</a:t>
            </a:r>
            <a:r>
              <a:rPr lang="en-GB" dirty="0"/>
              <a:t> </a:t>
            </a:r>
            <a:r>
              <a:rPr lang="en-GB" dirty="0" err="1"/>
              <a:t>herhalen</a:t>
            </a:r>
            <a:r>
              <a:rPr lang="en-GB" dirty="0"/>
              <a:t>?</a:t>
            </a:r>
          </a:p>
          <a:p>
            <a:r>
              <a:rPr lang="en-GB" dirty="0" err="1"/>
              <a:t>Welke</a:t>
            </a:r>
            <a:r>
              <a:rPr lang="en-GB" dirty="0"/>
              <a:t> </a:t>
            </a:r>
            <a:r>
              <a:rPr lang="en-GB" dirty="0" err="1"/>
              <a:t>waarden</a:t>
            </a:r>
            <a:r>
              <a:rPr lang="en-GB" dirty="0"/>
              <a:t> </a:t>
            </a:r>
            <a:r>
              <a:rPr lang="en-GB" dirty="0" err="1"/>
              <a:t>zou</a:t>
            </a:r>
            <a:r>
              <a:rPr lang="en-GB" dirty="0"/>
              <a:t> je </a:t>
            </a:r>
            <a:r>
              <a:rPr lang="en-GB" dirty="0" err="1"/>
              <a:t>weergeven</a:t>
            </a:r>
            <a:r>
              <a:rPr lang="en-GB" dirty="0"/>
              <a:t> in </a:t>
            </a:r>
            <a:r>
              <a:rPr lang="en-GB" dirty="0" err="1"/>
              <a:t>een</a:t>
            </a:r>
            <a:r>
              <a:rPr lang="en-GB" dirty="0"/>
              <a:t> rapport, hoe </a:t>
            </a:r>
            <a:r>
              <a:rPr lang="en-GB" dirty="0" err="1"/>
              <a:t>kom</a:t>
            </a:r>
            <a:r>
              <a:rPr lang="en-GB" dirty="0"/>
              <a:t> je </a:t>
            </a:r>
            <a:r>
              <a:rPr lang="en-GB" dirty="0" err="1"/>
              <a:t>daar</a:t>
            </a:r>
            <a:r>
              <a:rPr lang="en-GB" dirty="0"/>
              <a:t> </a:t>
            </a:r>
            <a:r>
              <a:rPr lang="en-GB" dirty="0" err="1"/>
              <a:t>aan</a:t>
            </a:r>
            <a:r>
              <a:rPr lang="en-GB" dirty="0"/>
              <a:t> en hoe </a:t>
            </a:r>
            <a:r>
              <a:rPr lang="en-GB" dirty="0" err="1"/>
              <a:t>zou</a:t>
            </a:r>
            <a:r>
              <a:rPr lang="en-GB" dirty="0"/>
              <a:t> je die </a:t>
            </a:r>
            <a:r>
              <a:rPr lang="en-GB" dirty="0" err="1"/>
              <a:t>weergeven</a:t>
            </a:r>
            <a:r>
              <a:rPr lang="en-GB" dirty="0"/>
              <a:t>?</a:t>
            </a:r>
          </a:p>
          <a:p>
            <a:r>
              <a:rPr lang="en-GB" dirty="0"/>
              <a:t>Welk </a:t>
            </a:r>
            <a:r>
              <a:rPr lang="en-GB" dirty="0" err="1"/>
              <a:t>verband</a:t>
            </a:r>
            <a:r>
              <a:rPr lang="en-GB" dirty="0"/>
              <a:t> is </a:t>
            </a:r>
            <a:r>
              <a:rPr lang="en-GB" dirty="0" err="1"/>
              <a:t>er</a:t>
            </a:r>
            <a:r>
              <a:rPr lang="en-GB" dirty="0"/>
              <a:t> </a:t>
            </a:r>
            <a:r>
              <a:rPr lang="en-GB" dirty="0" err="1"/>
              <a:t>tussen</a:t>
            </a:r>
            <a:r>
              <a:rPr lang="en-GB" dirty="0"/>
              <a:t> het </a:t>
            </a:r>
            <a:r>
              <a:rPr lang="en-GB" dirty="0" err="1"/>
              <a:t>aantal</a:t>
            </a:r>
            <a:r>
              <a:rPr lang="en-GB" dirty="0"/>
              <a:t> </a:t>
            </a:r>
            <a:r>
              <a:rPr lang="en-GB" dirty="0" err="1"/>
              <a:t>bekertjes</a:t>
            </a:r>
            <a:r>
              <a:rPr lang="en-GB" dirty="0"/>
              <a:t> </a:t>
            </a:r>
            <a:r>
              <a:rPr lang="en-GB" dirty="0" err="1"/>
              <a:t>en</a:t>
            </a:r>
            <a:r>
              <a:rPr lang="en-GB" dirty="0"/>
              <a:t> de </a:t>
            </a:r>
            <a:r>
              <a:rPr lang="en-GB" dirty="0" err="1"/>
              <a:t>afstand</a:t>
            </a:r>
            <a:r>
              <a:rPr lang="en-GB" dirty="0"/>
              <a:t>?</a:t>
            </a:r>
          </a:p>
          <a:p>
            <a:r>
              <a:rPr lang="en-GB" dirty="0" err="1"/>
              <a:t>Komt</a:t>
            </a:r>
            <a:r>
              <a:rPr lang="en-GB" dirty="0"/>
              <a:t> </a:t>
            </a:r>
            <a:r>
              <a:rPr lang="en-GB" dirty="0" err="1"/>
              <a:t>jouw</a:t>
            </a:r>
            <a:r>
              <a:rPr lang="en-GB" dirty="0"/>
              <a:t> </a:t>
            </a:r>
            <a:r>
              <a:rPr lang="en-GB" dirty="0" err="1"/>
              <a:t>grafiek</a:t>
            </a:r>
            <a:r>
              <a:rPr lang="en-GB" dirty="0"/>
              <a:t> </a:t>
            </a:r>
            <a:r>
              <a:rPr lang="en-GB" dirty="0" err="1"/>
              <a:t>overeen</a:t>
            </a:r>
            <a:r>
              <a:rPr lang="en-GB" dirty="0"/>
              <a:t> met die van je </a:t>
            </a:r>
            <a:r>
              <a:rPr lang="en-GB" dirty="0" err="1"/>
              <a:t>buren</a:t>
            </a:r>
            <a:r>
              <a:rPr lang="en-GB" dirty="0"/>
              <a:t>? </a:t>
            </a:r>
            <a:r>
              <a:rPr lang="nl-NL" dirty="0"/>
              <a:t>Geef voor ieder verschil aan waar het door veroorzaakt wordt.</a:t>
            </a:r>
            <a:endParaRPr lang="en-GB" dirty="0"/>
          </a:p>
          <a:p>
            <a:r>
              <a:rPr lang="en-GB" dirty="0"/>
              <a:t>Wat </a:t>
            </a:r>
            <a:r>
              <a:rPr lang="en-GB" dirty="0" err="1"/>
              <a:t>heb</a:t>
            </a:r>
            <a:r>
              <a:rPr lang="en-GB" dirty="0"/>
              <a:t> je </a:t>
            </a:r>
            <a:r>
              <a:rPr lang="en-GB" dirty="0" err="1"/>
              <a:t>er</a:t>
            </a:r>
            <a:r>
              <a:rPr lang="en-GB" dirty="0"/>
              <a:t> </a:t>
            </a:r>
            <a:r>
              <a:rPr lang="en-GB" dirty="0" err="1"/>
              <a:t>aan</a:t>
            </a:r>
            <a:r>
              <a:rPr lang="en-GB" dirty="0"/>
              <a:t> om je </a:t>
            </a:r>
            <a:r>
              <a:rPr lang="en-GB" dirty="0" err="1"/>
              <a:t>resultaten</a:t>
            </a:r>
            <a:r>
              <a:rPr lang="en-GB" dirty="0"/>
              <a:t> met </a:t>
            </a:r>
            <a:r>
              <a:rPr lang="en-GB" dirty="0" err="1"/>
              <a:t>anderen</a:t>
            </a:r>
            <a:r>
              <a:rPr lang="en-GB" dirty="0"/>
              <a:t> </a:t>
            </a:r>
            <a:r>
              <a:rPr lang="en-GB" dirty="0" err="1"/>
              <a:t>te</a:t>
            </a:r>
            <a:r>
              <a:rPr lang="en-GB" dirty="0"/>
              <a:t> </a:t>
            </a:r>
            <a:r>
              <a:rPr lang="en-GB" dirty="0" err="1"/>
              <a:t>vergelijken</a:t>
            </a:r>
            <a:r>
              <a:rPr lang="en-GB" dirty="0"/>
              <a:t>? </a:t>
            </a:r>
            <a:endParaRPr lang="nl-NL" dirty="0"/>
          </a:p>
          <a:p>
            <a:endParaRPr lang="nl-NL" dirty="0"/>
          </a:p>
        </p:txBody>
      </p:sp>
    </p:spTree>
    <p:extLst>
      <p:ext uri="{BB962C8B-B14F-4D97-AF65-F5344CB8AC3E}">
        <p14:creationId xmlns:p14="http://schemas.microsoft.com/office/powerpoint/2010/main" val="418191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4325" y="476672"/>
            <a:ext cx="6063350" cy="6308858"/>
          </a:xfrm>
        </p:spPr>
      </p:pic>
      <p:sp>
        <p:nvSpPr>
          <p:cNvPr id="2" name="Titel 1"/>
          <p:cNvSpPr>
            <a:spLocks noGrp="1"/>
          </p:cNvSpPr>
          <p:nvPr>
            <p:ph type="title"/>
          </p:nvPr>
        </p:nvSpPr>
        <p:spPr/>
        <p:txBody>
          <a:bodyPr/>
          <a:lstStyle/>
          <a:p>
            <a:r>
              <a:rPr lang="nl-NL" dirty="0" smtClean="0"/>
              <a:t>4 Voorspellen</a:t>
            </a:r>
            <a:endParaRPr lang="nl-NL" dirty="0"/>
          </a:p>
        </p:txBody>
      </p:sp>
    </p:spTree>
    <p:extLst>
      <p:ext uri="{BB962C8B-B14F-4D97-AF65-F5344CB8AC3E}">
        <p14:creationId xmlns:p14="http://schemas.microsoft.com/office/powerpoint/2010/main" val="3002613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788" y="436936"/>
            <a:ext cx="6132556" cy="6380866"/>
          </a:xfrm>
          <a:prstGeom prst="rect">
            <a:avLst/>
          </a:prstGeom>
        </p:spPr>
      </p:pic>
      <p:sp>
        <p:nvSpPr>
          <p:cNvPr id="2" name="Titel 1"/>
          <p:cNvSpPr>
            <a:spLocks noGrp="1"/>
          </p:cNvSpPr>
          <p:nvPr>
            <p:ph type="title"/>
          </p:nvPr>
        </p:nvSpPr>
        <p:spPr/>
        <p:txBody>
          <a:bodyPr/>
          <a:lstStyle/>
          <a:p>
            <a:r>
              <a:rPr lang="nl-NL" dirty="0" smtClean="0"/>
              <a:t>4 Voorspellen</a:t>
            </a:r>
            <a:endParaRPr lang="nl-NL" dirty="0"/>
          </a:p>
        </p:txBody>
      </p:sp>
      <p:sp>
        <p:nvSpPr>
          <p:cNvPr id="23" name="Tekstvak 22"/>
          <p:cNvSpPr txBox="1"/>
          <p:nvPr/>
        </p:nvSpPr>
        <p:spPr>
          <a:xfrm>
            <a:off x="7896200" y="1844824"/>
            <a:ext cx="2664296" cy="1477328"/>
          </a:xfrm>
          <a:prstGeom prst="rect">
            <a:avLst/>
          </a:prstGeom>
          <a:noFill/>
        </p:spPr>
        <p:txBody>
          <a:bodyPr wrap="square" rtlCol="0">
            <a:spAutoFit/>
          </a:bodyPr>
          <a:lstStyle/>
          <a:p>
            <a:r>
              <a:rPr lang="nl-NL" dirty="0"/>
              <a:t>Tip: Bij het zoeken naar een verband, kijk wat er gebeurt als je de waarde op de horizontale as verdubbelt…</a:t>
            </a:r>
          </a:p>
        </p:txBody>
      </p:sp>
    </p:spTree>
    <p:extLst>
      <p:ext uri="{BB962C8B-B14F-4D97-AF65-F5344CB8AC3E}">
        <p14:creationId xmlns:p14="http://schemas.microsoft.com/office/powerpoint/2010/main" val="45679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400" dirty="0"/>
              <a:t>Met wie ben je het eens? Of heb je zelf een nog beter idee? </a:t>
            </a:r>
            <a:br>
              <a:rPr lang="nl-NL" sz="2400" dirty="0"/>
            </a:br>
            <a:r>
              <a:rPr lang="nl-NL" sz="2400" dirty="0"/>
              <a:t>Geef aan welk idee het best is en leg uit waarom je dat vindt.</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5971" y="1556792"/>
            <a:ext cx="8324658"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103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400" dirty="0"/>
              <a:t>Met wie ben je het eens? Of heb je zelf een nog beter idee? </a:t>
            </a:r>
            <a:br>
              <a:rPr lang="nl-NL" sz="2400" dirty="0"/>
            </a:br>
            <a:r>
              <a:rPr lang="nl-NL" sz="2400" dirty="0"/>
              <a:t>Geef aan welk idee het best is en leg uit waarom je dat vindt.</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1544" y="1556793"/>
            <a:ext cx="8315796" cy="527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812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Crew Return Vehicle</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Alleen met voldoende en goede informatie (relatie tussen factor en de valsnelheid), kan een goed werkend computermodel gemaakt worden. Daarna kan een prototype gebouwd en verder getest worden.</a:t>
            </a:r>
          </a:p>
        </p:txBody>
      </p:sp>
      <p:pic>
        <p:nvPicPr>
          <p:cNvPr id="4"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3429000"/>
            <a:ext cx="3864958" cy="2781134"/>
          </a:xfrm>
          <a:prstGeom prst="rect">
            <a:avLst/>
          </a:prstGeom>
        </p:spPr>
      </p:pic>
      <p:pic>
        <p:nvPicPr>
          <p:cNvPr id="4098" name="Picture 2" descr="O:\Onderzoek\Boekje\2 cogency en peer review\artikel\figuren en tabellen\falling cone.jpg"/>
          <p:cNvPicPr>
            <a:picLocks noChangeAspect="1" noChangeArrowheads="1"/>
          </p:cNvPicPr>
          <p:nvPr/>
        </p:nvPicPr>
        <p:blipFill rotWithShape="1">
          <a:blip r:embed="rId3">
            <a:extLst>
              <a:ext uri="{28A0092B-C50C-407E-A947-70E740481C1C}">
                <a14:useLocalDpi xmlns:a14="http://schemas.microsoft.com/office/drawing/2010/main" val="0"/>
              </a:ext>
            </a:extLst>
          </a:blip>
          <a:srcRect b="36798"/>
          <a:stretch/>
        </p:blipFill>
        <p:spPr bwMode="auto">
          <a:xfrm>
            <a:off x="6483544" y="3429000"/>
            <a:ext cx="3500888" cy="27811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fbeeldingsresultaat voor na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0" y="5321688"/>
            <a:ext cx="1296144" cy="10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72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Onderzoek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Welke factoren kunnen invloed hebben op de valsnelheid van de CRV?</a:t>
            </a:r>
          </a:p>
          <a:p>
            <a:pPr marL="0" indent="0">
              <a:buNone/>
            </a:pPr>
            <a:endParaRPr lang="nl-NL" dirty="0"/>
          </a:p>
          <a:p>
            <a:pPr marL="0" indent="0">
              <a:buNone/>
            </a:pPr>
            <a:r>
              <a:rPr lang="nl-NL" dirty="0"/>
              <a:t>Welk van die factoren kunnen we in de klas onderzoeken?</a:t>
            </a:r>
          </a:p>
          <a:p>
            <a:pPr marL="0" indent="0">
              <a:buNone/>
            </a:pPr>
            <a:endParaRPr lang="nl-NL" dirty="0"/>
          </a:p>
          <a:p>
            <a:pPr marL="0" indent="0">
              <a:buNone/>
            </a:pPr>
            <a:endParaRPr lang="nl-NL" dirty="0"/>
          </a:p>
        </p:txBody>
      </p:sp>
      <p:pic>
        <p:nvPicPr>
          <p:cNvPr id="4" name="Picture 4" descr="Afbeeldingsresultaat voor n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888" y="4725144"/>
            <a:ext cx="20955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07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al 6"/>
          <p:cNvSpPr/>
          <p:nvPr/>
        </p:nvSpPr>
        <p:spPr>
          <a:xfrm>
            <a:off x="3215127" y="1308849"/>
            <a:ext cx="5661212" cy="547295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nl-NL"/>
          </a:p>
        </p:txBody>
      </p:sp>
      <p:sp>
        <p:nvSpPr>
          <p:cNvPr id="2" name="Titel 1"/>
          <p:cNvSpPr>
            <a:spLocks noGrp="1"/>
          </p:cNvSpPr>
          <p:nvPr>
            <p:ph type="title"/>
          </p:nvPr>
        </p:nvSpPr>
        <p:spPr/>
        <p:txBody>
          <a:bodyPr/>
          <a:lstStyle/>
          <a:p>
            <a:r>
              <a:rPr lang="nl-NL" dirty="0" smtClean="0"/>
              <a:t>Waarom practicum?</a:t>
            </a:r>
            <a:endParaRPr lang="nl-NL" dirty="0"/>
          </a:p>
        </p:txBody>
      </p:sp>
      <p:graphicFrame>
        <p:nvGraphicFramePr>
          <p:cNvPr id="4" name="Content Placeholder 6"/>
          <p:cNvGraphicFramePr>
            <a:graphicFrameLocks/>
          </p:cNvGraphicFramePr>
          <p:nvPr>
            <p:extLst>
              <p:ext uri="{D42A27DB-BD31-4B8C-83A1-F6EECF244321}">
                <p14:modId xmlns:p14="http://schemas.microsoft.com/office/powerpoint/2010/main" val="2842399253"/>
              </p:ext>
            </p:extLst>
          </p:nvPr>
        </p:nvGraphicFramePr>
        <p:xfrm>
          <a:off x="3168594" y="1273533"/>
          <a:ext cx="5929354"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1"/>
          <p:cNvSpPr txBox="1">
            <a:spLocks noChangeArrowheads="1"/>
          </p:cNvSpPr>
          <p:nvPr/>
        </p:nvSpPr>
        <p:spPr bwMode="auto">
          <a:xfrm>
            <a:off x="5138711" y="5912224"/>
            <a:ext cx="1801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397D"/>
                </a:solidFill>
                <a:latin typeface="Tahoma" panose="020B0604030504040204" pitchFamily="34" charset="0"/>
                <a:cs typeface="Arial" panose="020B0604020202020204" pitchFamily="34" charset="0"/>
              </a:defRPr>
            </a:lvl1pPr>
            <a:lvl2pPr marL="742950" indent="-285750">
              <a:spcBef>
                <a:spcPct val="20000"/>
              </a:spcBef>
              <a:buChar char="–"/>
              <a:defRPr sz="2800">
                <a:solidFill>
                  <a:srgbClr val="006600"/>
                </a:solidFill>
                <a:latin typeface="Tahoma" panose="020B0604030504040204" pitchFamily="34" charset="0"/>
                <a:cs typeface="Arial" panose="020B0604020202020204" pitchFamily="34" charset="0"/>
              </a:defRPr>
            </a:lvl2pPr>
            <a:lvl3pPr marL="1143000" indent="-228600">
              <a:spcBef>
                <a:spcPct val="20000"/>
              </a:spcBef>
              <a:buChar char="•"/>
              <a:defRPr sz="2400">
                <a:solidFill>
                  <a:srgbClr val="B9131F"/>
                </a:solidFill>
                <a:latin typeface="Tahoma" panose="020B0604030504040204" pitchFamily="34" charset="0"/>
                <a:cs typeface="Arial" panose="020B0604020202020204" pitchFamily="34" charset="0"/>
              </a:defRPr>
            </a:lvl3pPr>
            <a:lvl4pPr marL="1600200" indent="-228600">
              <a:spcBef>
                <a:spcPct val="20000"/>
              </a:spcBef>
              <a:buChar char="–"/>
              <a:defRPr sz="2000">
                <a:solidFill>
                  <a:srgbClr val="5E118D"/>
                </a:solidFill>
                <a:latin typeface="Tahom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FontTx/>
              <a:buNone/>
            </a:pPr>
            <a:r>
              <a:rPr lang="nl-NL" altLang="nl-NL" sz="1800">
                <a:solidFill>
                  <a:schemeClr val="tx1"/>
                </a:solidFill>
                <a:latin typeface="Arial" panose="020B0604020202020204" pitchFamily="34" charset="0"/>
              </a:rPr>
              <a:t>verwondering, motivatie</a:t>
            </a:r>
          </a:p>
        </p:txBody>
      </p:sp>
    </p:spTree>
    <p:extLst>
      <p:ext uri="{BB962C8B-B14F-4D97-AF65-F5344CB8AC3E}">
        <p14:creationId xmlns:p14="http://schemas.microsoft.com/office/powerpoint/2010/main" val="3158250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Opdracht</a:t>
            </a:r>
            <a:endParaRPr lang="nl-NL" dirty="0"/>
          </a:p>
        </p:txBody>
      </p:sp>
      <p:sp>
        <p:nvSpPr>
          <p:cNvPr id="3" name="Tijdelijke aanduiding voor inhoud 2"/>
          <p:cNvSpPr>
            <a:spLocks noGrp="1"/>
          </p:cNvSpPr>
          <p:nvPr>
            <p:ph idx="1"/>
          </p:nvPr>
        </p:nvSpPr>
        <p:spPr>
          <a:xfrm>
            <a:off x="838200" y="1600200"/>
            <a:ext cx="10686690" cy="4709120"/>
          </a:xfrm>
        </p:spPr>
        <p:txBody>
          <a:bodyPr>
            <a:noAutofit/>
          </a:bodyPr>
          <a:lstStyle/>
          <a:p>
            <a:pPr marL="457200" indent="-457200">
              <a:buAutoNum type="arabicPlain"/>
            </a:pPr>
            <a:r>
              <a:rPr lang="nl-NL" sz="2200" dirty="0"/>
              <a:t>Sluit aan bij een groepje die een andere factor onderzoekt en inventariseer welke regels rond goed onderzoeken je kent. (raadpleeg je eigen portfolio). Noteer deze regels.</a:t>
            </a:r>
          </a:p>
          <a:p>
            <a:pPr marL="457200" indent="-457200">
              <a:buAutoNum type="arabicPlain"/>
            </a:pPr>
            <a:r>
              <a:rPr lang="nl-NL" sz="2200" dirty="0"/>
              <a:t>Bedenk een meetmethode (instrumenten, meetwijze, procedure, soorten kegels etc.) voor jouw onderzoek die de gewenste nauwkeurigheid geeft. Vraag de docent om hulp als je niet weet welke instrumenten je kunt gebruiken.</a:t>
            </a:r>
          </a:p>
          <a:p>
            <a:pPr marL="457200" indent="-457200">
              <a:buAutoNum type="arabicPlain"/>
            </a:pPr>
            <a:r>
              <a:rPr lang="nl-NL" sz="2200" dirty="0"/>
              <a:t>Schrijf het plan uit en laat deze controleren.</a:t>
            </a:r>
          </a:p>
          <a:p>
            <a:pPr marL="457200" indent="-457200">
              <a:buAutoNum type="arabicPlain"/>
            </a:pPr>
            <a:r>
              <a:rPr lang="nl-NL" sz="2200" dirty="0"/>
              <a:t>Voer het onderzoek uit, maak gebruik van de SGO.</a:t>
            </a:r>
          </a:p>
          <a:p>
            <a:pPr marL="457200" indent="-457200">
              <a:buFont typeface="Arial" panose="020B0604020202020204" pitchFamily="34" charset="0"/>
              <a:buAutoNum type="arabicPlain"/>
            </a:pPr>
            <a:r>
              <a:rPr lang="nl-NL" sz="2200" dirty="0"/>
              <a:t>Schrijf een rapport voor de NASA waarin je vertelt welke factor je hebt onderzocht, hoe je dat hebt gedaan, wat daar uit komt en waarom je denkt dat jouw resultaten en conclusies betrouwbaar zijn. Geef eventuele aanbevelingen voor vervolgonderzoek.</a:t>
            </a:r>
          </a:p>
        </p:txBody>
      </p:sp>
    </p:spTree>
    <p:extLst>
      <p:ext uri="{BB962C8B-B14F-4D97-AF65-F5344CB8AC3E}">
        <p14:creationId xmlns:p14="http://schemas.microsoft.com/office/powerpoint/2010/main" val="355031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Peer review</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De kwaliteit van het groepswerk (brief naar NASA) wordt beoordeeld door een andere groep. Zij zijn het kritische bestuur van NASA en beslissen of ze jouw conclusies betrouwbaar </a:t>
            </a:r>
            <a:r>
              <a:rPr lang="nl-NL"/>
              <a:t>en bruikbaar vinden.</a:t>
            </a:r>
            <a:endParaRPr lang="nl-NL" dirty="0"/>
          </a:p>
        </p:txBody>
      </p:sp>
    </p:spTree>
    <p:extLst>
      <p:ext uri="{BB962C8B-B14F-4D97-AF65-F5344CB8AC3E}">
        <p14:creationId xmlns:p14="http://schemas.microsoft.com/office/powerpoint/2010/main" val="3093575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7394"/>
            <a:ext cx="6307198" cy="3547799"/>
          </a:xfrm>
          <a:prstGeom prst="rect">
            <a:avLst/>
          </a:prstGeom>
        </p:spPr>
      </p:pic>
      <p:sp>
        <p:nvSpPr>
          <p:cNvPr id="2" name="Title 1"/>
          <p:cNvSpPr>
            <a:spLocks noGrp="1"/>
          </p:cNvSpPr>
          <p:nvPr>
            <p:ph type="title"/>
          </p:nvPr>
        </p:nvSpPr>
        <p:spPr/>
        <p:txBody>
          <a:bodyPr/>
          <a:lstStyle/>
          <a:p>
            <a:r>
              <a:rPr lang="nl-NL" dirty="0" smtClean="0"/>
              <a:t>6 Aardbevingsgebied</a:t>
            </a:r>
            <a:endParaRPr lang="nl-NL"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1785" y="1825625"/>
            <a:ext cx="5752054" cy="4351338"/>
          </a:xfrm>
        </p:spPr>
      </p:pic>
      <p:cxnSp>
        <p:nvCxnSpPr>
          <p:cNvPr id="6" name="Straight Arrow Connector 5"/>
          <p:cNvCxnSpPr/>
          <p:nvPr/>
        </p:nvCxnSpPr>
        <p:spPr>
          <a:xfrm flipH="1">
            <a:off x="9380635" y="1337094"/>
            <a:ext cx="1302589" cy="1984075"/>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551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6 Onderzoek</a:t>
            </a:r>
            <a:endParaRPr lang="nl-NL" dirty="0"/>
          </a:p>
        </p:txBody>
      </p:sp>
      <p:sp>
        <p:nvSpPr>
          <p:cNvPr id="3" name="Content Placeholder 2"/>
          <p:cNvSpPr>
            <a:spLocks noGrp="1"/>
          </p:cNvSpPr>
          <p:nvPr>
            <p:ph idx="1"/>
          </p:nvPr>
        </p:nvSpPr>
        <p:spPr/>
        <p:txBody>
          <a:bodyPr>
            <a:normAutofit/>
          </a:bodyPr>
          <a:lstStyle/>
          <a:p>
            <a:pPr marL="0" indent="0">
              <a:buNone/>
            </a:pPr>
            <a:r>
              <a:rPr lang="nl-NL" sz="2400" dirty="0" smtClean="0"/>
              <a:t>Voor een nieuw te bouwen woonwijk in Groningen moeten karakteristieke eigenschappen van aardbevingen bekend zijn. Een van de vragen is bijvoorbeeld hoe vaak zeer sterke aardbevingen voor komen. Een andere onderzoeksvraag is hoe de massa van de ondergrond van invloed is op de sterkte van verschuivingen. Andere mogelijke onderzoeksvragen volgen op basis van een proefmeting.</a:t>
            </a:r>
          </a:p>
          <a:p>
            <a:pPr marL="0" indent="0">
              <a:buNone/>
            </a:pPr>
            <a:r>
              <a:rPr lang="nl-NL" sz="2400" dirty="0" smtClean="0"/>
              <a:t>Een onderzoek wordt opgezet door het Nederlands Geologisch Instituut. In het onderzoek worden aardbevingen gemodelleerd. Op basis van de uitkomsten van dit onderzoek worden aanbevelingen voor de bouw van de woonwijk gemaakt.</a:t>
            </a:r>
          </a:p>
          <a:p>
            <a:pPr marL="0" indent="0">
              <a:buNone/>
            </a:pPr>
            <a:r>
              <a:rPr lang="nl-NL" dirty="0"/>
              <a:t>Bijkomend puntje… je baas is van plan in een van die nieuwe huizen te gaan wonen!</a:t>
            </a:r>
          </a:p>
          <a:p>
            <a:pPr marL="0" indent="0">
              <a:buNone/>
            </a:pPr>
            <a:endParaRPr lang="nl-NL" sz="2400" dirty="0"/>
          </a:p>
        </p:txBody>
      </p:sp>
    </p:spTree>
    <p:extLst>
      <p:ext uri="{BB962C8B-B14F-4D97-AF65-F5344CB8AC3E}">
        <p14:creationId xmlns:p14="http://schemas.microsoft.com/office/powerpoint/2010/main" val="236999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6 Model</a:t>
            </a:r>
            <a:endParaRPr lang="nl-NL"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3091" y="2862974"/>
            <a:ext cx="9941673" cy="2304445"/>
          </a:xfrm>
        </p:spPr>
      </p:pic>
    </p:spTree>
    <p:extLst>
      <p:ext uri="{BB962C8B-B14F-4D97-AF65-F5344CB8AC3E}">
        <p14:creationId xmlns:p14="http://schemas.microsoft.com/office/powerpoint/2010/main" val="31055508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6 Opdracht</a:t>
            </a:r>
            <a:endParaRPr lang="nl-NL" dirty="0"/>
          </a:p>
        </p:txBody>
      </p:sp>
      <p:sp>
        <p:nvSpPr>
          <p:cNvPr id="3" name="Content Placeholder 2"/>
          <p:cNvSpPr>
            <a:spLocks noGrp="1"/>
          </p:cNvSpPr>
          <p:nvPr>
            <p:ph idx="1"/>
          </p:nvPr>
        </p:nvSpPr>
        <p:spPr/>
        <p:txBody>
          <a:bodyPr>
            <a:noAutofit/>
          </a:bodyPr>
          <a:lstStyle/>
          <a:p>
            <a:pPr marL="457200" indent="-457200">
              <a:buAutoNum type="arabicPlain"/>
            </a:pPr>
            <a:r>
              <a:rPr lang="nl-NL" sz="2400" dirty="0" smtClean="0"/>
              <a:t>Doe een (aantal) proefmeting(en).</a:t>
            </a:r>
          </a:p>
          <a:p>
            <a:pPr marL="457200" indent="-457200">
              <a:buAutoNum type="arabicPlain"/>
            </a:pPr>
            <a:r>
              <a:rPr lang="nl-NL" sz="2400" dirty="0" smtClean="0"/>
              <a:t>Overleg en besluit wat je precies wilt onderzoeken.</a:t>
            </a:r>
            <a:endParaRPr lang="nl-NL" sz="2400" dirty="0"/>
          </a:p>
          <a:p>
            <a:pPr marL="457200" indent="-457200">
              <a:buAutoNum type="arabicPlain"/>
            </a:pPr>
            <a:r>
              <a:rPr lang="nl-NL" sz="2400" dirty="0"/>
              <a:t>Bedenk een meetmethode (instrumenten, meetwijze, </a:t>
            </a:r>
            <a:r>
              <a:rPr lang="nl-NL" sz="2400" dirty="0" smtClean="0"/>
              <a:t>procedure </a:t>
            </a:r>
            <a:r>
              <a:rPr lang="nl-NL" sz="2400" dirty="0"/>
              <a:t>etc.) voor jouw onderzoek die de gewenste nauwkeurigheid geeft. Vraag de docent om hulp als je niet weet welke instrumenten je kunt gebruiken.</a:t>
            </a:r>
          </a:p>
          <a:p>
            <a:pPr marL="457200" indent="-457200">
              <a:buAutoNum type="arabicPlain"/>
            </a:pPr>
            <a:r>
              <a:rPr lang="nl-NL" sz="2400" dirty="0"/>
              <a:t>Schrijf het plan uit en laat deze controleren.</a:t>
            </a:r>
          </a:p>
          <a:p>
            <a:pPr marL="457200" indent="-457200">
              <a:buAutoNum type="arabicPlain"/>
            </a:pPr>
            <a:r>
              <a:rPr lang="nl-NL" sz="2400" dirty="0"/>
              <a:t>Voer het onderzoek uit, maak gebruik van de SGO.</a:t>
            </a:r>
          </a:p>
          <a:p>
            <a:pPr marL="457200" indent="-457200">
              <a:buFont typeface="Arial" panose="020B0604020202020204" pitchFamily="34" charset="0"/>
              <a:buAutoNum type="arabicPlain"/>
            </a:pPr>
            <a:r>
              <a:rPr lang="nl-NL" sz="2400" dirty="0" smtClean="0"/>
              <a:t>Schrijf als onderzoeksteam van het NGI </a:t>
            </a:r>
            <a:r>
              <a:rPr lang="nl-NL" sz="2400" dirty="0"/>
              <a:t>een rapport </a:t>
            </a:r>
            <a:r>
              <a:rPr lang="nl-NL" sz="2400" dirty="0" smtClean="0"/>
              <a:t>waarin </a:t>
            </a:r>
            <a:r>
              <a:rPr lang="nl-NL" sz="2400" dirty="0"/>
              <a:t>je </a:t>
            </a:r>
            <a:r>
              <a:rPr lang="nl-NL" sz="2400" dirty="0" smtClean="0"/>
              <a:t>vertelt </a:t>
            </a:r>
            <a:r>
              <a:rPr lang="nl-NL" sz="2400" dirty="0"/>
              <a:t>welke factor je hebt onderzocht, hoe je dat hebt gedaan, wat daar uit komt en waarom je denkt dat jouw resultaten en conclusies betrouwbaar zijn. Geef eventuele aanbevelingen voor vervolgonderzoek.</a:t>
            </a:r>
          </a:p>
          <a:p>
            <a:endParaRPr lang="nl-NL" sz="2400" dirty="0"/>
          </a:p>
        </p:txBody>
      </p:sp>
    </p:spTree>
    <p:extLst>
      <p:ext uri="{BB962C8B-B14F-4D97-AF65-F5344CB8AC3E}">
        <p14:creationId xmlns:p14="http://schemas.microsoft.com/office/powerpoint/2010/main" val="4033232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Materiaal</a:t>
            </a:r>
            <a:endParaRPr lang="nl-NL" dirty="0"/>
          </a:p>
        </p:txBody>
      </p:sp>
      <p:sp>
        <p:nvSpPr>
          <p:cNvPr id="3" name="Tijdelijke aanduiding voor inhoud 2"/>
          <p:cNvSpPr>
            <a:spLocks noGrp="1"/>
          </p:cNvSpPr>
          <p:nvPr>
            <p:ph idx="1"/>
          </p:nvPr>
        </p:nvSpPr>
        <p:spPr/>
        <p:txBody>
          <a:bodyPr/>
          <a:lstStyle/>
          <a:p>
            <a:r>
              <a:rPr lang="nl-NL" dirty="0" smtClean="0"/>
              <a:t>Materiaal is gratis beschikbaar, mail: c.f.j.pols@tudelft.nl</a:t>
            </a:r>
            <a:endParaRPr lang="nl-NL" dirty="0"/>
          </a:p>
        </p:txBody>
      </p:sp>
    </p:spTree>
    <p:extLst>
      <p:ext uri="{BB962C8B-B14F-4D97-AF65-F5344CB8AC3E}">
        <p14:creationId xmlns:p14="http://schemas.microsoft.com/office/powerpoint/2010/main" val="162530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Lukt dat?</a:t>
            </a:r>
            <a:endParaRPr lang="nl-NL" dirty="0"/>
          </a:p>
        </p:txBody>
      </p:sp>
      <p:sp>
        <p:nvSpPr>
          <p:cNvPr id="3" name="Tijdelijke aanduiding voor inhoud 2"/>
          <p:cNvSpPr>
            <a:spLocks noGrp="1"/>
          </p:cNvSpPr>
          <p:nvPr>
            <p:ph idx="1"/>
          </p:nvPr>
        </p:nvSpPr>
        <p:spPr/>
        <p:txBody>
          <a:bodyPr>
            <a:normAutofit/>
          </a:bodyPr>
          <a:lstStyle/>
          <a:p>
            <a:r>
              <a:rPr lang="en-GB" dirty="0" err="1" smtClean="0"/>
              <a:t>Bij</a:t>
            </a:r>
            <a:r>
              <a:rPr lang="en-GB" dirty="0" smtClean="0"/>
              <a:t> </a:t>
            </a:r>
            <a:r>
              <a:rPr lang="en-GB" dirty="0" err="1" smtClean="0"/>
              <a:t>practica</a:t>
            </a:r>
            <a:r>
              <a:rPr lang="en-GB" dirty="0" smtClean="0"/>
              <a:t> </a:t>
            </a:r>
            <a:r>
              <a:rPr lang="en-GB" dirty="0" err="1" smtClean="0"/>
              <a:t>kunnen</a:t>
            </a:r>
            <a:r>
              <a:rPr lang="en-GB" dirty="0" smtClean="0"/>
              <a:t> </a:t>
            </a:r>
            <a:r>
              <a:rPr lang="en-GB" dirty="0" err="1" smtClean="0"/>
              <a:t>praktische</a:t>
            </a:r>
            <a:r>
              <a:rPr lang="en-GB" dirty="0" smtClean="0"/>
              <a:t> </a:t>
            </a:r>
            <a:r>
              <a:rPr lang="en-GB" dirty="0" err="1" smtClean="0"/>
              <a:t>vaardigheden</a:t>
            </a:r>
            <a:r>
              <a:rPr lang="en-GB" dirty="0" smtClean="0"/>
              <a:t> </a:t>
            </a:r>
            <a:r>
              <a:rPr lang="en-GB" dirty="0" err="1" smtClean="0"/>
              <a:t>ontwikkeld</a:t>
            </a:r>
            <a:r>
              <a:rPr lang="en-GB" dirty="0" smtClean="0"/>
              <a:t> </a:t>
            </a:r>
            <a:r>
              <a:rPr lang="en-GB" dirty="0" err="1" smtClean="0"/>
              <a:t>worden</a:t>
            </a:r>
            <a:r>
              <a:rPr lang="en-GB" dirty="0" smtClean="0"/>
              <a:t>.</a:t>
            </a:r>
          </a:p>
          <a:p>
            <a:pPr lvl="1"/>
            <a:r>
              <a:rPr lang="en-GB" dirty="0" err="1" smtClean="0"/>
              <a:t>Dit</a:t>
            </a:r>
            <a:r>
              <a:rPr lang="en-GB" dirty="0" smtClean="0"/>
              <a:t> is </a:t>
            </a:r>
            <a:r>
              <a:rPr lang="en-GB" dirty="0" err="1" smtClean="0"/>
              <a:t>nutteloos</a:t>
            </a:r>
            <a:r>
              <a:rPr lang="en-GB" dirty="0" smtClean="0"/>
              <a:t> </a:t>
            </a:r>
            <a:r>
              <a:rPr lang="en-GB" dirty="0" err="1" smtClean="0"/>
              <a:t>als</a:t>
            </a:r>
            <a:r>
              <a:rPr lang="en-GB" dirty="0" smtClean="0"/>
              <a:t> de </a:t>
            </a:r>
            <a:r>
              <a:rPr lang="en-GB" dirty="0" err="1" smtClean="0"/>
              <a:t>praktische</a:t>
            </a:r>
            <a:r>
              <a:rPr lang="en-GB" dirty="0" smtClean="0"/>
              <a:t> </a:t>
            </a:r>
            <a:r>
              <a:rPr lang="en-GB" dirty="0" err="1" smtClean="0"/>
              <a:t>vaardigheden</a:t>
            </a:r>
            <a:r>
              <a:rPr lang="en-GB" dirty="0" smtClean="0"/>
              <a:t> </a:t>
            </a:r>
            <a:r>
              <a:rPr lang="en-GB" dirty="0" err="1" smtClean="0"/>
              <a:t>nergens</a:t>
            </a:r>
            <a:r>
              <a:rPr lang="en-GB" dirty="0" smtClean="0"/>
              <a:t> </a:t>
            </a:r>
            <a:r>
              <a:rPr lang="en-GB" dirty="0" err="1" smtClean="0"/>
              <a:t>anders</a:t>
            </a:r>
            <a:r>
              <a:rPr lang="en-GB" dirty="0" smtClean="0"/>
              <a:t> </a:t>
            </a:r>
            <a:r>
              <a:rPr lang="en-GB" dirty="0" err="1" smtClean="0"/>
              <a:t>worden</a:t>
            </a:r>
            <a:r>
              <a:rPr lang="en-GB" dirty="0" smtClean="0"/>
              <a:t> </a:t>
            </a:r>
            <a:r>
              <a:rPr lang="en-GB" dirty="0" err="1" smtClean="0"/>
              <a:t>gebruikt</a:t>
            </a:r>
            <a:r>
              <a:rPr lang="en-GB" dirty="0" smtClean="0"/>
              <a:t>.</a:t>
            </a:r>
          </a:p>
          <a:p>
            <a:endParaRPr lang="en-GB" dirty="0" smtClean="0"/>
          </a:p>
          <a:p>
            <a:r>
              <a:rPr lang="en-GB" dirty="0" err="1" smtClean="0"/>
              <a:t>Leren</a:t>
            </a:r>
            <a:r>
              <a:rPr lang="en-GB" dirty="0" smtClean="0"/>
              <a:t> hoe </a:t>
            </a:r>
            <a:r>
              <a:rPr lang="en-GB" dirty="0" err="1" smtClean="0"/>
              <a:t>wetenschappelijk</a:t>
            </a:r>
            <a:r>
              <a:rPr lang="en-GB" dirty="0" smtClean="0"/>
              <a:t> </a:t>
            </a:r>
            <a:r>
              <a:rPr lang="en-GB" dirty="0" err="1" smtClean="0"/>
              <a:t>onderzoek</a:t>
            </a:r>
            <a:r>
              <a:rPr lang="en-GB" dirty="0" smtClean="0"/>
              <a:t> </a:t>
            </a:r>
            <a:r>
              <a:rPr lang="en-GB" dirty="0" err="1" smtClean="0"/>
              <a:t>gedaan</a:t>
            </a:r>
            <a:r>
              <a:rPr lang="en-GB" dirty="0" smtClean="0"/>
              <a:t> </a:t>
            </a:r>
            <a:r>
              <a:rPr lang="en-GB" dirty="0" err="1" smtClean="0"/>
              <a:t>moet</a:t>
            </a:r>
            <a:r>
              <a:rPr lang="en-GB" dirty="0" smtClean="0"/>
              <a:t> </a:t>
            </a:r>
            <a:r>
              <a:rPr lang="en-GB" dirty="0" err="1" smtClean="0"/>
              <a:t>worden</a:t>
            </a:r>
            <a:r>
              <a:rPr lang="en-GB" dirty="0" smtClean="0"/>
              <a:t> </a:t>
            </a:r>
            <a:r>
              <a:rPr lang="en-GB" dirty="0" err="1" smtClean="0"/>
              <a:t>kan</a:t>
            </a:r>
            <a:r>
              <a:rPr lang="en-GB" dirty="0" smtClean="0"/>
              <a:t> </a:t>
            </a:r>
            <a:r>
              <a:rPr lang="en-GB" dirty="0" err="1" smtClean="0"/>
              <a:t>ingevuld</a:t>
            </a:r>
            <a:r>
              <a:rPr lang="en-GB" dirty="0" smtClean="0"/>
              <a:t> </a:t>
            </a:r>
            <a:r>
              <a:rPr lang="en-GB" dirty="0" err="1" smtClean="0"/>
              <a:t>worden</a:t>
            </a:r>
            <a:r>
              <a:rPr lang="en-GB" dirty="0" smtClean="0"/>
              <a:t> met </a:t>
            </a:r>
            <a:r>
              <a:rPr lang="en-GB" dirty="0" err="1" smtClean="0"/>
              <a:t>practica</a:t>
            </a:r>
            <a:r>
              <a:rPr lang="en-GB" dirty="0" smtClean="0"/>
              <a:t>.</a:t>
            </a:r>
          </a:p>
          <a:p>
            <a:pPr lvl="1"/>
            <a:r>
              <a:rPr lang="en-GB" dirty="0" smtClean="0"/>
              <a:t>De </a:t>
            </a:r>
            <a:r>
              <a:rPr lang="en-GB" dirty="0" err="1" smtClean="0"/>
              <a:t>wijze</a:t>
            </a:r>
            <a:r>
              <a:rPr lang="en-GB" dirty="0" smtClean="0"/>
              <a:t> </a:t>
            </a:r>
            <a:r>
              <a:rPr lang="en-GB" dirty="0" err="1" smtClean="0"/>
              <a:t>waarop</a:t>
            </a:r>
            <a:r>
              <a:rPr lang="en-GB" dirty="0" smtClean="0"/>
              <a:t> we </a:t>
            </a:r>
            <a:r>
              <a:rPr lang="en-GB" dirty="0" err="1" smtClean="0"/>
              <a:t>hier</a:t>
            </a:r>
            <a:r>
              <a:rPr lang="en-GB" dirty="0" smtClean="0"/>
              <a:t> </a:t>
            </a:r>
            <a:r>
              <a:rPr lang="en-GB" dirty="0" err="1" smtClean="0"/>
              <a:t>invulling</a:t>
            </a:r>
            <a:r>
              <a:rPr lang="en-GB" dirty="0" smtClean="0"/>
              <a:t> </a:t>
            </a:r>
            <a:r>
              <a:rPr lang="en-GB" dirty="0" err="1" smtClean="0"/>
              <a:t>geven</a:t>
            </a:r>
            <a:r>
              <a:rPr lang="en-GB" dirty="0" smtClean="0"/>
              <a:t> </a:t>
            </a:r>
            <a:r>
              <a:rPr lang="en-GB" dirty="0" err="1" smtClean="0"/>
              <a:t>verdient</a:t>
            </a:r>
            <a:r>
              <a:rPr lang="en-GB" dirty="0" smtClean="0"/>
              <a:t> </a:t>
            </a:r>
            <a:r>
              <a:rPr lang="en-GB" dirty="0" err="1" smtClean="0"/>
              <a:t>geen</a:t>
            </a:r>
            <a:r>
              <a:rPr lang="en-GB" dirty="0" smtClean="0"/>
              <a:t> </a:t>
            </a:r>
            <a:r>
              <a:rPr lang="en-GB" dirty="0" err="1" smtClean="0"/>
              <a:t>voorkeur</a:t>
            </a:r>
            <a:r>
              <a:rPr lang="en-GB" dirty="0" smtClean="0"/>
              <a:t> </a:t>
            </a:r>
            <a:r>
              <a:rPr lang="en-GB" dirty="0" err="1" smtClean="0"/>
              <a:t>boven</a:t>
            </a:r>
            <a:r>
              <a:rPr lang="en-GB" dirty="0" smtClean="0"/>
              <a:t> </a:t>
            </a:r>
            <a:r>
              <a:rPr lang="en-GB" dirty="0" err="1" smtClean="0"/>
              <a:t>bijv</a:t>
            </a:r>
            <a:r>
              <a:rPr lang="en-GB" dirty="0" smtClean="0"/>
              <a:t>. </a:t>
            </a:r>
            <a:r>
              <a:rPr lang="en-GB" dirty="0" err="1" smtClean="0"/>
              <a:t>directe</a:t>
            </a:r>
            <a:r>
              <a:rPr lang="en-GB" dirty="0" smtClean="0"/>
              <a:t> </a:t>
            </a:r>
            <a:r>
              <a:rPr lang="en-GB" dirty="0" err="1" smtClean="0"/>
              <a:t>instructie</a:t>
            </a:r>
            <a:r>
              <a:rPr lang="en-GB" dirty="0" smtClean="0"/>
              <a:t>, </a:t>
            </a:r>
            <a:r>
              <a:rPr lang="en-GB" dirty="0" err="1" smtClean="0"/>
              <a:t>denk</a:t>
            </a:r>
            <a:r>
              <a:rPr lang="en-GB" dirty="0" smtClean="0"/>
              <a:t> </a:t>
            </a:r>
            <a:r>
              <a:rPr lang="en-GB" dirty="0" err="1" smtClean="0"/>
              <a:t>aan</a:t>
            </a:r>
            <a:r>
              <a:rPr lang="en-GB" dirty="0" smtClean="0"/>
              <a:t> </a:t>
            </a:r>
            <a:r>
              <a:rPr lang="en-GB" dirty="0" err="1" smtClean="0"/>
              <a:t>investering</a:t>
            </a:r>
            <a:r>
              <a:rPr lang="en-GB" dirty="0" smtClean="0"/>
              <a:t> in </a:t>
            </a:r>
            <a:r>
              <a:rPr lang="en-GB" dirty="0" err="1" smtClean="0"/>
              <a:t>tijd</a:t>
            </a:r>
            <a:r>
              <a:rPr lang="en-GB" dirty="0" smtClean="0"/>
              <a:t>, </a:t>
            </a:r>
            <a:r>
              <a:rPr lang="en-GB" dirty="0" err="1" smtClean="0"/>
              <a:t>materiaal</a:t>
            </a:r>
            <a:r>
              <a:rPr lang="en-GB" dirty="0" smtClean="0"/>
              <a:t> en </a:t>
            </a:r>
            <a:r>
              <a:rPr lang="en-GB" dirty="0" err="1" smtClean="0"/>
              <a:t>energie</a:t>
            </a:r>
            <a:r>
              <a:rPr lang="en-GB" dirty="0" smtClean="0"/>
              <a:t>.</a:t>
            </a:r>
          </a:p>
          <a:p>
            <a:endParaRPr lang="en-GB" dirty="0" smtClean="0"/>
          </a:p>
          <a:p>
            <a:r>
              <a:rPr lang="en-GB" dirty="0" err="1" smtClean="0"/>
              <a:t>Concepten</a:t>
            </a:r>
            <a:r>
              <a:rPr lang="en-GB" dirty="0" smtClean="0"/>
              <a:t> </a:t>
            </a:r>
            <a:r>
              <a:rPr lang="en-GB" dirty="0" err="1" smtClean="0"/>
              <a:t>kunnen</a:t>
            </a:r>
            <a:r>
              <a:rPr lang="en-GB" dirty="0" smtClean="0"/>
              <a:t> </a:t>
            </a:r>
            <a:r>
              <a:rPr lang="en-GB" dirty="0" err="1" smtClean="0"/>
              <a:t>betekenis</a:t>
            </a:r>
            <a:r>
              <a:rPr lang="en-GB" dirty="0" smtClean="0"/>
              <a:t> </a:t>
            </a:r>
            <a:r>
              <a:rPr lang="en-GB" dirty="0" err="1" smtClean="0"/>
              <a:t>krijgen</a:t>
            </a:r>
            <a:r>
              <a:rPr lang="en-GB" dirty="0" smtClean="0"/>
              <a:t> door </a:t>
            </a:r>
            <a:r>
              <a:rPr lang="en-GB" dirty="0" err="1" smtClean="0"/>
              <a:t>praktische</a:t>
            </a:r>
            <a:r>
              <a:rPr lang="en-GB" dirty="0" smtClean="0"/>
              <a:t> </a:t>
            </a:r>
            <a:r>
              <a:rPr lang="en-GB" dirty="0" err="1" smtClean="0"/>
              <a:t>ervaring</a:t>
            </a:r>
            <a:r>
              <a:rPr lang="en-GB" dirty="0" smtClean="0"/>
              <a:t>.</a:t>
            </a:r>
          </a:p>
          <a:p>
            <a:pPr lvl="1"/>
            <a:r>
              <a:rPr lang="en-GB" dirty="0" err="1" smtClean="0"/>
              <a:t>Concepten</a:t>
            </a:r>
            <a:r>
              <a:rPr lang="en-GB" dirty="0" smtClean="0"/>
              <a:t> </a:t>
            </a:r>
            <a:r>
              <a:rPr lang="en-GB" dirty="0" err="1" smtClean="0"/>
              <a:t>krijgen</a:t>
            </a:r>
            <a:r>
              <a:rPr lang="en-GB" dirty="0" smtClean="0"/>
              <a:t> </a:t>
            </a:r>
            <a:r>
              <a:rPr lang="en-GB" dirty="0" err="1" smtClean="0"/>
              <a:t>alleen</a:t>
            </a:r>
            <a:r>
              <a:rPr lang="en-GB" dirty="0" smtClean="0"/>
              <a:t> </a:t>
            </a:r>
            <a:r>
              <a:rPr lang="en-GB" dirty="0" err="1" smtClean="0"/>
              <a:t>betekenis</a:t>
            </a:r>
            <a:r>
              <a:rPr lang="en-GB" dirty="0" smtClean="0"/>
              <a:t> </a:t>
            </a:r>
            <a:r>
              <a:rPr lang="en-GB" dirty="0" err="1" smtClean="0"/>
              <a:t>als</a:t>
            </a:r>
            <a:r>
              <a:rPr lang="en-GB" dirty="0" smtClean="0"/>
              <a:t> </a:t>
            </a:r>
            <a:r>
              <a:rPr lang="en-GB" dirty="0" err="1" smtClean="0"/>
              <a:t>deze</a:t>
            </a:r>
            <a:r>
              <a:rPr lang="en-GB" dirty="0" smtClean="0"/>
              <a:t> </a:t>
            </a:r>
            <a:r>
              <a:rPr lang="en-GB" dirty="0" err="1" smtClean="0"/>
              <a:t>eerst</a:t>
            </a:r>
            <a:r>
              <a:rPr lang="en-GB" dirty="0" smtClean="0"/>
              <a:t> </a:t>
            </a:r>
            <a:r>
              <a:rPr lang="en-GB" dirty="0" err="1" smtClean="0"/>
              <a:t>zijn</a:t>
            </a:r>
            <a:r>
              <a:rPr lang="en-GB" dirty="0" smtClean="0"/>
              <a:t> </a:t>
            </a:r>
            <a:r>
              <a:rPr lang="en-GB" dirty="0" err="1" smtClean="0"/>
              <a:t>behandeld</a:t>
            </a:r>
            <a:r>
              <a:rPr lang="en-GB" dirty="0" smtClean="0"/>
              <a:t>, ‘</a:t>
            </a:r>
            <a:r>
              <a:rPr lang="en-GB" dirty="0" err="1" smtClean="0"/>
              <a:t>ontdekken</a:t>
            </a:r>
            <a:r>
              <a:rPr lang="en-GB" dirty="0" smtClean="0"/>
              <a:t>’ van </a:t>
            </a:r>
            <a:r>
              <a:rPr lang="en-GB" dirty="0" err="1" smtClean="0"/>
              <a:t>concepten</a:t>
            </a:r>
            <a:r>
              <a:rPr lang="en-GB" dirty="0" smtClean="0"/>
              <a:t> is </a:t>
            </a:r>
            <a:r>
              <a:rPr lang="en-GB" dirty="0" err="1" smtClean="0"/>
              <a:t>zinloos</a:t>
            </a:r>
            <a:r>
              <a:rPr lang="en-GB" dirty="0" smtClean="0"/>
              <a:t>.</a:t>
            </a:r>
            <a:endParaRPr lang="nl-NL" dirty="0" smtClean="0"/>
          </a:p>
          <a:p>
            <a:endParaRPr lang="nl-NL" dirty="0"/>
          </a:p>
        </p:txBody>
      </p:sp>
      <p:sp>
        <p:nvSpPr>
          <p:cNvPr id="4" name="Tekstvak 3"/>
          <p:cNvSpPr txBox="1"/>
          <p:nvPr/>
        </p:nvSpPr>
        <p:spPr>
          <a:xfrm>
            <a:off x="9813302" y="6311900"/>
            <a:ext cx="1875934" cy="400110"/>
          </a:xfrm>
          <a:prstGeom prst="rect">
            <a:avLst/>
          </a:prstGeom>
          <a:noFill/>
        </p:spPr>
        <p:txBody>
          <a:bodyPr wrap="square" rtlCol="0">
            <a:spAutoFit/>
          </a:bodyPr>
          <a:lstStyle/>
          <a:p>
            <a:r>
              <a:rPr lang="en-GB" sz="2000" i="1" dirty="0" err="1" smtClean="0">
                <a:solidFill>
                  <a:srgbClr val="00B0F0"/>
                </a:solidFill>
              </a:rPr>
              <a:t>Hodson</a:t>
            </a:r>
            <a:r>
              <a:rPr lang="en-GB" sz="2000" i="1" dirty="0" smtClean="0">
                <a:solidFill>
                  <a:srgbClr val="00B0F0"/>
                </a:solidFill>
              </a:rPr>
              <a:t>, 1990</a:t>
            </a:r>
            <a:endParaRPr lang="nl-NL" sz="2000" i="1" dirty="0">
              <a:solidFill>
                <a:srgbClr val="00B0F0"/>
              </a:solidFill>
            </a:endParaRPr>
          </a:p>
        </p:txBody>
      </p:sp>
    </p:spTree>
    <p:extLst>
      <p:ext uri="{BB962C8B-B14F-4D97-AF65-F5344CB8AC3E}">
        <p14:creationId xmlns:p14="http://schemas.microsoft.com/office/powerpoint/2010/main" val="400892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CD624FD-72BE-476B-83AE-556A67945922}"/>
              </a:ext>
            </a:extLst>
          </p:cNvPr>
          <p:cNvSpPr>
            <a:spLocks noGrp="1"/>
          </p:cNvSpPr>
          <p:nvPr>
            <p:ph type="title"/>
          </p:nvPr>
        </p:nvSpPr>
        <p:spPr/>
        <p:txBody>
          <a:bodyPr/>
          <a:lstStyle/>
          <a:p>
            <a:r>
              <a:rPr lang="nl-NL" dirty="0" smtClean="0"/>
              <a:t>Verwachtingen van de docent</a:t>
            </a:r>
            <a:endParaRPr lang="en-GB" dirty="0"/>
          </a:p>
        </p:txBody>
      </p:sp>
      <p:sp>
        <p:nvSpPr>
          <p:cNvPr id="3" name="Tijdelijke aanduiding voor inhoud 2">
            <a:extLst>
              <a:ext uri="{FF2B5EF4-FFF2-40B4-BE49-F238E27FC236}">
                <a16:creationId xmlns:a16="http://schemas.microsoft.com/office/drawing/2014/main" xmlns="" id="{2CCD3C28-5635-477D-BAF4-2788E3DF3DEB}"/>
              </a:ext>
            </a:extLst>
          </p:cNvPr>
          <p:cNvSpPr>
            <a:spLocks noGrp="1"/>
          </p:cNvSpPr>
          <p:nvPr>
            <p:ph idx="1"/>
          </p:nvPr>
        </p:nvSpPr>
        <p:spPr/>
        <p:txBody>
          <a:bodyPr/>
          <a:lstStyle/>
          <a:p>
            <a:pPr marL="0" indent="0">
              <a:buNone/>
            </a:pPr>
            <a:endParaRPr lang="en-GB" dirty="0"/>
          </a:p>
        </p:txBody>
      </p:sp>
      <p:pic>
        <p:nvPicPr>
          <p:cNvPr id="4" name="Tijdelijke aanduiding voor inhoud 4">
            <a:extLst>
              <a:ext uri="{FF2B5EF4-FFF2-40B4-BE49-F238E27FC236}">
                <a16:creationId xmlns:a16="http://schemas.microsoft.com/office/drawing/2014/main" xmlns="" id="{8ECA0104-2EC6-45C8-9156-AC69FFEC4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033" y="2094567"/>
            <a:ext cx="5145967" cy="4351338"/>
          </a:xfrm>
          <a:prstGeom prst="rect">
            <a:avLst/>
          </a:prstGeom>
        </p:spPr>
      </p:pic>
      <p:pic>
        <p:nvPicPr>
          <p:cNvPr id="5" name="Afbeelding 4">
            <a:extLst>
              <a:ext uri="{FF2B5EF4-FFF2-40B4-BE49-F238E27FC236}">
                <a16:creationId xmlns:a16="http://schemas.microsoft.com/office/drawing/2014/main" xmlns="" id="{7840C96E-DA19-429C-80A8-1C17CA3E785C}"/>
              </a:ext>
            </a:extLst>
          </p:cNvPr>
          <p:cNvPicPr>
            <a:picLocks noChangeAspect="1"/>
          </p:cNvPicPr>
          <p:nvPr/>
        </p:nvPicPr>
        <p:blipFill>
          <a:blip r:embed="rId3"/>
          <a:stretch>
            <a:fillRect/>
          </a:stretch>
        </p:blipFill>
        <p:spPr>
          <a:xfrm>
            <a:off x="121024" y="2094566"/>
            <a:ext cx="6638364" cy="4301995"/>
          </a:xfrm>
          <a:prstGeom prst="rect">
            <a:avLst/>
          </a:prstGeom>
        </p:spPr>
      </p:pic>
    </p:spTree>
    <p:extLst>
      <p:ext uri="{BB962C8B-B14F-4D97-AF65-F5344CB8AC3E}">
        <p14:creationId xmlns:p14="http://schemas.microsoft.com/office/powerpoint/2010/main" val="537403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CD624FD-72BE-476B-83AE-556A67945922}"/>
              </a:ext>
            </a:extLst>
          </p:cNvPr>
          <p:cNvSpPr>
            <a:spLocks noGrp="1"/>
          </p:cNvSpPr>
          <p:nvPr>
            <p:ph type="title"/>
          </p:nvPr>
        </p:nvSpPr>
        <p:spPr/>
        <p:txBody>
          <a:bodyPr/>
          <a:lstStyle/>
          <a:p>
            <a:r>
              <a:rPr lang="nl-NL" dirty="0" smtClean="0"/>
              <a:t>Verwachtingen van de docent</a:t>
            </a:r>
            <a:endParaRPr lang="en-GB" dirty="0"/>
          </a:p>
        </p:txBody>
      </p:sp>
      <p:sp>
        <p:nvSpPr>
          <p:cNvPr id="3" name="Tijdelijke aanduiding voor inhoud 2">
            <a:extLst>
              <a:ext uri="{FF2B5EF4-FFF2-40B4-BE49-F238E27FC236}">
                <a16:creationId xmlns:a16="http://schemas.microsoft.com/office/drawing/2014/main" xmlns="" id="{2CCD3C28-5635-477D-BAF4-2788E3DF3DEB}"/>
              </a:ext>
            </a:extLst>
          </p:cNvPr>
          <p:cNvSpPr>
            <a:spLocks noGrp="1"/>
          </p:cNvSpPr>
          <p:nvPr>
            <p:ph idx="1"/>
          </p:nvPr>
        </p:nvSpPr>
        <p:spPr/>
        <p:txBody>
          <a:bodyPr/>
          <a:lstStyle/>
          <a:p>
            <a:pPr marL="0" indent="0">
              <a:buNone/>
            </a:pPr>
            <a:endParaRPr lang="en-GB" dirty="0"/>
          </a:p>
        </p:txBody>
      </p:sp>
      <p:pic>
        <p:nvPicPr>
          <p:cNvPr id="7" name="Afbeelding 6">
            <a:extLst>
              <a:ext uri="{FF2B5EF4-FFF2-40B4-BE49-F238E27FC236}">
                <a16:creationId xmlns:a16="http://schemas.microsoft.com/office/drawing/2014/main" xmlns="" id="{69BF6E17-E4A6-4A80-8F8D-6F7155CBD89C}"/>
              </a:ext>
            </a:extLst>
          </p:cNvPr>
          <p:cNvPicPr>
            <a:picLocks noChangeAspect="1"/>
          </p:cNvPicPr>
          <p:nvPr/>
        </p:nvPicPr>
        <p:blipFill>
          <a:blip r:embed="rId2"/>
          <a:stretch>
            <a:fillRect/>
          </a:stretch>
        </p:blipFill>
        <p:spPr>
          <a:xfrm>
            <a:off x="838200" y="1326150"/>
            <a:ext cx="10458450" cy="5838825"/>
          </a:xfrm>
          <a:prstGeom prst="rect">
            <a:avLst/>
          </a:prstGeom>
        </p:spPr>
      </p:pic>
    </p:spTree>
    <p:extLst>
      <p:ext uri="{BB962C8B-B14F-4D97-AF65-F5344CB8AC3E}">
        <p14:creationId xmlns:p14="http://schemas.microsoft.com/office/powerpoint/2010/main" val="368534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46D190-5BBA-4A74-BA89-A71D80C40D11}"/>
              </a:ext>
            </a:extLst>
          </p:cNvPr>
          <p:cNvSpPr>
            <a:spLocks noGrp="1"/>
          </p:cNvSpPr>
          <p:nvPr>
            <p:ph type="title"/>
          </p:nvPr>
        </p:nvSpPr>
        <p:spPr/>
        <p:txBody>
          <a:bodyPr/>
          <a:lstStyle/>
          <a:p>
            <a:r>
              <a:rPr lang="nl-NL" dirty="0" smtClean="0"/>
              <a:t>Werkelijkheid </a:t>
            </a:r>
            <a:endParaRPr lang="en-GB" dirty="0"/>
          </a:p>
        </p:txBody>
      </p:sp>
      <p:sp>
        <p:nvSpPr>
          <p:cNvPr id="3" name="Tijdelijke aanduiding voor inhoud 2">
            <a:extLst>
              <a:ext uri="{FF2B5EF4-FFF2-40B4-BE49-F238E27FC236}">
                <a16:creationId xmlns:a16="http://schemas.microsoft.com/office/drawing/2014/main" xmlns="" id="{F1FF7AFA-D83A-4A97-9BE6-9EA151626C52}"/>
              </a:ext>
            </a:extLst>
          </p:cNvPr>
          <p:cNvSpPr>
            <a:spLocks noGrp="1"/>
          </p:cNvSpPr>
          <p:nvPr>
            <p:ph idx="1"/>
          </p:nvPr>
        </p:nvSpPr>
        <p:spPr/>
        <p:txBody>
          <a:bodyPr/>
          <a:lstStyle/>
          <a:p>
            <a:pPr marL="0" indent="0">
              <a:buNone/>
            </a:pPr>
            <a:r>
              <a:rPr lang="en-GB" dirty="0" smtClean="0"/>
              <a:t>De </a:t>
            </a:r>
            <a:r>
              <a:rPr lang="en-GB" dirty="0" err="1" smtClean="0"/>
              <a:t>conclusie</a:t>
            </a:r>
            <a:r>
              <a:rPr lang="en-GB" dirty="0" smtClean="0"/>
              <a:t> </a:t>
            </a:r>
            <a:r>
              <a:rPr lang="en-GB" dirty="0" err="1" smtClean="0"/>
              <a:t>na</a:t>
            </a:r>
            <a:r>
              <a:rPr lang="en-GB" dirty="0" smtClean="0"/>
              <a:t> </a:t>
            </a:r>
            <a:r>
              <a:rPr lang="en-GB" dirty="0" err="1" smtClean="0"/>
              <a:t>een</a:t>
            </a:r>
            <a:r>
              <a:rPr lang="en-GB" dirty="0" smtClean="0"/>
              <a:t> 50 </a:t>
            </a:r>
            <a:r>
              <a:rPr lang="en-GB" dirty="0" err="1" smtClean="0"/>
              <a:t>minuten</a:t>
            </a:r>
            <a:r>
              <a:rPr lang="en-GB" dirty="0" smtClean="0"/>
              <a:t> </a:t>
            </a:r>
            <a:r>
              <a:rPr lang="en-GB" dirty="0" err="1" smtClean="0"/>
              <a:t>durend</a:t>
            </a:r>
            <a:r>
              <a:rPr lang="en-GB" dirty="0" smtClean="0"/>
              <a:t> practicum: Hoe </a:t>
            </a:r>
            <a:r>
              <a:rPr lang="en-GB" dirty="0" err="1" smtClean="0"/>
              <a:t>langer</a:t>
            </a:r>
            <a:r>
              <a:rPr lang="en-GB" dirty="0" smtClean="0"/>
              <a:t> de </a:t>
            </a:r>
            <a:r>
              <a:rPr lang="en-GB" dirty="0" err="1" smtClean="0"/>
              <a:t>bal</a:t>
            </a:r>
            <a:r>
              <a:rPr lang="en-GB" dirty="0" smtClean="0"/>
              <a:t> </a:t>
            </a:r>
            <a:r>
              <a:rPr lang="en-GB" dirty="0" err="1" smtClean="0"/>
              <a:t>rolt</a:t>
            </a:r>
            <a:r>
              <a:rPr lang="en-GB" dirty="0" smtClean="0"/>
              <a:t>, hoe </a:t>
            </a:r>
            <a:r>
              <a:rPr lang="en-GB" dirty="0" err="1" smtClean="0"/>
              <a:t>verder</a:t>
            </a:r>
            <a:r>
              <a:rPr lang="en-GB" dirty="0" smtClean="0"/>
              <a:t> die </a:t>
            </a:r>
            <a:r>
              <a:rPr lang="en-GB" dirty="0" err="1" smtClean="0"/>
              <a:t>komt</a:t>
            </a:r>
            <a:r>
              <a:rPr lang="en-GB" dirty="0" smtClean="0"/>
              <a:t>.</a:t>
            </a:r>
            <a:endParaRPr lang="en-GB" dirty="0"/>
          </a:p>
        </p:txBody>
      </p:sp>
      <p:sp>
        <p:nvSpPr>
          <p:cNvPr id="4" name="Tijdelijke aanduiding voor inhoud 2">
            <a:extLst>
              <a:ext uri="{FF2B5EF4-FFF2-40B4-BE49-F238E27FC236}">
                <a16:creationId xmlns:a16="http://schemas.microsoft.com/office/drawing/2014/main" xmlns="" id="{B468D6D4-648D-42E6-9D99-A40D59E05EE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p:txBody>
      </p:sp>
      <p:pic>
        <p:nvPicPr>
          <p:cNvPr id="5" name="Afbeelding 4">
            <a:extLst>
              <a:ext uri="{FF2B5EF4-FFF2-40B4-BE49-F238E27FC236}">
                <a16:creationId xmlns:a16="http://schemas.microsoft.com/office/drawing/2014/main" xmlns="" id="{0E71256C-E40B-4256-BC78-231ADCA962A2}"/>
              </a:ext>
            </a:extLst>
          </p:cNvPr>
          <p:cNvPicPr>
            <a:picLocks noChangeAspect="1"/>
          </p:cNvPicPr>
          <p:nvPr/>
        </p:nvPicPr>
        <p:blipFill rotWithShape="1">
          <a:blip r:embed="rId2">
            <a:extLst>
              <a:ext uri="{28A0092B-C50C-407E-A947-70E740481C1C}">
                <a14:useLocalDpi xmlns:a14="http://schemas.microsoft.com/office/drawing/2010/main" val="0"/>
              </a:ext>
            </a:extLst>
          </a:blip>
          <a:srcRect t="11229" r="8277"/>
          <a:stretch/>
        </p:blipFill>
        <p:spPr>
          <a:xfrm>
            <a:off x="2835067" y="2478983"/>
            <a:ext cx="5337971" cy="3842344"/>
          </a:xfrm>
          <a:prstGeom prst="rect">
            <a:avLst/>
          </a:prstGeom>
        </p:spPr>
      </p:pic>
    </p:spTree>
    <p:extLst>
      <p:ext uri="{BB962C8B-B14F-4D97-AF65-F5344CB8AC3E}">
        <p14:creationId xmlns:p14="http://schemas.microsoft.com/office/powerpoint/2010/main" val="2197251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Kunnen wij het?</a:t>
            </a:r>
            <a:endParaRPr lang="nl-NL" dirty="0"/>
          </a:p>
        </p:txBody>
      </p:sp>
      <p:sp>
        <p:nvSpPr>
          <p:cNvPr id="3" name="Tijdelijke aanduiding voor inhoud 2"/>
          <p:cNvSpPr>
            <a:spLocks noGrp="1"/>
          </p:cNvSpPr>
          <p:nvPr>
            <p:ph idx="1"/>
          </p:nvPr>
        </p:nvSpPr>
        <p:spPr/>
        <p:txBody>
          <a:bodyPr/>
          <a:lstStyle/>
          <a:p>
            <a:pPr marL="0" indent="0" algn="ctr">
              <a:buNone/>
            </a:pPr>
            <a:r>
              <a:rPr lang="nl-NL" dirty="0"/>
              <a:t>Bepaal het oppervlak van dit papier. Doe dit alleen en in stilte.</a:t>
            </a:r>
          </a:p>
          <a:p>
            <a:pPr marL="0" indent="0" algn="ctr">
              <a:buNone/>
            </a:pPr>
            <a:r>
              <a:rPr lang="nl-NL" dirty="0"/>
              <a:t> </a:t>
            </a:r>
          </a:p>
          <a:p>
            <a:pPr marL="0" indent="0" algn="ctr">
              <a:buNone/>
            </a:pPr>
            <a:r>
              <a:rPr lang="nl-NL" dirty="0"/>
              <a:t>Laat je berekening zien.</a:t>
            </a:r>
          </a:p>
          <a:p>
            <a:pPr marL="0" indent="0" algn="ctr">
              <a:buNone/>
            </a:pPr>
            <a:r>
              <a:rPr lang="nl-NL" dirty="0"/>
              <a:t>Let op eenheden en significante cijfers.</a:t>
            </a:r>
          </a:p>
          <a:p>
            <a:pPr marL="0" indent="0" algn="ctr">
              <a:buNone/>
            </a:pPr>
            <a:endParaRPr lang="nl-NL" dirty="0"/>
          </a:p>
        </p:txBody>
      </p:sp>
    </p:spTree>
    <p:extLst>
      <p:ext uri="{BB962C8B-B14F-4D97-AF65-F5344CB8AC3E}">
        <p14:creationId xmlns:p14="http://schemas.microsoft.com/office/powerpoint/2010/main" val="799779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1768</Words>
  <Application>Microsoft Office PowerPoint</Application>
  <PresentationFormat>Breedbeeld</PresentationFormat>
  <Paragraphs>180</Paragraphs>
  <Slides>46</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46</vt:i4>
      </vt:variant>
    </vt:vector>
  </HeadingPairs>
  <TitlesOfParts>
    <vt:vector size="50" baseType="lpstr">
      <vt:lpstr>Arial</vt:lpstr>
      <vt:lpstr>Calibri</vt:lpstr>
      <vt:lpstr>Calibri Light</vt:lpstr>
      <vt:lpstr>Kantoorthema</vt:lpstr>
      <vt:lpstr>Practicumdidactiek en leren onderzoeken</vt:lpstr>
      <vt:lpstr>Wie ben ik?</vt:lpstr>
      <vt:lpstr>Wat is practicum?</vt:lpstr>
      <vt:lpstr>Waarom practicum?</vt:lpstr>
      <vt:lpstr>Lukt dat?</vt:lpstr>
      <vt:lpstr>Verwachtingen van de docent</vt:lpstr>
      <vt:lpstr>Verwachtingen van de docent</vt:lpstr>
      <vt:lpstr>Werkelijkheid </vt:lpstr>
      <vt:lpstr>Kunnen wij het?</vt:lpstr>
      <vt:lpstr>Stellingen</vt:lpstr>
      <vt:lpstr>PACKS</vt:lpstr>
      <vt:lpstr>Basiskennis onderzoeken</vt:lpstr>
      <vt:lpstr>Centraal thema van lessenserie</vt:lpstr>
      <vt:lpstr>De lessenserie</vt:lpstr>
      <vt:lpstr>1 Een stunt in de nieuwe piratenfilm</vt:lpstr>
      <vt:lpstr>1 Onderzoeksvraag en -opdracht</vt:lpstr>
      <vt:lpstr>1 Scientific Graphic Organizer</vt:lpstr>
      <vt:lpstr>1 De stuntman</vt:lpstr>
      <vt:lpstr>1 Boodschap</vt:lpstr>
      <vt:lpstr>2 Onderzoeken en argumentatie </vt:lpstr>
      <vt:lpstr>2 Onderzoeken en argumentatie</vt:lpstr>
      <vt:lpstr>2 Yeti of zwart gat</vt:lpstr>
      <vt:lpstr>3 Sport en categoriën</vt:lpstr>
      <vt:lpstr>PowerPoint-presentatie</vt:lpstr>
      <vt:lpstr>PowerPoint-presentatie</vt:lpstr>
      <vt:lpstr>3 Opdracht</vt:lpstr>
      <vt:lpstr>3 Discussie</vt:lpstr>
      <vt:lpstr>3 Mogelijke conclusies</vt:lpstr>
      <vt:lpstr>3 Mogelijke conclusies</vt:lpstr>
      <vt:lpstr>4 Herhaalbaarheid</vt:lpstr>
      <vt:lpstr>4 Onderzoeksvraag</vt:lpstr>
      <vt:lpstr>4 Uitvoering</vt:lpstr>
      <vt:lpstr>4 Discussie</vt:lpstr>
      <vt:lpstr>4 Voorspellen</vt:lpstr>
      <vt:lpstr>4 Voorspellen</vt:lpstr>
      <vt:lpstr>Met wie ben je het eens? Of heb je zelf een nog beter idee?  Geef aan welk idee het best is en leg uit waarom je dat vindt.</vt:lpstr>
      <vt:lpstr>Met wie ben je het eens? Of heb je zelf een nog beter idee?  Geef aan welk idee het best is en leg uit waarom je dat vindt.</vt:lpstr>
      <vt:lpstr>5 Crew Return Vehicle</vt:lpstr>
      <vt:lpstr>5 Onderzoek</vt:lpstr>
      <vt:lpstr>5 Opdracht</vt:lpstr>
      <vt:lpstr>5 Peer review</vt:lpstr>
      <vt:lpstr>6 Aardbevingsgebied</vt:lpstr>
      <vt:lpstr>6 Onderzoek</vt:lpstr>
      <vt:lpstr>6 Model</vt:lpstr>
      <vt:lpstr>6 Opdracht</vt:lpstr>
      <vt:lpstr>Materiaal</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Practicumdidactiek en leren onderzoeken</dc:title>
  <dc:creator>Freek Pols</dc:creator>
  <cp:lastModifiedBy>Freek Pols</cp:lastModifiedBy>
  <cp:revision>29</cp:revision>
  <cp:lastPrinted>2019-12-11T09:47:35Z</cp:lastPrinted>
  <dcterms:created xsi:type="dcterms:W3CDTF">2019-12-02T10:14:04Z</dcterms:created>
  <dcterms:modified xsi:type="dcterms:W3CDTF">2019-12-13T14:55:57Z</dcterms:modified>
</cp:coreProperties>
</file>