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60" r:id="rId6"/>
    <p:sldId id="262" r:id="rId7"/>
    <p:sldId id="266" r:id="rId8"/>
    <p:sldId id="261" r:id="rId9"/>
    <p:sldId id="263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2503-685D-49F2-8945-1B4DB4B91523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C242-DAB7-4A55-9ADB-3AC879A081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59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2503-685D-49F2-8945-1B4DB4B91523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C242-DAB7-4A55-9ADB-3AC879A081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540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2503-685D-49F2-8945-1B4DB4B91523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C242-DAB7-4A55-9ADB-3AC879A081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519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2503-685D-49F2-8945-1B4DB4B91523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C242-DAB7-4A55-9ADB-3AC879A081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878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2503-685D-49F2-8945-1B4DB4B91523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C242-DAB7-4A55-9ADB-3AC879A081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414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2503-685D-49F2-8945-1B4DB4B91523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C242-DAB7-4A55-9ADB-3AC879A081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0022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2503-685D-49F2-8945-1B4DB4B91523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C242-DAB7-4A55-9ADB-3AC879A081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987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2503-685D-49F2-8945-1B4DB4B91523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C242-DAB7-4A55-9ADB-3AC879A081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032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2503-685D-49F2-8945-1B4DB4B91523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C242-DAB7-4A55-9ADB-3AC879A081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862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2503-685D-49F2-8945-1B4DB4B91523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C242-DAB7-4A55-9ADB-3AC879A081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126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2503-685D-49F2-8945-1B4DB4B91523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C242-DAB7-4A55-9ADB-3AC879A081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216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62503-685D-49F2-8945-1B4DB4B91523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BC242-DAB7-4A55-9ADB-3AC879A081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5121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latin typeface="+mn-lt"/>
              </a:rPr>
              <a:t>Tik!</a:t>
            </a:r>
            <a:br>
              <a:rPr lang="nl-NL" dirty="0" smtClean="0">
                <a:latin typeface="+mn-lt"/>
              </a:rPr>
            </a:br>
            <a:r>
              <a:rPr lang="nl-NL" dirty="0">
                <a:latin typeface="+mn-lt"/>
              </a:rPr>
              <a:t>e</a:t>
            </a:r>
            <a:r>
              <a:rPr lang="nl-NL" dirty="0" smtClean="0">
                <a:latin typeface="+mn-lt"/>
              </a:rPr>
              <a:t>n </a:t>
            </a:r>
            <a:br>
              <a:rPr lang="nl-NL" dirty="0" smtClean="0">
                <a:latin typeface="+mn-lt"/>
              </a:rPr>
            </a:br>
            <a:r>
              <a:rPr lang="nl-NL" dirty="0" smtClean="0">
                <a:latin typeface="+mn-lt"/>
              </a:rPr>
              <a:t>Boem!</a:t>
            </a:r>
            <a:endParaRPr lang="nl-NL" dirty="0">
              <a:latin typeface="+mn-lt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4456280"/>
            <a:ext cx="9144000" cy="1655762"/>
          </a:xfrm>
        </p:spPr>
        <p:txBody>
          <a:bodyPr/>
          <a:lstStyle/>
          <a:p>
            <a:r>
              <a:rPr lang="nl-NL" dirty="0" smtClean="0"/>
              <a:t>Dankwoord </a:t>
            </a:r>
            <a:r>
              <a:rPr lang="nl-NL" dirty="0" err="1" smtClean="0"/>
              <a:t>Minnaertprijs</a:t>
            </a:r>
            <a:endParaRPr lang="nl-NL" dirty="0" smtClean="0"/>
          </a:p>
          <a:p>
            <a:r>
              <a:rPr lang="nl-NL" dirty="0" smtClean="0"/>
              <a:t>Hans van Bemmel </a:t>
            </a:r>
          </a:p>
        </p:txBody>
      </p:sp>
    </p:spTree>
    <p:extLst>
      <p:ext uri="{BB962C8B-B14F-4D97-AF65-F5344CB8AC3E}">
        <p14:creationId xmlns:p14="http://schemas.microsoft.com/office/powerpoint/2010/main" val="381552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b="1" dirty="0">
                <a:latin typeface="+mn-lt"/>
              </a:rPr>
              <a:t>Dank en vooruitblik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600" dirty="0" smtClean="0"/>
              <a:t>Meer over observaties rond Curriculum.nu: </a:t>
            </a:r>
            <a:r>
              <a:rPr lang="nl-NL" sz="3600" b="1" dirty="0" err="1" smtClean="0"/>
              <a:t>NTvN</a:t>
            </a:r>
            <a:endParaRPr lang="nl-NL" sz="3600" b="1" dirty="0" smtClean="0"/>
          </a:p>
          <a:p>
            <a:r>
              <a:rPr lang="nl-NL" sz="3600" dirty="0" smtClean="0"/>
              <a:t>Stukjes tik en plof en </a:t>
            </a:r>
            <a:r>
              <a:rPr lang="nl-NL" sz="3600" dirty="0" err="1" smtClean="0"/>
              <a:t>quantumverbanden</a:t>
            </a:r>
            <a:r>
              <a:rPr lang="nl-NL" sz="3600" dirty="0" smtClean="0"/>
              <a:t> in </a:t>
            </a:r>
            <a:r>
              <a:rPr lang="nl-NL" sz="3600" b="1" dirty="0" smtClean="0"/>
              <a:t>NVOX</a:t>
            </a:r>
            <a:endParaRPr lang="nl-NL" sz="3600" dirty="0" smtClean="0"/>
          </a:p>
          <a:p>
            <a:r>
              <a:rPr lang="nl-NL" sz="3600" dirty="0" smtClean="0"/>
              <a:t>Differentiatie in de boeken, bladen, lezing, werkgroep</a:t>
            </a:r>
          </a:p>
          <a:p>
            <a:r>
              <a:rPr lang="nl-NL" sz="3600" dirty="0"/>
              <a:t>h</a:t>
            </a:r>
            <a:r>
              <a:rPr lang="nl-NL" sz="3600" dirty="0" smtClean="0"/>
              <a:t>.vanbemmel@gymnasiumleiden.nl</a:t>
            </a:r>
          </a:p>
          <a:p>
            <a:r>
              <a:rPr lang="nl-NL" sz="3600" dirty="0" smtClean="0"/>
              <a:t>Dank aan de jury, dank voor de aandacht</a:t>
            </a:r>
            <a:r>
              <a:rPr lang="nl-NL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8225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>
                <a:latin typeface="+mn-lt"/>
              </a:rPr>
              <a:t>Plan</a:t>
            </a:r>
            <a:endParaRPr lang="nl-NL" b="1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nl-NL" sz="3600" dirty="0" smtClean="0"/>
              <a:t>Dank!</a:t>
            </a:r>
          </a:p>
          <a:p>
            <a:pPr lvl="1"/>
            <a:r>
              <a:rPr lang="nl-NL" sz="3600" dirty="0" smtClean="0"/>
              <a:t>Onbepaaldheid horen</a:t>
            </a:r>
          </a:p>
          <a:p>
            <a:pPr lvl="1"/>
            <a:r>
              <a:rPr lang="nl-NL" sz="3600" dirty="0" smtClean="0"/>
              <a:t>Meten, modelleren</a:t>
            </a:r>
          </a:p>
          <a:p>
            <a:pPr lvl="1"/>
            <a:r>
              <a:rPr lang="nl-NL" sz="3600" dirty="0" smtClean="0"/>
              <a:t>Verbanden</a:t>
            </a:r>
          </a:p>
          <a:p>
            <a:pPr lvl="1"/>
            <a:r>
              <a:rPr lang="nl-NL" sz="3600" dirty="0" smtClean="0"/>
              <a:t>Koffie</a:t>
            </a:r>
          </a:p>
          <a:p>
            <a:pPr marL="457200" lvl="1" indent="0">
              <a:buNone/>
            </a:pPr>
            <a:endParaRPr lang="nl-NL" sz="3600" dirty="0" smtClean="0"/>
          </a:p>
          <a:p>
            <a:pPr lvl="1"/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43268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>
                <a:latin typeface="+mn-lt"/>
              </a:rPr>
              <a:t>Dank voor de samenwerking:</a:t>
            </a:r>
            <a:endParaRPr lang="nl-NL" b="1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55659"/>
            <a:ext cx="10515600" cy="4351338"/>
          </a:xfrm>
        </p:spPr>
        <p:txBody>
          <a:bodyPr>
            <a:noAutofit/>
          </a:bodyPr>
          <a:lstStyle/>
          <a:p>
            <a:r>
              <a:rPr lang="nl-NL" sz="2400" b="1" dirty="0" smtClean="0"/>
              <a:t>Ninamodules Quantumwereld, Natuurwetten en Modellen, Materialen</a:t>
            </a:r>
            <a:r>
              <a:rPr lang="nl-NL" sz="2400" dirty="0" smtClean="0"/>
              <a:t>:</a:t>
            </a:r>
            <a:r>
              <a:rPr lang="nl-NL" sz="2400" b="1" dirty="0" smtClean="0"/>
              <a:t> </a:t>
            </a:r>
            <a:r>
              <a:rPr lang="nl-NL" sz="2400" dirty="0" smtClean="0"/>
              <a:t>Chris van Weert, Maarten Pieters, </a:t>
            </a:r>
            <a:r>
              <a:rPr lang="nl-NL" sz="2400" dirty="0" err="1" smtClean="0"/>
              <a:t>Onne</a:t>
            </a:r>
            <a:r>
              <a:rPr lang="nl-NL" sz="2400" dirty="0" smtClean="0"/>
              <a:t> van Buuren, Loran de Vries, Dick </a:t>
            </a:r>
            <a:r>
              <a:rPr lang="nl-NL" sz="2400" dirty="0" err="1" smtClean="0"/>
              <a:t>Hoekzema</a:t>
            </a:r>
            <a:endParaRPr lang="nl-NL" sz="2400" b="1" dirty="0" smtClean="0"/>
          </a:p>
          <a:p>
            <a:r>
              <a:rPr lang="nl-NL" sz="2400" b="1" dirty="0" smtClean="0"/>
              <a:t>NVOX</a:t>
            </a:r>
            <a:r>
              <a:rPr lang="nl-NL" sz="2400" dirty="0" smtClean="0"/>
              <a:t>: Ineke Frederik, Anneke </a:t>
            </a:r>
            <a:r>
              <a:rPr lang="nl-NL" sz="2400" dirty="0" err="1" smtClean="0"/>
              <a:t>Thurlings</a:t>
            </a:r>
            <a:r>
              <a:rPr lang="nl-NL" sz="2400" dirty="0" smtClean="0"/>
              <a:t>, Frans Langeweg, Claudia </a:t>
            </a:r>
            <a:r>
              <a:rPr lang="nl-NL" sz="2400" dirty="0" err="1" smtClean="0"/>
              <a:t>Callies</a:t>
            </a:r>
            <a:r>
              <a:rPr lang="nl-NL" sz="2400" dirty="0" smtClean="0"/>
              <a:t>, Lodewijk Koopman</a:t>
            </a:r>
          </a:p>
          <a:p>
            <a:r>
              <a:rPr lang="nl-NL" sz="2400" b="1" dirty="0" err="1" smtClean="0"/>
              <a:t>NTvN</a:t>
            </a:r>
            <a:r>
              <a:rPr lang="nl-NL" sz="2400" dirty="0" smtClean="0"/>
              <a:t>: Marieke de Boer, </a:t>
            </a:r>
            <a:r>
              <a:rPr lang="nl-NL" sz="2400" dirty="0" err="1" smtClean="0"/>
              <a:t>Esger</a:t>
            </a:r>
            <a:r>
              <a:rPr lang="nl-NL" sz="2400" dirty="0" smtClean="0"/>
              <a:t> </a:t>
            </a:r>
            <a:r>
              <a:rPr lang="nl-NL" sz="2400" dirty="0" err="1" smtClean="0"/>
              <a:t>Brunner</a:t>
            </a:r>
            <a:r>
              <a:rPr lang="nl-NL" sz="2400" dirty="0" smtClean="0"/>
              <a:t>, Rutger Wijnhoven</a:t>
            </a:r>
          </a:p>
          <a:p>
            <a:r>
              <a:rPr lang="nl-NL" sz="2400" b="1" dirty="0" smtClean="0"/>
              <a:t>Onderbouwboeken</a:t>
            </a:r>
            <a:r>
              <a:rPr lang="nl-NL" sz="2400" dirty="0" smtClean="0"/>
              <a:t>: Hans </a:t>
            </a:r>
            <a:r>
              <a:rPr lang="nl-NL" sz="2400" dirty="0" err="1" smtClean="0"/>
              <a:t>Betlem</a:t>
            </a:r>
            <a:r>
              <a:rPr lang="nl-NL" sz="2400" dirty="0" smtClean="0"/>
              <a:t>, Bas Blok, Kees Hooyman, Michel Philippens, Sander van Vucht, Saskia de Haan</a:t>
            </a:r>
          </a:p>
          <a:p>
            <a:r>
              <a:rPr lang="nl-NL" sz="2400" b="1" dirty="0" smtClean="0"/>
              <a:t>Bovenbouwboeken</a:t>
            </a:r>
            <a:r>
              <a:rPr lang="nl-NL" sz="2400" dirty="0" smtClean="0"/>
              <a:t>: Eugène Wijnhoven, Lodewijk Koopman, </a:t>
            </a:r>
            <a:r>
              <a:rPr lang="nl-NL" sz="2400" dirty="0" err="1" smtClean="0"/>
              <a:t>Claud</a:t>
            </a:r>
            <a:r>
              <a:rPr lang="nl-NL" sz="2400" dirty="0" smtClean="0"/>
              <a:t> Biemans, Fons Alkemade, Myriam Schulze, Roy </a:t>
            </a:r>
            <a:r>
              <a:rPr lang="nl-NL" sz="2400" smtClean="0"/>
              <a:t>van Boxtel, Jelle </a:t>
            </a:r>
            <a:r>
              <a:rPr lang="nl-NL" sz="2400" dirty="0" smtClean="0"/>
              <a:t>Brill, Florentien Kan</a:t>
            </a:r>
          </a:p>
          <a:p>
            <a:r>
              <a:rPr lang="nl-NL" sz="2400" b="1" dirty="0" smtClean="0"/>
              <a:t>Cursus Quantumwereld</a:t>
            </a:r>
            <a:r>
              <a:rPr lang="nl-NL" sz="2400" dirty="0" smtClean="0"/>
              <a:t>: Lodewijk Koopman, Bert van der Hoorn, Henk Buisman, Gideon Koekoek, </a:t>
            </a:r>
            <a:r>
              <a:rPr lang="nl-NL" sz="2400" dirty="0" err="1" smtClean="0"/>
              <a:t>Urs</a:t>
            </a:r>
            <a:r>
              <a:rPr lang="nl-NL" sz="2400" dirty="0" smtClean="0"/>
              <a:t> </a:t>
            </a:r>
            <a:r>
              <a:rPr lang="nl-NL" sz="2400" dirty="0" err="1" smtClean="0"/>
              <a:t>Wyder</a:t>
            </a:r>
            <a:r>
              <a:rPr lang="nl-NL" sz="2400" dirty="0" smtClean="0"/>
              <a:t>, Arjan Keurentjes, Wim Sonneveld, </a:t>
            </a:r>
            <a:r>
              <a:rPr lang="nl-NL" sz="2400" dirty="0" err="1" smtClean="0"/>
              <a:t>Onne</a:t>
            </a:r>
            <a:r>
              <a:rPr lang="nl-NL" sz="2400" dirty="0" smtClean="0"/>
              <a:t> Slooten</a:t>
            </a:r>
          </a:p>
          <a:p>
            <a:r>
              <a:rPr lang="nl-NL" sz="2400" b="1" dirty="0" smtClean="0"/>
              <a:t>Differentiatie</a:t>
            </a:r>
            <a:r>
              <a:rPr lang="nl-NL" sz="2400" dirty="0" smtClean="0"/>
              <a:t>: Fred Janssen, Judith Nobels, Paul </a:t>
            </a:r>
            <a:r>
              <a:rPr lang="nl-NL" sz="2400" dirty="0" err="1" smtClean="0"/>
              <a:t>Logman</a:t>
            </a:r>
            <a:r>
              <a:rPr lang="nl-NL" sz="2400" dirty="0" smtClean="0"/>
              <a:t>, Lineke van Tricht, Phil </a:t>
            </a:r>
            <a:r>
              <a:rPr lang="nl-NL" sz="2400" dirty="0" err="1" smtClean="0"/>
              <a:t>Rhebergen</a:t>
            </a:r>
            <a:endParaRPr lang="nl-NL" sz="2400" dirty="0" smtClean="0"/>
          </a:p>
          <a:p>
            <a:pPr marL="457200" lvl="1" indent="0">
              <a:buNone/>
            </a:pP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06648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>
                <a:latin typeface="+mn-lt"/>
              </a:rPr>
              <a:t>Drie geluiden</a:t>
            </a:r>
            <a:endParaRPr lang="nl-NL" b="1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nl-NL" sz="3600" dirty="0" smtClean="0"/>
              <a:t>Stalen k</a:t>
            </a:r>
            <a:r>
              <a:rPr lang="nl-NL" sz="3600" dirty="0" smtClean="0"/>
              <a:t>nikker</a:t>
            </a:r>
            <a:endParaRPr lang="nl-NL" sz="3600" dirty="0" smtClean="0"/>
          </a:p>
          <a:p>
            <a:pPr lvl="1"/>
            <a:r>
              <a:rPr lang="nl-NL" sz="3600" smtClean="0"/>
              <a:t>Stalen </a:t>
            </a:r>
            <a:r>
              <a:rPr lang="nl-NL" sz="3600" dirty="0" smtClean="0"/>
              <a:t>k</a:t>
            </a:r>
            <a:r>
              <a:rPr lang="nl-NL" sz="3600" dirty="0" smtClean="0"/>
              <a:t>nikker </a:t>
            </a:r>
            <a:r>
              <a:rPr lang="nl-NL" sz="3600" dirty="0" smtClean="0"/>
              <a:t>grotere hoogte</a:t>
            </a:r>
          </a:p>
          <a:p>
            <a:pPr lvl="1"/>
            <a:r>
              <a:rPr lang="nl-NL" sz="3600" dirty="0" smtClean="0"/>
              <a:t>Stuiter</a:t>
            </a:r>
            <a:r>
              <a:rPr lang="nl-NL" sz="3600" dirty="0" smtClean="0"/>
              <a:t>bal</a:t>
            </a:r>
            <a:endParaRPr lang="nl-NL" sz="3600" dirty="0" smtClean="0"/>
          </a:p>
          <a:p>
            <a:pPr lvl="1"/>
            <a:endParaRPr lang="nl-NL" dirty="0" smtClean="0"/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r>
              <a:rPr lang="nl-NL" sz="4400" dirty="0" smtClean="0"/>
              <a:t>Wat klinkt laag, wat hoog?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405911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clrChange>
              <a:clrFrom>
                <a:srgbClr val="222222"/>
              </a:clrFrom>
              <a:clrTo>
                <a:srgbClr val="222222">
                  <a:alpha val="0"/>
                </a:srgbClr>
              </a:clrTo>
            </a:clrChange>
          </a:blip>
          <a:srcRect l="5350" t="26643" r="4071" b="37750"/>
          <a:stretch/>
        </p:blipFill>
        <p:spPr>
          <a:xfrm>
            <a:off x="1967969" y="244455"/>
            <a:ext cx="8903231" cy="317365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222222"/>
              </a:clrFrom>
              <a:clrTo>
                <a:srgbClr val="222222">
                  <a:alpha val="0"/>
                </a:srgbClr>
              </a:clrTo>
            </a:clrChange>
          </a:blip>
          <a:srcRect l="5687" t="27668" r="3936" b="38004"/>
          <a:stretch/>
        </p:blipFill>
        <p:spPr>
          <a:xfrm>
            <a:off x="2016671" y="3585031"/>
            <a:ext cx="8805826" cy="3026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83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21583"/>
            <a:ext cx="10515600" cy="1325563"/>
          </a:xfrm>
        </p:spPr>
        <p:txBody>
          <a:bodyPr/>
          <a:lstStyle/>
          <a:p>
            <a:pPr algn="ctr"/>
            <a:r>
              <a:rPr lang="nl-NL" b="1" dirty="0" smtClean="0">
                <a:latin typeface="+mn-lt"/>
              </a:rPr>
              <a:t>Model voor tik</a:t>
            </a:r>
            <a:endParaRPr lang="nl-NL" b="1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nl-NL" sz="4800" dirty="0" smtClean="0"/>
          </a:p>
          <a:p>
            <a:pPr lvl="1"/>
            <a:endParaRPr lang="nl-NL" sz="4800" dirty="0"/>
          </a:p>
          <a:p>
            <a:pPr lvl="1"/>
            <a:endParaRPr lang="nl-NL" sz="4800" dirty="0" smtClean="0"/>
          </a:p>
          <a:p>
            <a:pPr lvl="1"/>
            <a:endParaRPr lang="nl-NL" sz="4800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l="52720" t="14015" r="4240" b="51724"/>
          <a:stretch/>
        </p:blipFill>
        <p:spPr>
          <a:xfrm>
            <a:off x="0" y="1414917"/>
            <a:ext cx="11997042" cy="4550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11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54015" t="60380" r="4435" b="8289"/>
          <a:stretch/>
        </p:blipFill>
        <p:spPr>
          <a:xfrm>
            <a:off x="6879771" y="4609420"/>
            <a:ext cx="5167087" cy="21916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l="53957" t="17948" r="4727" b="50098"/>
          <a:stretch/>
        </p:blipFill>
        <p:spPr>
          <a:xfrm>
            <a:off x="3526972" y="2374220"/>
            <a:ext cx="5138057" cy="22352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l="3828" t="17222" r="54388" b="50410"/>
          <a:stretch/>
        </p:blipFill>
        <p:spPr>
          <a:xfrm>
            <a:off x="18868" y="124506"/>
            <a:ext cx="5196115" cy="226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43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latin typeface="+mn-lt"/>
              </a:rPr>
              <a:t>Korte</a:t>
            </a:r>
            <a:r>
              <a:rPr lang="nl-NL" dirty="0" smtClean="0">
                <a:latin typeface="+mn-lt"/>
              </a:rPr>
              <a:t> </a:t>
            </a:r>
            <a:r>
              <a:rPr lang="nl-NL" b="1" dirty="0">
                <a:latin typeface="+mn-lt"/>
              </a:rPr>
              <a:t>puls</a:t>
            </a:r>
            <a:r>
              <a:rPr lang="nl-NL" dirty="0" smtClean="0">
                <a:latin typeface="+mn-lt"/>
              </a:rPr>
              <a:t> </a:t>
            </a:r>
            <a:r>
              <a:rPr lang="nl-NL" b="1" dirty="0">
                <a:latin typeface="+mn-lt"/>
              </a:rPr>
              <a:t>geeft</a:t>
            </a:r>
            <a:r>
              <a:rPr lang="nl-NL" dirty="0" smtClean="0">
                <a:latin typeface="+mn-lt"/>
              </a:rPr>
              <a:t> </a:t>
            </a:r>
            <a:r>
              <a:rPr lang="nl-NL" b="1" dirty="0">
                <a:latin typeface="+mn-lt"/>
              </a:rPr>
              <a:t>breed</a:t>
            </a:r>
            <a:r>
              <a:rPr lang="nl-NL" dirty="0" smtClean="0">
                <a:latin typeface="+mn-lt"/>
              </a:rPr>
              <a:t> </a:t>
            </a:r>
            <a:r>
              <a:rPr lang="nl-NL" b="1" dirty="0">
                <a:latin typeface="+mn-lt"/>
              </a:rPr>
              <a:t>spectrum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nl-NL" sz="3600" dirty="0" smtClean="0"/>
              <a:t>Opbouw puls: tel cosinussen op (</a:t>
            </a:r>
            <a:r>
              <a:rPr lang="nl-NL" sz="3600" dirty="0" err="1" smtClean="0"/>
              <a:t>Fourier</a:t>
            </a:r>
            <a:r>
              <a:rPr lang="nl-NL" sz="3600" dirty="0" smtClean="0"/>
              <a:t> zonder </a:t>
            </a:r>
            <a:r>
              <a:rPr lang="nl-NL" sz="3600" dirty="0" err="1" smtClean="0"/>
              <a:t>Fourier</a:t>
            </a:r>
            <a:r>
              <a:rPr lang="nl-NL" sz="3600" dirty="0" smtClean="0"/>
              <a:t> te noemen)</a:t>
            </a:r>
          </a:p>
          <a:p>
            <a:pPr lvl="1"/>
            <a:endParaRPr lang="nl-NL" sz="3600" dirty="0" smtClean="0"/>
          </a:p>
          <a:p>
            <a:pPr lvl="1"/>
            <a:r>
              <a:rPr lang="nl-NL" sz="3600" dirty="0" smtClean="0"/>
              <a:t>Breedtes omgekeerd evenredig:</a:t>
            </a:r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  <a:p>
            <a:pPr lvl="1"/>
            <a:r>
              <a:rPr lang="nl-NL" sz="3600" dirty="0" smtClean="0"/>
              <a:t>Alles maal </a:t>
            </a:r>
            <a:endParaRPr lang="nl-NL" i="1" dirty="0" smtClean="0"/>
          </a:p>
          <a:p>
            <a:pPr lvl="1"/>
            <a:endParaRPr lang="nl-NL" i="1" dirty="0" smtClean="0"/>
          </a:p>
          <a:p>
            <a:pPr lvl="1"/>
            <a:r>
              <a:rPr lang="nl-NL" sz="3600" dirty="0" smtClean="0"/>
              <a:t>Van een korte lichtpuls staat de kleur niet vast, onbepaaldheidsrelatie (voor fotonen, ook algemeen)</a:t>
            </a:r>
          </a:p>
          <a:p>
            <a:pPr marL="457200" lvl="1" indent="0">
              <a:buNone/>
            </a:pPr>
            <a:endParaRPr lang="nl-NL" dirty="0" smtClean="0"/>
          </a:p>
          <a:p>
            <a:pPr lvl="1"/>
            <a:endParaRPr lang="nl-NL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6485560"/>
              </p:ext>
            </p:extLst>
          </p:nvPr>
        </p:nvGraphicFramePr>
        <p:xfrm>
          <a:off x="3406277" y="4138425"/>
          <a:ext cx="3932237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Equation" r:id="rId3" imgW="1180800" imgH="203040" progId="Equation.DSMT4">
                  <p:embed/>
                </p:oleObj>
              </mc:Choice>
              <mc:Fallback>
                <p:oleObj name="Equation" r:id="rId3" imgW="1180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06277" y="4138425"/>
                        <a:ext cx="3932237" cy="679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/>
              <p:cNvSpPr txBox="1"/>
              <p:nvPr/>
            </p:nvSpPr>
            <p:spPr>
              <a:xfrm>
                <a:off x="7976812" y="2858079"/>
                <a:ext cx="335700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5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∙∆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~ 1</m:t>
                      </m:r>
                    </m:oMath>
                  </m:oMathPara>
                </a14:m>
                <a:endParaRPr lang="nl-NL" sz="5400" dirty="0"/>
              </a:p>
            </p:txBody>
          </p:sp>
        </mc:Choice>
        <mc:Fallback xmlns=""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6812" y="2858079"/>
                <a:ext cx="3357009" cy="8309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7976812" y="3890533"/>
                <a:ext cx="341510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5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∙∆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~ 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nl-NL" sz="5400" dirty="0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6812" y="3890533"/>
                <a:ext cx="3415101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7"/>
          <a:srcRect l="65476" t="41477" r="6191" b="31632"/>
          <a:stretch/>
        </p:blipFill>
        <p:spPr>
          <a:xfrm>
            <a:off x="7982856" y="2844800"/>
            <a:ext cx="3454401" cy="184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50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b="1" dirty="0">
                <a:latin typeface="+mn-lt"/>
              </a:rPr>
              <a:t>Verbanden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nl-NL" sz="3600" dirty="0" smtClean="0"/>
              <a:t>E. de Kleine op WND 2009: bij gehoortest baby’s wekt een korte puls </a:t>
            </a:r>
            <a:r>
              <a:rPr lang="nl-NL" sz="3600" dirty="0" err="1" smtClean="0"/>
              <a:t>oto</a:t>
            </a:r>
            <a:r>
              <a:rPr lang="nl-NL" sz="3600" dirty="0" smtClean="0"/>
              <a:t>-akoestische emissies op</a:t>
            </a:r>
          </a:p>
          <a:p>
            <a:pPr lvl="1"/>
            <a:endParaRPr lang="nl-NL" sz="3600" dirty="0" smtClean="0"/>
          </a:p>
          <a:p>
            <a:pPr lvl="1"/>
            <a:r>
              <a:rPr lang="nl-NL" sz="3600" dirty="0" smtClean="0"/>
              <a:t>Thema Curriculum.nu </a:t>
            </a:r>
            <a:r>
              <a:rPr lang="nl-NL" sz="3600" i="1" dirty="0" smtClean="0"/>
              <a:t>gezondheid</a:t>
            </a:r>
          </a:p>
          <a:p>
            <a:pPr lvl="1"/>
            <a:endParaRPr lang="nl-NL" sz="3600" i="1" dirty="0" smtClean="0"/>
          </a:p>
          <a:p>
            <a:pPr lvl="1"/>
            <a:r>
              <a:rPr lang="nl-NL" sz="3600" dirty="0" smtClean="0"/>
              <a:t>We doen al best veel aan al die thema’s (natuurkunde aan den lijve, energie in transitie, …)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34822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82800</TotalTime>
  <Words>321</Words>
  <Application>Microsoft Office PowerPoint</Application>
  <PresentationFormat>Breedbeeld</PresentationFormat>
  <Paragraphs>49</Paragraphs>
  <Slides>10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Kantoorthema</vt:lpstr>
      <vt:lpstr>Equation</vt:lpstr>
      <vt:lpstr>Tik! en  Boem!</vt:lpstr>
      <vt:lpstr>Plan</vt:lpstr>
      <vt:lpstr>Dank voor de samenwerking:</vt:lpstr>
      <vt:lpstr>Drie geluiden</vt:lpstr>
      <vt:lpstr>PowerPoint-presentatie</vt:lpstr>
      <vt:lpstr>Model voor tik</vt:lpstr>
      <vt:lpstr>PowerPoint-presentatie</vt:lpstr>
      <vt:lpstr>Korte puls geeft breed spectrum</vt:lpstr>
      <vt:lpstr>Verbanden</vt:lpstr>
      <vt:lpstr>Dank en vooruitblik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Tik! en Boem!</dc:title>
  <dc:creator>Saskia de Haan</dc:creator>
  <cp:lastModifiedBy>Hans</cp:lastModifiedBy>
  <cp:revision>73</cp:revision>
  <dcterms:created xsi:type="dcterms:W3CDTF">2018-09-16T05:22:55Z</dcterms:created>
  <dcterms:modified xsi:type="dcterms:W3CDTF">2019-12-11T05:51:19Z</dcterms:modified>
</cp:coreProperties>
</file>