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4696" autoAdjust="0"/>
  </p:normalViewPr>
  <p:slideViewPr>
    <p:cSldViewPr snapToGrid="0">
      <p:cViewPr varScale="1">
        <p:scale>
          <a:sx n="74" d="100"/>
          <a:sy n="74" d="100"/>
        </p:scale>
        <p:origin x="341" y="80"/>
      </p:cViewPr>
      <p:guideLst/>
    </p:cSldViewPr>
  </p:slideViewPr>
  <p:outlineViewPr>
    <p:cViewPr>
      <p:scale>
        <a:sx n="33" d="100"/>
        <a:sy n="33" d="100"/>
      </p:scale>
      <p:origin x="0" y="-4341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83777B-ACCE-488F-96D3-2EA2782198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CB0B9D2-B716-4615-9173-C2DBBC85C3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BB7C26B-64A9-41CD-B5B7-884BAA80E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11FD-BFB7-489D-B23D-2CE90343FB17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0182B27-1449-4D3A-BE99-8A98D9F8B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501BB2-0808-4A72-A3FA-1FD4D69F3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684C-03D2-471D-B203-E8047B5DC7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7590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855E98-8ED7-4DCD-8AAA-D7D9207B8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691FCDC-B7C4-43B3-BFF9-BEDC08D7F7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2EE0EF4-FCFD-41C3-A731-6B7D7D60F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11FD-BFB7-489D-B23D-2CE90343FB17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E3798D2-A479-4D9D-916B-7BBDB6BB3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B7E647F-6060-49F3-94AB-CF4A27745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684C-03D2-471D-B203-E8047B5DC7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4685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84E4B16-8050-455C-BE47-71F4ECCA12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D102665-144A-407E-A80A-CCB899C4BF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AB49CC7-0418-4B43-9C6A-2CBAB613E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11FD-BFB7-489D-B23D-2CE90343FB17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D09C225-A6A2-43D1-9CDE-ED39B2CF9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CB315E8-E612-49A7-83A4-717F2D47B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684C-03D2-471D-B203-E8047B5DC7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0919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768663-8CD0-4181-9579-0ACDA4E40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2BF21B-4BF3-4A42-9C79-36A34A6B3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417E77-1D93-42BD-9C22-D9D8F8BAF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11FD-BFB7-489D-B23D-2CE90343FB17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01C330-0DE9-48F3-BDDE-CBFD7C16C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5D78160-3E7B-4095-BFD6-31C7F3C61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684C-03D2-471D-B203-E8047B5DC7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17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F2200B-1F03-4CAE-B3C5-A00039A1B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A48FE6D-D4D0-40C2-B917-8EDCE44F6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71D7244-7863-4ABE-84F0-8E32BFDA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11FD-BFB7-489D-B23D-2CE90343FB17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0478FA-DCDA-464F-8BBB-5BF47018F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8FB93C4-6257-4F69-9702-A7AFA715D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684C-03D2-471D-B203-E8047B5DC7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887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F5156C-3738-44F4-B243-376937C2A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DF96E1-1484-4934-9A32-602A914B45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67556CC-1DF2-40CD-AB6F-B4F82C63D4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63ECF20-8173-4F73-9A8D-45CD9DA33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11FD-BFB7-489D-B23D-2CE90343FB17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AEF4302-DB36-444A-B484-D76A5FF77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55AA159-11F5-48BC-A9A8-1F54CDDAB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684C-03D2-471D-B203-E8047B5DC7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8333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E7021F-5EA7-4DD0-9D66-4238E7F9E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893CF9-0A3E-4191-803E-DB471F146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7CC5211-2DE7-4B8A-94AC-BFE18E6E7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18C02AC-4E1C-4174-95EF-A4020E1888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6E67A43-9F2B-4826-893A-FED31CFE2E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13F7080-3E21-4F1A-BA2B-0709C9FA6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11FD-BFB7-489D-B23D-2CE90343FB17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8901CB5-918C-4A4B-8B7E-B2377B128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A098C6E-4831-42C0-9B79-8CB4DA842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684C-03D2-471D-B203-E8047B5DC7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5852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0CADA8-63D6-48C2-9166-494A03B34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469B939-97A8-4BE7-B7A3-0260F7F5E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11FD-BFB7-489D-B23D-2CE90343FB17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5F1D70A-B089-4EF0-AD4A-511ECE67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89BC99F-B291-41F0-90F2-367FE1BDF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684C-03D2-471D-B203-E8047B5DC7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944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EB219BC-B2A2-4BE9-A7B1-F3AE2E9C5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11FD-BFB7-489D-B23D-2CE90343FB17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DF9905FF-257F-4301-B965-9DCD66E51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A1A6EDB-0E87-41FA-A120-A9500C5B3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684C-03D2-471D-B203-E8047B5DC7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798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33E6FB-DE94-4F97-A187-E00342692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AECB19-6BDF-4294-864F-10E4B79F0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8FB3F92-A0B0-4AC5-8AA2-5FDCF6A42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C04EE53-51E0-451A-9D2C-D9AD5EFD3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11FD-BFB7-489D-B23D-2CE90343FB17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9D35313-9F93-41AC-807F-003F78A5E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B34B405-958A-4FAA-ABC1-8AC2CAC7C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684C-03D2-471D-B203-E8047B5DC7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2570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E4DFE5-B75D-4489-91E4-3BBE234DF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7D0DFF8-41B6-4A14-A17B-031046571B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47D0140-91FB-41A5-ACD6-A111E06868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1F78C8E-5CA1-4B2A-929C-2E176D31B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11FD-BFB7-489D-B23D-2CE90343FB17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9B2C3A6-59F3-4265-8C5A-8E26F054B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0BCCE6B-A29E-4986-88FE-6A2BF9A19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C684C-03D2-471D-B203-E8047B5DC7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5762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C79B6D9-8B16-41A1-A603-FCDDB5857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FC023B7-088D-4B46-88EC-A106C13C2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0FC0FC-2FFF-42B5-A588-2A19755DAE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411FD-BFB7-489D-B23D-2CE90343FB17}" type="datetimeFigureOut">
              <a:rPr lang="nl-NL" smtClean="0"/>
              <a:t>12-12-2019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75F9F06-0CE1-4905-B9C0-3068964231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36306C9-EC49-4CCA-9479-3336156412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C684C-03D2-471D-B203-E8047B5DC7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582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e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3438E9-0B63-46D3-A207-E999B72AC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Modelleren op maat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7612DFB-3E42-4DE7-A193-0E4DFEF265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Een praktische opdracht om bewegingen in de context van het heelal</a:t>
            </a:r>
          </a:p>
          <a:p>
            <a:r>
              <a:rPr lang="nl-NL" dirty="0"/>
              <a:t>te modelleren.</a:t>
            </a:r>
          </a:p>
          <a:p>
            <a:endParaRPr 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944093F4-1F54-4825-977E-A7F89BD9E0D0}"/>
              </a:ext>
            </a:extLst>
          </p:cNvPr>
          <p:cNvSpPr/>
          <p:nvPr/>
        </p:nvSpPr>
        <p:spPr>
          <a:xfrm>
            <a:off x="381390" y="6132763"/>
            <a:ext cx="3349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Woudschoten 2019, Peter Uylings</a:t>
            </a:r>
          </a:p>
        </p:txBody>
      </p:sp>
    </p:spTree>
    <p:extLst>
      <p:ext uri="{BB962C8B-B14F-4D97-AF65-F5344CB8AC3E}">
        <p14:creationId xmlns:p14="http://schemas.microsoft.com/office/powerpoint/2010/main" val="3856854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56E5B2-D909-4FE3-9FB3-1DE0A3090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1B4DA3-37D8-4BD9-BEC5-5BB52FF0B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9698"/>
            <a:ext cx="10515600" cy="65298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200" dirty="0" err="1"/>
              <a:t>Subdomein</a:t>
            </a:r>
            <a:r>
              <a:rPr lang="nl-NL" sz="3200" dirty="0"/>
              <a:t> C3. Gravitatie (Syllabus) </a:t>
            </a:r>
          </a:p>
          <a:p>
            <a:pPr marL="0" indent="0">
              <a:buNone/>
            </a:pPr>
            <a:r>
              <a:rPr lang="nl-NL" sz="3200" dirty="0"/>
              <a:t>De kandidaat kan ten minste in de context van het heelal bewegingen analyseren en verklaren aan de hand van de gravitatiewisselwerking. </a:t>
            </a:r>
            <a:br>
              <a:rPr lang="nl-NL" sz="3200" dirty="0"/>
            </a:br>
            <a:r>
              <a:rPr lang="nl-NL" sz="3200" dirty="0"/>
              <a:t>De kandidaat kan: </a:t>
            </a:r>
          </a:p>
          <a:p>
            <a:pPr marL="514350" indent="-514350">
              <a:buAutoNum type="arabicPeriod"/>
            </a:pPr>
            <a:r>
              <a:rPr lang="nl-NL" sz="3200" dirty="0"/>
              <a:t>cirkelbewegingen met constante baansnelheid analyseren, </a:t>
            </a:r>
          </a:p>
          <a:p>
            <a:r>
              <a:rPr lang="nl-NL" sz="3200" dirty="0"/>
              <a:t>berekeningen maken aan de middelpuntzoekende kracht alleen in situaties waarin slechts één kracht de rol van middelpuntzoekende kracht heeft; </a:t>
            </a:r>
          </a:p>
          <a:p>
            <a:r>
              <a:rPr lang="nl-NL" sz="3200" dirty="0" err="1"/>
              <a:t>vakbegrippen</a:t>
            </a:r>
            <a:r>
              <a:rPr lang="nl-NL" sz="3200" dirty="0"/>
              <a:t>: omlooptijd, baanstraal, baansnelheid;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312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554856-8B99-4DBD-8D4B-7AFD20FAF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D5B562-750D-41B8-870D-940314ACB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2202"/>
            <a:ext cx="10515600" cy="56806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2. bewegingen van voorwerpen in een gravitatieveld analyseren met behulp van de gravitatiekracht en de gravitatie-energie, </a:t>
            </a:r>
          </a:p>
          <a:p>
            <a:r>
              <a:rPr lang="nl-NL" dirty="0"/>
              <a:t>aan de hand van een numeriek model de bewegingen van planeten, kometen en andere hemellichamen analyseren; </a:t>
            </a:r>
          </a:p>
          <a:p>
            <a:r>
              <a:rPr lang="nl-NL" dirty="0"/>
              <a:t>het verband toepassen tussen ontsnappingssnelheid en de massa en straal van een hemellichaam; </a:t>
            </a:r>
          </a:p>
          <a:p>
            <a:r>
              <a:rPr lang="nl-NL" dirty="0"/>
              <a:t>uitleggen hoe de valversnelling aan het planeetoppervlak afhangt van de massa en de straal van de planeet; </a:t>
            </a:r>
          </a:p>
          <a:p>
            <a:r>
              <a:rPr lang="nl-NL" dirty="0" err="1"/>
              <a:t>vakbegrippen</a:t>
            </a:r>
            <a:r>
              <a:rPr lang="nl-NL" dirty="0"/>
              <a:t>: gravitatiewisselwerking, ellipsbaan, geostationaire baan; </a:t>
            </a:r>
          </a:p>
          <a:p>
            <a:r>
              <a:rPr lang="nl-NL" dirty="0"/>
              <a:t>minimaal in de contexten: maan, planeet, satelliet.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9126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57B588-6BBD-410C-B163-9189453B6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opdracht: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DDAFA0-F14C-4AD9-8543-34E399645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4412" y="1395319"/>
            <a:ext cx="10515600" cy="496245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model beschrijft de beweging van een bestaand hemellichaam als een maan, planeet, (kandidaat) dwergplaneet, komeet, planetoïde of ster.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beweging betreft de omloopbaan van dit hemellichaam om zijn planeet, de zon, of zijn (andere) ster.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omloopbaan van het besproken standaardvoorbeeld “maan om de aarde” valt buiten de keuze! 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te gebruiken gegevens (massa’s, afstanden) moeten reëel zijn, dus opgezocht in BINAS of de (Engelse) Wikipedia.</a:t>
            </a:r>
            <a:endParaRPr lang="nl-N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137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E63745-FC34-4897-A773-9154DD3A7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En verder… hoe het er uit moet zien!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4D5A777-873A-4427-A75B-B0A0B2F84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6" y="1435334"/>
            <a:ext cx="10515600" cy="5166188"/>
          </a:xfrm>
        </p:spPr>
        <p:txBody>
          <a:bodyPr/>
          <a:lstStyle/>
          <a:p>
            <a:pPr marL="457200" indent="-457200">
              <a:buFont typeface="+mj-lt"/>
              <a:buAutoNum type="arabicPeriod" startAt="5"/>
            </a:pP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baan moet in een (</a:t>
            </a:r>
            <a:r>
              <a:rPr lang="nl-NL" sz="2400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x,y</a:t>
            </a: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)-diagram in beeld worden gebracht.</a:t>
            </a:r>
          </a:p>
          <a:p>
            <a:pPr marL="0" indent="0">
              <a:buNone/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6"/>
            </a:pP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Aan het model moet de variabele:                                          worden toegevoegd.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 moet een grafiek van de gravitatiekracht         en de middelpuntzoekende kracht        (beide op de y-as) worden gemaakt.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Controleer of de omlooptijd overeenkomt met wat je in BINAS of Wikipedia vindt.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Controleer de wet van Kepler:                    door de linker- en de</a:t>
            </a:r>
          </a:p>
          <a:p>
            <a:pPr marL="0" indent="0">
              <a:buNone/>
            </a:pPr>
            <a:r>
              <a:rPr lang="nl-NL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rechterkant apart uit te rekenen en te vergelijken. Cirkel:  </a:t>
            </a:r>
          </a:p>
          <a:p>
            <a:pPr marL="0" indent="0">
              <a:buNone/>
            </a:pPr>
            <a:endParaRPr lang="nl-NL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nl-NL" dirty="0"/>
          </a:p>
        </p:txBody>
      </p:sp>
      <p:graphicFrame>
        <p:nvGraphicFramePr>
          <p:cNvPr id="69" name="Object 68">
            <a:extLst>
              <a:ext uri="{FF2B5EF4-FFF2-40B4-BE49-F238E27FC236}">
                <a16:creationId xmlns:a16="http://schemas.microsoft.com/office/drawing/2014/main" id="{FB736C05-F7C8-48E9-8B88-770ED33FEE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812141"/>
              </p:ext>
            </p:extLst>
          </p:nvPr>
        </p:nvGraphicFramePr>
        <p:xfrm>
          <a:off x="5827017" y="2053912"/>
          <a:ext cx="3177593" cy="1061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" name="Equation" r:id="rId3" imgW="1507241" imgH="503951" progId="Equation.DSMT4">
                  <p:embed/>
                </p:oleObj>
              </mc:Choice>
              <mc:Fallback>
                <p:oleObj name="Equation" r:id="rId3" imgW="1507241" imgH="50395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27017" y="2053912"/>
                        <a:ext cx="3177593" cy="10614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77">
            <a:extLst>
              <a:ext uri="{FF2B5EF4-FFF2-40B4-BE49-F238E27FC236}">
                <a16:creationId xmlns:a16="http://schemas.microsoft.com/office/drawing/2014/main" id="{18D2DC90-C2E7-4269-AE24-C1EF23CD9F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2045783"/>
              </p:ext>
            </p:extLst>
          </p:nvPr>
        </p:nvGraphicFramePr>
        <p:xfrm>
          <a:off x="4990171" y="3429000"/>
          <a:ext cx="563136" cy="56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Equation" r:id="rId5" imgW="279360" imgH="241200" progId="Equation.DSMT4">
                  <p:embed/>
                </p:oleObj>
              </mc:Choice>
              <mc:Fallback>
                <p:oleObj name="Equation" r:id="rId5" imgW="279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90171" y="3429000"/>
                        <a:ext cx="563136" cy="560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78">
            <a:extLst>
              <a:ext uri="{FF2B5EF4-FFF2-40B4-BE49-F238E27FC236}">
                <a16:creationId xmlns:a16="http://schemas.microsoft.com/office/drawing/2014/main" id="{4A8F2585-6DAF-4024-8B5E-4A6A0AB7BD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639190"/>
              </p:ext>
            </p:extLst>
          </p:nvPr>
        </p:nvGraphicFramePr>
        <p:xfrm>
          <a:off x="7151494" y="3108341"/>
          <a:ext cx="399998" cy="506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Equation" r:id="rId7" imgW="190440" imgH="241200" progId="Equation.DSMT4">
                  <p:embed/>
                </p:oleObj>
              </mc:Choice>
              <mc:Fallback>
                <p:oleObj name="Equation" r:id="rId7" imgW="1904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151494" y="3108341"/>
                        <a:ext cx="399998" cy="5066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79">
            <a:extLst>
              <a:ext uri="{FF2B5EF4-FFF2-40B4-BE49-F238E27FC236}">
                <a16:creationId xmlns:a16="http://schemas.microsoft.com/office/drawing/2014/main" id="{A9C8D9CC-1445-452F-8578-6A809C22F7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5984782"/>
              </p:ext>
            </p:extLst>
          </p:nvPr>
        </p:nvGraphicFramePr>
        <p:xfrm>
          <a:off x="5305228" y="4185550"/>
          <a:ext cx="1581544" cy="1003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9" name="Equation" r:id="rId9" imgW="660240" imgH="419040" progId="Equation.DSMT4">
                  <p:embed/>
                </p:oleObj>
              </mc:Choice>
              <mc:Fallback>
                <p:oleObj name="Equation" r:id="rId9" imgW="6602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05228" y="4185550"/>
                        <a:ext cx="1581544" cy="10036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80">
            <a:extLst>
              <a:ext uri="{FF2B5EF4-FFF2-40B4-BE49-F238E27FC236}">
                <a16:creationId xmlns:a16="http://schemas.microsoft.com/office/drawing/2014/main" id="{20B3CF7B-8015-4637-A5FA-544FE9FC2A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22333"/>
              </p:ext>
            </p:extLst>
          </p:nvPr>
        </p:nvGraphicFramePr>
        <p:xfrm>
          <a:off x="8930422" y="5149150"/>
          <a:ext cx="1183097" cy="448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Equation" r:id="rId11" imgW="368280" imgH="139680" progId="Equation.DSMT4">
                  <p:embed/>
                </p:oleObj>
              </mc:Choice>
              <mc:Fallback>
                <p:oleObj name="Equation" r:id="rId11" imgW="36828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930422" y="5149150"/>
                        <a:ext cx="1183097" cy="4487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3233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A3CA90-CA7A-4030-AFC3-2D0126E0C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komen we verder??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5058066-085D-464E-BD93-B28326588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Ellipsbaan (komeet, dwergplaneet). Gebruik voor de startsnelheid:</a:t>
            </a:r>
          </a:p>
          <a:p>
            <a:pPr marL="0" indent="0">
              <a:buNone/>
            </a:pPr>
            <a:r>
              <a:rPr lang="nl-NL" dirty="0"/>
              <a:t>                                    waarin de halflange as: </a:t>
            </a:r>
            <a:r>
              <a:rPr lang="nl-NL" i="1" dirty="0"/>
              <a:t>a</a:t>
            </a:r>
            <a:r>
              <a:rPr lang="nl-NL" dirty="0"/>
              <a:t> (semi-major </a:t>
            </a:r>
            <a:r>
              <a:rPr lang="nl-NL" dirty="0" err="1"/>
              <a:t>axis</a:t>
            </a:r>
            <a:r>
              <a:rPr lang="nl-NL" dirty="0"/>
              <a:t>) gelijk is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aan het gemiddelde van de kleinste en de grootste afstand tot de zon.</a:t>
            </a:r>
          </a:p>
          <a:p>
            <a:r>
              <a:rPr lang="nl-NL" dirty="0"/>
              <a:t>Een dubbelster: nu bewegen beid lichamen om een gemeenschappelijk zwaartepunt. De formules voor de wet van Kepler en de startsnelheid worden hierdoor ietsje anders, vraag dit aan je docent!</a:t>
            </a:r>
          </a:p>
          <a:p>
            <a:r>
              <a:rPr lang="nl-NL" dirty="0"/>
              <a:t>Grafieken van de energieën                          weergeven.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FB90F4C-6436-4DBE-BE1B-4A73CCE410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212319"/>
              </p:ext>
            </p:extLst>
          </p:nvPr>
        </p:nvGraphicFramePr>
        <p:xfrm>
          <a:off x="1214345" y="2244819"/>
          <a:ext cx="2416361" cy="107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3" imgW="1257120" imgH="558720" progId="Equation.DSMT4">
                  <p:embed/>
                </p:oleObj>
              </mc:Choice>
              <mc:Fallback>
                <p:oleObj name="Equation" r:id="rId3" imgW="1257120" imgH="55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14345" y="2244819"/>
                        <a:ext cx="2416361" cy="1073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2BED141-E46D-44D4-9B87-0BC0E64988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191312"/>
              </p:ext>
            </p:extLst>
          </p:nvPr>
        </p:nvGraphicFramePr>
        <p:xfrm>
          <a:off x="5252290" y="5478913"/>
          <a:ext cx="1827121" cy="569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Equation" r:id="rId5" imgW="774360" imgH="241200" progId="Equation.DSMT4">
                  <p:embed/>
                </p:oleObj>
              </mc:Choice>
              <mc:Fallback>
                <p:oleObj name="Equation" r:id="rId5" imgW="774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52290" y="5478913"/>
                        <a:ext cx="1827121" cy="5691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266668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445</Words>
  <Application>Microsoft Office PowerPoint</Application>
  <PresentationFormat>Breedbeeld</PresentationFormat>
  <Paragraphs>35</Paragraphs>
  <Slides>6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2</vt:i4>
      </vt:variant>
      <vt:variant>
        <vt:lpstr>Diatitels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Equation</vt:lpstr>
      <vt:lpstr>MathType 7.0 Equation</vt:lpstr>
      <vt:lpstr>Modelleren op maat</vt:lpstr>
      <vt:lpstr>PowerPoint-presentatie</vt:lpstr>
      <vt:lpstr>PowerPoint-presentatie</vt:lpstr>
      <vt:lpstr>De opdracht:</vt:lpstr>
      <vt:lpstr>En verder… hoe het er uit moet zien!</vt:lpstr>
      <vt:lpstr>Hoe komen we verder??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Modelleren op maat</dc:title>
  <dc:creator>PHM Uylings</dc:creator>
  <cp:lastModifiedBy>PHM Uylings</cp:lastModifiedBy>
  <cp:revision>12</cp:revision>
  <dcterms:created xsi:type="dcterms:W3CDTF">2019-12-12T13:10:39Z</dcterms:created>
  <dcterms:modified xsi:type="dcterms:W3CDTF">2019-12-12T15:01:06Z</dcterms:modified>
</cp:coreProperties>
</file>