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86" r:id="rId3"/>
    <p:sldId id="279" r:id="rId4"/>
    <p:sldId id="262" r:id="rId5"/>
    <p:sldId id="287" r:id="rId6"/>
    <p:sldId id="288" r:id="rId7"/>
    <p:sldId id="290" r:id="rId8"/>
    <p:sldId id="289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-account" initials="M" lastIdx="1" clrIdx="0">
    <p:extLst/>
  </p:cmAuthor>
  <p:cmAuthor id="2" name="Microsoft-account" initials="M [2]" lastIdx="1" clrIdx="1">
    <p:extLst/>
  </p:cmAuthor>
  <p:cmAuthor id="3" name="W.P. Spaan" initials="WS" lastIdx="2" clrIdx="2">
    <p:extLst>
      <p:ext uri="{19B8F6BF-5375-455C-9EA6-DF929625EA0E}">
        <p15:presenceInfo xmlns:p15="http://schemas.microsoft.com/office/powerpoint/2012/main" userId="8c70f8c9-7405-457f-8ecf-939368a86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1" autoAdjust="0"/>
    <p:restoredTop sz="96187" autoAdjust="0"/>
  </p:normalViewPr>
  <p:slideViewPr>
    <p:cSldViewPr snapToGrid="0">
      <p:cViewPr>
        <p:scale>
          <a:sx n="114" d="100"/>
          <a:sy n="114" d="100"/>
        </p:scale>
        <p:origin x="264" y="10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95D07-5F0D-4B08-AC28-61D12B8E29F4}" type="datetimeFigureOut">
              <a:rPr lang="nl-NL" smtClean="0"/>
              <a:t>12-12-19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29D4A-7C9B-4C0A-A7AA-400A13367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99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Koppeling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baseline="0" dirty="0"/>
              <a:t> </a:t>
            </a:r>
            <a:r>
              <a:rPr lang="en-US" baseline="0" dirty="0" err="1"/>
              <a:t>tussen</a:t>
            </a:r>
            <a:r>
              <a:rPr lang="en-US" baseline="0" dirty="0"/>
              <a:t> </a:t>
            </a:r>
            <a:r>
              <a:rPr lang="en-US" baseline="0" dirty="0" err="1"/>
              <a:t>dimensies</a:t>
            </a:r>
            <a:r>
              <a:rPr lang="en-US" baseline="0" dirty="0"/>
              <a:t> en Bloom. Het </a:t>
            </a:r>
            <a:r>
              <a:rPr lang="en-US" baseline="0" dirty="0" err="1"/>
              <a:t>gaat</a:t>
            </a:r>
            <a:r>
              <a:rPr lang="en-US" baseline="0" dirty="0"/>
              <a:t> </a:t>
            </a:r>
            <a:r>
              <a:rPr lang="en-US" baseline="0" dirty="0" err="1"/>
              <a:t>erom</a:t>
            </a:r>
            <a:r>
              <a:rPr lang="en-US" baseline="0" dirty="0"/>
              <a:t> </a:t>
            </a:r>
            <a:r>
              <a:rPr lang="en-US" baseline="0" dirty="0" err="1"/>
              <a:t>dat</a:t>
            </a:r>
            <a:r>
              <a:rPr lang="en-US" baseline="0" dirty="0"/>
              <a:t> met de </a:t>
            </a:r>
            <a:r>
              <a:rPr lang="en-US" baseline="0" dirty="0" err="1"/>
              <a:t>dimensie</a:t>
            </a:r>
            <a:r>
              <a:rPr lang="en-US" baseline="0" dirty="0"/>
              <a:t> </a:t>
            </a:r>
            <a:r>
              <a:rPr lang="en-US" baseline="0" dirty="0" err="1"/>
              <a:t>ook</a:t>
            </a:r>
            <a:r>
              <a:rPr lang="en-US" baseline="0" dirty="0"/>
              <a:t> de </a:t>
            </a:r>
            <a:r>
              <a:rPr lang="en-US" baseline="0" dirty="0" err="1"/>
              <a:t>hogere</a:t>
            </a:r>
            <a:r>
              <a:rPr lang="en-US" baseline="0" dirty="0"/>
              <a:t> </a:t>
            </a:r>
            <a:r>
              <a:rPr lang="en-US" baseline="0" dirty="0" err="1"/>
              <a:t>denkvaardigheden</a:t>
            </a:r>
            <a:r>
              <a:rPr lang="en-US" baseline="0" dirty="0"/>
              <a:t>, </a:t>
            </a:r>
            <a:r>
              <a:rPr lang="en-US" baseline="0" dirty="0" err="1"/>
              <a:t>zoals</a:t>
            </a:r>
            <a:r>
              <a:rPr lang="en-US" baseline="0" dirty="0"/>
              <a:t> </a:t>
            </a:r>
            <a:r>
              <a:rPr lang="en-US" baseline="0" dirty="0" err="1"/>
              <a:t>creativiteit</a:t>
            </a:r>
            <a:r>
              <a:rPr lang="en-US" baseline="0" dirty="0"/>
              <a:t> (</a:t>
            </a:r>
            <a:r>
              <a:rPr lang="en-US" baseline="0" dirty="0" err="1"/>
              <a:t>dimensie</a:t>
            </a:r>
            <a:r>
              <a:rPr lang="en-US" baseline="0" dirty="0"/>
              <a:t> 4) </a:t>
            </a:r>
            <a:r>
              <a:rPr lang="en-US" baseline="0" dirty="0" err="1"/>
              <a:t>aangesproken</a:t>
            </a:r>
            <a:r>
              <a:rPr lang="en-US" baseline="0" dirty="0"/>
              <a:t> </a:t>
            </a:r>
            <a:r>
              <a:rPr lang="en-US" baseline="0" dirty="0" err="1"/>
              <a:t>worden</a:t>
            </a:r>
            <a:r>
              <a:rPr lang="en-US" baseline="0" dirty="0"/>
              <a:t> en </a:t>
            </a:r>
            <a:r>
              <a:rPr lang="en-US" baseline="0" dirty="0" err="1"/>
              <a:t>dat</a:t>
            </a:r>
            <a:r>
              <a:rPr lang="en-US" baseline="0" dirty="0"/>
              <a:t> </a:t>
            </a:r>
            <a:r>
              <a:rPr lang="en-US" baseline="0" dirty="0" err="1"/>
              <a:t>sluit</a:t>
            </a:r>
            <a:r>
              <a:rPr lang="en-US" baseline="0" dirty="0"/>
              <a:t> </a:t>
            </a:r>
            <a:r>
              <a:rPr lang="en-US" baseline="0" dirty="0" err="1"/>
              <a:t>weer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</a:t>
            </a:r>
            <a:r>
              <a:rPr lang="en-US" baseline="0" dirty="0" err="1"/>
              <a:t>bij</a:t>
            </a:r>
            <a:r>
              <a:rPr lang="en-US" baseline="0" dirty="0"/>
              <a:t> </a:t>
            </a:r>
            <a:r>
              <a:rPr lang="en-US" baseline="0" dirty="0" err="1"/>
              <a:t>lezing</a:t>
            </a:r>
            <a:r>
              <a:rPr lang="en-US" baseline="0" dirty="0"/>
              <a:t> Ken Robinson.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58AD0-6F91-470C-A44E-1D45B9D9B6E6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3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7307" y="1156060"/>
            <a:ext cx="10363200" cy="1470025"/>
          </a:xfrm>
        </p:spPr>
        <p:txBody>
          <a:bodyPr anchor="b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10770" y="3047677"/>
            <a:ext cx="8016021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11355917" y="6489701"/>
            <a:ext cx="836083" cy="365125"/>
          </a:xfrm>
        </p:spPr>
        <p:txBody>
          <a:bodyPr/>
          <a:lstStyle>
            <a:lvl1pPr>
              <a:defRPr/>
            </a:lvl1pPr>
          </a:lstStyle>
          <a:p>
            <a:fld id="{B504F9D7-A09E-4066-A233-C5E57EFA6257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8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EA44DE-8D81-45D8-B862-2D4903722BA6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791" y="1266583"/>
            <a:ext cx="10363200" cy="1362075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0791" y="2659950"/>
            <a:ext cx="10363200" cy="1500187"/>
          </a:xfrm>
        </p:spPr>
        <p:txBody>
          <a:bodyPr t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355917" y="6489701"/>
            <a:ext cx="836083" cy="365125"/>
          </a:xfrm>
        </p:spPr>
        <p:txBody>
          <a:bodyPr/>
          <a:lstStyle>
            <a:lvl1pPr>
              <a:defRPr/>
            </a:lvl1pPr>
          </a:lstStyle>
          <a:p>
            <a:fld id="{7F7F7CF5-39D0-40D6-9B3E-E4FCDB681D10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2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5384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197600" y="2085609"/>
            <a:ext cx="5384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FDD54C3-5779-4F78-AE7D-EE301D31ECAD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109728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9AF2EF-543D-444B-BEE7-6726DB1EEB35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6448" y="2055235"/>
            <a:ext cx="109728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E9F71A-0F57-430B-B9C7-D94F6BEA5CC2}" type="slidenum">
              <a:rPr lang="nl-NL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3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944563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Titelstijl van model bewerken</a:t>
            </a:r>
            <a:endParaRPr lang="nl-NL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2100263"/>
            <a:ext cx="109728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9600" y="61245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06667" y="6124576"/>
            <a:ext cx="8360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0D91989-8A0F-41C6-BCE3-2B667D52A26F}" type="slidenum">
              <a:rPr lang="nl-NL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>
              <a:solidFill>
                <a:prstClr val="white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69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 cap="all">
          <a:solidFill>
            <a:srgbClr val="25167A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167A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marL="6286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2pPr>
      <a:lvl3pPr marL="896938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3pPr>
      <a:lvl4pPr marL="1255713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4pPr>
      <a:lvl5pPr marL="161290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0034" y="948531"/>
            <a:ext cx="10363200" cy="1470025"/>
          </a:xfrm>
        </p:spPr>
        <p:txBody>
          <a:bodyPr>
            <a:normAutofit/>
          </a:bodyPr>
          <a:lstStyle/>
          <a:p>
            <a:r>
              <a:rPr lang="nl-NL" b="1" dirty="0"/>
              <a:t>Heen-en-weer-denken bij practica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10770" y="3047676"/>
            <a:ext cx="8016021" cy="3442025"/>
          </a:xfrm>
        </p:spPr>
        <p:txBody>
          <a:bodyPr>
            <a:normAutofit/>
          </a:bodyPr>
          <a:lstStyle/>
          <a:p>
            <a:r>
              <a:rPr lang="nl-NL" sz="2400" b="1" dirty="0"/>
              <a:t>Denkwerk als basis voor differentiatie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Wouter Spaan</a:t>
            </a:r>
          </a:p>
          <a:p>
            <a:r>
              <a:rPr lang="nl-NL" dirty="0" err="1"/>
              <a:t>w.p.spaan@hva.nl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4F9D7-A09E-4066-A233-C5E57EFA6257}" type="slidenum">
              <a:rPr lang="nl-NL" smtClean="0">
                <a:solidFill>
                  <a:prstClr val="white"/>
                </a:solidFill>
              </a:rPr>
              <a:pPr/>
              <a:t>1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3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5B3E0-9386-AA42-ACCC-21D17214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583E6-39DB-4E4D-9524-8CE17EF29C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8B09CC-1953-1844-8568-0206DA3A8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2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44F0EE-3304-744D-9F9C-2B01220AA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396" y="0"/>
            <a:ext cx="7876400" cy="68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5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EE87-7747-4859-A692-375D50BE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3390-313F-4E5E-AC7E-FB1C9B1C04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Hands-on, </a:t>
            </a:r>
            <a:r>
              <a:rPr lang="nl-NL" sz="3200" dirty="0" err="1"/>
              <a:t>Minds</a:t>
            </a:r>
            <a:r>
              <a:rPr lang="nl-NL" sz="3200" dirty="0"/>
              <a:t>-on, Heen-en-Weer-Denken bij practica;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Voorbeelden;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3200" dirty="0"/>
              <a:t>Differentiëren bij practica.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3B063-CDEB-4566-944F-F670C875BB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3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0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cap="none" dirty="0" err="1"/>
              <a:t>Heen-en-weer-denken</a:t>
            </a:r>
            <a:endParaRPr lang="en-US" sz="3600" cap="none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C39AE1-0E17-4913-B334-63F3A1A653E5}" type="slidenum">
              <a:rPr lang="nl-NL">
                <a:solidFill>
                  <a:prstClr val="white"/>
                </a:solidFill>
              </a:rPr>
              <a:pPr/>
              <a:t>4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1775608" y="2560069"/>
            <a:ext cx="1940312" cy="21521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Domein van objecten en waarnemingen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(hands-on)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8476080" y="2560069"/>
            <a:ext cx="1940312" cy="21521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Domein van concepten en ideeën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(minds-on)</a:t>
            </a:r>
          </a:p>
        </p:txBody>
      </p:sp>
      <p:sp>
        <p:nvSpPr>
          <p:cNvPr id="8" name="Pijl links 7"/>
          <p:cNvSpPr/>
          <p:nvPr/>
        </p:nvSpPr>
        <p:spPr>
          <a:xfrm>
            <a:off x="4629746" y="2560069"/>
            <a:ext cx="3221865" cy="112141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Verklaren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Concluderen</a:t>
            </a:r>
          </a:p>
        </p:txBody>
      </p:sp>
      <p:sp>
        <p:nvSpPr>
          <p:cNvPr id="10" name="Pijl links 9"/>
          <p:cNvSpPr/>
          <p:nvPr/>
        </p:nvSpPr>
        <p:spPr>
          <a:xfrm flipH="1">
            <a:off x="4629744" y="3681487"/>
            <a:ext cx="3221867" cy="112141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Voorspellen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Experiment ontwerpen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557" y="1975868"/>
            <a:ext cx="4574886" cy="39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9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BCDE9-A903-2849-8A9E-F48B83F0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lenzenwet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6E55F1-C201-E24E-9FD4-526A0F04E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6830"/>
            <a:ext cx="5233851" cy="4402871"/>
          </a:xfrm>
        </p:spPr>
        <p:txBody>
          <a:bodyPr/>
          <a:lstStyle/>
          <a:p>
            <a:r>
              <a:rPr lang="nl-NL" dirty="0"/>
              <a:t>Klassiek: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Verifiëren van lenzenwet;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Lenzenwet gebruiken om sterkte lens te bepalen;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Alternatief: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Maak een …… beeld. Bedenk eerst waar je voorwerp, lens en scherm plaatst;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Wie maakt sterkste lens van diepvrieszakje met water? Bewijs zelf leveren.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018BF6-D57C-B74D-AE35-257ACF450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5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92191AB-B1FE-0C42-A478-2E8FE6190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28" y="1888347"/>
            <a:ext cx="6152605" cy="461445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8A4F072-569D-124F-A7D1-C5E39E387369}"/>
              </a:ext>
            </a:extLst>
          </p:cNvPr>
          <p:cNvSpPr txBox="1"/>
          <p:nvPr/>
        </p:nvSpPr>
        <p:spPr>
          <a:xfrm>
            <a:off x="5904406" y="6548842"/>
            <a:ext cx="3431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/>
              <a:t>Bron: </a:t>
            </a:r>
            <a:r>
              <a:rPr lang="nl-NL" sz="1050" dirty="0" err="1"/>
              <a:t>Leybold.nl</a:t>
            </a:r>
            <a:r>
              <a:rPr lang="nl-NL" sz="1050" dirty="0"/>
              <a:t> – verificatie Lenzenwet</a:t>
            </a:r>
          </a:p>
        </p:txBody>
      </p:sp>
      <p:sp>
        <p:nvSpPr>
          <p:cNvPr id="13" name="Wolk 12">
            <a:extLst>
              <a:ext uri="{FF2B5EF4-FFF2-40B4-BE49-F238E27FC236}">
                <a16:creationId xmlns:a16="http://schemas.microsoft.com/office/drawing/2014/main" id="{6DC04CC3-C769-5C44-9920-4460EDBA97B0}"/>
              </a:ext>
            </a:extLst>
          </p:cNvPr>
          <p:cNvSpPr/>
          <p:nvPr/>
        </p:nvSpPr>
        <p:spPr>
          <a:xfrm rot="946111">
            <a:off x="3150405" y="1510902"/>
            <a:ext cx="2777668" cy="129050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Hands-On</a:t>
            </a:r>
          </a:p>
          <a:p>
            <a:pPr algn="ctr"/>
            <a:r>
              <a:rPr lang="nl-NL" dirty="0"/>
              <a:t>Algoritmisch</a:t>
            </a:r>
          </a:p>
        </p:txBody>
      </p:sp>
      <p:sp>
        <p:nvSpPr>
          <p:cNvPr id="14" name="Wolk 13">
            <a:extLst>
              <a:ext uri="{FF2B5EF4-FFF2-40B4-BE49-F238E27FC236}">
                <a16:creationId xmlns:a16="http://schemas.microsoft.com/office/drawing/2014/main" id="{B716EC96-1A79-764E-A3A2-2F70DF6116D1}"/>
              </a:ext>
            </a:extLst>
          </p:cNvPr>
          <p:cNvSpPr/>
          <p:nvPr/>
        </p:nvSpPr>
        <p:spPr>
          <a:xfrm rot="20988381">
            <a:off x="4454083" y="2856581"/>
            <a:ext cx="2703279" cy="127783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(Hands-On -&gt; </a:t>
            </a:r>
            <a:r>
              <a:rPr lang="nl-NL" dirty="0" err="1"/>
              <a:t>Minds</a:t>
            </a:r>
            <a:r>
              <a:rPr lang="nl-NL" dirty="0"/>
              <a:t>-On)</a:t>
            </a:r>
          </a:p>
        </p:txBody>
      </p:sp>
      <p:sp>
        <p:nvSpPr>
          <p:cNvPr id="15" name="Wolk 14">
            <a:extLst>
              <a:ext uri="{FF2B5EF4-FFF2-40B4-BE49-F238E27FC236}">
                <a16:creationId xmlns:a16="http://schemas.microsoft.com/office/drawing/2014/main" id="{28B70040-C968-9644-81AC-887F0A64C622}"/>
              </a:ext>
            </a:extLst>
          </p:cNvPr>
          <p:cNvSpPr/>
          <p:nvPr/>
        </p:nvSpPr>
        <p:spPr>
          <a:xfrm rot="946111">
            <a:off x="5114613" y="4258179"/>
            <a:ext cx="2777668" cy="129050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Minds</a:t>
            </a:r>
            <a:r>
              <a:rPr lang="nl-NL" dirty="0"/>
              <a:t>-On -&gt; Hands-On</a:t>
            </a:r>
          </a:p>
        </p:txBody>
      </p:sp>
      <p:sp>
        <p:nvSpPr>
          <p:cNvPr id="16" name="Wolk 15">
            <a:extLst>
              <a:ext uri="{FF2B5EF4-FFF2-40B4-BE49-F238E27FC236}">
                <a16:creationId xmlns:a16="http://schemas.microsoft.com/office/drawing/2014/main" id="{7CC21283-7018-AB4F-BF72-90E118856276}"/>
              </a:ext>
            </a:extLst>
          </p:cNvPr>
          <p:cNvSpPr/>
          <p:nvPr/>
        </p:nvSpPr>
        <p:spPr>
          <a:xfrm rot="20499930">
            <a:off x="3173892" y="5348073"/>
            <a:ext cx="2777668" cy="129050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Minds</a:t>
            </a:r>
            <a:r>
              <a:rPr lang="nl-NL" dirty="0"/>
              <a:t>-On -&gt; Hands-On-&gt; </a:t>
            </a:r>
            <a:r>
              <a:rPr lang="nl-NL" dirty="0" err="1"/>
              <a:t>Minds</a:t>
            </a:r>
            <a:r>
              <a:rPr lang="nl-NL" dirty="0"/>
              <a:t>-On</a:t>
            </a:r>
          </a:p>
        </p:txBody>
      </p:sp>
    </p:spTree>
    <p:extLst>
      <p:ext uri="{BB962C8B-B14F-4D97-AF65-F5344CB8AC3E}">
        <p14:creationId xmlns:p14="http://schemas.microsoft.com/office/powerpoint/2010/main" val="5172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57404-3493-984D-91B1-0AC27E04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Soortelijke warmte – ideeën met HWD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04D30E-7841-3A48-893D-85F5449E29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63569" y="2086770"/>
            <a:ext cx="5833419" cy="3791723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8F068A-310E-EF4B-BEE7-1EAD02B97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6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A91B9E1-952F-B54C-A30B-C1CDCC22AF2D}"/>
              </a:ext>
            </a:extLst>
          </p:cNvPr>
          <p:cNvSpPr txBox="1"/>
          <p:nvPr/>
        </p:nvSpPr>
        <p:spPr>
          <a:xfrm>
            <a:off x="6079106" y="5971737"/>
            <a:ext cx="3431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/>
              <a:t>Bron: </a:t>
            </a:r>
            <a:r>
              <a:rPr lang="nl-NL" sz="1050" dirty="0" err="1"/>
              <a:t>sci-supply.com</a:t>
            </a:r>
            <a:endParaRPr lang="nl-NL" sz="105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69B57CA-4F79-D14C-B833-9B5FD4768AEA}"/>
              </a:ext>
            </a:extLst>
          </p:cNvPr>
          <p:cNvSpPr txBox="1"/>
          <p:nvPr/>
        </p:nvSpPr>
        <p:spPr>
          <a:xfrm>
            <a:off x="609599" y="2092841"/>
            <a:ext cx="55539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Soortelijke warmte aluminium bepalen: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Leerlingen bepalen methode;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Leerlingen bepalen hoeveel water en 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Leerlingen selecteren benodigdheden;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Contextrijker: welke vloeistof is het geschiktst voor een </a:t>
            </a:r>
            <a:r>
              <a:rPr lang="nl-NL" sz="2400" dirty="0" err="1"/>
              <a:t>zonne-collector</a:t>
            </a:r>
            <a:r>
              <a:rPr lang="nl-NL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Leerlingen voeren elkaars methode uit.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8" name="Wolk 7">
            <a:extLst>
              <a:ext uri="{FF2B5EF4-FFF2-40B4-BE49-F238E27FC236}">
                <a16:creationId xmlns:a16="http://schemas.microsoft.com/office/drawing/2014/main" id="{3C94C1D7-2592-E047-B138-3C04239C2A5E}"/>
              </a:ext>
            </a:extLst>
          </p:cNvPr>
          <p:cNvSpPr/>
          <p:nvPr/>
        </p:nvSpPr>
        <p:spPr>
          <a:xfrm rot="20977011">
            <a:off x="5649486" y="2325435"/>
            <a:ext cx="4290416" cy="282018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Leerling kan pas starten met hands</a:t>
            </a:r>
            <a:r>
              <a:rPr lang="nl-NL" dirty="0"/>
              <a:t>‑</a:t>
            </a:r>
            <a:r>
              <a:rPr lang="nl-NL" sz="2400" dirty="0"/>
              <a:t>on deel nadat hij heeft heen-en-weer-gedacht.</a:t>
            </a:r>
          </a:p>
        </p:txBody>
      </p:sp>
    </p:spTree>
    <p:extLst>
      <p:ext uri="{BB962C8B-B14F-4D97-AF65-F5344CB8AC3E}">
        <p14:creationId xmlns:p14="http://schemas.microsoft.com/office/powerpoint/2010/main" val="148127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9777D-54D5-C34D-84BA-862FF0F8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Differentiëren - Mogelijkheden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951840-4C71-CC4A-B14A-9451456581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7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3361A7C2-27DD-3143-A9B8-C5CB11D59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87623" y="2697979"/>
            <a:ext cx="4941796" cy="32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8161C09-C87E-504A-81FD-EC35A13FEC3B}"/>
              </a:ext>
            </a:extLst>
          </p:cNvPr>
          <p:cNvSpPr txBox="1"/>
          <p:nvPr/>
        </p:nvSpPr>
        <p:spPr>
          <a:xfrm>
            <a:off x="609600" y="2697978"/>
            <a:ext cx="62707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Eigen methodes laten uitvoeren;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met reflectie erop!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Specifieke methode geven;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Methodes laten vergelijken;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Meetonzekerheden uitwerken;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755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9777D-54D5-C34D-84BA-862FF0F8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Differentiëren - mogelijkheden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951840-4C71-CC4A-B14A-9451456581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8</a:t>
            </a:fld>
            <a:endParaRPr lang="nl-NL">
              <a:solidFill>
                <a:prstClr val="white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8EA663-E5F6-EA41-972B-EB0EC0CF5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033" y="2084390"/>
            <a:ext cx="4215367" cy="316152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551E2D-9A4C-3842-9FC1-2BAD584741B5}"/>
              </a:ext>
            </a:extLst>
          </p:cNvPr>
          <p:cNvSpPr txBox="1"/>
          <p:nvPr/>
        </p:nvSpPr>
        <p:spPr>
          <a:xfrm>
            <a:off x="609600" y="2084390"/>
            <a:ext cx="67574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Maak een …</a:t>
            </a:r>
          </a:p>
          <a:p>
            <a:r>
              <a:rPr lang="nl-NL" sz="2400" dirty="0"/>
              <a:t>	… vergroot, reëel…</a:t>
            </a:r>
          </a:p>
          <a:p>
            <a:r>
              <a:rPr lang="nl-NL" sz="2400" dirty="0"/>
              <a:t>	… omgekeerd, verkleind…</a:t>
            </a:r>
          </a:p>
          <a:p>
            <a:r>
              <a:rPr lang="nl-NL" sz="2400" dirty="0"/>
              <a:t>	… rechtopstaand, vergroot…</a:t>
            </a:r>
          </a:p>
          <a:p>
            <a:r>
              <a:rPr lang="nl-NL" sz="2400" dirty="0"/>
              <a:t>	… rechtopstaand, virtueel…</a:t>
            </a:r>
          </a:p>
          <a:p>
            <a:r>
              <a:rPr lang="nl-NL" sz="2400" dirty="0"/>
              <a:t>	… rechtopstaand, verkleind…</a:t>
            </a:r>
          </a:p>
          <a:p>
            <a:r>
              <a:rPr lang="nl-NL" sz="2400" dirty="0"/>
              <a:t>	… rechtopstaand, reëel…</a:t>
            </a:r>
          </a:p>
          <a:p>
            <a:r>
              <a:rPr lang="nl-NL" sz="2400" dirty="0"/>
              <a:t>	… omgekeerd, 2 maal vergroot …</a:t>
            </a:r>
          </a:p>
          <a:p>
            <a:r>
              <a:rPr lang="nl-NL" sz="2400" dirty="0"/>
              <a:t>						… beeld</a:t>
            </a:r>
          </a:p>
          <a:p>
            <a:endParaRPr lang="nl-NL" sz="2400" dirty="0"/>
          </a:p>
          <a:p>
            <a:r>
              <a:rPr lang="nl-NL" sz="2400" dirty="0"/>
              <a:t>Hulpmiddel: kaartjes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10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78DBB-A5C3-064A-842D-CC90000B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EB79D6-AE87-3F46-ACFB-6963BD109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A44DE-8D81-45D8-B862-2D4903722BA6}" type="slidenum">
              <a:rPr lang="nl-NL" smtClean="0">
                <a:solidFill>
                  <a:prstClr val="white"/>
                </a:solidFill>
              </a:rPr>
              <a:pPr/>
              <a:t>9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287CECB-68A1-E349-8ED1-FC343BB9E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8595" y="2048924"/>
            <a:ext cx="6794810" cy="425821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Zodra er denkwerk is, kun je ook bij practica betekenisvol differentiëren</a:t>
            </a:r>
          </a:p>
        </p:txBody>
      </p:sp>
    </p:spTree>
    <p:extLst>
      <p:ext uri="{BB962C8B-B14F-4D97-AF65-F5344CB8AC3E}">
        <p14:creationId xmlns:p14="http://schemas.microsoft.com/office/powerpoint/2010/main" val="1975344622"/>
      </p:ext>
    </p:extLst>
  </p:cSld>
  <p:clrMapOvr>
    <a:masterClrMapping/>
  </p:clrMapOvr>
</p:sld>
</file>

<file path=ppt/theme/theme1.xml><?xml version="1.0" encoding="utf-8"?>
<a:theme xmlns:a="http://schemas.openxmlformats.org/drawingml/2006/main" name="www.hva.nl_huisstijl_bestanden_hva-algeme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vA-thema" id="{18FAEA5F-00AD-4744-97B1-62B12A041B89}" vid="{FB2C4510-C14D-0E43-8A89-AA57894245B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HvA-thema</Template>
  <TotalTime>6759</TotalTime>
  <Words>276</Words>
  <Application>Microsoft Macintosh PowerPoint</Application>
  <PresentationFormat>Breedbeeld</PresentationFormat>
  <Paragraphs>79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Calibri</vt:lpstr>
      <vt:lpstr>www.hva.nl_huisstijl_bestanden_hva-algemeen</vt:lpstr>
      <vt:lpstr>Heen-en-weer-denken bij practica </vt:lpstr>
      <vt:lpstr>PowerPoint-presentatie</vt:lpstr>
      <vt:lpstr>Overzicht</vt:lpstr>
      <vt:lpstr>Heen-en-weer-denken</vt:lpstr>
      <vt:lpstr>lenzenwet</vt:lpstr>
      <vt:lpstr>Soortelijke warmte – ideeën met HWD</vt:lpstr>
      <vt:lpstr>Differentiëren - Mogelijkheden</vt:lpstr>
      <vt:lpstr>Differentiëren - mogelijkheden</vt:lpstr>
      <vt:lpstr>Afsluiting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Heen-en-weer-denken als fundament voor natuurwetenschappelijke geletterdheid</dc:title>
  <dc:creator>Microsoft-account</dc:creator>
  <cp:lastModifiedBy>W.P. Spaan</cp:lastModifiedBy>
  <cp:revision>70</cp:revision>
  <dcterms:created xsi:type="dcterms:W3CDTF">2017-11-27T11:39:44Z</dcterms:created>
  <dcterms:modified xsi:type="dcterms:W3CDTF">2019-12-12T14:53:39Z</dcterms:modified>
</cp:coreProperties>
</file>