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9"/>
  </p:notesMasterIdLst>
  <p:sldIdLst>
    <p:sldId id="295" r:id="rId2"/>
    <p:sldId id="308" r:id="rId3"/>
    <p:sldId id="319" r:id="rId4"/>
    <p:sldId id="320" r:id="rId5"/>
    <p:sldId id="309" r:id="rId6"/>
    <p:sldId id="310" r:id="rId7"/>
    <p:sldId id="311" r:id="rId8"/>
    <p:sldId id="312" r:id="rId9"/>
    <p:sldId id="313" r:id="rId10"/>
    <p:sldId id="321" r:id="rId11"/>
    <p:sldId id="322" r:id="rId12"/>
    <p:sldId id="314" r:id="rId13"/>
    <p:sldId id="317" r:id="rId14"/>
    <p:sldId id="318" r:id="rId15"/>
    <p:sldId id="316" r:id="rId16"/>
    <p:sldId id="324" r:id="rId17"/>
    <p:sldId id="32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an, Sjanne de" initials="HSd" lastIdx="2" clrIdx="0">
    <p:extLst>
      <p:ext uri="{19B8F6BF-5375-455C-9EA6-DF929625EA0E}">
        <p15:presenceInfo xmlns:p15="http://schemas.microsoft.com/office/powerpoint/2012/main" userId="S::haans@Thiememeulenhoff.nl::f6a6161b-124f-4127-8557-933a8086f4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5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hooy\Downloads\Enqu&#234;te%205%20havo%20-%20natuurkunde%20(Antwoorden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sz="2800" b="1" dirty="0" err="1"/>
              <a:t>Enquete</a:t>
            </a:r>
            <a:r>
              <a:rPr lang="nl-NL" sz="2800" b="1" dirty="0"/>
              <a:t> </a:t>
            </a:r>
            <a:r>
              <a:rPr lang="nl-NL" sz="2800" b="1" dirty="0" err="1"/>
              <a:t>5H</a:t>
            </a:r>
            <a:r>
              <a:rPr lang="nl-NL" sz="2800" b="1" dirty="0"/>
              <a:t> - waardering formatieve elementen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'Formulierreacties 1'!$C$27:$I$27</c:f>
              <c:strCache>
                <c:ptCount val="7"/>
                <c:pt idx="0">
                  <c:v>Startquizzen</c:v>
                </c:pt>
                <c:pt idx="1">
                  <c:v>Opgavenbundel</c:v>
                </c:pt>
                <c:pt idx="2">
                  <c:v>Opgavenplanner</c:v>
                </c:pt>
                <c:pt idx="3">
                  <c:v>Oefenvragen eDition</c:v>
                </c:pt>
                <c:pt idx="4">
                  <c:v>Zelftoets eDition</c:v>
                </c:pt>
                <c:pt idx="5">
                  <c:v>Experimenten</c:v>
                </c:pt>
                <c:pt idx="6">
                  <c:v>Formatieve toets</c:v>
                </c:pt>
              </c:strCache>
            </c:strRef>
          </c:cat>
          <c:val>
            <c:numRef>
              <c:f>'Formulierreacties 1'!$C$28:$I$28</c:f>
              <c:numCache>
                <c:formatCode>General</c:formatCode>
                <c:ptCount val="7"/>
                <c:pt idx="0">
                  <c:v>4</c:v>
                </c:pt>
                <c:pt idx="1">
                  <c:v>4.4000000000000004</c:v>
                </c:pt>
                <c:pt idx="2">
                  <c:v>3.2</c:v>
                </c:pt>
                <c:pt idx="3">
                  <c:v>3.9</c:v>
                </c:pt>
                <c:pt idx="4">
                  <c:v>4.0999999999999996</c:v>
                </c:pt>
                <c:pt idx="5">
                  <c:v>3.8</c:v>
                </c:pt>
                <c:pt idx="6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94-4E85-9D38-19B966ECF5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3039232"/>
        <c:axId val="423036936"/>
      </c:barChart>
      <c:catAx>
        <c:axId val="423039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23036936"/>
        <c:crosses val="autoZero"/>
        <c:auto val="1"/>
        <c:lblAlgn val="ctr"/>
        <c:lblOffset val="100"/>
        <c:noMultiLvlLbl val="0"/>
      </c:catAx>
      <c:valAx>
        <c:axId val="423036936"/>
        <c:scaling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23039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EFE4D-A7C9-41E9-B903-D44938C36DB2}" type="datetimeFigureOut">
              <a:rPr lang="nl-NL" smtClean="0"/>
              <a:t>12-12-2019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109A1-0381-4C32-BC8E-34C7C11EA3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0881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79A9-7068-4231-B7FD-A8F64019F80D}" type="datetimeFigureOut">
              <a:rPr lang="nl-NL" smtClean="0"/>
              <a:t>12-12-2019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64EA-A490-4D43-BB10-7FF31D45A7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9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79A9-7068-4231-B7FD-A8F64019F80D}" type="datetimeFigureOut">
              <a:rPr lang="nl-NL" smtClean="0"/>
              <a:t>12-12-2019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64EA-A490-4D43-BB10-7FF31D45A7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035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79A9-7068-4231-B7FD-A8F64019F80D}" type="datetimeFigureOut">
              <a:rPr lang="nl-NL" smtClean="0"/>
              <a:t>12-12-2019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64EA-A490-4D43-BB10-7FF31D45A7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0372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79A9-7068-4231-B7FD-A8F64019F80D}" type="datetimeFigureOut">
              <a:rPr lang="nl-NL" smtClean="0"/>
              <a:t>12-12-2019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64EA-A490-4D43-BB10-7FF31D45A739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4600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79A9-7068-4231-B7FD-A8F64019F80D}" type="datetimeFigureOut">
              <a:rPr lang="nl-NL" smtClean="0"/>
              <a:t>12-12-2019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64EA-A490-4D43-BB10-7FF31D45A7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0570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79A9-7068-4231-B7FD-A8F64019F80D}" type="datetimeFigureOut">
              <a:rPr lang="nl-NL" smtClean="0"/>
              <a:t>12-12-2019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64EA-A490-4D43-BB10-7FF31D45A7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7514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79A9-7068-4231-B7FD-A8F64019F80D}" type="datetimeFigureOut">
              <a:rPr lang="nl-NL" smtClean="0"/>
              <a:t>12-12-2019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64EA-A490-4D43-BB10-7FF31D45A7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8956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79A9-7068-4231-B7FD-A8F64019F80D}" type="datetimeFigureOut">
              <a:rPr lang="nl-NL" smtClean="0"/>
              <a:t>12-12-2019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64EA-A490-4D43-BB10-7FF31D45A7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3260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79A9-7068-4231-B7FD-A8F64019F80D}" type="datetimeFigureOut">
              <a:rPr lang="nl-NL" smtClean="0"/>
              <a:t>12-12-2019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64EA-A490-4D43-BB10-7FF31D45A7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4344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8CAD1E-F8BC-4EE5-8ABB-016E447CF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700908-DBE6-4342-8625-3C3A506F8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80B957-6736-4E51-94B8-2F8E260B4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79A9-7068-4231-B7FD-A8F64019F80D}" type="datetimeFigureOut">
              <a:rPr lang="nl-NL" smtClean="0"/>
              <a:t>12-12-2019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E11853-4F22-4104-AB12-A5DEF6FB1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97E559-E635-489C-A706-ECF418932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64EA-A490-4D43-BB10-7FF31D45A7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076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79A9-7068-4231-B7FD-A8F64019F80D}" type="datetimeFigureOut">
              <a:rPr lang="nl-NL" smtClean="0"/>
              <a:t>12-12-2019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64EA-A490-4D43-BB10-7FF31D45A7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946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79A9-7068-4231-B7FD-A8F64019F80D}" type="datetimeFigureOut">
              <a:rPr lang="nl-NL" smtClean="0"/>
              <a:t>12-12-2019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64EA-A490-4D43-BB10-7FF31D45A7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4047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79A9-7068-4231-B7FD-A8F64019F80D}" type="datetimeFigureOut">
              <a:rPr lang="nl-NL" smtClean="0"/>
              <a:t>12-12-2019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64EA-A490-4D43-BB10-7FF31D45A7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4743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79A9-7068-4231-B7FD-A8F64019F80D}" type="datetimeFigureOut">
              <a:rPr lang="nl-NL" smtClean="0"/>
              <a:t>12-12-2019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64EA-A490-4D43-BB10-7FF31D45A7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257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79A9-7068-4231-B7FD-A8F64019F80D}" type="datetimeFigureOut">
              <a:rPr lang="nl-NL" smtClean="0"/>
              <a:t>12-12-2019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64EA-A490-4D43-BB10-7FF31D45A7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4371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79A9-7068-4231-B7FD-A8F64019F80D}" type="datetimeFigureOut">
              <a:rPr lang="nl-NL" smtClean="0"/>
              <a:t>12-12-2019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64EA-A490-4D43-BB10-7FF31D45A7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5788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79A9-7068-4231-B7FD-A8F64019F80D}" type="datetimeFigureOut">
              <a:rPr lang="nl-NL" smtClean="0"/>
              <a:t>12-12-2019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64EA-A490-4D43-BB10-7FF31D45A7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85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79A9-7068-4231-B7FD-A8F64019F80D}" type="datetimeFigureOut">
              <a:rPr lang="nl-NL" smtClean="0"/>
              <a:t>12-12-2019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64EA-A490-4D43-BB10-7FF31D45A7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2367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86F79A9-7068-4231-B7FD-A8F64019F80D}" type="datetimeFigureOut">
              <a:rPr lang="nl-NL" smtClean="0"/>
              <a:t>12-12-2019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70564EA-A490-4D43-BB10-7FF31D45A7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683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7ACB2E7D-C969-421C-A9A3-9E96E6759FB6}"/>
              </a:ext>
            </a:extLst>
          </p:cNvPr>
          <p:cNvSpPr txBox="1">
            <a:spLocks/>
          </p:cNvSpPr>
          <p:nvPr/>
        </p:nvSpPr>
        <p:spPr>
          <a:xfrm>
            <a:off x="838200" y="1287965"/>
            <a:ext cx="10515600" cy="201117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8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Differentiatie</a:t>
            </a:r>
            <a:endParaRPr lang="nl-NL" sz="6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6600" dirty="0">
                <a:latin typeface="Calibri" panose="020F0502020204030204" pitchFamily="34" charset="0"/>
                <a:cs typeface="Times New Roman" panose="02020603050405020304" pitchFamily="18" charset="0"/>
              </a:rPr>
              <a:t>tussen bèta’s en non-bèta’s</a:t>
            </a:r>
            <a:endParaRPr lang="nl-NL" sz="66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DDB778E-4A66-45BA-A39B-BFEF82CEB303}"/>
              </a:ext>
            </a:extLst>
          </p:cNvPr>
          <p:cNvSpPr txBox="1">
            <a:spLocks/>
          </p:cNvSpPr>
          <p:nvPr/>
        </p:nvSpPr>
        <p:spPr>
          <a:xfrm>
            <a:off x="838200" y="3558857"/>
            <a:ext cx="10515600" cy="2786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Disclaimer</a:t>
            </a:r>
            <a:endParaRPr lang="nl-NL" dirty="0"/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Oriëntatie</a:t>
            </a:r>
          </a:p>
          <a:p>
            <a:pPr>
              <a:spcBef>
                <a:spcPts val="1200"/>
              </a:spcBef>
            </a:pPr>
            <a:r>
              <a:rPr lang="nl-NL" sz="5200" dirty="0">
                <a:latin typeface="Calibri" panose="020F0502020204030204" pitchFamily="34" charset="0"/>
                <a:cs typeface="Calibri" panose="020F0502020204030204" pitchFamily="34" charset="0"/>
              </a:rPr>
              <a:t>Kees Hooyman   St. Bonifatiuscollege</a:t>
            </a:r>
          </a:p>
        </p:txBody>
      </p:sp>
    </p:spTree>
    <p:extLst>
      <p:ext uri="{BB962C8B-B14F-4D97-AF65-F5344CB8AC3E}">
        <p14:creationId xmlns:p14="http://schemas.microsoft.com/office/powerpoint/2010/main" val="313971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938A1CD-A677-49C4-B050-A24CE984E5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7" r="40603" b="14442"/>
          <a:stretch/>
        </p:blipFill>
        <p:spPr>
          <a:xfrm>
            <a:off x="283778" y="158231"/>
            <a:ext cx="8189257" cy="62741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AC3F539-E949-45AE-A644-D3E8159529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112" t="15927" r="733" b="33257"/>
          <a:stretch/>
        </p:blipFill>
        <p:spPr>
          <a:xfrm>
            <a:off x="8439808" y="425669"/>
            <a:ext cx="3468414" cy="23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44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5749700-C7A1-4A99-A479-B554D9C2AE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22" t="12107" r="676" b="42529"/>
          <a:stretch/>
        </p:blipFill>
        <p:spPr>
          <a:xfrm>
            <a:off x="8823575" y="830317"/>
            <a:ext cx="3158218" cy="214411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47BCE83-152C-42C3-B7C6-6E0709036F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663" b="93985"/>
          <a:stretch/>
        </p:blipFill>
        <p:spPr>
          <a:xfrm>
            <a:off x="597575" y="438333"/>
            <a:ext cx="7867374" cy="45832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B5D6EF7-E1CD-4281-BEF5-7FE93D990D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85" r="40663" b="79715"/>
          <a:stretch/>
        </p:blipFill>
        <p:spPr>
          <a:xfrm>
            <a:off x="597575" y="896653"/>
            <a:ext cx="7867374" cy="74675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3102121-069A-4D84-9926-60E62C0C08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211" r="40663" b="40864"/>
          <a:stretch/>
        </p:blipFill>
        <p:spPr>
          <a:xfrm>
            <a:off x="597575" y="1643405"/>
            <a:ext cx="7867374" cy="250887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3D08312-2C40-4A82-9C22-5E0BDAAF06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185" r="40663" b="2000"/>
          <a:stretch/>
        </p:blipFill>
        <p:spPr>
          <a:xfrm>
            <a:off x="2535310" y="5171262"/>
            <a:ext cx="7867374" cy="150987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0D1E53C-762F-4683-AA73-05470C6607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041" r="40663" b="25170"/>
          <a:stretch/>
        </p:blipFill>
        <p:spPr>
          <a:xfrm>
            <a:off x="597575" y="4152275"/>
            <a:ext cx="7867374" cy="97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4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C777D931-B296-45C6-858B-7DBD6180898D}"/>
              </a:ext>
            </a:extLst>
          </p:cNvPr>
          <p:cNvSpPr txBox="1">
            <a:spLocks/>
          </p:cNvSpPr>
          <p:nvPr/>
        </p:nvSpPr>
        <p:spPr>
          <a:xfrm>
            <a:off x="838200" y="1778000"/>
            <a:ext cx="10515599" cy="5202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3200" dirty="0"/>
              <a:t>Contexten en concrete situaties.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3200" dirty="0"/>
              <a:t>Fenomenen: Wat gebeurt hier? Hoe ‘werkt’ het?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3200" dirty="0"/>
              <a:t>Vragen die helpen om de situatie te begrijpen.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l-NL" sz="3200" dirty="0"/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3200" dirty="0"/>
              <a:t>Zijn deze vragen ook geschikt voor bèta’s?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3200" dirty="0"/>
              <a:t>Digitaal, veel gesloten vragen + feedback.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3200" dirty="0"/>
              <a:t>In gemengde groepen laten samenwerken.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l-NL" sz="32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ACB2E7D-C969-421C-A9A3-9E96E6759FB6}"/>
              </a:ext>
            </a:extLst>
          </p:cNvPr>
          <p:cNvSpPr txBox="1">
            <a:spLocks/>
          </p:cNvSpPr>
          <p:nvPr/>
        </p:nvSpPr>
        <p:spPr>
          <a:xfrm>
            <a:off x="838200" y="538480"/>
            <a:ext cx="10954408" cy="924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dit ook geschikt voor bèta’s?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3D2FF0-F031-4E2C-8959-95E0CA676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96377" y="1463040"/>
            <a:ext cx="1896231" cy="16838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140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C777D931-B296-45C6-858B-7DBD6180898D}"/>
              </a:ext>
            </a:extLst>
          </p:cNvPr>
          <p:cNvSpPr txBox="1">
            <a:spLocks/>
          </p:cNvSpPr>
          <p:nvPr/>
        </p:nvSpPr>
        <p:spPr>
          <a:xfrm>
            <a:off x="838200" y="1778000"/>
            <a:ext cx="10515599" cy="5202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3200" dirty="0"/>
              <a:t>Na de fenomenen komen de formules.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3200" dirty="0"/>
              <a:t>Korte centrale uitleg, daarna opgaven maken.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3200" dirty="0"/>
              <a:t>Hoe kan een leerling goede keuzes maken?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3200" dirty="0"/>
              <a:t>Opgaven in oplopende moeilijkheidsgraad.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3200" dirty="0"/>
              <a:t>Overzicht leerdoelen + bijbehorende vragen.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3200" dirty="0"/>
              <a:t>Afrondende opdrachten op </a:t>
            </a:r>
            <a:r>
              <a:rPr lang="nl-NL" sz="3200" dirty="0" err="1"/>
              <a:t>toetsniveau</a:t>
            </a:r>
            <a:r>
              <a:rPr lang="nl-NL" sz="3200" dirty="0"/>
              <a:t>.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3200" dirty="0"/>
              <a:t>Opnieuw veel feedback (liefst digitaal).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l-NL" sz="3200" dirty="0"/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l-NL" sz="3200" dirty="0"/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l-NL" sz="32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ACB2E7D-C969-421C-A9A3-9E96E6759FB6}"/>
              </a:ext>
            </a:extLst>
          </p:cNvPr>
          <p:cNvSpPr txBox="1">
            <a:spLocks/>
          </p:cNvSpPr>
          <p:nvPr/>
        </p:nvSpPr>
        <p:spPr>
          <a:xfrm>
            <a:off x="838200" y="538480"/>
            <a:ext cx="10954408" cy="924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is de volgende stap?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3D2FF0-F031-4E2C-8959-95E0CA676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96377" y="1463040"/>
            <a:ext cx="1896231" cy="16838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248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7ACB2E7D-C969-421C-A9A3-9E96E6759FB6}"/>
              </a:ext>
            </a:extLst>
          </p:cNvPr>
          <p:cNvSpPr txBox="1">
            <a:spLocks/>
          </p:cNvSpPr>
          <p:nvPr/>
        </p:nvSpPr>
        <p:spPr>
          <a:xfrm>
            <a:off x="838200" y="538480"/>
            <a:ext cx="10954408" cy="924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latin typeface="+mn-lt"/>
              </a:rPr>
              <a:t>Opgavenplanner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1B30E65-BF0F-47BE-AB56-2076E68D3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30" b="32526"/>
          <a:stretch/>
        </p:blipFill>
        <p:spPr>
          <a:xfrm>
            <a:off x="838199" y="1802982"/>
            <a:ext cx="10534007" cy="423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71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EF45CA4-05FC-424F-82D8-CD9A09DCD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060" y="0"/>
            <a:ext cx="9807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80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C777D931-B296-45C6-858B-7DBD6180898D}"/>
              </a:ext>
            </a:extLst>
          </p:cNvPr>
          <p:cNvSpPr txBox="1">
            <a:spLocks/>
          </p:cNvSpPr>
          <p:nvPr/>
        </p:nvSpPr>
        <p:spPr>
          <a:xfrm>
            <a:off x="838200" y="1778000"/>
            <a:ext cx="10515599" cy="5202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3200" dirty="0"/>
              <a:t>Digitale opgaven met veel feedback.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3200" dirty="0"/>
              <a:t>Formatieve toetsen met veel feedback.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3200" dirty="0"/>
              <a:t>Helpen met keuzes maken.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l-NL" sz="3200" dirty="0"/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3200" dirty="0"/>
              <a:t>Samenwerken in groepen </a:t>
            </a:r>
            <a:r>
              <a:rPr lang="nl-NL" sz="3200" dirty="0">
                <a:sym typeface="Wingdings" panose="05000000000000000000" pitchFamily="2" charset="2"/>
              </a:rPr>
              <a:t> beloning</a:t>
            </a:r>
            <a:r>
              <a:rPr lang="nl-NL" sz="3200" dirty="0"/>
              <a:t>.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3200" dirty="0"/>
              <a:t>Competitie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l-NL" sz="3200" dirty="0"/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l-NL" sz="3200" dirty="0"/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l-NL" sz="3200" dirty="0"/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l-NL" sz="32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ACB2E7D-C969-421C-A9A3-9E96E6759FB6}"/>
              </a:ext>
            </a:extLst>
          </p:cNvPr>
          <p:cNvSpPr txBox="1">
            <a:spLocks/>
          </p:cNvSpPr>
          <p:nvPr/>
        </p:nvSpPr>
        <p:spPr>
          <a:xfrm>
            <a:off x="838200" y="538480"/>
            <a:ext cx="10954408" cy="924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latin typeface="+mn-lt"/>
              </a:rPr>
              <a:t>Leerlingen die weinig doen</a:t>
            </a:r>
          </a:p>
        </p:txBody>
      </p:sp>
    </p:spTree>
    <p:extLst>
      <p:ext uri="{BB962C8B-B14F-4D97-AF65-F5344CB8AC3E}">
        <p14:creationId xmlns:p14="http://schemas.microsoft.com/office/powerpoint/2010/main" val="42012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D1234-EAF9-4D28-A92F-BEAF93F54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08683"/>
          </a:xfrm>
        </p:spPr>
        <p:txBody>
          <a:bodyPr>
            <a:normAutofit/>
          </a:bodyPr>
          <a:lstStyle/>
          <a:p>
            <a:r>
              <a:rPr lang="nl-NL" sz="6000" cap="none" dirty="0"/>
              <a:t>Wat vinden de leerlingen ervan?</a:t>
            </a:r>
          </a:p>
        </p:txBody>
      </p:sp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148901DD-6DF1-42A5-9714-C2E3F666C5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5513650"/>
              </p:ext>
            </p:extLst>
          </p:nvPr>
        </p:nvGraphicFramePr>
        <p:xfrm>
          <a:off x="459788" y="1727200"/>
          <a:ext cx="11346132" cy="428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hthoek 4">
            <a:extLst>
              <a:ext uri="{FF2B5EF4-FFF2-40B4-BE49-F238E27FC236}">
                <a16:creationId xmlns:a16="http://schemas.microsoft.com/office/drawing/2014/main" id="{F1D4703D-93E7-4030-8DFC-B147E2E82E8C}"/>
              </a:ext>
            </a:extLst>
          </p:cNvPr>
          <p:cNvSpPr/>
          <p:nvPr/>
        </p:nvSpPr>
        <p:spPr>
          <a:xfrm>
            <a:off x="666774" y="6008650"/>
            <a:ext cx="10932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400" dirty="0"/>
              <a:t>Kirschner: ‘Instructiemethoden moeten zorgen voor effectief, efficiënt en prettig leren.</a:t>
            </a:r>
            <a:r>
              <a:rPr lang="nl-NL" sz="2400" i="1" dirty="0"/>
              <a:t>’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850968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7ACB2E7D-C969-421C-A9A3-9E96E6759FB6}"/>
              </a:ext>
            </a:extLst>
          </p:cNvPr>
          <p:cNvSpPr txBox="1">
            <a:spLocks/>
          </p:cNvSpPr>
          <p:nvPr/>
        </p:nvSpPr>
        <p:spPr>
          <a:xfrm>
            <a:off x="838200" y="538480"/>
            <a:ext cx="10515600" cy="924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Differentiatie</a:t>
            </a:r>
            <a:endParaRPr lang="nl-NL" dirty="0"/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C4707215-8F7A-4E65-BDF5-8B7458F1A65E}"/>
              </a:ext>
            </a:extLst>
          </p:cNvPr>
          <p:cNvSpPr txBox="1">
            <a:spLocks/>
          </p:cNvSpPr>
          <p:nvPr/>
        </p:nvSpPr>
        <p:spPr>
          <a:xfrm>
            <a:off x="838198" y="1534160"/>
            <a:ext cx="10515602" cy="5446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3200" dirty="0"/>
              <a:t>Vaardigheden die leraren moeten beheersen (WVO):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3200" dirty="0"/>
              <a:t>doelgerichte opbouw + begrijpelijke uitleg.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3200" dirty="0"/>
              <a:t>leerlingen zijn actief betrokken.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3200" dirty="0"/>
              <a:t>de leerlingen krijgen effectieve feedback op hun leerproces.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3200" dirty="0"/>
              <a:t>de leraar stemt de instructie en verwerking af op verschillen tussen leerlingen;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3200" dirty="0"/>
              <a:t>de leraar stemt de verwerkingsopdrachten af op verschillen tussen leerlingen;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902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7ACB2E7D-C969-421C-A9A3-9E96E6759FB6}"/>
              </a:ext>
            </a:extLst>
          </p:cNvPr>
          <p:cNvSpPr txBox="1">
            <a:spLocks/>
          </p:cNvSpPr>
          <p:nvPr/>
        </p:nvSpPr>
        <p:spPr>
          <a:xfrm>
            <a:off x="838200" y="538480"/>
            <a:ext cx="10515600" cy="924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Differentiatie</a:t>
            </a:r>
            <a:endParaRPr lang="nl-NL" dirty="0"/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C4707215-8F7A-4E65-BDF5-8B7458F1A65E}"/>
              </a:ext>
            </a:extLst>
          </p:cNvPr>
          <p:cNvSpPr txBox="1">
            <a:spLocks/>
          </p:cNvSpPr>
          <p:nvPr/>
        </p:nvSpPr>
        <p:spPr>
          <a:xfrm>
            <a:off x="838199" y="1534160"/>
            <a:ext cx="10515600" cy="5446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3200" dirty="0"/>
              <a:t>Differentiëren is een doelbewust, planmatig, beredeneerd proces. Intuïtief, spontaan differentiëren valt daar niet onder. </a:t>
            </a:r>
          </a:p>
          <a:p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FE36996-0825-47D0-9DDD-6CF1900761E7}"/>
              </a:ext>
            </a:extLst>
          </p:cNvPr>
          <p:cNvSpPr txBox="1"/>
          <p:nvPr/>
        </p:nvSpPr>
        <p:spPr>
          <a:xfrm>
            <a:off x="838198" y="3105834"/>
            <a:ext cx="3754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Centrale instructie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3457685-F960-4B05-9508-F1363E9EC589}"/>
              </a:ext>
            </a:extLst>
          </p:cNvPr>
          <p:cNvSpPr txBox="1"/>
          <p:nvPr/>
        </p:nvSpPr>
        <p:spPr>
          <a:xfrm>
            <a:off x="6709272" y="3105834"/>
            <a:ext cx="4644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Een-op-een begeleiding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3EE2185-3478-46C6-929B-96B252062B3E}"/>
              </a:ext>
            </a:extLst>
          </p:cNvPr>
          <p:cNvSpPr txBox="1"/>
          <p:nvPr/>
        </p:nvSpPr>
        <p:spPr>
          <a:xfrm>
            <a:off x="838198" y="4155440"/>
            <a:ext cx="10515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dirty="0" err="1"/>
              <a:t>Bloom</a:t>
            </a:r>
            <a:r>
              <a:rPr lang="nl-NL" sz="2800" dirty="0"/>
              <a:t>: ‘Instructiemethoden moeten even effectief zijn als een-op-een les, gebruik makend van praktische en realistische oplossingen.</a:t>
            </a:r>
            <a:r>
              <a:rPr lang="nl-NL" sz="2800" i="1" dirty="0"/>
              <a:t>’</a:t>
            </a:r>
            <a:endParaRPr lang="nl-NL" sz="28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1BEB125-B302-4870-B032-1E32D50FA62F}"/>
              </a:ext>
            </a:extLst>
          </p:cNvPr>
          <p:cNvSpPr txBox="1"/>
          <p:nvPr/>
        </p:nvSpPr>
        <p:spPr>
          <a:xfrm>
            <a:off x="838198" y="5302919"/>
            <a:ext cx="10515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dirty="0"/>
              <a:t>Kirschner: ‘Instructiemethoden moeten zorgen voor effectief, efficiënt en prettig leren.</a:t>
            </a:r>
            <a:r>
              <a:rPr lang="nl-NL" sz="2800" i="1" dirty="0"/>
              <a:t>’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59110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7ACB2E7D-C969-421C-A9A3-9E96E6759FB6}"/>
              </a:ext>
            </a:extLst>
          </p:cNvPr>
          <p:cNvSpPr txBox="1">
            <a:spLocks/>
          </p:cNvSpPr>
          <p:nvPr/>
        </p:nvSpPr>
        <p:spPr>
          <a:xfrm>
            <a:off x="838200" y="538480"/>
            <a:ext cx="10515600" cy="924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Differentiatie</a:t>
            </a:r>
            <a:endParaRPr lang="nl-NL" dirty="0"/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C4707215-8F7A-4E65-BDF5-8B7458F1A65E}"/>
              </a:ext>
            </a:extLst>
          </p:cNvPr>
          <p:cNvSpPr txBox="1">
            <a:spLocks/>
          </p:cNvSpPr>
          <p:nvPr/>
        </p:nvSpPr>
        <p:spPr>
          <a:xfrm>
            <a:off x="838198" y="2312276"/>
            <a:ext cx="10515602" cy="466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3200" dirty="0"/>
              <a:t>BHV-model</a:t>
            </a:r>
          </a:p>
          <a:p>
            <a:endParaRPr lang="nl-N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BD2308B-4D61-49FE-B6A1-F9CE68E04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9" b="12439"/>
          <a:stretch/>
        </p:blipFill>
        <p:spPr bwMode="auto">
          <a:xfrm>
            <a:off x="838197" y="2873911"/>
            <a:ext cx="10577035" cy="202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446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7ACB2E7D-C969-421C-A9A3-9E96E6759FB6}"/>
              </a:ext>
            </a:extLst>
          </p:cNvPr>
          <p:cNvSpPr txBox="1">
            <a:spLocks/>
          </p:cNvSpPr>
          <p:nvPr/>
        </p:nvSpPr>
        <p:spPr>
          <a:xfrm>
            <a:off x="838200" y="538480"/>
            <a:ext cx="10515600" cy="924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zelfsturende leerling</a:t>
            </a:r>
            <a:endParaRPr lang="nl-NL" dirty="0"/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C4707215-8F7A-4E65-BDF5-8B7458F1A65E}"/>
              </a:ext>
            </a:extLst>
          </p:cNvPr>
          <p:cNvSpPr txBox="1">
            <a:spLocks/>
          </p:cNvSpPr>
          <p:nvPr/>
        </p:nvSpPr>
        <p:spPr>
          <a:xfrm>
            <a:off x="838200" y="1778000"/>
            <a:ext cx="10515599" cy="5202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nl-NL" sz="3200" dirty="0"/>
              <a:t>Alle leerlingen moeten goed kunnen oriënteren, plannen, monitoren en evalueren.</a:t>
            </a:r>
          </a:p>
          <a:p>
            <a:pPr>
              <a:spcBef>
                <a:spcPts val="2400"/>
              </a:spcBef>
            </a:pPr>
            <a:r>
              <a:rPr lang="nl-NL" sz="3200" dirty="0"/>
              <a:t>Veel leerlingen overschatten hun eigen prestaties. Daardoor kiezen ze vaak voor de makkelijke dingen.</a:t>
            </a:r>
          </a:p>
          <a:p>
            <a:pPr>
              <a:spcBef>
                <a:spcPts val="2400"/>
              </a:spcBef>
            </a:pPr>
            <a:r>
              <a:rPr lang="nl-NL" sz="3200" dirty="0"/>
              <a:t>De meeste leerlingen weten niet hoe zij het beste kunnen studeren. Leerlingen moeten deze vaardigheid leren.</a:t>
            </a:r>
          </a:p>
          <a:p>
            <a:endParaRPr lang="nl-NL" sz="3200" dirty="0"/>
          </a:p>
          <a:p>
            <a:r>
              <a:rPr lang="nl-NL" sz="3200" dirty="0"/>
              <a:t>WETEN LEERLINGEN ZELF WAT GOED VOOR HEN IS?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864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7ACB2E7D-C969-421C-A9A3-9E96E6759FB6}"/>
              </a:ext>
            </a:extLst>
          </p:cNvPr>
          <p:cNvSpPr txBox="1">
            <a:spLocks/>
          </p:cNvSpPr>
          <p:nvPr/>
        </p:nvSpPr>
        <p:spPr>
          <a:xfrm>
            <a:off x="838200" y="538480"/>
            <a:ext cx="10515600" cy="924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Leerstijlen</a:t>
            </a:r>
            <a:endParaRPr lang="nl-NL" dirty="0"/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C4707215-8F7A-4E65-BDF5-8B7458F1A65E}"/>
              </a:ext>
            </a:extLst>
          </p:cNvPr>
          <p:cNvSpPr txBox="1">
            <a:spLocks/>
          </p:cNvSpPr>
          <p:nvPr/>
        </p:nvSpPr>
        <p:spPr>
          <a:xfrm>
            <a:off x="838200" y="1778000"/>
            <a:ext cx="10515599" cy="5202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nl-NL" sz="3200" dirty="0"/>
              <a:t>Visueel, Auditief, Reader en Kinesthetisch. </a:t>
            </a:r>
          </a:p>
          <a:p>
            <a:pPr>
              <a:spcBef>
                <a:spcPts val="1200"/>
              </a:spcBef>
            </a:pPr>
            <a:r>
              <a:rPr lang="nl-NL" sz="3200" dirty="0"/>
              <a:t>Doeners, dromers, denkers of beslissers </a:t>
            </a:r>
          </a:p>
          <a:p>
            <a:pPr>
              <a:spcBef>
                <a:spcPts val="1200"/>
              </a:spcBef>
            </a:pPr>
            <a:r>
              <a:rPr lang="nl-NL" sz="3200" dirty="0"/>
              <a:t>Analytisch, praktisch, creatief of holistisch </a:t>
            </a:r>
          </a:p>
          <a:p>
            <a:pPr>
              <a:spcBef>
                <a:spcPts val="1200"/>
              </a:spcBef>
            </a:pPr>
            <a:r>
              <a:rPr lang="nl-NL" sz="3200" dirty="0"/>
              <a:t>Impulsief of reflectief </a:t>
            </a:r>
          </a:p>
          <a:p>
            <a:pPr>
              <a:spcBef>
                <a:spcPts val="3000"/>
              </a:spcBef>
            </a:pPr>
            <a:r>
              <a:rPr lang="nl-NL" sz="3200" dirty="0"/>
              <a:t>In de literatuur: 72 verschillende leerstijlen! </a:t>
            </a:r>
          </a:p>
          <a:p>
            <a:pPr>
              <a:spcBef>
                <a:spcPts val="1200"/>
              </a:spcBef>
            </a:pPr>
            <a:r>
              <a:rPr lang="nl-NL" sz="3200" dirty="0"/>
              <a:t>Het leidt niet tot beter leren. </a:t>
            </a:r>
          </a:p>
          <a:p>
            <a:pPr>
              <a:spcBef>
                <a:spcPts val="3000"/>
              </a:spcBef>
            </a:pPr>
            <a:r>
              <a:rPr lang="nl-NL" sz="3200" dirty="0"/>
              <a:t>Bèta’s en non-bèta’s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045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7ACB2E7D-C969-421C-A9A3-9E96E6759FB6}"/>
              </a:ext>
            </a:extLst>
          </p:cNvPr>
          <p:cNvSpPr txBox="1">
            <a:spLocks/>
          </p:cNvSpPr>
          <p:nvPr/>
        </p:nvSpPr>
        <p:spPr>
          <a:xfrm>
            <a:off x="838200" y="538480"/>
            <a:ext cx="10515600" cy="924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Bèta    </a:t>
            </a: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---------------</a:t>
            </a: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  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Alfa</a:t>
            </a:r>
            <a:endParaRPr lang="nl-NL" dirty="0"/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C4707215-8F7A-4E65-BDF5-8B7458F1A65E}"/>
              </a:ext>
            </a:extLst>
          </p:cNvPr>
          <p:cNvSpPr txBox="1">
            <a:spLocks/>
          </p:cNvSpPr>
          <p:nvPr/>
        </p:nvSpPr>
        <p:spPr>
          <a:xfrm>
            <a:off x="7753799" y="1778000"/>
            <a:ext cx="3600000" cy="5202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/>
              <a:t>Emotioneel</a:t>
            </a:r>
          </a:p>
          <a:p>
            <a:r>
              <a:rPr lang="nl-NL" sz="3200" dirty="0"/>
              <a:t>Sociaal</a:t>
            </a:r>
          </a:p>
          <a:p>
            <a:r>
              <a:rPr lang="nl-NL" sz="3200" dirty="0" err="1"/>
              <a:t>Navelstaarderig</a:t>
            </a:r>
            <a:r>
              <a:rPr lang="nl-NL" sz="3200" dirty="0"/>
              <a:t> </a:t>
            </a:r>
          </a:p>
          <a:p>
            <a:r>
              <a:rPr lang="nl-NL" sz="3200" dirty="0"/>
              <a:t>Gezellig </a:t>
            </a:r>
          </a:p>
          <a:p>
            <a:r>
              <a:rPr lang="nl-NL" sz="3200" dirty="0"/>
              <a:t>Licht neurotisch</a:t>
            </a:r>
          </a:p>
          <a:p>
            <a:r>
              <a:rPr lang="nl-NL" sz="3200" dirty="0"/>
              <a:t>De waarheid kent veel gezichten</a:t>
            </a:r>
          </a:p>
          <a:p>
            <a:r>
              <a:rPr lang="nl-NL" sz="3200" dirty="0"/>
              <a:t>80-95%</a:t>
            </a:r>
          </a:p>
          <a:p>
            <a:r>
              <a:rPr lang="nl-NL" dirty="0"/>
              <a:t> </a:t>
            </a:r>
          </a:p>
          <a:p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B7B91D77-A2C1-490D-9BE5-63F529BC6756}"/>
              </a:ext>
            </a:extLst>
          </p:cNvPr>
          <p:cNvSpPr txBox="1">
            <a:spLocks/>
          </p:cNvSpPr>
          <p:nvPr/>
        </p:nvSpPr>
        <p:spPr>
          <a:xfrm>
            <a:off x="838201" y="1778000"/>
            <a:ext cx="3600000" cy="5202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/>
              <a:t>Rationeel</a:t>
            </a:r>
          </a:p>
          <a:p>
            <a:r>
              <a:rPr lang="nl-NL" sz="3200" dirty="0"/>
              <a:t>Nerd</a:t>
            </a:r>
          </a:p>
          <a:p>
            <a:r>
              <a:rPr lang="nl-NL" sz="3200" dirty="0"/>
              <a:t>Betweterig, arrogant</a:t>
            </a:r>
          </a:p>
          <a:p>
            <a:r>
              <a:rPr lang="nl-NL" sz="3200" dirty="0"/>
              <a:t>Saai</a:t>
            </a:r>
          </a:p>
          <a:p>
            <a:r>
              <a:rPr lang="nl-NL" sz="3200" dirty="0"/>
              <a:t> Licht autistisch</a:t>
            </a:r>
          </a:p>
          <a:p>
            <a:r>
              <a:rPr lang="nl-NL" sz="3200" dirty="0"/>
              <a:t>Gelooft in een objectieve waarheid</a:t>
            </a:r>
          </a:p>
          <a:p>
            <a:r>
              <a:rPr lang="nl-NL" sz="3200" dirty="0"/>
              <a:t>5-20%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D8FA84F-F44D-44A3-A01D-DA02EBD01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353" y="2682765"/>
            <a:ext cx="2901293" cy="257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8702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7ACB2E7D-C969-421C-A9A3-9E96E6759FB6}"/>
              </a:ext>
            </a:extLst>
          </p:cNvPr>
          <p:cNvSpPr txBox="1">
            <a:spLocks/>
          </p:cNvSpPr>
          <p:nvPr/>
        </p:nvSpPr>
        <p:spPr>
          <a:xfrm>
            <a:off x="838200" y="538480"/>
            <a:ext cx="10954408" cy="924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bèta        </a:t>
            </a: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--------</a:t>
            </a: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     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non-bèta</a:t>
            </a:r>
            <a:endParaRPr lang="nl-NL" dirty="0"/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C4707215-8F7A-4E65-BDF5-8B7458F1A65E}"/>
              </a:ext>
            </a:extLst>
          </p:cNvPr>
          <p:cNvSpPr txBox="1">
            <a:spLocks/>
          </p:cNvSpPr>
          <p:nvPr/>
        </p:nvSpPr>
        <p:spPr>
          <a:xfrm>
            <a:off x="7753799" y="1779752"/>
            <a:ext cx="3600000" cy="5202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nl-NL" sz="4000" dirty="0"/>
              <a:t>Deelstrateeg</a:t>
            </a:r>
            <a:endParaRPr lang="nl-NL" sz="3200" dirty="0"/>
          </a:p>
          <a:p>
            <a:pPr>
              <a:lnSpc>
                <a:spcPct val="100000"/>
              </a:lnSpc>
            </a:pPr>
            <a:r>
              <a:rPr lang="nl-NL" sz="3200" dirty="0"/>
              <a:t>Details</a:t>
            </a:r>
          </a:p>
          <a:p>
            <a:pPr>
              <a:lnSpc>
                <a:spcPct val="100000"/>
              </a:lnSpc>
            </a:pPr>
            <a:r>
              <a:rPr lang="nl-NL" sz="3200" dirty="0"/>
              <a:t>Lineair leren</a:t>
            </a:r>
          </a:p>
          <a:p>
            <a:pPr>
              <a:lnSpc>
                <a:spcPct val="100000"/>
              </a:lnSpc>
            </a:pPr>
            <a:r>
              <a:rPr lang="nl-NL" sz="3200" dirty="0"/>
              <a:t>Voorbeelden</a:t>
            </a:r>
          </a:p>
          <a:p>
            <a:pPr>
              <a:lnSpc>
                <a:spcPct val="100000"/>
              </a:lnSpc>
            </a:pPr>
            <a:r>
              <a:rPr lang="nl-NL" sz="3200" dirty="0"/>
              <a:t>Woordjes</a:t>
            </a:r>
          </a:p>
          <a:p>
            <a:pPr>
              <a:lnSpc>
                <a:spcPct val="100000"/>
              </a:lnSpc>
            </a:pPr>
            <a:r>
              <a:rPr lang="nl-NL" sz="3200" dirty="0"/>
              <a:t>Takenlijst </a:t>
            </a:r>
          </a:p>
          <a:p>
            <a:pPr>
              <a:lnSpc>
                <a:spcPct val="100000"/>
              </a:lnSpc>
            </a:pPr>
            <a:r>
              <a:rPr lang="nl-NL" sz="3200" dirty="0"/>
              <a:t>Samenvatting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3D2FF0-F031-4E2C-8959-95E0CA676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353" y="2682765"/>
            <a:ext cx="2901293" cy="25763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B7B91D77-A2C1-490D-9BE5-63F529BC6756}"/>
              </a:ext>
            </a:extLst>
          </p:cNvPr>
          <p:cNvSpPr txBox="1">
            <a:spLocks/>
          </p:cNvSpPr>
          <p:nvPr/>
        </p:nvSpPr>
        <p:spPr>
          <a:xfrm>
            <a:off x="838201" y="1779752"/>
            <a:ext cx="3600000" cy="5202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nl-NL" sz="4000" dirty="0"/>
              <a:t>Geheelstrateeg</a:t>
            </a:r>
            <a:endParaRPr lang="nl-NL" sz="3200" dirty="0"/>
          </a:p>
          <a:p>
            <a:pPr>
              <a:lnSpc>
                <a:spcPct val="100000"/>
              </a:lnSpc>
            </a:pPr>
            <a:r>
              <a:rPr lang="nl-NL" sz="3200" dirty="0"/>
              <a:t>Overzicht </a:t>
            </a:r>
          </a:p>
          <a:p>
            <a:pPr>
              <a:lnSpc>
                <a:spcPct val="100000"/>
              </a:lnSpc>
            </a:pPr>
            <a:r>
              <a:rPr lang="nl-NL" sz="3200" dirty="0"/>
              <a:t>Flexibel leren</a:t>
            </a:r>
          </a:p>
          <a:p>
            <a:pPr>
              <a:lnSpc>
                <a:spcPct val="100000"/>
              </a:lnSpc>
            </a:pPr>
            <a:r>
              <a:rPr lang="nl-NL" sz="3200" dirty="0"/>
              <a:t>Zelf proberen</a:t>
            </a:r>
          </a:p>
          <a:p>
            <a:pPr>
              <a:lnSpc>
                <a:spcPct val="100000"/>
              </a:lnSpc>
            </a:pPr>
            <a:r>
              <a:rPr lang="nl-NL" sz="3200" dirty="0"/>
              <a:t>Rekenen</a:t>
            </a:r>
          </a:p>
          <a:p>
            <a:pPr>
              <a:lnSpc>
                <a:spcPct val="100000"/>
              </a:lnSpc>
            </a:pPr>
            <a:r>
              <a:rPr lang="nl-NL" sz="3200" dirty="0"/>
              <a:t>Intuïtieve planner</a:t>
            </a:r>
          </a:p>
          <a:p>
            <a:pPr>
              <a:lnSpc>
                <a:spcPct val="100000"/>
              </a:lnSpc>
            </a:pPr>
            <a:r>
              <a:rPr lang="nl-NL" sz="3200" dirty="0"/>
              <a:t>Formules</a:t>
            </a:r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53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C777D931-B296-45C6-858B-7DBD6180898D}"/>
              </a:ext>
            </a:extLst>
          </p:cNvPr>
          <p:cNvSpPr txBox="1">
            <a:spLocks/>
          </p:cNvSpPr>
          <p:nvPr/>
        </p:nvSpPr>
        <p:spPr>
          <a:xfrm>
            <a:off x="838200" y="1778000"/>
            <a:ext cx="10515599" cy="5202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3200" dirty="0"/>
              <a:t>Beginnen vanuit details.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3200" dirty="0"/>
              <a:t>Gebruik contexten en concrete situaties.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3200" dirty="0"/>
              <a:t>Fenomenen: Wat gebeurt hier? Hoe ‘werkt’ het?</a:t>
            </a:r>
          </a:p>
          <a:p>
            <a:pPr marL="457200" indent="-4572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nl-NL" sz="3200" dirty="0"/>
              <a:t>Vragen die helpen om de situatie te begrijpen.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3200" dirty="0"/>
              <a:t>Nog niet oefenen voor de toets.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3200" dirty="0"/>
              <a:t>Geen formules, berekeningen alleen ter ondersteuning.  </a:t>
            </a:r>
          </a:p>
          <a:p>
            <a:endParaRPr lang="nl-NL" dirty="0"/>
          </a:p>
          <a:p>
            <a:r>
              <a:rPr lang="nl-NL" dirty="0"/>
              <a:t>Werkt dat ook voor bèta’s?</a:t>
            </a:r>
          </a:p>
          <a:p>
            <a:endParaRPr lang="nl-NL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ACB2E7D-C969-421C-A9A3-9E96E6759FB6}"/>
              </a:ext>
            </a:extLst>
          </p:cNvPr>
          <p:cNvSpPr txBox="1">
            <a:spLocks/>
          </p:cNvSpPr>
          <p:nvPr/>
        </p:nvSpPr>
        <p:spPr>
          <a:xfrm>
            <a:off x="838200" y="538480"/>
            <a:ext cx="10954408" cy="924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Natuurkunde voor non-bèta’s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3D2FF0-F031-4E2C-8959-95E0CA676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96377" y="1463040"/>
            <a:ext cx="1896231" cy="16838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568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uppel">
  <a:themeElements>
    <a:clrScheme name="Druppel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uppel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uppe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TM04033925[[fn=Druppel]]</Template>
  <TotalTime>5143</TotalTime>
  <Words>503</Words>
  <Application>Microsoft Office PowerPoint</Application>
  <PresentationFormat>Breedbeeld</PresentationFormat>
  <Paragraphs>112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Tw Cen MT</vt:lpstr>
      <vt:lpstr>Druppel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Wat vinden de leerlingen ervan?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Natuurkunde methodes  havo / vwo bovenbouw</dc:title>
  <dc:creator>Haan, Sjanne de</dc:creator>
  <cp:lastModifiedBy>Kees Hooyman</cp:lastModifiedBy>
  <cp:revision>70</cp:revision>
  <dcterms:created xsi:type="dcterms:W3CDTF">2018-12-12T16:43:57Z</dcterms:created>
  <dcterms:modified xsi:type="dcterms:W3CDTF">2019-12-12T12:13:27Z</dcterms:modified>
</cp:coreProperties>
</file>