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6"/>
  </p:notesMasterIdLst>
  <p:sldIdLst>
    <p:sldId id="483" r:id="rId2"/>
    <p:sldId id="286" r:id="rId3"/>
    <p:sldId id="288" r:id="rId4"/>
    <p:sldId id="464" r:id="rId5"/>
    <p:sldId id="476" r:id="rId6"/>
    <p:sldId id="443" r:id="rId7"/>
    <p:sldId id="296" r:id="rId8"/>
    <p:sldId id="297" r:id="rId9"/>
    <p:sldId id="479" r:id="rId10"/>
    <p:sldId id="465" r:id="rId11"/>
    <p:sldId id="461" r:id="rId12"/>
    <p:sldId id="474" r:id="rId13"/>
    <p:sldId id="348" r:id="rId14"/>
    <p:sldId id="346" r:id="rId15"/>
    <p:sldId id="362" r:id="rId16"/>
    <p:sldId id="343" r:id="rId17"/>
    <p:sldId id="301" r:id="rId18"/>
    <p:sldId id="454" r:id="rId19"/>
    <p:sldId id="292" r:id="rId20"/>
    <p:sldId id="299" r:id="rId21"/>
    <p:sldId id="482" r:id="rId22"/>
    <p:sldId id="481" r:id="rId23"/>
    <p:sldId id="444" r:id="rId24"/>
    <p:sldId id="445" r:id="rId25"/>
    <p:sldId id="446" r:id="rId26"/>
    <p:sldId id="447" r:id="rId27"/>
    <p:sldId id="448" r:id="rId28"/>
    <p:sldId id="449" r:id="rId29"/>
    <p:sldId id="480" r:id="rId30"/>
    <p:sldId id="379" r:id="rId31"/>
    <p:sldId id="378" r:id="rId32"/>
    <p:sldId id="484" r:id="rId33"/>
    <p:sldId id="485" r:id="rId34"/>
    <p:sldId id="440" r:id="rId35"/>
  </p:sldIdLst>
  <p:sldSz cx="9144000" cy="5715000" type="screen16x10"/>
  <p:notesSz cx="6858000" cy="9144000"/>
  <p:defaultTextStyle>
    <a:defPPr>
      <a:defRPr lang="en-US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B5BC"/>
    <a:srgbClr val="FCFFFF"/>
    <a:srgbClr val="B52C35"/>
    <a:srgbClr val="3F6373"/>
    <a:srgbClr val="A3B1B8"/>
    <a:srgbClr val="3C6171"/>
    <a:srgbClr val="B52B36"/>
    <a:srgbClr val="567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6" autoAdjust="0"/>
    <p:restoredTop sz="93399"/>
  </p:normalViewPr>
  <p:slideViewPr>
    <p:cSldViewPr snapToGrid="0" snapToObjects="1">
      <p:cViewPr varScale="1">
        <p:scale>
          <a:sx n="83" d="100"/>
          <a:sy n="83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5072C-259D-1C48-B0AA-6C2C5342748E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DA19-19B2-624F-9902-9FE11AB79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55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05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Badge is een SYMBOOL</a:t>
            </a:r>
            <a:r>
              <a:rPr lang="nl-NL" baseline="0" dirty="0"/>
              <a:t> VAN EEN PRESTATIE.</a:t>
            </a:r>
          </a:p>
          <a:p>
            <a:r>
              <a:rPr lang="nl-NL" baseline="0" dirty="0"/>
              <a:t>Alleen handelingen belonen die voor de leerling ook als prestatie voelen -&gt; trots </a:t>
            </a:r>
            <a:r>
              <a:rPr lang="nl-NL" baseline="0" dirty="0" err="1"/>
              <a:t>creeren</a:t>
            </a:r>
            <a:r>
              <a:rPr lang="nl-NL" baseline="0" dirty="0"/>
              <a:t>!</a:t>
            </a:r>
          </a:p>
          <a:p>
            <a:r>
              <a:rPr lang="nl-NL" baseline="0" dirty="0"/>
              <a:t>Ruzie over stickertjes met havo 5 leerlingen</a:t>
            </a:r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E449C-4F84-AA48-B081-7C412B4767B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72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398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DA19-19B2-624F-9902-9FE11AB7946F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52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een eff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beel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56616"/>
            <a:ext cx="1344706" cy="123349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60" t="19983" r="34094" b="17443"/>
          <a:stretch/>
        </p:blipFill>
        <p:spPr>
          <a:xfrm>
            <a:off x="7937770" y="505838"/>
            <a:ext cx="953311" cy="10842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rgbClr val="A3B1B8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3458" y="0"/>
            <a:ext cx="79170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Bedankt voor het kijken! 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Vragen of opmerkingen?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Mail ons op:</a:t>
            </a:r>
          </a:p>
          <a:p>
            <a:pPr algn="ctr"/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boemlauwnatuurkunde@gmail.com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</a:t>
            </a: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laat een </a:t>
            </a:r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comment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achter. </a:t>
            </a: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Het delen van onze video’s wordt altijd gewaardeerd!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8" t="22923" r="38101" b="22844"/>
          <a:stretch/>
        </p:blipFill>
        <p:spPr>
          <a:xfrm>
            <a:off x="3472405" y="7114276"/>
            <a:ext cx="2199190" cy="27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ussen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7942" y="445500"/>
            <a:ext cx="8208117" cy="4824000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024603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5" t="16834" r="32823" b="22173"/>
          <a:stretch/>
        </p:blipFill>
        <p:spPr>
          <a:xfrm>
            <a:off x="7799294" y="213756"/>
            <a:ext cx="1130950" cy="10569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80944" y="2385155"/>
            <a:ext cx="4524704" cy="632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500">
                <a:latin typeface="Gobold Extra1" charset="0"/>
                <a:ea typeface="Gobold Extra1" charset="0"/>
                <a:cs typeface="Gobold Extra1" charset="0"/>
              </a:defRPr>
            </a:lvl1pPr>
            <a:lvl2pPr marL="342900" indent="0">
              <a:buFontTx/>
              <a:buNone/>
              <a:defRPr/>
            </a:lvl2pPr>
          </a:lstStyle>
          <a:p>
            <a:pPr lvl="0"/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dilatatie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sz="half" idx="2" hasCustomPrompt="1"/>
          </p:nvPr>
        </p:nvSpPr>
        <p:spPr>
          <a:xfrm>
            <a:off x="3880944" y="3017520"/>
            <a:ext cx="4524704" cy="381987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/>
              <a:t>Relativiteit video 1/9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sz="half" idx="11" hasCustomPrompt="1"/>
          </p:nvPr>
        </p:nvSpPr>
        <p:spPr>
          <a:xfrm>
            <a:off x="3880944" y="3406140"/>
            <a:ext cx="4524704" cy="1234440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/>
              <a:t>Bovenbouw VWO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6028" y="700818"/>
            <a:ext cx="8138253" cy="4341082"/>
          </a:xfrm>
        </p:spPr>
        <p:txBody>
          <a:bodyPr tIns="14400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02874" y="707005"/>
            <a:ext cx="8138253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1733"/>
            <a:ext cx="1344706" cy="126838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3" t="17738" r="35293" b="17738"/>
          <a:stretch/>
        </p:blipFill>
        <p:spPr>
          <a:xfrm>
            <a:off x="7948029" y="466929"/>
            <a:ext cx="906102" cy="11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blokk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6286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25805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1600"/>
          </a:xfrm>
        </p:spPr>
        <p:txBody>
          <a:bodyPr t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164" y="707005"/>
            <a:ext cx="8208117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en No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7006"/>
            <a:ext cx="4045131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69717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69718" y="685310"/>
            <a:ext cx="4045132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CFFFF"/>
                </a:solidFill>
              </a:defRPr>
            </a:lvl1pPr>
          </a:lstStyle>
          <a:p>
            <a:fld id="{EFB8DB66-C35B-954F-8B0C-3D72F299F398}" type="datetimeFigureOut">
              <a:rPr lang="nl-NL" smtClean="0"/>
              <a:pPr/>
              <a:t>17-12-2019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C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CFFFF"/>
                </a:solidFill>
              </a:defRPr>
            </a:lvl1pPr>
          </a:lstStyle>
          <a:p>
            <a:fld id="{465D3B99-FF48-654F-AE21-BF60FCC9C10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1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2" r:id="rId2"/>
    <p:sldLayoutId id="2147483685" r:id="rId3"/>
    <p:sldLayoutId id="2147483663" r:id="rId4"/>
    <p:sldLayoutId id="2147483674" r:id="rId5"/>
    <p:sldLayoutId id="2147483679" r:id="rId6"/>
    <p:sldLayoutId id="2147483676" r:id="rId7"/>
    <p:sldLayoutId id="2147483681" r:id="rId8"/>
    <p:sldLayoutId id="2147483678" r:id="rId9"/>
    <p:sldLayoutId id="2147483677" r:id="rId10"/>
    <p:sldLayoutId id="2147483666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84" r:id="rId17"/>
    <p:sldLayoutId id="2147483670" r:id="rId18"/>
    <p:sldLayoutId id="2147483671" r:id="rId19"/>
    <p:sldLayoutId id="2147483672" r:id="rId20"/>
    <p:sldLayoutId id="2147483673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CFFFF"/>
          </a:solidFill>
          <a:latin typeface="Gobold Extra1" charset="0"/>
          <a:ea typeface="Gobold Extra1" charset="0"/>
          <a:cs typeface="Gobold Extra1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Tx/>
        <a:buBlip>
          <a:blip r:embed="rId24"/>
        </a:buBlip>
        <a:defRPr sz="21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8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5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rama.tudelft.nl/Mediasite/Showcase/esa-teachingacademy/Presentation/82e333805e4541c4b92b62ca3d2e9f6c1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344989-DD79-4D09-8952-DE9A2D019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" y="0"/>
            <a:ext cx="9144000" cy="571500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C080A42-C63D-4F98-B5B2-34645A69F1A9}"/>
              </a:ext>
            </a:extLst>
          </p:cNvPr>
          <p:cNvSpPr txBox="1">
            <a:spLocks/>
          </p:cNvSpPr>
          <p:nvPr/>
        </p:nvSpPr>
        <p:spPr>
          <a:xfrm>
            <a:off x="408352" y="678668"/>
            <a:ext cx="8327296" cy="46492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3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>
                <a:solidFill>
                  <a:srgbClr val="A7B5BC"/>
                </a:solidFill>
                <a:latin typeface="Gobold Extra1" panose="02000500000000000000" pitchFamily="2" charset="0"/>
              </a:rPr>
              <a:t>AUTONOMIE EN MAATWERK</a:t>
            </a:r>
            <a:r>
              <a:rPr lang="nl-NL" sz="3200" dirty="0">
                <a:solidFill>
                  <a:srgbClr val="A7B5BC"/>
                </a:solidFill>
                <a:latin typeface="Gobold Extra1" panose="02000500000000000000" pitchFamily="2" charset="0"/>
                <a:ea typeface="Gobold Extra1" charset="0"/>
                <a:cs typeface="Gobold Extra1" charset="0"/>
              </a:rPr>
              <a:t> met de </a:t>
            </a:r>
            <a:r>
              <a:rPr lang="nl-NL" sz="3200" dirty="0" err="1">
                <a:solidFill>
                  <a:srgbClr val="A7B5BC"/>
                </a:solidFill>
                <a:latin typeface="Gobold Extra1" panose="02000500000000000000" pitchFamily="2" charset="0"/>
                <a:ea typeface="Gobold Extra1" charset="0"/>
                <a:cs typeface="Gobold Extra1" charset="0"/>
              </a:rPr>
              <a:t>skill</a:t>
            </a:r>
            <a:r>
              <a:rPr lang="nl-NL" sz="3200" dirty="0">
                <a:solidFill>
                  <a:srgbClr val="A7B5BC"/>
                </a:solidFill>
                <a:latin typeface="Gobold Extra1" panose="02000500000000000000" pitchFamily="2" charset="0"/>
                <a:ea typeface="Gobold Extra1" charset="0"/>
                <a:cs typeface="Gobold Extra1" charset="0"/>
              </a:rPr>
              <a:t> tree</a:t>
            </a:r>
          </a:p>
        </p:txBody>
      </p:sp>
    </p:spTree>
    <p:extLst>
      <p:ext uri="{BB962C8B-B14F-4D97-AF65-F5344CB8AC3E}">
        <p14:creationId xmlns:p14="http://schemas.microsoft.com/office/powerpoint/2010/main" val="298045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7863EB8-C646-4498-9118-0FA5F5D90B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Maatwerk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B50DED0-A685-40F5-A23D-7963E708D0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essentieel bij autonomie-ondersteuning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90F44F3-138E-4EC8-8DDE-1381EFFFCC70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3856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esearchgate.net/profile/Konstantinos_Tsiakas/publication/330761412/figure/fig16/AS:721160824172545@1548949547312/Flow-Theory-2-and-Yerkes-Dodson-Law-3-Relation-between-user-performance-and.ppm">
            <a:extLst>
              <a:ext uri="{FF2B5EF4-FFF2-40B4-BE49-F238E27FC236}">
                <a16:creationId xmlns:a16="http://schemas.microsoft.com/office/drawing/2014/main" id="{C7C72662-24BB-442D-8E16-D91E397EF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655094" y="1357312"/>
            <a:ext cx="3833812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1FA1922-B243-485F-BDC2-865328C0355B}"/>
              </a:ext>
            </a:extLst>
          </p:cNvPr>
          <p:cNvSpPr txBox="1">
            <a:spLocks/>
          </p:cNvSpPr>
          <p:nvPr/>
        </p:nvSpPr>
        <p:spPr>
          <a:xfrm>
            <a:off x="0" y="509623"/>
            <a:ext cx="9144000" cy="7411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3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2800" dirty="0"/>
              <a:t>FLOW</a:t>
            </a:r>
            <a:endParaRPr lang="en-GB" sz="3200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73A7553-5A0F-4A44-835F-B46E398CCD68}"/>
              </a:ext>
            </a:extLst>
          </p:cNvPr>
          <p:cNvSpPr txBox="1">
            <a:spLocks/>
          </p:cNvSpPr>
          <p:nvPr/>
        </p:nvSpPr>
        <p:spPr>
          <a:xfrm>
            <a:off x="0" y="4444208"/>
            <a:ext cx="9144000" cy="7411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3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3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dirty="0" err="1"/>
              <a:t>Mihály</a:t>
            </a:r>
            <a:r>
              <a:rPr lang="en-US" sz="2800" dirty="0"/>
              <a:t> </a:t>
            </a:r>
            <a:r>
              <a:rPr lang="en-US" sz="2800" dirty="0" err="1"/>
              <a:t>Csíkszentmihályi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000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www.researchgate.net/profile/Konstantinos_Tsiakas/publication/330761412/figure/fig16/AS:721160824172545@1548949547312/Flow-Theory-2-and-Yerkes-Dodson-Law-3-Relation-between-user-performance-and.ppm">
            <a:extLst>
              <a:ext uri="{FF2B5EF4-FFF2-40B4-BE49-F238E27FC236}">
                <a16:creationId xmlns:a16="http://schemas.microsoft.com/office/drawing/2014/main" id="{D90A10C2-93D7-43E3-B135-C3642C0DD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29149" y="1558977"/>
            <a:ext cx="4043149" cy="316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04504B8-9F50-48E0-A00D-9FD4DD30B4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dirty="0"/>
              <a:t>Je wilt dat een leerling ervoor kiest een bepaalde activiteit uit te voeren.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dirty="0"/>
              <a:t>Een leerling maakt die keuze echter niet als:</a:t>
            </a:r>
          </a:p>
          <a:p>
            <a:pPr>
              <a:lnSpc>
                <a:spcPct val="150000"/>
              </a:lnSpc>
            </a:pPr>
            <a:r>
              <a:rPr lang="nl-NL" dirty="0"/>
              <a:t>De activiteiten doorgaans zo makkelijk zijn dat je er weinig van leert;</a:t>
            </a:r>
          </a:p>
          <a:p>
            <a:pPr>
              <a:lnSpc>
                <a:spcPct val="150000"/>
              </a:lnSpc>
            </a:pPr>
            <a:r>
              <a:rPr lang="nl-NL" dirty="0"/>
              <a:t>De activiteiten doorgaans zo moeilijk zijn dat het tóch niet lukt.</a:t>
            </a:r>
          </a:p>
          <a:p>
            <a:pPr marL="0" indent="0">
              <a:lnSpc>
                <a:spcPct val="150000"/>
              </a:lnSpc>
              <a:buNone/>
            </a:pPr>
            <a:endParaRPr lang="nl-NL" dirty="0"/>
          </a:p>
        </p:txBody>
      </p:sp>
      <p:sp>
        <p:nvSpPr>
          <p:cNvPr id="60" name="Ovaal 59">
            <a:extLst>
              <a:ext uri="{FF2B5EF4-FFF2-40B4-BE49-F238E27FC236}">
                <a16:creationId xmlns:a16="http://schemas.microsoft.com/office/drawing/2014/main" id="{57527F62-DEE1-4400-8660-DA0DB88FD2B6}"/>
              </a:ext>
            </a:extLst>
          </p:cNvPr>
          <p:cNvSpPr/>
          <p:nvPr/>
        </p:nvSpPr>
        <p:spPr>
          <a:xfrm>
            <a:off x="7308678" y="2350072"/>
            <a:ext cx="160867" cy="143933"/>
          </a:xfrm>
          <a:prstGeom prst="ellipse">
            <a:avLst/>
          </a:prstGeom>
          <a:solidFill>
            <a:srgbClr val="B52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FC143770-18C8-4093-9CCF-84DF41AAAC5E}"/>
              </a:ext>
            </a:extLst>
          </p:cNvPr>
          <p:cNvCxnSpPr>
            <a:cxnSpLocks/>
          </p:cNvCxnSpPr>
          <p:nvPr/>
        </p:nvCxnSpPr>
        <p:spPr>
          <a:xfrm>
            <a:off x="6412626" y="1426607"/>
            <a:ext cx="896052" cy="9234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Tekstvak 66">
            <a:extLst>
              <a:ext uri="{FF2B5EF4-FFF2-40B4-BE49-F238E27FC236}">
                <a16:creationId xmlns:a16="http://schemas.microsoft.com/office/drawing/2014/main" id="{BBE28185-385D-4760-A44A-5934AABE505F}"/>
              </a:ext>
            </a:extLst>
          </p:cNvPr>
          <p:cNvSpPr txBox="1"/>
          <p:nvPr/>
        </p:nvSpPr>
        <p:spPr>
          <a:xfrm>
            <a:off x="5852038" y="1130533"/>
            <a:ext cx="939496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CFFFF"/>
                </a:solidFill>
                <a:latin typeface="Gobold Lowplus" panose="02000500000000000000" pitchFamily="2" charset="0"/>
              </a:rPr>
              <a:t>Activiteit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D8A9A892-F567-4F7A-8C79-9BED9E39BA96}"/>
              </a:ext>
            </a:extLst>
          </p:cNvPr>
          <p:cNvSpPr txBox="1">
            <a:spLocks/>
          </p:cNvSpPr>
          <p:nvPr/>
        </p:nvSpPr>
        <p:spPr>
          <a:xfrm>
            <a:off x="475014" y="-117995"/>
            <a:ext cx="8193974" cy="1104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/>
            <a:r>
              <a:rPr lang="en-US" sz="2800" dirty="0" err="1"/>
              <a:t>Maatwerk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34555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0.09774 -0.0013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74 -0.00138 L -0.0908 -0.00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8 -0.0025 L 4.72222E-6 1.11111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0" grpId="0" animBg="1"/>
      <p:bldP spid="60" grpId="1" animBg="1"/>
      <p:bldP spid="60" grpId="2" animBg="1"/>
      <p:bldP spid="60" grpId="3" animBg="1"/>
      <p:bldP spid="67" grpId="0"/>
      <p:bldP spid="6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57200" y="939800"/>
            <a:ext cx="8217081" cy="41021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sz="2400" i="1" dirty="0" err="1"/>
              <a:t>Okee</a:t>
            </a:r>
            <a:r>
              <a:rPr lang="en-GB" sz="2400" i="1" dirty="0"/>
              <a:t>, we </a:t>
            </a:r>
            <a:r>
              <a:rPr lang="en-GB" sz="2400" i="1" dirty="0" err="1"/>
              <a:t>willen</a:t>
            </a:r>
            <a:r>
              <a:rPr lang="en-GB" sz="2400" i="1" dirty="0"/>
              <a:t> </a:t>
            </a:r>
            <a:r>
              <a:rPr lang="en-GB" sz="2400" i="1" dirty="0" err="1"/>
              <a:t>dus</a:t>
            </a:r>
            <a:r>
              <a:rPr lang="en-GB" sz="2400" i="1" dirty="0"/>
              <a:t> </a:t>
            </a:r>
            <a:r>
              <a:rPr lang="en-GB" sz="2400" i="1" dirty="0" err="1"/>
              <a:t>keuzevrijheid</a:t>
            </a:r>
            <a:r>
              <a:rPr lang="en-GB" sz="2400" i="1" dirty="0"/>
              <a:t> </a:t>
            </a:r>
            <a:r>
              <a:rPr lang="en-GB" sz="2400" i="1" dirty="0" err="1"/>
              <a:t>en</a:t>
            </a:r>
            <a:r>
              <a:rPr lang="en-GB" sz="2400" i="1" dirty="0"/>
              <a:t> </a:t>
            </a:r>
            <a:r>
              <a:rPr lang="en-GB" sz="2400" i="1" dirty="0" err="1"/>
              <a:t>maatwerk</a:t>
            </a:r>
            <a:r>
              <a:rPr lang="en-GB" sz="2400" i="1" dirty="0"/>
              <a:t>.</a:t>
            </a:r>
            <a:br>
              <a:rPr lang="en-GB" sz="2400" i="1" dirty="0"/>
            </a:br>
            <a:endParaRPr lang="en-GB" sz="2400" i="1" dirty="0"/>
          </a:p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2400" i="1" dirty="0"/>
              <a:t>Hoe doe je </a:t>
            </a:r>
            <a:r>
              <a:rPr lang="en-GB" sz="2400" i="1" dirty="0" err="1"/>
              <a:t>dat</a:t>
            </a:r>
            <a:r>
              <a:rPr lang="en-GB" sz="2400" i="1" dirty="0"/>
              <a:t> </a:t>
            </a:r>
            <a:r>
              <a:rPr lang="en-GB" sz="2400" i="1" dirty="0" err="1"/>
              <a:t>als</a:t>
            </a:r>
            <a:r>
              <a:rPr lang="en-GB" sz="2400" i="1" dirty="0"/>
              <a:t> je </a:t>
            </a:r>
            <a:r>
              <a:rPr lang="en-GB" sz="2400" i="1" dirty="0" err="1"/>
              <a:t>een</a:t>
            </a:r>
            <a:r>
              <a:rPr lang="en-GB" sz="2400" i="1" dirty="0"/>
              <a:t> </a:t>
            </a:r>
            <a:r>
              <a:rPr lang="en-GB" sz="2400" i="1" dirty="0" err="1"/>
              <a:t>klas</a:t>
            </a:r>
            <a:r>
              <a:rPr lang="en-GB" sz="2400" i="1" dirty="0"/>
              <a:t> van 30 </a:t>
            </a:r>
            <a:r>
              <a:rPr lang="en-GB" sz="2400" i="1" dirty="0" err="1"/>
              <a:t>leerlingen</a:t>
            </a:r>
            <a:r>
              <a:rPr lang="en-GB" sz="2400" i="1" dirty="0"/>
              <a:t> </a:t>
            </a:r>
            <a:r>
              <a:rPr lang="en-GB" sz="2400" i="1" dirty="0" err="1"/>
              <a:t>voor</a:t>
            </a:r>
            <a:r>
              <a:rPr lang="en-GB" sz="2400" i="1" dirty="0"/>
              <a:t> je </a:t>
            </a:r>
            <a:r>
              <a:rPr lang="en-GB" sz="2400" i="1" dirty="0" err="1"/>
              <a:t>hebt</a:t>
            </a:r>
            <a:r>
              <a:rPr lang="en-GB" sz="2400" i="1" dirty="0"/>
              <a:t>, </a:t>
            </a:r>
            <a:r>
              <a:rPr lang="en-GB" sz="2400" i="1" dirty="0" err="1"/>
              <a:t>zonder</a:t>
            </a:r>
            <a:r>
              <a:rPr lang="en-GB" sz="2400" i="1" dirty="0"/>
              <a:t> </a:t>
            </a:r>
            <a:r>
              <a:rPr lang="en-GB" sz="2400" i="1" dirty="0" err="1"/>
              <a:t>dat</a:t>
            </a:r>
            <a:r>
              <a:rPr lang="en-GB" sz="2400" i="1" dirty="0"/>
              <a:t> docent </a:t>
            </a:r>
            <a:r>
              <a:rPr lang="en-GB" sz="2400" i="1" dirty="0" err="1"/>
              <a:t>en</a:t>
            </a:r>
            <a:r>
              <a:rPr lang="en-GB" sz="2400" i="1" dirty="0"/>
              <a:t>/of </a:t>
            </a:r>
            <a:r>
              <a:rPr lang="en-GB" sz="2400" i="1" dirty="0" err="1"/>
              <a:t>leerlingen</a:t>
            </a:r>
            <a:r>
              <a:rPr lang="en-GB" sz="2400" i="1" dirty="0"/>
              <a:t> grip </a:t>
            </a:r>
            <a:r>
              <a:rPr lang="en-GB" sz="2400" i="1" dirty="0" err="1"/>
              <a:t>verliezen</a:t>
            </a:r>
            <a:r>
              <a:rPr lang="en-GB" sz="2400" i="1" dirty="0"/>
              <a:t>?</a:t>
            </a:r>
          </a:p>
          <a:p>
            <a:pPr marL="0" indent="0" algn="ctr">
              <a:lnSpc>
                <a:spcPct val="150000"/>
              </a:lnSpc>
              <a:buFontTx/>
              <a:buNone/>
            </a:pPr>
            <a:endParaRPr lang="en-GB" sz="2400" i="1" dirty="0"/>
          </a:p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GB" sz="2400" i="1" dirty="0" err="1"/>
              <a:t>Daar</a:t>
            </a:r>
            <a:r>
              <a:rPr lang="en-GB" sz="2400" i="1" dirty="0"/>
              <a:t> </a:t>
            </a:r>
            <a:r>
              <a:rPr lang="en-GB" sz="2400" i="1" dirty="0" err="1"/>
              <a:t>heb</a:t>
            </a:r>
            <a:r>
              <a:rPr lang="en-GB" sz="2400" i="1" dirty="0"/>
              <a:t> je (</a:t>
            </a:r>
            <a:r>
              <a:rPr lang="en-GB" sz="2400" i="1" dirty="0" err="1"/>
              <a:t>een</a:t>
            </a:r>
            <a:r>
              <a:rPr lang="en-GB" sz="2400" i="1" dirty="0"/>
              <a:t>) </a:t>
            </a:r>
            <a:r>
              <a:rPr lang="en-GB" sz="2400" i="1" dirty="0" err="1"/>
              <a:t>structuur</a:t>
            </a:r>
            <a:r>
              <a:rPr lang="en-GB" sz="2400" i="1" dirty="0"/>
              <a:t> </a:t>
            </a:r>
            <a:r>
              <a:rPr lang="en-GB" sz="2400" i="1" dirty="0" err="1"/>
              <a:t>voor</a:t>
            </a:r>
            <a:r>
              <a:rPr lang="en-GB" sz="2400" i="1" dirty="0"/>
              <a:t> </a:t>
            </a:r>
            <a:r>
              <a:rPr lang="en-GB" sz="2400" i="1" dirty="0" err="1"/>
              <a:t>nodig</a:t>
            </a:r>
            <a:r>
              <a:rPr lang="en-GB" sz="2400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97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3880944" y="2294014"/>
            <a:ext cx="5263056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/>
              <a:t>Skill</a:t>
            </a:r>
            <a:r>
              <a:rPr lang="nl-NL" dirty="0"/>
              <a:t> tree: How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works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76623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32903"/>
          <a:stretch/>
        </p:blipFill>
        <p:spPr>
          <a:xfrm>
            <a:off x="1425678" y="940210"/>
            <a:ext cx="6292645" cy="38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14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281050"/>
            <a:ext cx="7886700" cy="1104900"/>
          </a:xfrm>
        </p:spPr>
        <p:txBody>
          <a:bodyPr/>
          <a:lstStyle/>
          <a:p>
            <a:pPr algn="ctr"/>
            <a:r>
              <a:rPr lang="nl-NL" dirty="0"/>
              <a:t>Badges</a:t>
            </a:r>
          </a:p>
        </p:txBody>
      </p:sp>
      <p:pic>
        <p:nvPicPr>
          <p:cNvPr id="4" name="Picture 5" descr="http://i.imgur.com/e807y.pn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5408" y="1099580"/>
            <a:ext cx="2173183" cy="407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434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6C00E3-4F60-433C-A23D-FEDFC6D6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84" y="285750"/>
            <a:ext cx="3636633" cy="514350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FAF55CE4-A893-4BF7-8C91-169DB8B9231B}"/>
              </a:ext>
            </a:extLst>
          </p:cNvPr>
          <p:cNvSpPr/>
          <p:nvPr/>
        </p:nvSpPr>
        <p:spPr>
          <a:xfrm>
            <a:off x="3962922" y="4735087"/>
            <a:ext cx="1218154" cy="6339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</p:spTree>
    <p:extLst>
      <p:ext uri="{BB962C8B-B14F-4D97-AF65-F5344CB8AC3E}">
        <p14:creationId xmlns:p14="http://schemas.microsoft.com/office/powerpoint/2010/main" val="3371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965D685A-32C4-4D99-A0BA-62439E73FBC4}"/>
              </a:ext>
            </a:extLst>
          </p:cNvPr>
          <p:cNvGraphicFramePr>
            <a:graphicFrameLocks noGrp="1"/>
          </p:cNvGraphicFramePr>
          <p:nvPr/>
        </p:nvGraphicFramePr>
        <p:xfrm>
          <a:off x="482698" y="1536017"/>
          <a:ext cx="8166296" cy="2874935"/>
        </p:xfrm>
        <a:graphic>
          <a:graphicData uri="http://schemas.openxmlformats.org/drawingml/2006/table">
            <a:tbl>
              <a:tblPr/>
              <a:tblGrid>
                <a:gridCol w="311521">
                  <a:extLst>
                    <a:ext uri="{9D8B030D-6E8A-4147-A177-3AD203B41FA5}">
                      <a16:colId xmlns:a16="http://schemas.microsoft.com/office/drawing/2014/main" val="1472065004"/>
                    </a:ext>
                  </a:extLst>
                </a:gridCol>
                <a:gridCol w="2748059">
                  <a:extLst>
                    <a:ext uri="{9D8B030D-6E8A-4147-A177-3AD203B41FA5}">
                      <a16:colId xmlns:a16="http://schemas.microsoft.com/office/drawing/2014/main" val="747655245"/>
                    </a:ext>
                  </a:extLst>
                </a:gridCol>
                <a:gridCol w="3389578">
                  <a:extLst>
                    <a:ext uri="{9D8B030D-6E8A-4147-A177-3AD203B41FA5}">
                      <a16:colId xmlns:a16="http://schemas.microsoft.com/office/drawing/2014/main" val="2924810363"/>
                    </a:ext>
                  </a:extLst>
                </a:gridCol>
                <a:gridCol w="604564">
                  <a:extLst>
                    <a:ext uri="{9D8B030D-6E8A-4147-A177-3AD203B41FA5}">
                      <a16:colId xmlns:a16="http://schemas.microsoft.com/office/drawing/2014/main" val="3750749991"/>
                    </a:ext>
                  </a:extLst>
                </a:gridCol>
                <a:gridCol w="1112574">
                  <a:extLst>
                    <a:ext uri="{9D8B030D-6E8A-4147-A177-3AD203B41FA5}">
                      <a16:colId xmlns:a16="http://schemas.microsoft.com/office/drawing/2014/main" val="3610547363"/>
                    </a:ext>
                  </a:extLst>
                </a:gridCol>
              </a:tblGrid>
              <a:tr h="21728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Blok</a:t>
                      </a: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Titel</a:t>
                      </a: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Boek</a:t>
                      </a: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Video</a:t>
                      </a: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Opgaven</a:t>
                      </a: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501670"/>
                  </a:ext>
                </a:extLst>
              </a:tr>
              <a:tr h="666427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A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Lading en stroom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Soorten lading (46)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Elektrische stroom (48)</a:t>
                      </a:r>
                    </a:p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lmendra SC" panose="02000000000000000000" pitchFamily="2" charset="0"/>
                        </a:rPr>
                        <a:t>2</a:t>
                      </a:r>
                    </a:p>
                    <a:p>
                      <a:pPr algn="l" fontAlgn="b"/>
                      <a:br>
                        <a:rPr lang="nl-NL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1" i="0" u="none" strike="noStrike" dirty="0">
                        <a:solidFill>
                          <a:srgbClr val="FF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B8, B10, B12, B13,C15</a:t>
                      </a:r>
                    </a:p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06434"/>
                  </a:ext>
                </a:extLst>
              </a:tr>
              <a:tr h="1105339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Geleiding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De bouw van het atoom (46)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Geleiders en isolatoren (47)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Geleiding bij metalen (48)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2.1: Geleiding bij een zoutoplossing (48)</a:t>
                      </a:r>
                    </a:p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3, 4, 5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A5, A6, A7, B9, B11</a:t>
                      </a:r>
                      <a:b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16312"/>
                  </a:ext>
                </a:extLst>
              </a:tr>
              <a:tr h="885883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C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Spanning, Capaciteit en Geleidbaarheid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2.2: Spanningsbronnen (52)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2.2: De functie van een spanningsbron (52)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2.2: Spanning en stroomsterkte (54)</a:t>
                      </a:r>
                    </a:p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7,8,9,14</a:t>
                      </a:r>
                    </a:p>
                    <a:p>
                      <a:pPr algn="l" fontAlgn="b"/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  <a:t>B20, C24, B23, C26</a:t>
                      </a: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b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lmendra SC" panose="02000000000000000000" pitchFamily="2" charset="0"/>
                        </a:rPr>
                      </a:b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Almendra SC" panose="02000000000000000000" pitchFamily="2" charset="0"/>
                      </a:endParaRPr>
                    </a:p>
                  </a:txBody>
                  <a:tcPr marL="8059" marR="8059" marT="8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488362"/>
                  </a:ext>
                </a:extLst>
              </a:tr>
            </a:tbl>
          </a:graphicData>
        </a:graphic>
      </p:graphicFrame>
      <p:sp>
        <p:nvSpPr>
          <p:cNvPr id="10" name="Ovaal 9">
            <a:extLst>
              <a:ext uri="{FF2B5EF4-FFF2-40B4-BE49-F238E27FC236}">
                <a16:creationId xmlns:a16="http://schemas.microsoft.com/office/drawing/2014/main" id="{4588CAAF-B5F2-4C94-9939-8671FB9C5656}"/>
              </a:ext>
            </a:extLst>
          </p:cNvPr>
          <p:cNvSpPr/>
          <p:nvPr/>
        </p:nvSpPr>
        <p:spPr>
          <a:xfrm>
            <a:off x="2548011" y="1412145"/>
            <a:ext cx="6595989" cy="9891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</p:spTree>
    <p:extLst>
      <p:ext uri="{BB962C8B-B14F-4D97-AF65-F5344CB8AC3E}">
        <p14:creationId xmlns:p14="http://schemas.microsoft.com/office/powerpoint/2010/main" val="21035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515322" y="791408"/>
            <a:ext cx="7247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EEF3F5"/>
                </a:solidFill>
                <a:latin typeface="Gobold Extra1" charset="0"/>
                <a:ea typeface="Gobold Extra1" charset="0"/>
                <a:cs typeface="Gobold Extra1" charset="0"/>
              </a:rPr>
              <a:t>Je kijkt zelf na en geeft sterren:</a:t>
            </a:r>
          </a:p>
        </p:txBody>
      </p:sp>
      <p:sp>
        <p:nvSpPr>
          <p:cNvPr id="5" name="Rechthoek 4"/>
          <p:cNvSpPr/>
          <p:nvPr/>
        </p:nvSpPr>
        <p:spPr>
          <a:xfrm>
            <a:off x="2191562" y="1807423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1 ster: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snapt de kern van de stof, maar vindt het nog lastig de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stof toe te passen. Je hebt de keuze: door naar het volgende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onderwerp, of proberen de stof nóg beter te begrijpen!</a:t>
            </a: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191562" y="3046488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2 sterren: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snapt de kern en kunt ingewikkelder opgaven aan. Zet je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de puntjes nog even op de i, of ga je voor het volgende blok?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2191562" y="4063758"/>
            <a:ext cx="6564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3 sterren: </a:t>
            </a: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Je hebt de stof helemaal in de vingers. Goed werk!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>
              <a:defRPr/>
            </a:pPr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4175F4-7B25-4A13-A46E-F7225EB56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4" t="28904" r="45250" b="33682"/>
          <a:stretch/>
        </p:blipFill>
        <p:spPr>
          <a:xfrm>
            <a:off x="657615" y="2631617"/>
            <a:ext cx="1821983" cy="1022819"/>
          </a:xfrm>
          <a:prstGeom prst="rect">
            <a:avLst/>
          </a:prstGeom>
        </p:spPr>
      </p:pic>
      <p:sp>
        <p:nvSpPr>
          <p:cNvPr id="14" name="5-puntige ster 6">
            <a:extLst>
              <a:ext uri="{FF2B5EF4-FFF2-40B4-BE49-F238E27FC236}">
                <a16:creationId xmlns:a16="http://schemas.microsoft.com/office/drawing/2014/main" id="{0DE5A041-7E8B-48C4-8009-383191D53142}"/>
              </a:ext>
            </a:extLst>
          </p:cNvPr>
          <p:cNvSpPr/>
          <p:nvPr/>
        </p:nvSpPr>
        <p:spPr>
          <a:xfrm>
            <a:off x="1386015" y="3122453"/>
            <a:ext cx="365183" cy="345507"/>
          </a:xfrm>
          <a:prstGeom prst="star5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 dirty="0"/>
          </a:p>
        </p:txBody>
      </p:sp>
      <p:sp>
        <p:nvSpPr>
          <p:cNvPr id="15" name="5-puntige ster 6">
            <a:extLst>
              <a:ext uri="{FF2B5EF4-FFF2-40B4-BE49-F238E27FC236}">
                <a16:creationId xmlns:a16="http://schemas.microsoft.com/office/drawing/2014/main" id="{2D4E54A4-D2A5-434E-9BB4-CC658732772F}"/>
              </a:ext>
            </a:extLst>
          </p:cNvPr>
          <p:cNvSpPr/>
          <p:nvPr/>
        </p:nvSpPr>
        <p:spPr>
          <a:xfrm>
            <a:off x="1825486" y="3122453"/>
            <a:ext cx="365183" cy="345507"/>
          </a:xfrm>
          <a:prstGeom prst="star5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4"/>
          </a:p>
        </p:txBody>
      </p:sp>
    </p:spTree>
    <p:extLst>
      <p:ext uri="{BB962C8B-B14F-4D97-AF65-F5344CB8AC3E}">
        <p14:creationId xmlns:p14="http://schemas.microsoft.com/office/powerpoint/2010/main" val="1400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76254"/>
            <a:ext cx="5120552" cy="464921"/>
          </a:xfrm>
        </p:spPr>
        <p:txBody>
          <a:bodyPr>
            <a:normAutofit fontScale="70000" lnSpcReduction="20000"/>
          </a:bodyPr>
          <a:lstStyle/>
          <a:p>
            <a:r>
              <a:rPr lang="nl-NL" sz="2800" dirty="0"/>
              <a:t>AUTONOMIE EN MAATWERK</a:t>
            </a:r>
            <a:r>
              <a:rPr lang="nl-NL" sz="2800" dirty="0">
                <a:latin typeface="Gobold Extra1" charset="0"/>
                <a:ea typeface="Gobold Extra1" charset="0"/>
                <a:cs typeface="Gobold Extra1" charset="0"/>
              </a:rPr>
              <a:t> met de </a:t>
            </a:r>
            <a:r>
              <a:rPr lang="nl-NL" sz="2800" dirty="0" err="1">
                <a:latin typeface="Gobold Extra1" charset="0"/>
                <a:ea typeface="Gobold Extra1" charset="0"/>
                <a:cs typeface="Gobold Extra1" charset="0"/>
              </a:rPr>
              <a:t>skill</a:t>
            </a:r>
            <a:r>
              <a:rPr lang="nl-NL" sz="2800" dirty="0">
                <a:latin typeface="Gobold Extra1" charset="0"/>
                <a:ea typeface="Gobold Extra1" charset="0"/>
                <a:cs typeface="Gobold Extra1" charset="0"/>
              </a:rPr>
              <a:t>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5263056" cy="381987"/>
          </a:xfrm>
        </p:spPr>
        <p:txBody>
          <a:bodyPr>
            <a:noAutofit/>
          </a:bodyPr>
          <a:lstStyle/>
          <a:p>
            <a:r>
              <a:rPr lang="nl-NL" sz="1600" dirty="0">
                <a:latin typeface="Gobold Extra1" charset="0"/>
                <a:ea typeface="Gobold Extra1" charset="0"/>
                <a:cs typeface="Gobold Extra1" charset="0"/>
              </a:rPr>
              <a:t>Gerben Bakker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Melanchthon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Schiebroek</a:t>
            </a:r>
          </a:p>
          <a:p>
            <a:pPr lvl="1"/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TU Delft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4B1B47-11BB-7045-9A63-A8B824345E4C}"/>
              </a:ext>
            </a:extLst>
          </p:cNvPr>
          <p:cNvSpPr txBox="1">
            <a:spLocks/>
          </p:cNvSpPr>
          <p:nvPr/>
        </p:nvSpPr>
        <p:spPr>
          <a:xfrm>
            <a:off x="3880944" y="4103821"/>
            <a:ext cx="5263056" cy="381987"/>
          </a:xfrm>
          <a:prstGeom prst="rect">
            <a:avLst/>
          </a:prstGeom>
        </p:spPr>
        <p:txBody>
          <a:bodyPr vert="horz" lIns="91440" tIns="14400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Stijn Folkerts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BA699EE-CF97-3245-9A3B-604E2A707D57}"/>
              </a:ext>
            </a:extLst>
          </p:cNvPr>
          <p:cNvSpPr txBox="1">
            <a:spLocks/>
          </p:cNvSpPr>
          <p:nvPr/>
        </p:nvSpPr>
        <p:spPr>
          <a:xfrm>
            <a:off x="3880944" y="4480560"/>
            <a:ext cx="4524704" cy="1234440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sz="1500" dirty="0" err="1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>
                <a:latin typeface="Gobold Extra1" charset="0"/>
                <a:ea typeface="Gobold Extra1" charset="0"/>
                <a:cs typeface="Gobold Extra1" charset="0"/>
              </a:rPr>
              <a:t>College de Heemlanden</a:t>
            </a:r>
          </a:p>
        </p:txBody>
      </p:sp>
    </p:spTree>
    <p:extLst>
      <p:ext uri="{BB962C8B-B14F-4D97-AF65-F5344CB8AC3E}">
        <p14:creationId xmlns:p14="http://schemas.microsoft.com/office/powerpoint/2010/main" val="1653198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16DE4E-DD88-4303-8FF8-32FDDAFB5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133" y="775661"/>
            <a:ext cx="4045131" cy="42120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1260" dirty="0"/>
              <a:t>Start assessment</a:t>
            </a:r>
          </a:p>
          <a:p>
            <a:pPr lvl="0">
              <a:lnSpc>
                <a:spcPct val="120000"/>
              </a:lnSpc>
            </a:pPr>
            <a:r>
              <a:rPr lang="nl-NL" sz="1260" dirty="0"/>
              <a:t>Leerlingen maken na de </a:t>
            </a:r>
            <a:r>
              <a:rPr lang="nl-NL" sz="1260" dirty="0" err="1"/>
              <a:t>introductieles</a:t>
            </a:r>
            <a:r>
              <a:rPr lang="nl-NL" sz="1260" dirty="0"/>
              <a:t> een start assessment.</a:t>
            </a:r>
          </a:p>
          <a:p>
            <a:pPr lvl="0">
              <a:lnSpc>
                <a:spcPct val="120000"/>
              </a:lnSpc>
            </a:pPr>
            <a:r>
              <a:rPr lang="nl-NL" sz="1260" dirty="0"/>
              <a:t>Ze kunnen hiermee blokken afronden die ze al beheersen vanuit de onderbouw.</a:t>
            </a:r>
          </a:p>
          <a:p>
            <a:pPr lvl="0">
              <a:lnSpc>
                <a:spcPct val="120000"/>
              </a:lnSpc>
            </a:pPr>
            <a:r>
              <a:rPr lang="nl-NL" sz="1260" dirty="0"/>
              <a:t>En hebben meer tijd voor de verdiepende blokken!</a:t>
            </a:r>
          </a:p>
          <a:p>
            <a:pPr lvl="0">
              <a:lnSpc>
                <a:spcPct val="120000"/>
              </a:lnSpc>
            </a:pPr>
            <a:endParaRPr lang="nl-NL" sz="1260" dirty="0"/>
          </a:p>
        </p:txBody>
      </p:sp>
      <p:pic>
        <p:nvPicPr>
          <p:cNvPr id="4098" name="Picture 2" descr="https://lh6.ggpht.com/zwnSDo65QbS-_bXFlIyVom6kAVjUYs85qGkB-o_9PbD2laQVt4Yqmi3vQl-OmPP3_Vo">
            <a:extLst>
              <a:ext uri="{FF2B5EF4-FFF2-40B4-BE49-F238E27FC236}">
                <a16:creationId xmlns:a16="http://schemas.microsoft.com/office/drawing/2014/main" id="{D64873A5-89C5-4110-A89B-4B54421866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48" y="1366987"/>
            <a:ext cx="3141601" cy="31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0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7AFAE0-CDCC-4DEA-AA46-FBAB6BE315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Leerling bepaalt zelf:</a:t>
            </a:r>
          </a:p>
          <a:p>
            <a:r>
              <a:rPr lang="nl-NL" dirty="0"/>
              <a:t>Wanneer</a:t>
            </a:r>
          </a:p>
          <a:p>
            <a:r>
              <a:rPr lang="nl-NL" dirty="0"/>
              <a:t>Hoe</a:t>
            </a:r>
          </a:p>
          <a:p>
            <a:r>
              <a:rPr lang="nl-NL" dirty="0"/>
              <a:t>Tot welk niveau</a:t>
            </a:r>
          </a:p>
          <a:p>
            <a:r>
              <a:rPr lang="nl-NL" dirty="0"/>
              <a:t>Met wie</a:t>
            </a:r>
          </a:p>
          <a:p>
            <a:r>
              <a:rPr lang="nl-NL" dirty="0"/>
              <a:t>Wat (verdieping)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Bovendien:</a:t>
            </a:r>
          </a:p>
          <a:p>
            <a:r>
              <a:rPr lang="nl-NL" dirty="0"/>
              <a:t>Structuur</a:t>
            </a:r>
          </a:p>
          <a:p>
            <a:r>
              <a:rPr lang="nl-NL" dirty="0"/>
              <a:t>Eigenaarschap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E42B56-3941-4D67-80CB-F0AB952C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1" t="23778" r="5159" b="35185"/>
          <a:stretch/>
        </p:blipFill>
        <p:spPr>
          <a:xfrm>
            <a:off x="4629152" y="1607820"/>
            <a:ext cx="4045130" cy="26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8F729EC-D897-4962-86EF-59E29F7DF8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3600" dirty="0"/>
              <a:t>Skill Tree: How it works (in practice)</a:t>
            </a:r>
          </a:p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8E1947-0962-44F4-8867-023AFDE815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9C41BB-7FE5-482F-8CDC-857CE3A129B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30503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3ACFFE-AB26-5A43-B15F-B6EA14CF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72" y="557049"/>
            <a:ext cx="6783069" cy="461800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F8F833B-C0E1-6143-9903-A5219E660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8" t="11311" r="6413" b="4894"/>
          <a:stretch/>
        </p:blipFill>
        <p:spPr>
          <a:xfrm>
            <a:off x="7708155" y="4246799"/>
            <a:ext cx="727670" cy="703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8EC4B10-BAB9-9E42-8A13-E373479C6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026" y="3390342"/>
            <a:ext cx="726798" cy="7030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E0B4-F426-CB44-8CD3-A7EEBB031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243" y="2473600"/>
            <a:ext cx="759581" cy="784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7454433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3ACFFE-AB26-5A43-B15F-B6EA14CFD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r="3"/>
          <a:stretch/>
        </p:blipFill>
        <p:spPr>
          <a:xfrm>
            <a:off x="574173" y="557049"/>
            <a:ext cx="3870110" cy="263482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F8F833B-C0E1-6143-9903-A5219E660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6" t="7397" r="5930" b="2447"/>
          <a:stretch/>
        </p:blipFill>
        <p:spPr>
          <a:xfrm>
            <a:off x="4649834" y="1631043"/>
            <a:ext cx="706459" cy="6853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8EC4B10-BAB9-9E42-8A13-E373479C6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938" y="1603359"/>
            <a:ext cx="726798" cy="7030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E0B4-F426-CB44-8CD3-A7EEBB031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287" y="1593421"/>
            <a:ext cx="727671" cy="751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C93DC5-59FD-8942-AF62-7A478E931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8" t="40853" r="53538" b="45036"/>
          <a:stretch/>
        </p:blipFill>
        <p:spPr>
          <a:xfrm>
            <a:off x="784293" y="4310503"/>
            <a:ext cx="1696454" cy="8913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F9055A4-7454-1547-BCBA-1FB749E3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26" t="10924" r="53151" b="73599"/>
          <a:stretch/>
        </p:blipFill>
        <p:spPr>
          <a:xfrm>
            <a:off x="784292" y="3267571"/>
            <a:ext cx="1696455" cy="915546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45427EF-473C-3049-A90B-C94C257F5F89}"/>
              </a:ext>
            </a:extLst>
          </p:cNvPr>
          <p:cNvSpPr/>
          <p:nvPr/>
        </p:nvSpPr>
        <p:spPr>
          <a:xfrm>
            <a:off x="2311277" y="3570035"/>
            <a:ext cx="4266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Thuis (filmpje + digitaal toetsje)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C8477E-196E-A64F-BC72-7CAD2605865D}"/>
              </a:ext>
            </a:extLst>
          </p:cNvPr>
          <p:cNvSpPr/>
          <p:nvPr/>
        </p:nvSpPr>
        <p:spPr>
          <a:xfrm>
            <a:off x="2311276" y="4606744"/>
            <a:ext cx="4266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In de klas (3 kansen per </a:t>
            </a:r>
            <a:r>
              <a:rPr lang="nl-NL" sz="1800" dirty="0" err="1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skill</a:t>
            </a:r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)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B0C6DC1-5DC2-B744-8AB0-44732CFB231E}"/>
              </a:ext>
            </a:extLst>
          </p:cNvPr>
          <p:cNvSpPr/>
          <p:nvPr/>
        </p:nvSpPr>
        <p:spPr>
          <a:xfrm>
            <a:off x="4238730" y="632477"/>
            <a:ext cx="4266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TREE gaat van links, naar rechts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3 niveaus om af te sluiten: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3x in een HAVO 4 klas gedaan</a:t>
            </a:r>
          </a:p>
        </p:txBody>
      </p:sp>
    </p:spTree>
    <p:extLst>
      <p:ext uri="{BB962C8B-B14F-4D97-AF65-F5344CB8AC3E}">
        <p14:creationId xmlns:p14="http://schemas.microsoft.com/office/powerpoint/2010/main" val="425383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DB0C6DC1-5DC2-B744-8AB0-44732CFB231E}"/>
              </a:ext>
            </a:extLst>
          </p:cNvPr>
          <p:cNvSpPr/>
          <p:nvPr/>
        </p:nvSpPr>
        <p:spPr>
          <a:xfrm>
            <a:off x="704193" y="566038"/>
            <a:ext cx="73046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algn="ctr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algn="ctr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De laatste </a:t>
            </a:r>
            <a:r>
              <a:rPr lang="nl-NL" sz="1800" dirty="0" err="1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skill</a:t>
            </a:r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 was wel anders…</a:t>
            </a:r>
          </a:p>
          <a:p>
            <a:pPr marL="668655" lvl="1" indent="-257175" algn="ctr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Eén klas met eindbaas		Twee klassen zonder eindbaas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+zak snoep…				geen zak snoep 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marL="668655" lvl="1" indent="-257175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”Want anders werken ze niet, toch?”</a:t>
            </a:r>
          </a:p>
          <a:p>
            <a:pPr marL="668655" lvl="1" indent="-257175" defTabSz="822960"/>
            <a:endParaRPr lang="nl-NL" sz="1800" dirty="0">
              <a:solidFill>
                <a:srgbClr val="EEF3F5"/>
              </a:solidFill>
              <a:latin typeface="Gobold Lowplus" charset="0"/>
              <a:ea typeface="Gobold Lowplus" charset="0"/>
              <a:cs typeface="Gobold Lowplus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83ACFFE-AB26-5A43-B15F-B6EA14CFD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75" t="64136" r="2369" b="16182"/>
          <a:stretch/>
        </p:blipFill>
        <p:spPr>
          <a:xfrm>
            <a:off x="1146390" y="1962922"/>
            <a:ext cx="2190167" cy="1283891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AAFBFC2C-A537-3A4D-9D9D-7E28A341FC97}"/>
              </a:ext>
            </a:extLst>
          </p:cNvPr>
          <p:cNvGrpSpPr/>
          <p:nvPr/>
        </p:nvGrpSpPr>
        <p:grpSpPr>
          <a:xfrm>
            <a:off x="5234153" y="1983943"/>
            <a:ext cx="2406867" cy="1283891"/>
            <a:chOff x="5822732" y="2047005"/>
            <a:chExt cx="1576552" cy="903901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A5A5F28-4E1A-354D-944B-58EB3F23C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179" t="64380" r="2439" b="15929"/>
            <a:stretch/>
          </p:blipFill>
          <p:spPr>
            <a:xfrm>
              <a:off x="5822732" y="2047005"/>
              <a:ext cx="1576552" cy="903901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C10F35E-B2D7-3E40-BC3A-555934B0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9690" y="2648786"/>
              <a:ext cx="519386" cy="149823"/>
            </a:xfrm>
            <a:prstGeom prst="rect">
              <a:avLst/>
            </a:prstGeom>
          </p:spPr>
        </p:pic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DD296DAA-A1E7-684C-8700-48A967F343E6}"/>
              </a:ext>
            </a:extLst>
          </p:cNvPr>
          <p:cNvSpPr/>
          <p:nvPr/>
        </p:nvSpPr>
        <p:spPr>
          <a:xfrm>
            <a:off x="2171575" y="566038"/>
            <a:ext cx="4266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18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3x in een HAVO 4 klas gedaan</a:t>
            </a:r>
          </a:p>
        </p:txBody>
      </p:sp>
    </p:spTree>
    <p:extLst>
      <p:ext uri="{BB962C8B-B14F-4D97-AF65-F5344CB8AC3E}">
        <p14:creationId xmlns:p14="http://schemas.microsoft.com/office/powerpoint/2010/main" val="366563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3ACFFE-AB26-5A43-B15F-B6EA14CFD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75" t="64136" r="2369" b="16182"/>
          <a:stretch/>
        </p:blipFill>
        <p:spPr>
          <a:xfrm>
            <a:off x="1409148" y="2204991"/>
            <a:ext cx="2190167" cy="1283891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AAFBFC2C-A537-3A4D-9D9D-7E28A341FC97}"/>
              </a:ext>
            </a:extLst>
          </p:cNvPr>
          <p:cNvGrpSpPr/>
          <p:nvPr/>
        </p:nvGrpSpPr>
        <p:grpSpPr>
          <a:xfrm>
            <a:off x="5402319" y="2204991"/>
            <a:ext cx="2406867" cy="1283891"/>
            <a:chOff x="5822732" y="2047005"/>
            <a:chExt cx="1576552" cy="903901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A5A5F28-4E1A-354D-944B-58EB3F23C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179" t="64380" r="2439" b="15929"/>
            <a:stretch/>
          </p:blipFill>
          <p:spPr>
            <a:xfrm>
              <a:off x="5822732" y="2047005"/>
              <a:ext cx="1576552" cy="903901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C10F35E-B2D7-3E40-BC3A-555934B0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9690" y="2648786"/>
              <a:ext cx="519386" cy="149823"/>
            </a:xfrm>
            <a:prstGeom prst="rect">
              <a:avLst/>
            </a:prstGeom>
          </p:spPr>
        </p:pic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F8EC7DCB-2462-504F-9792-85AC2E540FF4}"/>
              </a:ext>
            </a:extLst>
          </p:cNvPr>
          <p:cNvSpPr/>
          <p:nvPr/>
        </p:nvSpPr>
        <p:spPr>
          <a:xfrm>
            <a:off x="2670588" y="595588"/>
            <a:ext cx="304726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324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WAT VIEL OP?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0E64AB6-B7A1-1B43-B8A8-01C72E246A14}"/>
              </a:ext>
            </a:extLst>
          </p:cNvPr>
          <p:cNvSpPr/>
          <p:nvPr/>
        </p:nvSpPr>
        <p:spPr>
          <a:xfrm>
            <a:off x="0" y="3404021"/>
            <a:ext cx="4792123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>
              <a:lnSpc>
                <a:spcPct val="150000"/>
              </a:lnSpc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Met eindbaas:</a:t>
            </a:r>
          </a:p>
          <a:p>
            <a:pPr marL="1053831" lvl="2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Leerlingen gingen snel (jongens)</a:t>
            </a:r>
          </a:p>
          <a:p>
            <a:pPr marL="1053831" lvl="2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Zoeken naar snelle route </a:t>
            </a:r>
          </a:p>
          <a:p>
            <a:pPr marL="1053831" lvl="2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Halen veel ‘brons’ en gaan door</a:t>
            </a:r>
          </a:p>
          <a:p>
            <a:pPr marL="1053831" lvl="2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Niet gehaald? Direct nog een keer!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C91A185-6676-FA4B-9BDA-9DE994298D65}"/>
              </a:ext>
            </a:extLst>
          </p:cNvPr>
          <p:cNvSpPr/>
          <p:nvPr/>
        </p:nvSpPr>
        <p:spPr>
          <a:xfrm>
            <a:off x="693683" y="1068799"/>
            <a:ext cx="7304689" cy="116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7230" lvl="1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De TREE was van de leerling!</a:t>
            </a:r>
          </a:p>
          <a:p>
            <a:pPr marL="697230" lvl="1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De TREE zorgde voor een natuurlijke manier van differentiëren.</a:t>
            </a:r>
          </a:p>
          <a:p>
            <a:pPr marL="697230" lvl="1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Leerlingen kregen inzicht in gevolg van leerkeuzes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7343F6A-6E0C-D84C-ADCC-194237255B0D}"/>
              </a:ext>
            </a:extLst>
          </p:cNvPr>
          <p:cNvSpPr/>
          <p:nvPr/>
        </p:nvSpPr>
        <p:spPr>
          <a:xfrm>
            <a:off x="4194222" y="3402257"/>
            <a:ext cx="4792123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>
              <a:lnSpc>
                <a:spcPct val="150000"/>
              </a:lnSpc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Zonder eindbaas:</a:t>
            </a:r>
          </a:p>
          <a:p>
            <a:pPr marL="697230" lvl="1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Leerlingen gingen aan het werk!</a:t>
            </a:r>
          </a:p>
          <a:p>
            <a:pPr marL="697230" lvl="1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Bedachten een plan</a:t>
            </a:r>
          </a:p>
          <a:p>
            <a:pPr marL="697230" lvl="1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Overwegen het resultaat (te lang?)</a:t>
            </a:r>
          </a:p>
          <a:p>
            <a:pPr marL="697230" lvl="1" indent="-285750" defTabSz="822960">
              <a:lnSpc>
                <a:spcPct val="150000"/>
              </a:lnSpc>
              <a:buBlip>
                <a:blip r:embed="rId4"/>
              </a:buBlip>
            </a:pPr>
            <a:r>
              <a:rPr lang="nl-NL" sz="160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Stellen geweldige vragen!</a:t>
            </a:r>
          </a:p>
        </p:txBody>
      </p:sp>
    </p:spTree>
    <p:extLst>
      <p:ext uri="{BB962C8B-B14F-4D97-AF65-F5344CB8AC3E}">
        <p14:creationId xmlns:p14="http://schemas.microsoft.com/office/powerpoint/2010/main" val="1596565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8EC7DCB-2462-504F-9792-85AC2E540FF4}"/>
              </a:ext>
            </a:extLst>
          </p:cNvPr>
          <p:cNvSpPr/>
          <p:nvPr/>
        </p:nvSpPr>
        <p:spPr>
          <a:xfrm>
            <a:off x="2818370" y="580815"/>
            <a:ext cx="304726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324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En nu?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258757-4891-EC41-B4E5-409F7B60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226" y="1319529"/>
            <a:ext cx="4000102" cy="26133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52D484E-70BA-B447-BDB4-BA71EBD8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50" y="1319529"/>
            <a:ext cx="3838563" cy="261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53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8EC7DCB-2462-504F-9792-85AC2E540FF4}"/>
              </a:ext>
            </a:extLst>
          </p:cNvPr>
          <p:cNvSpPr/>
          <p:nvPr/>
        </p:nvSpPr>
        <p:spPr>
          <a:xfrm>
            <a:off x="2818370" y="580815"/>
            <a:ext cx="304726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324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En nu?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258757-4891-EC41-B4E5-409F7B604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2" t="41047" r="54358" b="45170"/>
          <a:stretch/>
        </p:blipFill>
        <p:spPr>
          <a:xfrm>
            <a:off x="5551054" y="1159358"/>
            <a:ext cx="2198260" cy="109912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52D484E-70BA-B447-BDB4-BA71EBD8A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95" t="41047" r="53336" b="45170"/>
          <a:stretch/>
        </p:blipFill>
        <p:spPr>
          <a:xfrm>
            <a:off x="1560945" y="1159359"/>
            <a:ext cx="2198258" cy="109912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2284578-8A5A-7F49-9B50-8242553E3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10" y="2322849"/>
            <a:ext cx="7235980" cy="226733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22F0A2F-4B39-5540-88D3-946932E96096}"/>
              </a:ext>
            </a:extLst>
          </p:cNvPr>
          <p:cNvSpPr/>
          <p:nvPr/>
        </p:nvSpPr>
        <p:spPr>
          <a:xfrm>
            <a:off x="2027583" y="1918252"/>
            <a:ext cx="1590260" cy="258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A2DD554-528B-D24B-8D3B-894C8EB9CBE8}"/>
              </a:ext>
            </a:extLst>
          </p:cNvPr>
          <p:cNvSpPr/>
          <p:nvPr/>
        </p:nvSpPr>
        <p:spPr>
          <a:xfrm>
            <a:off x="5855053" y="1920485"/>
            <a:ext cx="1728001" cy="258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94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8EC7DCB-2462-504F-9792-85AC2E540FF4}"/>
              </a:ext>
            </a:extLst>
          </p:cNvPr>
          <p:cNvSpPr/>
          <p:nvPr/>
        </p:nvSpPr>
        <p:spPr>
          <a:xfrm>
            <a:off x="2818370" y="580815"/>
            <a:ext cx="304726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324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En nu?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258757-4891-EC41-B4E5-409F7B604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2" t="41047" r="54358" b="45170"/>
          <a:stretch/>
        </p:blipFill>
        <p:spPr>
          <a:xfrm>
            <a:off x="5551054" y="1159358"/>
            <a:ext cx="2198260" cy="109912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52D484E-70BA-B447-BDB4-BA71EBD8A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95" t="41047" r="53336" b="45170"/>
          <a:stretch/>
        </p:blipFill>
        <p:spPr>
          <a:xfrm>
            <a:off x="1560945" y="1159359"/>
            <a:ext cx="2198258" cy="109912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2284578-8A5A-7F49-9B50-8242553E3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122" b="43568"/>
          <a:stretch/>
        </p:blipFill>
        <p:spPr>
          <a:xfrm>
            <a:off x="5551054" y="2421445"/>
            <a:ext cx="3036355" cy="79098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6E32FA-BD08-424E-B8AA-B31C857B59EC}"/>
              </a:ext>
            </a:extLst>
          </p:cNvPr>
          <p:cNvSpPr/>
          <p:nvPr/>
        </p:nvSpPr>
        <p:spPr>
          <a:xfrm>
            <a:off x="2532685" y="4654546"/>
            <a:ext cx="379422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8655" lvl="1" indent="-257175" algn="ctr" defTabSz="822960"/>
            <a:r>
              <a:rPr lang="nl-NL" sz="3240" dirty="0">
                <a:solidFill>
                  <a:srgbClr val="EEF3F5"/>
                </a:solidFill>
                <a:latin typeface="Gobold Lowplus" charset="0"/>
                <a:ea typeface="Gobold Lowplus" charset="0"/>
                <a:cs typeface="Gobold Lowplus" charset="0"/>
              </a:rPr>
              <a:t>En hoe werkt dat?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22F0A2F-4B39-5540-88D3-946932E96096}"/>
              </a:ext>
            </a:extLst>
          </p:cNvPr>
          <p:cNvSpPr/>
          <p:nvPr/>
        </p:nvSpPr>
        <p:spPr>
          <a:xfrm>
            <a:off x="2027583" y="1918252"/>
            <a:ext cx="1590260" cy="258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A2DD554-528B-D24B-8D3B-894C8EB9CBE8}"/>
              </a:ext>
            </a:extLst>
          </p:cNvPr>
          <p:cNvSpPr/>
          <p:nvPr/>
        </p:nvSpPr>
        <p:spPr>
          <a:xfrm>
            <a:off x="5855053" y="1920485"/>
            <a:ext cx="1728001" cy="258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BEEFE48-160A-CA40-834B-4D201215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" t="26589" r="80407" b="59628"/>
          <a:stretch/>
        </p:blipFill>
        <p:spPr>
          <a:xfrm>
            <a:off x="1560945" y="3473605"/>
            <a:ext cx="2198258" cy="109912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6B3FD0-6528-0546-9EFD-F6B3911A5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" t="25841" r="81230" b="60376"/>
          <a:stretch/>
        </p:blipFill>
        <p:spPr>
          <a:xfrm>
            <a:off x="5551054" y="3473605"/>
            <a:ext cx="2198260" cy="109912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40B5264-B5DC-7D4F-BEDD-287EB63AE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445" y="3543597"/>
            <a:ext cx="464219" cy="4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87 0.00027 L -0.25625 0.00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tIns="144000">
            <a:normAutofit/>
          </a:bodyPr>
          <a:lstStyle/>
          <a:p>
            <a:pPr marL="0" indent="0">
              <a:buNone/>
            </a:pPr>
            <a:r>
              <a:rPr lang="en-GB" sz="1900" dirty="0" err="1"/>
              <a:t>Inhoud</a:t>
            </a:r>
            <a:r>
              <a:rPr lang="en-GB" sz="1900" dirty="0"/>
              <a:t>:</a:t>
            </a:r>
          </a:p>
          <a:p>
            <a:r>
              <a:rPr lang="en-GB" sz="1900" dirty="0" err="1"/>
              <a:t>Onze</a:t>
            </a:r>
            <a:r>
              <a:rPr lang="en-GB" sz="1900" dirty="0"/>
              <a:t> </a:t>
            </a:r>
            <a:r>
              <a:rPr lang="en-GB" sz="1900" dirty="0" err="1"/>
              <a:t>droom</a:t>
            </a:r>
            <a:endParaRPr lang="en-GB" sz="1900" dirty="0"/>
          </a:p>
          <a:p>
            <a:r>
              <a:rPr lang="en-GB" sz="1900" dirty="0" err="1"/>
              <a:t>Belang</a:t>
            </a:r>
            <a:r>
              <a:rPr lang="en-GB" sz="1900" dirty="0"/>
              <a:t> van </a:t>
            </a:r>
            <a:r>
              <a:rPr lang="en-GB" sz="1900" dirty="0" err="1"/>
              <a:t>autonomie</a:t>
            </a:r>
            <a:endParaRPr lang="en-GB" sz="1900" dirty="0"/>
          </a:p>
          <a:p>
            <a:r>
              <a:rPr lang="en-GB" sz="1900" dirty="0" err="1"/>
              <a:t>Waarom</a:t>
            </a:r>
            <a:r>
              <a:rPr lang="en-GB" sz="1900" dirty="0"/>
              <a:t> </a:t>
            </a:r>
            <a:r>
              <a:rPr lang="en-GB" sz="1900" dirty="0" err="1"/>
              <a:t>maatwerk</a:t>
            </a:r>
            <a:r>
              <a:rPr lang="en-GB" sz="1900" dirty="0"/>
              <a:t>?</a:t>
            </a:r>
          </a:p>
          <a:p>
            <a:r>
              <a:rPr lang="en-GB" sz="1900" dirty="0"/>
              <a:t>Skill Tree: How it works (in theory)</a:t>
            </a:r>
          </a:p>
          <a:p>
            <a:r>
              <a:rPr lang="en-GB" sz="1900" dirty="0"/>
              <a:t>Skill Tree: How it works (in practice)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55" t="21881" r="37279" b="18537"/>
          <a:stretch/>
        </p:blipFill>
        <p:spPr>
          <a:xfrm>
            <a:off x="1056903" y="1211283"/>
            <a:ext cx="2850078" cy="3582062"/>
          </a:xfrm>
        </p:spPr>
      </p:pic>
    </p:spTree>
    <p:extLst>
      <p:ext uri="{BB962C8B-B14F-4D97-AF65-F5344CB8AC3E}">
        <p14:creationId xmlns:p14="http://schemas.microsoft.com/office/powerpoint/2010/main" val="3619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199" y="290052"/>
            <a:ext cx="7886700" cy="1104900"/>
          </a:xfrm>
        </p:spPr>
        <p:txBody>
          <a:bodyPr/>
          <a:lstStyle/>
          <a:p>
            <a:r>
              <a:rPr lang="nl-NL" dirty="0"/>
              <a:t>Zelf SKILL TREE MAKEN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457199" y="1179513"/>
            <a:ext cx="8200103" cy="411515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dirty="0"/>
              <a:t>Stappenplan:</a:t>
            </a:r>
          </a:p>
          <a:p>
            <a:pPr>
              <a:lnSpc>
                <a:spcPct val="120000"/>
              </a:lnSpc>
            </a:pPr>
            <a:r>
              <a:rPr lang="nl-NL" dirty="0"/>
              <a:t>Kies een hoofdstuk/onderwerp</a:t>
            </a:r>
          </a:p>
          <a:p>
            <a:pPr>
              <a:lnSpc>
                <a:spcPct val="120000"/>
              </a:lnSpc>
            </a:pPr>
            <a:r>
              <a:rPr lang="nl-NL" dirty="0"/>
              <a:t>Maak een lijst van de vaardigheden die de leerling lopende het hoofdstuk opdoen (Liever geen kennis).</a:t>
            </a:r>
          </a:p>
          <a:p>
            <a:pPr>
              <a:lnSpc>
                <a:spcPct val="120000"/>
              </a:lnSpc>
            </a:pPr>
            <a:r>
              <a:rPr lang="nl-NL" dirty="0"/>
              <a:t>Maak een </a:t>
            </a:r>
            <a:r>
              <a:rPr lang="nl-NL" dirty="0" err="1"/>
              <a:t>Skill</a:t>
            </a:r>
            <a:r>
              <a:rPr lang="nl-NL" dirty="0"/>
              <a:t> Tree, waarbij pijlen weergeven welke vaardigheden (didactisch of inhoudelijk) nodig zijn om de nieuwe </a:t>
            </a:r>
            <a:r>
              <a:rPr lang="nl-NL" dirty="0" err="1"/>
              <a:t>skill</a:t>
            </a:r>
            <a:r>
              <a:rPr lang="nl-NL" dirty="0"/>
              <a:t> te kunnen verwerven.</a:t>
            </a:r>
          </a:p>
          <a:p>
            <a:pPr>
              <a:lnSpc>
                <a:spcPct val="120000"/>
              </a:lnSpc>
            </a:pPr>
            <a:endParaRPr lang="nl-NL" dirty="0"/>
          </a:p>
          <a:p>
            <a:pPr>
              <a:lnSpc>
                <a:spcPct val="120000"/>
              </a:lnSpc>
            </a:pPr>
            <a:r>
              <a:rPr lang="nl-NL" dirty="0"/>
              <a:t>Zoek (</a:t>
            </a:r>
            <a:r>
              <a:rPr lang="nl-NL" dirty="0" err="1"/>
              <a:t>voorbereidings</a:t>
            </a:r>
            <a:r>
              <a:rPr lang="nl-NL" dirty="0"/>
              <a:t>)opdrachten die betrekking hebben op de betreffende vaardigheid (mogen ook kennisvragen zijn!).</a:t>
            </a:r>
          </a:p>
          <a:p>
            <a:pPr>
              <a:lnSpc>
                <a:spcPct val="120000"/>
              </a:lnSpc>
            </a:pPr>
            <a:r>
              <a:rPr lang="nl-NL" dirty="0"/>
              <a:t>Zoek of maak </a:t>
            </a:r>
            <a:r>
              <a:rPr lang="nl-NL" dirty="0" err="1"/>
              <a:t>toetsopdrachten</a:t>
            </a:r>
            <a:r>
              <a:rPr lang="nl-NL" dirty="0"/>
              <a:t> per vaardigheid. Eventueel meerdere versies (</a:t>
            </a:r>
            <a:r>
              <a:rPr lang="nl-NL" dirty="0" err="1"/>
              <a:t>freedom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fail</a:t>
            </a:r>
            <a:r>
              <a:rPr lang="nl-NL" dirty="0"/>
              <a:t>!).</a:t>
            </a:r>
          </a:p>
          <a:p>
            <a:pPr>
              <a:lnSpc>
                <a:spcPct val="120000"/>
              </a:lnSpc>
            </a:pPr>
            <a:r>
              <a:rPr lang="nl-NL" dirty="0"/>
              <a:t>Je kunt overwegen de leerlingen op een andere manier aan te laten tonen dat ze een ’</a:t>
            </a:r>
            <a:r>
              <a:rPr lang="nl-NL" dirty="0" err="1"/>
              <a:t>skill</a:t>
            </a:r>
            <a:r>
              <a:rPr lang="nl-NL" dirty="0"/>
              <a:t>’ beheersen.</a:t>
            </a:r>
          </a:p>
          <a:p>
            <a:pPr>
              <a:lnSpc>
                <a:spcPct val="120000"/>
              </a:lnSpc>
            </a:pPr>
            <a:endParaRPr lang="nl-NL" dirty="0"/>
          </a:p>
          <a:p>
            <a:pPr>
              <a:lnSpc>
                <a:spcPct val="12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8994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577457" y="4512630"/>
            <a:ext cx="8090244" cy="7405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chemeClr val="bg1">
                    <a:lumMod val="20000"/>
                    <a:lumOff val="80000"/>
                  </a:schemeClr>
                </a:solidFill>
                <a:hlinkClick r:id="rId3"/>
              </a:rPr>
              <a:t>https://collegerama.tudelft.nl/Mediasite/Showcase/esa-teachingacademy/Presentation/82e333805e4541c4b92b62ca3d2e9f6c1d</a:t>
            </a:r>
            <a:endParaRPr lang="nl-NL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algn="ctr"/>
            <a:endParaRPr lang="nl-NL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9153" y="572019"/>
            <a:ext cx="8193974" cy="1104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dirty="0" err="1"/>
              <a:t>Presentatie</a:t>
            </a:r>
            <a:r>
              <a:rPr lang="en-US" sz="2100" dirty="0"/>
              <a:t> TU Delft:</a:t>
            </a:r>
          </a:p>
          <a:p>
            <a:pPr algn="ctr">
              <a:lnSpc>
                <a:spcPct val="100000"/>
              </a:lnSpc>
            </a:pPr>
            <a:r>
              <a:rPr lang="en-US" sz="2100" dirty="0"/>
              <a:t>Autonomy-supportive gamification: Skill Tree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1CC7A8-8FD8-4964-858E-EB48364F8CDE}"/>
              </a:ext>
            </a:extLst>
          </p:cNvPr>
          <p:cNvSpPr txBox="1">
            <a:spLocks/>
          </p:cNvSpPr>
          <p:nvPr/>
        </p:nvSpPr>
        <p:spPr>
          <a:xfrm>
            <a:off x="473727" y="5142981"/>
            <a:ext cx="8193974" cy="4453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CFFFF"/>
                </a:solidFill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dirty="0"/>
              <a:t>Of mail </a:t>
            </a:r>
            <a:r>
              <a:rPr lang="en-US" sz="2100" dirty="0" err="1"/>
              <a:t>ons</a:t>
            </a:r>
            <a:r>
              <a:rPr lang="en-US" sz="2100" dirty="0"/>
              <a:t>: boemlauwnatuurkunde@gmail.com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01A5A4-C233-4F36-B174-4E6024F2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58614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2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560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A8B496E-D5AC-4B61-8B5C-C42779BC93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Workshop bij u op school?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400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We hebben veel ervaring met het verzorgen van workshops over autonomie-ondersteunend onderwijs met flip de klas en/of </a:t>
            </a:r>
            <a:r>
              <a:rPr lang="nl-NL" sz="1400" dirty="0" err="1"/>
              <a:t>gamification</a:t>
            </a:r>
            <a:r>
              <a:rPr lang="nl-NL" sz="14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Hoewel we beiden momenteel druk zijn met </a:t>
            </a:r>
            <a:r>
              <a:rPr lang="nl-NL" sz="1400" dirty="0" err="1"/>
              <a:t>promotie-onderzoek</a:t>
            </a:r>
            <a:r>
              <a:rPr lang="nl-NL" sz="1400" dirty="0"/>
              <a:t> en opleiding, onderzoeken we graag met u of er mogelijkheden zijn voor een workshop of lezing op uw school!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400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/>
              <a:t>Interesse? Mail ons: boemlauwnatuurkunde@gmail.com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18E0170-A132-4E21-9B07-D0D3219151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55" t="21881" r="37279" b="18537"/>
          <a:stretch/>
        </p:blipFill>
        <p:spPr>
          <a:xfrm>
            <a:off x="768258" y="685800"/>
            <a:ext cx="3448233" cy="4333875"/>
          </a:xfrm>
        </p:spPr>
      </p:pic>
    </p:spTree>
    <p:extLst>
      <p:ext uri="{BB962C8B-B14F-4D97-AF65-F5344CB8AC3E}">
        <p14:creationId xmlns:p14="http://schemas.microsoft.com/office/powerpoint/2010/main" val="42328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6CABD02-DE5C-FD44-B8FC-C6EC6CA9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28" y="833377"/>
            <a:ext cx="8138253" cy="403956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latin typeface="Times" pitchFamily="2" charset="0"/>
              </a:rPr>
              <a:t>References</a:t>
            </a:r>
            <a:r>
              <a:rPr lang="nl-NL" dirty="0">
                <a:latin typeface="Times" pitchFamily="2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Chou</a:t>
            </a:r>
            <a:r>
              <a:rPr lang="nl-NL" dirty="0">
                <a:latin typeface="Times" pitchFamily="2" charset="0"/>
              </a:rPr>
              <a:t>, Y.-K. (2016). </a:t>
            </a:r>
            <a:r>
              <a:rPr lang="nl-NL" i="1" dirty="0" err="1">
                <a:latin typeface="Times" pitchFamily="2" charset="0"/>
              </a:rPr>
              <a:t>Actionable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gamification</a:t>
            </a:r>
            <a:r>
              <a:rPr lang="nl-NL" i="1" dirty="0">
                <a:latin typeface="Times" pitchFamily="2" charset="0"/>
              </a:rPr>
              <a:t>: Beyond points, badges,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leaderboards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i="1" dirty="0" err="1">
                <a:latin typeface="Times" pitchFamily="2" charset="0"/>
              </a:rPr>
              <a:t>Octalysis</a:t>
            </a:r>
            <a:r>
              <a:rPr lang="nl-NL" i="1" dirty="0">
                <a:latin typeface="Times" pitchFamily="2" charset="0"/>
              </a:rPr>
              <a:t> Media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/10.1017/CBO9781107415324.004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Deci</a:t>
            </a:r>
            <a:r>
              <a:rPr lang="nl-NL" dirty="0">
                <a:latin typeface="Times" pitchFamily="2" charset="0"/>
              </a:rPr>
              <a:t>, E. L., &amp; Ryan, R. M. (1985). </a:t>
            </a:r>
            <a:r>
              <a:rPr lang="nl-NL" i="1" dirty="0" err="1">
                <a:latin typeface="Times" pitchFamily="2" charset="0"/>
              </a:rPr>
              <a:t>Intrinsic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motivation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self-determination</a:t>
            </a:r>
            <a:r>
              <a:rPr lang="nl-NL" i="1" dirty="0">
                <a:latin typeface="Times" pitchFamily="2" charset="0"/>
              </a:rPr>
              <a:t> in human </a:t>
            </a:r>
            <a:r>
              <a:rPr lang="nl-NL" i="1" dirty="0" err="1">
                <a:latin typeface="Times" pitchFamily="2" charset="0"/>
              </a:rPr>
              <a:t>behavior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i="1" dirty="0">
                <a:latin typeface="Times" pitchFamily="2" charset="0"/>
              </a:rPr>
              <a:t>Journal of Chemical Information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Modeling</a:t>
            </a:r>
            <a:r>
              <a:rPr lang="nl-NL" dirty="0">
                <a:latin typeface="Times" pitchFamily="2" charset="0"/>
              </a:rPr>
              <a:t> (Vol. 53).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/10.1017/CBO9781107415324.004</a:t>
            </a:r>
          </a:p>
          <a:p>
            <a:pPr>
              <a:lnSpc>
                <a:spcPct val="120000"/>
              </a:lnSpc>
            </a:pPr>
            <a:r>
              <a:rPr lang="nl-NL" dirty="0">
                <a:latin typeface="Times" pitchFamily="2" charset="0"/>
              </a:rPr>
              <a:t>Deterding, S., Dixon, D., </a:t>
            </a:r>
            <a:r>
              <a:rPr lang="nl-NL" dirty="0" err="1">
                <a:latin typeface="Times" pitchFamily="2" charset="0"/>
              </a:rPr>
              <a:t>Khaled</a:t>
            </a:r>
            <a:r>
              <a:rPr lang="nl-NL" dirty="0">
                <a:latin typeface="Times" pitchFamily="2" charset="0"/>
              </a:rPr>
              <a:t>, R., &amp; Nacke, L. (2011). </a:t>
            </a:r>
            <a:r>
              <a:rPr lang="nl-NL" dirty="0" err="1">
                <a:latin typeface="Times" pitchFamily="2" charset="0"/>
              </a:rPr>
              <a:t>From</a:t>
            </a:r>
            <a:r>
              <a:rPr lang="nl-NL" dirty="0">
                <a:latin typeface="Times" pitchFamily="2" charset="0"/>
              </a:rPr>
              <a:t> game design </a:t>
            </a:r>
            <a:r>
              <a:rPr lang="nl-NL" dirty="0" err="1">
                <a:latin typeface="Times" pitchFamily="2" charset="0"/>
              </a:rPr>
              <a:t>elements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to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gamefulness</a:t>
            </a:r>
            <a:r>
              <a:rPr lang="nl-NL" dirty="0">
                <a:latin typeface="Times" pitchFamily="2" charset="0"/>
              </a:rPr>
              <a:t>: </a:t>
            </a:r>
            <a:r>
              <a:rPr lang="nl-NL" dirty="0" err="1">
                <a:latin typeface="Times" pitchFamily="2" charset="0"/>
              </a:rPr>
              <a:t>Defining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gamification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i="1" dirty="0" err="1">
                <a:latin typeface="Times" pitchFamily="2" charset="0"/>
              </a:rPr>
              <a:t>Proceedings</a:t>
            </a:r>
            <a:r>
              <a:rPr lang="nl-NL" i="1" dirty="0">
                <a:latin typeface="Times" pitchFamily="2" charset="0"/>
              </a:rPr>
              <a:t> of </a:t>
            </a:r>
            <a:r>
              <a:rPr lang="nl-NL" i="1" dirty="0" err="1">
                <a:latin typeface="Times" pitchFamily="2" charset="0"/>
              </a:rPr>
              <a:t>the</a:t>
            </a:r>
            <a:r>
              <a:rPr lang="nl-NL" i="1" dirty="0">
                <a:latin typeface="Times" pitchFamily="2" charset="0"/>
              </a:rPr>
              <a:t> 15th International </a:t>
            </a:r>
            <a:r>
              <a:rPr lang="nl-NL" i="1" dirty="0" err="1">
                <a:latin typeface="Times" pitchFamily="2" charset="0"/>
              </a:rPr>
              <a:t>Academic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MindTrek</a:t>
            </a:r>
            <a:r>
              <a:rPr lang="nl-NL" i="1" dirty="0">
                <a:latin typeface="Times" pitchFamily="2" charset="0"/>
              </a:rPr>
              <a:t> Conference on </a:t>
            </a:r>
            <a:r>
              <a:rPr lang="nl-NL" i="1" dirty="0" err="1">
                <a:latin typeface="Times" pitchFamily="2" charset="0"/>
              </a:rPr>
              <a:t>Envisioning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Future</a:t>
            </a:r>
            <a:r>
              <a:rPr lang="nl-NL" i="1" dirty="0">
                <a:latin typeface="Times" pitchFamily="2" charset="0"/>
              </a:rPr>
              <a:t> Media Environments - </a:t>
            </a:r>
            <a:r>
              <a:rPr lang="nl-NL" i="1" dirty="0" err="1">
                <a:latin typeface="Times" pitchFamily="2" charset="0"/>
              </a:rPr>
              <a:t>MindTrek</a:t>
            </a:r>
            <a:r>
              <a:rPr lang="nl-NL" i="1" dirty="0">
                <a:latin typeface="Times" pitchFamily="2" charset="0"/>
              </a:rPr>
              <a:t> ’11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/10.1145/2181037.2181040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Dichev</a:t>
            </a:r>
            <a:r>
              <a:rPr lang="nl-NL" dirty="0">
                <a:latin typeface="Times" pitchFamily="2" charset="0"/>
              </a:rPr>
              <a:t>, C., &amp; </a:t>
            </a:r>
            <a:r>
              <a:rPr lang="nl-NL" dirty="0" err="1">
                <a:latin typeface="Times" pitchFamily="2" charset="0"/>
              </a:rPr>
              <a:t>Dicheva</a:t>
            </a:r>
            <a:r>
              <a:rPr lang="nl-NL" dirty="0">
                <a:latin typeface="Times" pitchFamily="2" charset="0"/>
              </a:rPr>
              <a:t>, D. (2017). </a:t>
            </a:r>
            <a:r>
              <a:rPr lang="nl-NL" dirty="0" err="1">
                <a:latin typeface="Times" pitchFamily="2" charset="0"/>
              </a:rPr>
              <a:t>Gamifying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education</a:t>
            </a:r>
            <a:r>
              <a:rPr lang="nl-NL" dirty="0">
                <a:latin typeface="Times" pitchFamily="2" charset="0"/>
              </a:rPr>
              <a:t>: </a:t>
            </a:r>
            <a:r>
              <a:rPr lang="nl-NL" dirty="0" err="1">
                <a:latin typeface="Times" pitchFamily="2" charset="0"/>
              </a:rPr>
              <a:t>what</a:t>
            </a:r>
            <a:r>
              <a:rPr lang="nl-NL" dirty="0">
                <a:latin typeface="Times" pitchFamily="2" charset="0"/>
              </a:rPr>
              <a:t> is </a:t>
            </a:r>
            <a:r>
              <a:rPr lang="nl-NL" dirty="0" err="1">
                <a:latin typeface="Times" pitchFamily="2" charset="0"/>
              </a:rPr>
              <a:t>known</a:t>
            </a:r>
            <a:r>
              <a:rPr lang="nl-NL" dirty="0">
                <a:latin typeface="Times" pitchFamily="2" charset="0"/>
              </a:rPr>
              <a:t>, </a:t>
            </a:r>
            <a:r>
              <a:rPr lang="nl-NL" dirty="0" err="1">
                <a:latin typeface="Times" pitchFamily="2" charset="0"/>
              </a:rPr>
              <a:t>what</a:t>
            </a:r>
            <a:r>
              <a:rPr lang="nl-NL" dirty="0">
                <a:latin typeface="Times" pitchFamily="2" charset="0"/>
              </a:rPr>
              <a:t> is </a:t>
            </a:r>
            <a:r>
              <a:rPr lang="nl-NL" dirty="0" err="1">
                <a:latin typeface="Times" pitchFamily="2" charset="0"/>
              </a:rPr>
              <a:t>believed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and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what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remains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uncertain</a:t>
            </a:r>
            <a:r>
              <a:rPr lang="nl-NL" dirty="0">
                <a:latin typeface="Times" pitchFamily="2" charset="0"/>
              </a:rPr>
              <a:t>: a </a:t>
            </a:r>
            <a:r>
              <a:rPr lang="nl-NL" dirty="0" err="1">
                <a:latin typeface="Times" pitchFamily="2" charset="0"/>
              </a:rPr>
              <a:t>critical</a:t>
            </a:r>
            <a:r>
              <a:rPr lang="nl-NL" dirty="0">
                <a:latin typeface="Times" pitchFamily="2" charset="0"/>
              </a:rPr>
              <a:t> review. </a:t>
            </a:r>
            <a:r>
              <a:rPr lang="nl-NL" i="1" dirty="0">
                <a:latin typeface="Times" pitchFamily="2" charset="0"/>
              </a:rPr>
              <a:t>International Journal of </a:t>
            </a:r>
            <a:r>
              <a:rPr lang="nl-NL" i="1" dirty="0" err="1">
                <a:latin typeface="Times" pitchFamily="2" charset="0"/>
              </a:rPr>
              <a:t>Educational</a:t>
            </a:r>
            <a:r>
              <a:rPr lang="nl-NL" i="1" dirty="0">
                <a:latin typeface="Times" pitchFamily="2" charset="0"/>
              </a:rPr>
              <a:t> Technology in </a:t>
            </a:r>
            <a:r>
              <a:rPr lang="nl-NL" i="1" dirty="0" err="1">
                <a:latin typeface="Times" pitchFamily="2" charset="0"/>
              </a:rPr>
              <a:t>Higher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Education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/10.1186/s41239-017-0042-5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Kapp</a:t>
            </a:r>
            <a:r>
              <a:rPr lang="nl-NL" dirty="0">
                <a:latin typeface="Times" pitchFamily="2" charset="0"/>
              </a:rPr>
              <a:t>, K. M. (2012). </a:t>
            </a:r>
            <a:r>
              <a:rPr lang="nl-NL" i="1" dirty="0">
                <a:latin typeface="Times" pitchFamily="2" charset="0"/>
              </a:rPr>
              <a:t>The </a:t>
            </a:r>
            <a:r>
              <a:rPr lang="nl-NL" i="1" dirty="0" err="1">
                <a:latin typeface="Times" pitchFamily="2" charset="0"/>
              </a:rPr>
              <a:t>gamification</a:t>
            </a:r>
            <a:r>
              <a:rPr lang="nl-NL" i="1" dirty="0">
                <a:latin typeface="Times" pitchFamily="2" charset="0"/>
              </a:rPr>
              <a:t> of </a:t>
            </a:r>
            <a:r>
              <a:rPr lang="nl-NL" i="1" dirty="0" err="1">
                <a:latin typeface="Times" pitchFamily="2" charset="0"/>
              </a:rPr>
              <a:t>learning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instruction</a:t>
            </a:r>
            <a:r>
              <a:rPr lang="nl-NL" i="1" dirty="0">
                <a:latin typeface="Times" pitchFamily="2" charset="0"/>
              </a:rPr>
              <a:t>: game-</a:t>
            </a:r>
            <a:r>
              <a:rPr lang="nl-NL" i="1" dirty="0" err="1">
                <a:latin typeface="Times" pitchFamily="2" charset="0"/>
              </a:rPr>
              <a:t>based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methods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strategies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for</a:t>
            </a:r>
            <a:r>
              <a:rPr lang="nl-NL" i="1" dirty="0">
                <a:latin typeface="Times" pitchFamily="2" charset="0"/>
              </a:rPr>
              <a:t> training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education</a:t>
            </a:r>
            <a:r>
              <a:rPr lang="nl-NL" dirty="0">
                <a:latin typeface="Times" pitchFamily="2" charset="0"/>
              </a:rPr>
              <a:t>. John </a:t>
            </a:r>
            <a:r>
              <a:rPr lang="nl-NL" dirty="0" err="1">
                <a:latin typeface="Times" pitchFamily="2" charset="0"/>
              </a:rPr>
              <a:t>Wiley</a:t>
            </a:r>
            <a:r>
              <a:rPr lang="nl-NL" dirty="0">
                <a:latin typeface="Times" pitchFamily="2" charset="0"/>
              </a:rPr>
              <a:t> &amp; </a:t>
            </a:r>
            <a:r>
              <a:rPr lang="nl-NL" dirty="0" err="1">
                <a:latin typeface="Times" pitchFamily="2" charset="0"/>
              </a:rPr>
              <a:t>Sons</a:t>
            </a:r>
            <a:r>
              <a:rPr lang="nl-NL" dirty="0">
                <a:latin typeface="Times" pitchFamily="2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Kohn</a:t>
            </a:r>
            <a:r>
              <a:rPr lang="nl-NL" dirty="0">
                <a:latin typeface="Times" pitchFamily="2" charset="0"/>
              </a:rPr>
              <a:t>, A. (1999). </a:t>
            </a:r>
            <a:r>
              <a:rPr lang="nl-NL" i="1" dirty="0" err="1">
                <a:latin typeface="Times" pitchFamily="2" charset="0"/>
              </a:rPr>
              <a:t>Punished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by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rewards</a:t>
            </a:r>
            <a:r>
              <a:rPr lang="nl-NL" i="1" dirty="0">
                <a:latin typeface="Times" pitchFamily="2" charset="0"/>
              </a:rPr>
              <a:t>: The </a:t>
            </a:r>
            <a:r>
              <a:rPr lang="nl-NL" i="1" dirty="0" err="1">
                <a:latin typeface="Times" pitchFamily="2" charset="0"/>
              </a:rPr>
              <a:t>trouble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with</a:t>
            </a:r>
            <a:r>
              <a:rPr lang="nl-NL" i="1" dirty="0">
                <a:latin typeface="Times" pitchFamily="2" charset="0"/>
              </a:rPr>
              <a:t> gold stars, incentive </a:t>
            </a:r>
            <a:r>
              <a:rPr lang="nl-NL" i="1" dirty="0" err="1">
                <a:latin typeface="Times" pitchFamily="2" charset="0"/>
              </a:rPr>
              <a:t>plans</a:t>
            </a:r>
            <a:r>
              <a:rPr lang="nl-NL" i="1" dirty="0">
                <a:latin typeface="Times" pitchFamily="2" charset="0"/>
              </a:rPr>
              <a:t>, A’s, </a:t>
            </a:r>
            <a:r>
              <a:rPr lang="nl-NL" i="1" dirty="0" err="1">
                <a:latin typeface="Times" pitchFamily="2" charset="0"/>
              </a:rPr>
              <a:t>praise</a:t>
            </a:r>
            <a:r>
              <a:rPr lang="nl-NL" i="1" dirty="0">
                <a:latin typeface="Times" pitchFamily="2" charset="0"/>
              </a:rPr>
              <a:t>,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other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bribes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Houghton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Mifflin</a:t>
            </a:r>
            <a:r>
              <a:rPr lang="nl-NL" dirty="0">
                <a:latin typeface="Times" pitchFamily="2" charset="0"/>
              </a:rPr>
              <a:t> Harcourt.</a:t>
            </a:r>
          </a:p>
          <a:p>
            <a:pPr>
              <a:lnSpc>
                <a:spcPct val="120000"/>
              </a:lnSpc>
            </a:pPr>
            <a:r>
              <a:rPr lang="nl-NL" dirty="0" err="1">
                <a:latin typeface="Times" pitchFamily="2" charset="0"/>
              </a:rPr>
              <a:t>Nicholson</a:t>
            </a:r>
            <a:r>
              <a:rPr lang="nl-NL" dirty="0">
                <a:latin typeface="Times" pitchFamily="2" charset="0"/>
              </a:rPr>
              <a:t>, S. (2015). A </a:t>
            </a:r>
            <a:r>
              <a:rPr lang="nl-NL" dirty="0" err="1">
                <a:latin typeface="Times" pitchFamily="2" charset="0"/>
              </a:rPr>
              <a:t>recipe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for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meaningful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gamification</a:t>
            </a:r>
            <a:r>
              <a:rPr lang="nl-NL" dirty="0">
                <a:latin typeface="Times" pitchFamily="2" charset="0"/>
              </a:rPr>
              <a:t>. In </a:t>
            </a:r>
            <a:r>
              <a:rPr lang="nl-NL" i="1" dirty="0" err="1">
                <a:latin typeface="Times" pitchFamily="2" charset="0"/>
              </a:rPr>
              <a:t>Gamification</a:t>
            </a:r>
            <a:r>
              <a:rPr lang="nl-NL" i="1" dirty="0">
                <a:latin typeface="Times" pitchFamily="2" charset="0"/>
              </a:rPr>
              <a:t> in </a:t>
            </a:r>
            <a:r>
              <a:rPr lang="nl-NL" i="1" dirty="0" err="1">
                <a:latin typeface="Times" pitchFamily="2" charset="0"/>
              </a:rPr>
              <a:t>Education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and</a:t>
            </a:r>
            <a:r>
              <a:rPr lang="nl-NL" i="1" dirty="0">
                <a:latin typeface="Times" pitchFamily="2" charset="0"/>
              </a:rPr>
              <a:t> Business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/10.1007/978-3-319-10208-5_1</a:t>
            </a:r>
          </a:p>
          <a:p>
            <a:pPr>
              <a:lnSpc>
                <a:spcPct val="120000"/>
              </a:lnSpc>
            </a:pPr>
            <a:r>
              <a:rPr lang="nl-NL" dirty="0">
                <a:latin typeface="Times" pitchFamily="2" charset="0"/>
              </a:rPr>
              <a:t>Ryan, R. M., &amp; </a:t>
            </a:r>
            <a:r>
              <a:rPr lang="nl-NL" dirty="0" err="1">
                <a:latin typeface="Times" pitchFamily="2" charset="0"/>
              </a:rPr>
              <a:t>Deci</a:t>
            </a:r>
            <a:r>
              <a:rPr lang="nl-NL" dirty="0">
                <a:latin typeface="Times" pitchFamily="2" charset="0"/>
              </a:rPr>
              <a:t>, E. L. (2000). </a:t>
            </a:r>
            <a:r>
              <a:rPr lang="nl-NL" dirty="0" err="1">
                <a:latin typeface="Times" pitchFamily="2" charset="0"/>
              </a:rPr>
              <a:t>Intrinsic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and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extrinsic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motivations</a:t>
            </a:r>
            <a:r>
              <a:rPr lang="nl-NL" dirty="0">
                <a:latin typeface="Times" pitchFamily="2" charset="0"/>
              </a:rPr>
              <a:t>: Classic </a:t>
            </a:r>
            <a:r>
              <a:rPr lang="nl-NL" dirty="0" err="1">
                <a:latin typeface="Times" pitchFamily="2" charset="0"/>
              </a:rPr>
              <a:t>defnitions</a:t>
            </a:r>
            <a:r>
              <a:rPr lang="nl-NL" dirty="0">
                <a:latin typeface="Times" pitchFamily="2" charset="0"/>
              </a:rPr>
              <a:t> </a:t>
            </a:r>
            <a:r>
              <a:rPr lang="nl-NL" dirty="0" err="1">
                <a:latin typeface="Times" pitchFamily="2" charset="0"/>
              </a:rPr>
              <a:t>and</a:t>
            </a:r>
            <a:r>
              <a:rPr lang="nl-NL" dirty="0">
                <a:latin typeface="Times" pitchFamily="2" charset="0"/>
              </a:rPr>
              <a:t> new </a:t>
            </a:r>
            <a:r>
              <a:rPr lang="nl-NL" dirty="0" err="1">
                <a:latin typeface="Times" pitchFamily="2" charset="0"/>
              </a:rPr>
              <a:t>directions</a:t>
            </a:r>
            <a:r>
              <a:rPr lang="nl-NL" dirty="0">
                <a:latin typeface="Times" pitchFamily="2" charset="0"/>
              </a:rPr>
              <a:t>. </a:t>
            </a:r>
            <a:r>
              <a:rPr lang="nl-NL" i="1" dirty="0" err="1">
                <a:latin typeface="Times" pitchFamily="2" charset="0"/>
              </a:rPr>
              <a:t>Contemporary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Educational</a:t>
            </a:r>
            <a:r>
              <a:rPr lang="nl-NL" i="1" dirty="0">
                <a:latin typeface="Times" pitchFamily="2" charset="0"/>
              </a:rPr>
              <a:t> </a:t>
            </a:r>
            <a:r>
              <a:rPr lang="nl-NL" i="1" dirty="0" err="1">
                <a:latin typeface="Times" pitchFamily="2" charset="0"/>
              </a:rPr>
              <a:t>Psychology</a:t>
            </a:r>
            <a:r>
              <a:rPr lang="nl-NL" dirty="0">
                <a:latin typeface="Times" pitchFamily="2" charset="0"/>
              </a:rPr>
              <a:t>, </a:t>
            </a:r>
            <a:r>
              <a:rPr lang="nl-NL" i="1" dirty="0">
                <a:latin typeface="Times" pitchFamily="2" charset="0"/>
              </a:rPr>
              <a:t>5</a:t>
            </a:r>
            <a:r>
              <a:rPr lang="nl-NL" dirty="0">
                <a:latin typeface="Times" pitchFamily="2" charset="0"/>
              </a:rPr>
              <a:t>(1), 54–67. </a:t>
            </a:r>
            <a:r>
              <a:rPr lang="nl-NL" dirty="0" err="1">
                <a:latin typeface="Times" pitchFamily="2" charset="0"/>
              </a:rPr>
              <a:t>https</a:t>
            </a:r>
            <a:r>
              <a:rPr lang="nl-NL" dirty="0">
                <a:latin typeface="Times" pitchFamily="2" charset="0"/>
              </a:rPr>
              <a:t>://</a:t>
            </a:r>
            <a:r>
              <a:rPr lang="nl-NL" dirty="0" err="1">
                <a:latin typeface="Times" pitchFamily="2" charset="0"/>
              </a:rPr>
              <a:t>doi.org</a:t>
            </a:r>
            <a:r>
              <a:rPr lang="nl-NL" dirty="0">
                <a:latin typeface="Times" pitchFamily="2" charset="0"/>
              </a:rPr>
              <a:t>/10.1006/ceps.1999.1020</a:t>
            </a:r>
          </a:p>
        </p:txBody>
      </p:sp>
    </p:spTree>
    <p:extLst>
      <p:ext uri="{BB962C8B-B14F-4D97-AF65-F5344CB8AC3E}">
        <p14:creationId xmlns:p14="http://schemas.microsoft.com/office/powerpoint/2010/main" val="306380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fbeeldingsresultaat voor martin luther king">
            <a:extLst>
              <a:ext uri="{FF2B5EF4-FFF2-40B4-BE49-F238E27FC236}">
                <a16:creationId xmlns:a16="http://schemas.microsoft.com/office/drawing/2014/main" id="{7E194C0D-4400-465F-A52D-C65B69AD4D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234757"/>
            <a:ext cx="4044950" cy="32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781A26B-7281-4A8F-9924-22F3B51F75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800" dirty="0"/>
              <a:t>Onze droom:</a:t>
            </a:r>
          </a:p>
          <a:p>
            <a:pPr>
              <a:lnSpc>
                <a:spcPct val="150000"/>
              </a:lnSpc>
            </a:pPr>
            <a:r>
              <a:rPr lang="nl-NL" sz="1800" dirty="0"/>
              <a:t>Een leerling voelt zich zelf (grotendeels) verantwoordelijk voor zijn leerproces.</a:t>
            </a:r>
          </a:p>
          <a:p>
            <a:pPr>
              <a:lnSpc>
                <a:spcPct val="150000"/>
              </a:lnSpc>
            </a:pPr>
            <a:r>
              <a:rPr lang="nl-NL" sz="1800" dirty="0"/>
              <a:t>Hiertoe maakt de leerling zelf keuzes m.b.t. het leerproces, voelt zich competent in die verantwoordelijkheid en voelt zich hierbij verbonden met medeleerlingen en docent.</a:t>
            </a:r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923F89B-61E2-4795-85E1-A459B34CB3F1}"/>
              </a:ext>
            </a:extLst>
          </p:cNvPr>
          <p:cNvSpPr/>
          <p:nvPr/>
        </p:nvSpPr>
        <p:spPr>
          <a:xfrm>
            <a:off x="2641600" y="3293533"/>
            <a:ext cx="1405467" cy="1524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39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fbeeldingsresultaat voor martin luther king">
            <a:extLst>
              <a:ext uri="{FF2B5EF4-FFF2-40B4-BE49-F238E27FC236}">
                <a16:creationId xmlns:a16="http://schemas.microsoft.com/office/drawing/2014/main" id="{7E194C0D-4400-465F-A52D-C65B69AD4D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234757"/>
            <a:ext cx="4044950" cy="32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781A26B-7281-4A8F-9924-22F3B51F75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800" dirty="0"/>
              <a:t>Daarvoor blijkt nodig:</a:t>
            </a:r>
          </a:p>
          <a:p>
            <a:pPr>
              <a:lnSpc>
                <a:spcPct val="150000"/>
              </a:lnSpc>
            </a:pPr>
            <a:r>
              <a:rPr lang="nl-NL" sz="1800" dirty="0"/>
              <a:t>Een leerling krijgt in een voor hem of haar passend tempo activiteiten en inhoud aangeboden die (zo goed mogelijk) aansluiten bij zijn interesses en niveau.</a:t>
            </a:r>
          </a:p>
          <a:p>
            <a:pPr>
              <a:lnSpc>
                <a:spcPct val="150000"/>
              </a:lnSpc>
            </a:pPr>
            <a:r>
              <a:rPr lang="nl-NL" sz="1800" dirty="0"/>
              <a:t>Natuurkunde op maat!</a:t>
            </a:r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923F89B-61E2-4795-85E1-A459B34CB3F1}"/>
              </a:ext>
            </a:extLst>
          </p:cNvPr>
          <p:cNvSpPr/>
          <p:nvPr/>
        </p:nvSpPr>
        <p:spPr>
          <a:xfrm>
            <a:off x="2641600" y="3293533"/>
            <a:ext cx="1405467" cy="1524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2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88504B-51F2-EE40-8824-D84AAA0E6A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Wat houdt ze tegen?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9F1591-9936-354F-882E-06EDD66FD6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Hint: Wij </a:t>
            </a:r>
            <a:r>
              <a:rPr lang="nl-NL" dirty="0">
                <a:sym typeface="Wingdings" panose="05000000000000000000" pitchFamily="2" charset="2"/>
              </a:rPr>
              <a:t>spelen een grote rol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E473016-3BD7-EB44-912B-DD088C56B6CA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44944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5014" y="1270661"/>
            <a:ext cx="8193974" cy="1104900"/>
          </a:xfrm>
        </p:spPr>
        <p:txBody>
          <a:bodyPr>
            <a:normAutofit/>
          </a:bodyPr>
          <a:lstStyle/>
          <a:p>
            <a:pPr algn="ctr"/>
            <a:br>
              <a:rPr lang="en-US" sz="2100" dirty="0"/>
            </a:br>
            <a:r>
              <a:rPr lang="en-US" sz="2100" dirty="0"/>
              <a:t>Self determination Theory (SDT)</a:t>
            </a:r>
            <a:br>
              <a:rPr lang="en-US" sz="2100" dirty="0"/>
            </a:br>
            <a:r>
              <a:rPr lang="en-US" sz="2100" dirty="0" err="1"/>
              <a:t>Geworteld</a:t>
            </a:r>
            <a:r>
              <a:rPr lang="en-US" sz="2100" dirty="0"/>
              <a:t> in de </a:t>
            </a:r>
            <a:r>
              <a:rPr lang="en-US" sz="2100" dirty="0" err="1"/>
              <a:t>volgende</a:t>
            </a:r>
            <a:r>
              <a:rPr lang="en-US" sz="2100" dirty="0"/>
              <a:t> </a:t>
            </a:r>
            <a:r>
              <a:rPr lang="en-US" sz="2100" dirty="0" err="1"/>
              <a:t>aanname</a:t>
            </a:r>
            <a:r>
              <a:rPr lang="en-US" sz="2100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5014" y="2493818"/>
            <a:ext cx="8193974" cy="1516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err="1"/>
              <a:t>Ieder</a:t>
            </a:r>
            <a:r>
              <a:rPr lang="en-US" i="1" dirty="0"/>
              <a:t> </a:t>
            </a:r>
            <a:r>
              <a:rPr lang="en-US" i="1" dirty="0" err="1"/>
              <a:t>mens</a:t>
            </a:r>
            <a:r>
              <a:rPr lang="en-US" i="1" dirty="0"/>
              <a:t> </a:t>
            </a:r>
            <a:r>
              <a:rPr lang="en-US" i="1" dirty="0" err="1"/>
              <a:t>heeft</a:t>
            </a:r>
            <a:r>
              <a:rPr lang="en-US" i="1" dirty="0"/>
              <a:t> van nature de </a:t>
            </a:r>
            <a:r>
              <a:rPr lang="en-US" i="1" dirty="0" err="1"/>
              <a:t>neiging</a:t>
            </a:r>
            <a:r>
              <a:rPr lang="en-US" i="1" dirty="0"/>
              <a:t> </a:t>
            </a:r>
            <a:r>
              <a:rPr lang="en-US" i="1" dirty="0" err="1"/>
              <a:t>waarden</a:t>
            </a:r>
            <a:r>
              <a:rPr lang="en-US" i="1" dirty="0"/>
              <a:t>, </a:t>
            </a:r>
            <a:r>
              <a:rPr lang="en-US" i="1" dirty="0" err="1"/>
              <a:t>kennis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vaardigheden</a:t>
            </a:r>
            <a:r>
              <a:rPr lang="en-US" i="1" dirty="0"/>
              <a:t> </a:t>
            </a:r>
            <a:r>
              <a:rPr lang="en-US" i="1" dirty="0" err="1"/>
              <a:t>vanuit</a:t>
            </a:r>
            <a:r>
              <a:rPr lang="en-US" i="1" dirty="0"/>
              <a:t> </a:t>
            </a:r>
            <a:r>
              <a:rPr lang="en-US" i="1" dirty="0" err="1"/>
              <a:t>zijn</a:t>
            </a:r>
            <a:r>
              <a:rPr lang="en-US" i="1" dirty="0"/>
              <a:t> of </a:t>
            </a:r>
            <a:r>
              <a:rPr lang="en-US" i="1" dirty="0" err="1"/>
              <a:t>haar</a:t>
            </a:r>
            <a:r>
              <a:rPr lang="en-US" i="1" dirty="0"/>
              <a:t> </a:t>
            </a:r>
            <a:r>
              <a:rPr lang="en-US" i="1" dirty="0" err="1"/>
              <a:t>omgeving</a:t>
            </a:r>
            <a:r>
              <a:rPr lang="en-US" i="1" dirty="0"/>
              <a:t> over </a:t>
            </a:r>
            <a:r>
              <a:rPr lang="en-US" i="1" dirty="0" err="1"/>
              <a:t>te</a:t>
            </a:r>
            <a:r>
              <a:rPr lang="en-US" i="1" dirty="0"/>
              <a:t> </a:t>
            </a:r>
            <a:r>
              <a:rPr lang="en-US" i="1" dirty="0" err="1"/>
              <a:t>nemen</a:t>
            </a:r>
            <a:r>
              <a:rPr lang="en-US" i="1" dirty="0"/>
              <a:t> (</a:t>
            </a:r>
            <a:r>
              <a:rPr lang="en-US" i="1" dirty="0" err="1"/>
              <a:t>internalisatie</a:t>
            </a:r>
            <a:r>
              <a:rPr lang="en-US" i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25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262" y="281049"/>
            <a:ext cx="7946077" cy="1104900"/>
          </a:xfrm>
        </p:spPr>
        <p:txBody>
          <a:bodyPr/>
          <a:lstStyle/>
          <a:p>
            <a:r>
              <a:rPr lang="en-US" dirty="0"/>
              <a:t>Basis </a:t>
            </a:r>
            <a:r>
              <a:rPr lang="en-US" dirty="0" err="1"/>
              <a:t>behoeften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262" y="1385949"/>
            <a:ext cx="8229599" cy="3874820"/>
          </a:xfrm>
        </p:spPr>
        <p:txBody>
          <a:bodyPr>
            <a:normAutofit/>
          </a:bodyPr>
          <a:lstStyle/>
          <a:p>
            <a:r>
              <a:rPr lang="en-US" dirty="0" err="1"/>
              <a:t>Verbondenheid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Je </a:t>
            </a:r>
            <a:r>
              <a:rPr lang="en-US" dirty="0" err="1"/>
              <a:t>verbonden</a:t>
            </a:r>
            <a:r>
              <a:rPr lang="en-US" dirty="0"/>
              <a:t> </a:t>
            </a:r>
            <a:r>
              <a:rPr lang="en-US" dirty="0" err="1"/>
              <a:t>voelen</a:t>
            </a:r>
            <a:r>
              <a:rPr lang="en-US" dirty="0"/>
              <a:t> met </a:t>
            </a:r>
            <a:r>
              <a:rPr lang="en-US" dirty="0" err="1"/>
              <a:t>anderen</a:t>
            </a:r>
            <a:r>
              <a:rPr lang="en-US" dirty="0"/>
              <a:t>, het </a:t>
            </a:r>
            <a:r>
              <a:rPr lang="en-US" dirty="0" err="1"/>
              <a:t>gevoel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lid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gemeenschap</a:t>
            </a:r>
            <a:r>
              <a:rPr lang="en-US" dirty="0"/>
              <a:t>. </a:t>
            </a:r>
          </a:p>
          <a:p>
            <a:r>
              <a:rPr lang="en-US" dirty="0" err="1"/>
              <a:t>Competentie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Het </a:t>
            </a:r>
            <a:r>
              <a:rPr lang="en-US" dirty="0" err="1"/>
              <a:t>gevoel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succesvol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in je </a:t>
            </a:r>
            <a:r>
              <a:rPr lang="en-US" dirty="0" err="1"/>
              <a:t>interacties</a:t>
            </a:r>
            <a:r>
              <a:rPr lang="en-US" dirty="0"/>
              <a:t> met je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fysieke</a:t>
            </a:r>
            <a:r>
              <a:rPr lang="en-US" dirty="0"/>
              <a:t> </a:t>
            </a:r>
            <a:r>
              <a:rPr lang="en-US" dirty="0" err="1"/>
              <a:t>omgeving</a:t>
            </a:r>
            <a:r>
              <a:rPr lang="en-US" dirty="0"/>
              <a:t>.</a:t>
            </a:r>
          </a:p>
          <a:p>
            <a:r>
              <a:rPr lang="en-US" dirty="0" err="1"/>
              <a:t>Autonomie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 </a:t>
            </a:r>
            <a:r>
              <a:rPr lang="en-US" dirty="0" err="1"/>
              <a:t>behoefte</a:t>
            </a:r>
            <a:r>
              <a:rPr lang="en-US" dirty="0"/>
              <a:t> je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drukken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je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ervaren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oorzaak</a:t>
            </a:r>
            <a:r>
              <a:rPr lang="en-US" dirty="0"/>
              <a:t> van je </a:t>
            </a:r>
            <a:r>
              <a:rPr lang="en-US" dirty="0" err="1"/>
              <a:t>eigen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10838" y="3018800"/>
            <a:ext cx="4020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Internalisatie</a:t>
            </a:r>
            <a:endParaRPr lang="en-US" sz="2100" dirty="0">
              <a:solidFill>
                <a:srgbClr val="FCFFFF"/>
              </a:solidFill>
              <a:latin typeface="Gobold Lowplus" panose="02000500000000000000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0090" y="-123870"/>
            <a:ext cx="7886700" cy="1104900"/>
          </a:xfrm>
        </p:spPr>
        <p:txBody>
          <a:bodyPr/>
          <a:lstStyle/>
          <a:p>
            <a:r>
              <a:rPr lang="en-US" dirty="0"/>
              <a:t>Perceived Locus of Control (PLOC)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434" t="4425" r="18930"/>
          <a:stretch/>
        </p:blipFill>
        <p:spPr>
          <a:xfrm>
            <a:off x="7097278" y="2963136"/>
            <a:ext cx="1347953" cy="1631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510" r="25211"/>
          <a:stretch/>
        </p:blipFill>
        <p:spPr>
          <a:xfrm>
            <a:off x="597576" y="2963136"/>
            <a:ext cx="1351948" cy="1631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12870" y="1079785"/>
            <a:ext cx="5332687" cy="1765367"/>
            <a:chOff x="2254468" y="1825625"/>
            <a:chExt cx="7110249" cy="2353823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4"/>
            <a:srcRect l="31197" t="1" r="4882" b="84108"/>
            <a:stretch/>
          </p:blipFill>
          <p:spPr>
            <a:xfrm>
              <a:off x="2254468" y="1825625"/>
              <a:ext cx="7110249" cy="775685"/>
            </a:xfrm>
            <a:prstGeom prst="rect">
              <a:avLst/>
            </a:prstGeom>
          </p:spPr>
        </p:pic>
        <p:pic>
          <p:nvPicPr>
            <p:cNvPr id="7" name="Content Placeholder 5"/>
            <p:cNvPicPr>
              <a:picLocks noChangeAspect="1"/>
            </p:cNvPicPr>
            <p:nvPr/>
          </p:nvPicPr>
          <p:blipFill rotWithShape="1">
            <a:blip r:embed="rId4"/>
            <a:srcRect l="31197" t="47834" r="4882" b="19835"/>
            <a:stretch/>
          </p:blipFill>
          <p:spPr>
            <a:xfrm>
              <a:off x="2254468" y="2601310"/>
              <a:ext cx="7110249" cy="1578138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2235908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1" name="Oval 10"/>
          <p:cNvSpPr/>
          <p:nvPr/>
        </p:nvSpPr>
        <p:spPr>
          <a:xfrm>
            <a:off x="3566499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4" name="Oval 13"/>
          <p:cNvSpPr/>
          <p:nvPr/>
        </p:nvSpPr>
        <p:spPr>
          <a:xfrm>
            <a:off x="4897090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Oval 14"/>
          <p:cNvSpPr/>
          <p:nvPr/>
        </p:nvSpPr>
        <p:spPr>
          <a:xfrm>
            <a:off x="6227681" y="3524427"/>
            <a:ext cx="236483" cy="23648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32123" y="3385473"/>
            <a:ext cx="3161434" cy="10307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73550" y="4685559"/>
            <a:ext cx="697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Vereist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: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verbondenheid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,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autonomie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én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(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waargenomen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)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competentie</a:t>
            </a:r>
            <a:endParaRPr lang="en-US" sz="1800" dirty="0">
              <a:solidFill>
                <a:srgbClr val="FCFFFF"/>
              </a:solidFill>
              <a:latin typeface="Gobold Lowplus" panose="02000500000000000000" pitchFamily="2" charset="77"/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3646630" y="3871086"/>
            <a:ext cx="1486944" cy="445770"/>
          </a:xfrm>
          <a:prstGeom prst="curvedUp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>
              <a:solidFill>
                <a:schemeClr val="tx1"/>
              </a:solidFill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2BC2B6B9-F6F5-4D8F-B5EE-C66D2A56E8A1}"/>
              </a:ext>
            </a:extLst>
          </p:cNvPr>
          <p:cNvSpPr/>
          <p:nvPr/>
        </p:nvSpPr>
        <p:spPr>
          <a:xfrm>
            <a:off x="5436061" y="2406104"/>
            <a:ext cx="1132379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470570A6-532A-4AF4-866A-D8AC91CDB551}"/>
              </a:ext>
            </a:extLst>
          </p:cNvPr>
          <p:cNvSpPr/>
          <p:nvPr/>
        </p:nvSpPr>
        <p:spPr>
          <a:xfrm>
            <a:off x="2449531" y="2391252"/>
            <a:ext cx="1132379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E9AA929A-F262-4A7C-A9DB-3E8F62430EAD}"/>
              </a:ext>
            </a:extLst>
          </p:cNvPr>
          <p:cNvSpPr txBox="1"/>
          <p:nvPr/>
        </p:nvSpPr>
        <p:spPr>
          <a:xfrm>
            <a:off x="1273550" y="5150474"/>
            <a:ext cx="697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Duwen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en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trekken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vanuit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de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omgeving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verhindert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 </a:t>
            </a:r>
            <a:r>
              <a:rPr lang="en-US" sz="1800" dirty="0" err="1">
                <a:solidFill>
                  <a:srgbClr val="FCFFFF"/>
                </a:solidFill>
                <a:latin typeface="Gobold Lowplus" panose="02000500000000000000" pitchFamily="2" charset="77"/>
              </a:rPr>
              <a:t>internalisatie</a:t>
            </a:r>
            <a:r>
              <a:rPr lang="en-US" sz="1800" dirty="0">
                <a:solidFill>
                  <a:srgbClr val="FCFFFF"/>
                </a:solidFill>
                <a:latin typeface="Gobold Lowplus" panose="02000500000000000000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6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  <p:bldP spid="11" grpId="0" animBg="1"/>
      <p:bldP spid="14" grpId="0" animBg="1"/>
      <p:bldP spid="15" grpId="0" animBg="1"/>
      <p:bldP spid="21" grpId="0"/>
      <p:bldP spid="12" grpId="0" animBg="1"/>
      <p:bldP spid="3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Boemlauw Video">
  <a:themeElements>
    <a:clrScheme name="Boemlauw">
      <a:dk1>
        <a:srgbClr val="6F767C"/>
      </a:dk1>
      <a:lt1>
        <a:srgbClr val="B3C0C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10462</TotalTime>
  <Words>1276</Words>
  <Application>Microsoft Office PowerPoint</Application>
  <PresentationFormat>Diavoorstelling (16:10)</PresentationFormat>
  <Paragraphs>185</Paragraphs>
  <Slides>34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1" baseType="lpstr">
      <vt:lpstr>Almendra SC</vt:lpstr>
      <vt:lpstr>Arial</vt:lpstr>
      <vt:lpstr>Calibri</vt:lpstr>
      <vt:lpstr>Gobold Extra1</vt:lpstr>
      <vt:lpstr>Gobold Lowplus</vt:lpstr>
      <vt:lpstr>Times</vt:lpstr>
      <vt:lpstr>Boemlauw Video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Self determination Theory (SDT) Geworteld in de volgende aanname:</vt:lpstr>
      <vt:lpstr>Basis behoeften</vt:lpstr>
      <vt:lpstr>Perceived Locus of Control (PLOC)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Badges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Zelf SKILL TREE MAKEN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Gerben Bakker</dc:creator>
  <cp:lastModifiedBy>Gerben Bakker</cp:lastModifiedBy>
  <cp:revision>269</cp:revision>
  <dcterms:created xsi:type="dcterms:W3CDTF">2017-06-29T18:05:20Z</dcterms:created>
  <dcterms:modified xsi:type="dcterms:W3CDTF">2019-12-17T12:05:31Z</dcterms:modified>
</cp:coreProperties>
</file>