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4" r:id="rId5"/>
  </p:sldMasterIdLst>
  <p:notesMasterIdLst>
    <p:notesMasterId r:id="rId18"/>
  </p:notesMasterIdLst>
  <p:handoutMasterIdLst>
    <p:handoutMasterId r:id="rId19"/>
  </p:handoutMasterIdLst>
  <p:sldIdLst>
    <p:sldId id="258" r:id="rId6"/>
    <p:sldId id="257" r:id="rId7"/>
    <p:sldId id="259" r:id="rId8"/>
    <p:sldId id="260" r:id="rId9"/>
    <p:sldId id="261" r:id="rId10"/>
    <p:sldId id="268" r:id="rId11"/>
    <p:sldId id="262" r:id="rId12"/>
    <p:sldId id="264" r:id="rId13"/>
    <p:sldId id="265" r:id="rId14"/>
    <p:sldId id="266" r:id="rId15"/>
    <p:sldId id="267" r:id="rId16"/>
    <p:sldId id="263" r:id="rId17"/>
  </p:sldIdLst>
  <p:sldSz cx="9144000" cy="5143500" type="screen16x9"/>
  <p:notesSz cx="6784975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F1E"/>
    <a:srgbClr val="D7A500"/>
    <a:srgbClr val="00418C"/>
    <a:srgbClr val="E61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9FCC0-515F-49EA-8D27-7F8E07C35C4B}" v="1" dt="2019-12-13T10:34:3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48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0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rd Altena" userId="2531c0ce-c124-4e6b-a9df-574ba7238d2c" providerId="ADAL" clId="{3E6AE5C0-6811-4DA2-8299-169FB30E1275}"/>
    <pc:docChg chg="modNotesMaster modHandout">
      <pc:chgData name="Gerard Altena" userId="2531c0ce-c124-4e6b-a9df-574ba7238d2c" providerId="ADAL" clId="{3E6AE5C0-6811-4DA2-8299-169FB30E1275}" dt="2019-12-12T21:18:19" v="0"/>
      <pc:docMkLst>
        <pc:docMk/>
      </pc:docMkLst>
    </pc:docChg>
  </pc:docChgLst>
  <pc:docChgLst>
    <pc:chgData name="Gerard Altena" userId="2531c0ce-c124-4e6b-a9df-574ba7238d2c" providerId="ADAL" clId="{BDF9FCC0-515F-49EA-8D27-7F8E07C35C4B}"/>
    <pc:docChg chg="custSel addSld modSld">
      <pc:chgData name="Gerard Altena" userId="2531c0ce-c124-4e6b-a9df-574ba7238d2c" providerId="ADAL" clId="{BDF9FCC0-515F-49EA-8D27-7F8E07C35C4B}" dt="2019-12-14T11:01:46.203" v="557" actId="20577"/>
      <pc:docMkLst>
        <pc:docMk/>
      </pc:docMkLst>
      <pc:sldChg chg="modSp">
        <pc:chgData name="Gerard Altena" userId="2531c0ce-c124-4e6b-a9df-574ba7238d2c" providerId="ADAL" clId="{BDF9FCC0-515F-49EA-8D27-7F8E07C35C4B}" dt="2019-12-14T10:55:23.213" v="552" actId="57"/>
        <pc:sldMkLst>
          <pc:docMk/>
          <pc:sldMk cId="775539026" sldId="257"/>
        </pc:sldMkLst>
        <pc:spChg chg="mod">
          <ac:chgData name="Gerard Altena" userId="2531c0ce-c124-4e6b-a9df-574ba7238d2c" providerId="ADAL" clId="{BDF9FCC0-515F-49EA-8D27-7F8E07C35C4B}" dt="2019-12-14T10:55:23.213" v="552" actId="57"/>
          <ac:spMkLst>
            <pc:docMk/>
            <pc:sldMk cId="775539026" sldId="257"/>
            <ac:spMk id="2" creationId="{00000000-0000-0000-0000-000000000000}"/>
          </ac:spMkLst>
        </pc:spChg>
      </pc:sldChg>
      <pc:sldChg chg="modSp">
        <pc:chgData name="Gerard Altena" userId="2531c0ce-c124-4e6b-a9df-574ba7238d2c" providerId="ADAL" clId="{BDF9FCC0-515F-49EA-8D27-7F8E07C35C4B}" dt="2019-12-14T10:56:30.768" v="553" actId="20577"/>
        <pc:sldMkLst>
          <pc:docMk/>
          <pc:sldMk cId="2353745265" sldId="260"/>
        </pc:sldMkLst>
        <pc:spChg chg="mod">
          <ac:chgData name="Gerard Altena" userId="2531c0ce-c124-4e6b-a9df-574ba7238d2c" providerId="ADAL" clId="{BDF9FCC0-515F-49EA-8D27-7F8E07C35C4B}" dt="2019-12-14T10:56:30.768" v="553" actId="20577"/>
          <ac:spMkLst>
            <pc:docMk/>
            <pc:sldMk cId="2353745265" sldId="260"/>
            <ac:spMk id="2" creationId="{9B08F293-F70F-4137-9563-FEF0C919AC9F}"/>
          </ac:spMkLst>
        </pc:spChg>
      </pc:sldChg>
      <pc:sldChg chg="modSp">
        <pc:chgData name="Gerard Altena" userId="2531c0ce-c124-4e6b-a9df-574ba7238d2c" providerId="ADAL" clId="{BDF9FCC0-515F-49EA-8D27-7F8E07C35C4B}" dt="2019-12-14T10:52:12.910" v="551" actId="20577"/>
        <pc:sldMkLst>
          <pc:docMk/>
          <pc:sldMk cId="1833771070" sldId="262"/>
        </pc:sldMkLst>
        <pc:spChg chg="mod">
          <ac:chgData name="Gerard Altena" userId="2531c0ce-c124-4e6b-a9df-574ba7238d2c" providerId="ADAL" clId="{BDF9FCC0-515F-49EA-8D27-7F8E07C35C4B}" dt="2019-12-14T10:52:12.910" v="551" actId="20577"/>
          <ac:spMkLst>
            <pc:docMk/>
            <pc:sldMk cId="1833771070" sldId="262"/>
            <ac:spMk id="2" creationId="{98A0CCED-8C75-4B58-93DA-9A98D6B09849}"/>
          </ac:spMkLst>
        </pc:spChg>
      </pc:sldChg>
      <pc:sldChg chg="modSp">
        <pc:chgData name="Gerard Altena" userId="2531c0ce-c124-4e6b-a9df-574ba7238d2c" providerId="ADAL" clId="{BDF9FCC0-515F-49EA-8D27-7F8E07C35C4B}" dt="2019-12-14T11:01:46.203" v="557" actId="20577"/>
        <pc:sldMkLst>
          <pc:docMk/>
          <pc:sldMk cId="1194903991" sldId="265"/>
        </pc:sldMkLst>
        <pc:spChg chg="mod">
          <ac:chgData name="Gerard Altena" userId="2531c0ce-c124-4e6b-a9df-574ba7238d2c" providerId="ADAL" clId="{BDF9FCC0-515F-49EA-8D27-7F8E07C35C4B}" dt="2019-12-14T11:01:46.203" v="557" actId="20577"/>
          <ac:spMkLst>
            <pc:docMk/>
            <pc:sldMk cId="1194903991" sldId="265"/>
            <ac:spMk id="2" creationId="{C78A33DF-16BD-4427-8737-7234FC377A19}"/>
          </ac:spMkLst>
        </pc:spChg>
      </pc:sldChg>
      <pc:sldChg chg="modSp">
        <pc:chgData name="Gerard Altena" userId="2531c0ce-c124-4e6b-a9df-574ba7238d2c" providerId="ADAL" clId="{BDF9FCC0-515F-49EA-8D27-7F8E07C35C4B}" dt="2019-12-13T10:39:02.888" v="489" actId="20577"/>
        <pc:sldMkLst>
          <pc:docMk/>
          <pc:sldMk cId="996208015" sldId="267"/>
        </pc:sldMkLst>
        <pc:spChg chg="mod">
          <ac:chgData name="Gerard Altena" userId="2531c0ce-c124-4e6b-a9df-574ba7238d2c" providerId="ADAL" clId="{BDF9FCC0-515F-49EA-8D27-7F8E07C35C4B}" dt="2019-12-13T10:39:02.888" v="489" actId="20577"/>
          <ac:spMkLst>
            <pc:docMk/>
            <pc:sldMk cId="996208015" sldId="267"/>
            <ac:spMk id="2" creationId="{2D1AC46E-48CB-4460-AE2A-EAC61AE1675D}"/>
          </ac:spMkLst>
        </pc:spChg>
      </pc:sldChg>
      <pc:sldChg chg="modSp add">
        <pc:chgData name="Gerard Altena" userId="2531c0ce-c124-4e6b-a9df-574ba7238d2c" providerId="ADAL" clId="{BDF9FCC0-515F-49EA-8D27-7F8E07C35C4B}" dt="2019-12-13T10:36:14.565" v="226" actId="20577"/>
        <pc:sldMkLst>
          <pc:docMk/>
          <pc:sldMk cId="62358566" sldId="268"/>
        </pc:sldMkLst>
        <pc:spChg chg="mod">
          <ac:chgData name="Gerard Altena" userId="2531c0ce-c124-4e6b-a9df-574ba7238d2c" providerId="ADAL" clId="{BDF9FCC0-515F-49EA-8D27-7F8E07C35C4B}" dt="2019-12-13T10:36:14.565" v="226" actId="20577"/>
          <ac:spMkLst>
            <pc:docMk/>
            <pc:sldMk cId="62358566" sldId="268"/>
            <ac:spMk id="2" creationId="{1120C3C7-E06B-48D1-B96F-EE080B05419E}"/>
          </ac:spMkLst>
        </pc:spChg>
        <pc:spChg chg="mod">
          <ac:chgData name="Gerard Altena" userId="2531c0ce-c124-4e6b-a9df-574ba7238d2c" providerId="ADAL" clId="{BDF9FCC0-515F-49EA-8D27-7F8E07C35C4B}" dt="2019-12-13T10:34:55.144" v="27" actId="20577"/>
          <ac:spMkLst>
            <pc:docMk/>
            <pc:sldMk cId="62358566" sldId="268"/>
            <ac:spMk id="3" creationId="{E3EB2B7F-9654-4E95-B299-8713F9BF22A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2F206-83EC-4CC5-B798-4477AF31AE23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074A7-D544-4C51-9A60-7CD1B11E3D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40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2A0D3-E559-4194-8F27-47EFEE3ECCA5}" type="datetimeFigureOut">
              <a:rPr lang="nl-NL" smtClean="0"/>
              <a:t>16-12-2019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DE78D-ECE4-4DF7-9286-6B92F23DE3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90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DE78D-ECE4-4DF7-9286-6B92F23DE31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89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/>
          <p:cNvSpPr>
            <a:spLocks noGrp="1"/>
          </p:cNvSpPr>
          <p:nvPr>
            <p:ph type="ctrTitle"/>
          </p:nvPr>
        </p:nvSpPr>
        <p:spPr>
          <a:xfrm>
            <a:off x="327992" y="699542"/>
            <a:ext cx="8276456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" b="76066"/>
          <a:stretch/>
        </p:blipFill>
        <p:spPr>
          <a:xfrm>
            <a:off x="299112" y="1302240"/>
            <a:ext cx="8521360" cy="30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4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6408712" cy="3058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31085" y="700802"/>
            <a:ext cx="6404798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845" r="5957" b="4192"/>
          <a:stretch/>
        </p:blipFill>
        <p:spPr>
          <a:xfrm>
            <a:off x="6985337" y="744606"/>
            <a:ext cx="1835135" cy="36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6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6408712" cy="3058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31085" y="700802"/>
            <a:ext cx="6404798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87" r="30726" b="115"/>
          <a:stretch/>
        </p:blipFill>
        <p:spPr>
          <a:xfrm>
            <a:off x="6988631" y="744606"/>
            <a:ext cx="1831841" cy="36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07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6408712" cy="3058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31085" y="700802"/>
            <a:ext cx="6404798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r="2778" b="2750"/>
          <a:stretch/>
        </p:blipFill>
        <p:spPr>
          <a:xfrm>
            <a:off x="6980250" y="757993"/>
            <a:ext cx="1840222" cy="36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0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6408712" cy="3058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31085" y="700802"/>
            <a:ext cx="6404798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/>
              <a:t>Eigen afbeelding invoegen</a:t>
            </a:r>
          </a:p>
        </p:txBody>
      </p:sp>
      <p:sp>
        <p:nvSpPr>
          <p:cNvPr id="5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6997924" y="750767"/>
            <a:ext cx="1822548" cy="360022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61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27992" y="699542"/>
            <a:ext cx="8276456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6" t="7110" r="1374" b="19960"/>
          <a:stretch/>
        </p:blipFill>
        <p:spPr bwMode="auto">
          <a:xfrm>
            <a:off x="303382" y="1302240"/>
            <a:ext cx="8517090" cy="308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8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27992" y="699542"/>
            <a:ext cx="8276456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" t="2884" r="448" b="22773"/>
          <a:stretch/>
        </p:blipFill>
        <p:spPr bwMode="auto">
          <a:xfrm>
            <a:off x="303382" y="1302240"/>
            <a:ext cx="8517090" cy="308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26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327992" y="699542"/>
            <a:ext cx="8276456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0" b="10502"/>
          <a:stretch/>
        </p:blipFill>
        <p:spPr>
          <a:xfrm>
            <a:off x="295723" y="1302241"/>
            <a:ext cx="8524749" cy="308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3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 hasCustomPrompt="1"/>
          </p:nvPr>
        </p:nvSpPr>
        <p:spPr>
          <a:xfrm>
            <a:off x="327992" y="699542"/>
            <a:ext cx="8276456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/>
              <a:t>Eigen afbeelding invoegen</a:t>
            </a:r>
          </a:p>
        </p:txBody>
      </p:sp>
      <p:sp>
        <p:nvSpPr>
          <p:cNvPr id="6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313060" y="1317490"/>
            <a:ext cx="8507412" cy="3062310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In dit vak kan je een eigen afbeelding toevoegen.</a:t>
            </a:r>
          </a:p>
        </p:txBody>
      </p:sp>
    </p:spTree>
    <p:extLst>
      <p:ext uri="{BB962C8B-B14F-4D97-AF65-F5344CB8AC3E}">
        <p14:creationId xmlns:p14="http://schemas.microsoft.com/office/powerpoint/2010/main" val="406413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347614"/>
            <a:ext cx="8219256" cy="297033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7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5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331085" y="699542"/>
            <a:ext cx="8276456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81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3528" y="1280451"/>
            <a:ext cx="6408712" cy="30584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Kop: Georgia, 28, een tussenwoord (zie voorbeeld 1ste pagina) moet cursief in de groene kleur (RGB 120, 175, 30) de overige tekst krijgt de blauwe kleur (RGB 0, 65, 140).</a:t>
            </a:r>
            <a:br>
              <a:rPr lang="nl-NL" dirty="0"/>
            </a:br>
            <a:br>
              <a:rPr lang="nl-NL" dirty="0"/>
            </a:br>
            <a:r>
              <a:rPr lang="nl-NL" dirty="0" err="1"/>
              <a:t>Tekstvak</a:t>
            </a:r>
            <a:r>
              <a:rPr lang="nl-NL" dirty="0"/>
              <a:t>: </a:t>
            </a:r>
            <a:r>
              <a:rPr lang="nl-NL" dirty="0" err="1"/>
              <a:t>Arial</a:t>
            </a:r>
            <a:r>
              <a:rPr lang="nl-NL" dirty="0"/>
              <a:t>, 18, tekstkleur: blauw (RGB 0, 65, 140).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Nieuwe dia invoegen: via Start, nieuwe dia kun je titeldia’s en vervolgdia’s toevoegen. 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331085" y="699542"/>
            <a:ext cx="6404798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/>
              <a:t>Gebruik lettertype en –grootte: 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9" t="1" b="4652"/>
          <a:stretch/>
        </p:blipFill>
        <p:spPr>
          <a:xfrm>
            <a:off x="6993989" y="744606"/>
            <a:ext cx="1826483" cy="36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0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323528" y="1283163"/>
            <a:ext cx="6408712" cy="3058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31085" y="700802"/>
            <a:ext cx="6404798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4" t="848" r="51024" b="848"/>
          <a:stretch/>
        </p:blipFill>
        <p:spPr bwMode="auto">
          <a:xfrm>
            <a:off x="6993988" y="758328"/>
            <a:ext cx="1826484" cy="3622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99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323528" y="1275606"/>
            <a:ext cx="6408712" cy="3058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00418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331085" y="700802"/>
            <a:ext cx="6404798" cy="4860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>
                <a:solidFill>
                  <a:srgbClr val="00418C"/>
                </a:solidFill>
                <a:latin typeface="Georgia" pitchFamily="18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b="3887"/>
          <a:stretch/>
        </p:blipFill>
        <p:spPr>
          <a:xfrm>
            <a:off x="6985338" y="757993"/>
            <a:ext cx="1835134" cy="362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4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5"/>
          <a:stretch/>
        </p:blipFill>
        <p:spPr>
          <a:xfrm>
            <a:off x="303716" y="4424046"/>
            <a:ext cx="8521200" cy="362139"/>
          </a:xfrm>
          <a:prstGeom prst="rect">
            <a:avLst/>
          </a:prstGeom>
        </p:spPr>
      </p:pic>
      <p:sp>
        <p:nvSpPr>
          <p:cNvPr id="7" name="Tekstvak 6"/>
          <p:cNvSpPr txBox="1"/>
          <p:nvPr userDrawn="1"/>
        </p:nvSpPr>
        <p:spPr>
          <a:xfrm>
            <a:off x="239945" y="4894443"/>
            <a:ext cx="475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0" spc="210" dirty="0">
                <a:solidFill>
                  <a:srgbClr val="D7A500"/>
                </a:solidFill>
                <a:latin typeface="Transit-Normal" pitchFamily="2" charset="0"/>
              </a:rPr>
              <a:t>Windesheim</a:t>
            </a:r>
            <a:r>
              <a:rPr lang="nl-NL" sz="800" b="0" spc="210" baseline="0" dirty="0">
                <a:solidFill>
                  <a:srgbClr val="D7A500"/>
                </a:solidFill>
                <a:latin typeface="Transit-Normal" pitchFamily="2" charset="0"/>
              </a:rPr>
              <a:t> zet kennis in werking</a:t>
            </a:r>
            <a:endParaRPr lang="nl-NL" sz="800" b="0" spc="210" dirty="0">
              <a:solidFill>
                <a:srgbClr val="D7A500"/>
              </a:solidFill>
              <a:latin typeface="Transit-Normal" pitchFamily="2" charset="0"/>
            </a:endParaRPr>
          </a:p>
        </p:txBody>
      </p:sp>
      <p:pic>
        <p:nvPicPr>
          <p:cNvPr id="10" name="Afbeelding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79078"/>
            <a:ext cx="208823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unthaak 9"/>
          <p:cNvSpPr/>
          <p:nvPr userDrawn="1"/>
        </p:nvSpPr>
        <p:spPr>
          <a:xfrm>
            <a:off x="1552" y="769451"/>
            <a:ext cx="302164" cy="362139"/>
          </a:xfrm>
          <a:custGeom>
            <a:avLst/>
            <a:gdLst>
              <a:gd name="connsiteX0" fmla="*/ 0 w 682505"/>
              <a:gd name="connsiteY0" fmla="*/ 0 h 432048"/>
              <a:gd name="connsiteX1" fmla="*/ 489030 w 682505"/>
              <a:gd name="connsiteY1" fmla="*/ 0 h 432048"/>
              <a:gd name="connsiteX2" fmla="*/ 682505 w 682505"/>
              <a:gd name="connsiteY2" fmla="*/ 216024 h 432048"/>
              <a:gd name="connsiteX3" fmla="*/ 489030 w 682505"/>
              <a:gd name="connsiteY3" fmla="*/ 432048 h 432048"/>
              <a:gd name="connsiteX4" fmla="*/ 0 w 682505"/>
              <a:gd name="connsiteY4" fmla="*/ 432048 h 432048"/>
              <a:gd name="connsiteX5" fmla="*/ 193475 w 682505"/>
              <a:gd name="connsiteY5" fmla="*/ 216024 h 432048"/>
              <a:gd name="connsiteX6" fmla="*/ 0 w 682505"/>
              <a:gd name="connsiteY6" fmla="*/ 0 h 432048"/>
              <a:gd name="connsiteX0" fmla="*/ 0 w 682505"/>
              <a:gd name="connsiteY0" fmla="*/ 0 h 432048"/>
              <a:gd name="connsiteX1" fmla="*/ 489030 w 682505"/>
              <a:gd name="connsiteY1" fmla="*/ 0 h 432048"/>
              <a:gd name="connsiteX2" fmla="*/ 682505 w 682505"/>
              <a:gd name="connsiteY2" fmla="*/ 216024 h 432048"/>
              <a:gd name="connsiteX3" fmla="*/ 489030 w 682505"/>
              <a:gd name="connsiteY3" fmla="*/ 432048 h 432048"/>
              <a:gd name="connsiteX4" fmla="*/ 0 w 682505"/>
              <a:gd name="connsiteY4" fmla="*/ 432048 h 432048"/>
              <a:gd name="connsiteX5" fmla="*/ 3080 w 682505"/>
              <a:gd name="connsiteY5" fmla="*/ 238571 h 432048"/>
              <a:gd name="connsiteX6" fmla="*/ 0 w 682505"/>
              <a:gd name="connsiteY6" fmla="*/ 0 h 432048"/>
              <a:gd name="connsiteX0" fmla="*/ 250521 w 682505"/>
              <a:gd name="connsiteY0" fmla="*/ 0 h 434553"/>
              <a:gd name="connsiteX1" fmla="*/ 489030 w 682505"/>
              <a:gd name="connsiteY1" fmla="*/ 2505 h 434553"/>
              <a:gd name="connsiteX2" fmla="*/ 682505 w 682505"/>
              <a:gd name="connsiteY2" fmla="*/ 218529 h 434553"/>
              <a:gd name="connsiteX3" fmla="*/ 489030 w 682505"/>
              <a:gd name="connsiteY3" fmla="*/ 434553 h 434553"/>
              <a:gd name="connsiteX4" fmla="*/ 0 w 682505"/>
              <a:gd name="connsiteY4" fmla="*/ 434553 h 434553"/>
              <a:gd name="connsiteX5" fmla="*/ 3080 w 682505"/>
              <a:gd name="connsiteY5" fmla="*/ 241076 h 434553"/>
              <a:gd name="connsiteX6" fmla="*/ 250521 w 682505"/>
              <a:gd name="connsiteY6" fmla="*/ 0 h 434553"/>
              <a:gd name="connsiteX0" fmla="*/ 250521 w 682505"/>
              <a:gd name="connsiteY0" fmla="*/ 0 h 434553"/>
              <a:gd name="connsiteX1" fmla="*/ 489030 w 682505"/>
              <a:gd name="connsiteY1" fmla="*/ 2505 h 434553"/>
              <a:gd name="connsiteX2" fmla="*/ 682505 w 682505"/>
              <a:gd name="connsiteY2" fmla="*/ 218529 h 434553"/>
              <a:gd name="connsiteX3" fmla="*/ 489030 w 682505"/>
              <a:gd name="connsiteY3" fmla="*/ 434553 h 434553"/>
              <a:gd name="connsiteX4" fmla="*/ 0 w 682505"/>
              <a:gd name="connsiteY4" fmla="*/ 434553 h 434553"/>
              <a:gd name="connsiteX5" fmla="*/ 251096 w 682505"/>
              <a:gd name="connsiteY5" fmla="*/ 348800 h 434553"/>
              <a:gd name="connsiteX6" fmla="*/ 250521 w 682505"/>
              <a:gd name="connsiteY6" fmla="*/ 0 h 434553"/>
              <a:gd name="connsiteX0" fmla="*/ 0 w 431984"/>
              <a:gd name="connsiteY0" fmla="*/ 0 h 434553"/>
              <a:gd name="connsiteX1" fmla="*/ 238509 w 431984"/>
              <a:gd name="connsiteY1" fmla="*/ 2505 h 434553"/>
              <a:gd name="connsiteX2" fmla="*/ 431984 w 431984"/>
              <a:gd name="connsiteY2" fmla="*/ 218529 h 434553"/>
              <a:gd name="connsiteX3" fmla="*/ 238509 w 431984"/>
              <a:gd name="connsiteY3" fmla="*/ 434553 h 434553"/>
              <a:gd name="connsiteX4" fmla="*/ 0 w 431984"/>
              <a:gd name="connsiteY4" fmla="*/ 432048 h 434553"/>
              <a:gd name="connsiteX5" fmla="*/ 575 w 431984"/>
              <a:gd name="connsiteY5" fmla="*/ 348800 h 434553"/>
              <a:gd name="connsiteX6" fmla="*/ 0 w 431984"/>
              <a:gd name="connsiteY6" fmla="*/ 0 h 43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84" h="434553">
                <a:moveTo>
                  <a:pt x="0" y="0"/>
                </a:moveTo>
                <a:lnTo>
                  <a:pt x="238509" y="2505"/>
                </a:lnTo>
                <a:lnTo>
                  <a:pt x="431984" y="218529"/>
                </a:lnTo>
                <a:lnTo>
                  <a:pt x="238509" y="434553"/>
                </a:lnTo>
                <a:lnTo>
                  <a:pt x="0" y="432048"/>
                </a:lnTo>
                <a:cubicBezTo>
                  <a:pt x="1027" y="367556"/>
                  <a:pt x="-452" y="413292"/>
                  <a:pt x="575" y="348800"/>
                </a:cubicBezTo>
                <a:cubicBezTo>
                  <a:pt x="-452" y="269276"/>
                  <a:pt x="1027" y="79524"/>
                  <a:pt x="0" y="0"/>
                </a:cubicBezTo>
                <a:close/>
              </a:path>
            </a:pathLst>
          </a:custGeom>
          <a:solidFill>
            <a:srgbClr val="78AF1E"/>
          </a:solidFill>
          <a:ln>
            <a:solidFill>
              <a:srgbClr val="78A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2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9" r:id="rId3"/>
    <p:sldLayoutId id="2147483672" r:id="rId4"/>
    <p:sldLayoutId id="2147483667" r:id="rId5"/>
    <p:sldLayoutId id="214748365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 userDrawn="1"/>
        </p:nvSpPr>
        <p:spPr>
          <a:xfrm>
            <a:off x="239945" y="4894443"/>
            <a:ext cx="47525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0" spc="210" dirty="0">
                <a:solidFill>
                  <a:srgbClr val="D7A500"/>
                </a:solidFill>
                <a:latin typeface="Transit-Normal" pitchFamily="2" charset="0"/>
              </a:rPr>
              <a:t>Windesheim</a:t>
            </a:r>
            <a:r>
              <a:rPr lang="nl-NL" sz="800" b="0" spc="210" baseline="0" dirty="0">
                <a:solidFill>
                  <a:srgbClr val="D7A500"/>
                </a:solidFill>
                <a:latin typeface="Transit-Normal" pitchFamily="2" charset="0"/>
              </a:rPr>
              <a:t> zet kennis in werking</a:t>
            </a:r>
            <a:endParaRPr lang="nl-NL" sz="800" b="0" spc="210" dirty="0">
              <a:solidFill>
                <a:srgbClr val="D7A500"/>
              </a:solidFill>
              <a:latin typeface="Transit-Normal" pitchFamily="2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5"/>
          <a:stretch/>
        </p:blipFill>
        <p:spPr>
          <a:xfrm>
            <a:off x="303716" y="4424046"/>
            <a:ext cx="8521200" cy="362139"/>
          </a:xfrm>
          <a:prstGeom prst="rect">
            <a:avLst/>
          </a:prstGeom>
        </p:spPr>
      </p:pic>
      <p:pic>
        <p:nvPicPr>
          <p:cNvPr id="12" name="Afbeelding 1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79078"/>
            <a:ext cx="208823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unthaak 9"/>
          <p:cNvSpPr/>
          <p:nvPr userDrawn="1"/>
        </p:nvSpPr>
        <p:spPr>
          <a:xfrm>
            <a:off x="1552" y="769451"/>
            <a:ext cx="302164" cy="362139"/>
          </a:xfrm>
          <a:custGeom>
            <a:avLst/>
            <a:gdLst>
              <a:gd name="connsiteX0" fmla="*/ 0 w 682505"/>
              <a:gd name="connsiteY0" fmla="*/ 0 h 432048"/>
              <a:gd name="connsiteX1" fmla="*/ 489030 w 682505"/>
              <a:gd name="connsiteY1" fmla="*/ 0 h 432048"/>
              <a:gd name="connsiteX2" fmla="*/ 682505 w 682505"/>
              <a:gd name="connsiteY2" fmla="*/ 216024 h 432048"/>
              <a:gd name="connsiteX3" fmla="*/ 489030 w 682505"/>
              <a:gd name="connsiteY3" fmla="*/ 432048 h 432048"/>
              <a:gd name="connsiteX4" fmla="*/ 0 w 682505"/>
              <a:gd name="connsiteY4" fmla="*/ 432048 h 432048"/>
              <a:gd name="connsiteX5" fmla="*/ 193475 w 682505"/>
              <a:gd name="connsiteY5" fmla="*/ 216024 h 432048"/>
              <a:gd name="connsiteX6" fmla="*/ 0 w 682505"/>
              <a:gd name="connsiteY6" fmla="*/ 0 h 432048"/>
              <a:gd name="connsiteX0" fmla="*/ 0 w 682505"/>
              <a:gd name="connsiteY0" fmla="*/ 0 h 432048"/>
              <a:gd name="connsiteX1" fmla="*/ 489030 w 682505"/>
              <a:gd name="connsiteY1" fmla="*/ 0 h 432048"/>
              <a:gd name="connsiteX2" fmla="*/ 682505 w 682505"/>
              <a:gd name="connsiteY2" fmla="*/ 216024 h 432048"/>
              <a:gd name="connsiteX3" fmla="*/ 489030 w 682505"/>
              <a:gd name="connsiteY3" fmla="*/ 432048 h 432048"/>
              <a:gd name="connsiteX4" fmla="*/ 0 w 682505"/>
              <a:gd name="connsiteY4" fmla="*/ 432048 h 432048"/>
              <a:gd name="connsiteX5" fmla="*/ 3080 w 682505"/>
              <a:gd name="connsiteY5" fmla="*/ 238571 h 432048"/>
              <a:gd name="connsiteX6" fmla="*/ 0 w 682505"/>
              <a:gd name="connsiteY6" fmla="*/ 0 h 432048"/>
              <a:gd name="connsiteX0" fmla="*/ 250521 w 682505"/>
              <a:gd name="connsiteY0" fmla="*/ 0 h 434553"/>
              <a:gd name="connsiteX1" fmla="*/ 489030 w 682505"/>
              <a:gd name="connsiteY1" fmla="*/ 2505 h 434553"/>
              <a:gd name="connsiteX2" fmla="*/ 682505 w 682505"/>
              <a:gd name="connsiteY2" fmla="*/ 218529 h 434553"/>
              <a:gd name="connsiteX3" fmla="*/ 489030 w 682505"/>
              <a:gd name="connsiteY3" fmla="*/ 434553 h 434553"/>
              <a:gd name="connsiteX4" fmla="*/ 0 w 682505"/>
              <a:gd name="connsiteY4" fmla="*/ 434553 h 434553"/>
              <a:gd name="connsiteX5" fmla="*/ 3080 w 682505"/>
              <a:gd name="connsiteY5" fmla="*/ 241076 h 434553"/>
              <a:gd name="connsiteX6" fmla="*/ 250521 w 682505"/>
              <a:gd name="connsiteY6" fmla="*/ 0 h 434553"/>
              <a:gd name="connsiteX0" fmla="*/ 250521 w 682505"/>
              <a:gd name="connsiteY0" fmla="*/ 0 h 434553"/>
              <a:gd name="connsiteX1" fmla="*/ 489030 w 682505"/>
              <a:gd name="connsiteY1" fmla="*/ 2505 h 434553"/>
              <a:gd name="connsiteX2" fmla="*/ 682505 w 682505"/>
              <a:gd name="connsiteY2" fmla="*/ 218529 h 434553"/>
              <a:gd name="connsiteX3" fmla="*/ 489030 w 682505"/>
              <a:gd name="connsiteY3" fmla="*/ 434553 h 434553"/>
              <a:gd name="connsiteX4" fmla="*/ 0 w 682505"/>
              <a:gd name="connsiteY4" fmla="*/ 434553 h 434553"/>
              <a:gd name="connsiteX5" fmla="*/ 251096 w 682505"/>
              <a:gd name="connsiteY5" fmla="*/ 348800 h 434553"/>
              <a:gd name="connsiteX6" fmla="*/ 250521 w 682505"/>
              <a:gd name="connsiteY6" fmla="*/ 0 h 434553"/>
              <a:gd name="connsiteX0" fmla="*/ 0 w 431984"/>
              <a:gd name="connsiteY0" fmla="*/ 0 h 434553"/>
              <a:gd name="connsiteX1" fmla="*/ 238509 w 431984"/>
              <a:gd name="connsiteY1" fmla="*/ 2505 h 434553"/>
              <a:gd name="connsiteX2" fmla="*/ 431984 w 431984"/>
              <a:gd name="connsiteY2" fmla="*/ 218529 h 434553"/>
              <a:gd name="connsiteX3" fmla="*/ 238509 w 431984"/>
              <a:gd name="connsiteY3" fmla="*/ 434553 h 434553"/>
              <a:gd name="connsiteX4" fmla="*/ 0 w 431984"/>
              <a:gd name="connsiteY4" fmla="*/ 432048 h 434553"/>
              <a:gd name="connsiteX5" fmla="*/ 575 w 431984"/>
              <a:gd name="connsiteY5" fmla="*/ 348800 h 434553"/>
              <a:gd name="connsiteX6" fmla="*/ 0 w 431984"/>
              <a:gd name="connsiteY6" fmla="*/ 0 h 434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84" h="434553">
                <a:moveTo>
                  <a:pt x="0" y="0"/>
                </a:moveTo>
                <a:lnTo>
                  <a:pt x="238509" y="2505"/>
                </a:lnTo>
                <a:lnTo>
                  <a:pt x="431984" y="218529"/>
                </a:lnTo>
                <a:lnTo>
                  <a:pt x="238509" y="434553"/>
                </a:lnTo>
                <a:lnTo>
                  <a:pt x="0" y="432048"/>
                </a:lnTo>
                <a:cubicBezTo>
                  <a:pt x="1027" y="367556"/>
                  <a:pt x="-452" y="413292"/>
                  <a:pt x="575" y="348800"/>
                </a:cubicBezTo>
                <a:cubicBezTo>
                  <a:pt x="-452" y="269276"/>
                  <a:pt x="1027" y="79524"/>
                  <a:pt x="0" y="0"/>
                </a:cubicBezTo>
                <a:close/>
              </a:path>
            </a:pathLst>
          </a:custGeom>
          <a:solidFill>
            <a:srgbClr val="78AF1E"/>
          </a:solidFill>
          <a:ln>
            <a:solidFill>
              <a:srgbClr val="78A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5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0" r:id="rId3"/>
    <p:sldLayoutId id="2147483666" r:id="rId4"/>
    <p:sldLayoutId id="2147483673" r:id="rId5"/>
    <p:sldLayoutId id="2147483671" r:id="rId6"/>
    <p:sldLayoutId id="214748366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Student </a:t>
            </a:r>
            <a:r>
              <a:rPr lang="nl-NL" dirty="0" err="1"/>
              <a:t>Centered</a:t>
            </a:r>
            <a:r>
              <a:rPr lang="nl-NL" dirty="0"/>
              <a:t> Learning </a:t>
            </a:r>
            <a:r>
              <a:rPr lang="nl-NL" sz="1800" dirty="0"/>
              <a:t>(toegepast op Fysische Informatica)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655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2BE139CD-E1CE-4794-A531-00DE17AEAE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Bereiden</a:t>
            </a:r>
            <a:r>
              <a:rPr lang="en-US" dirty="0"/>
              <a:t> de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plannen</a:t>
            </a:r>
            <a:r>
              <a:rPr lang="en-US" dirty="0"/>
              <a:t> wat ze die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(</a:t>
            </a:r>
            <a:r>
              <a:rPr lang="en-US" dirty="0" err="1"/>
              <a:t>er</a:t>
            </a:r>
            <a:r>
              <a:rPr lang="en-US" dirty="0"/>
              <a:t> is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boek</a:t>
            </a:r>
            <a:r>
              <a:rPr lang="en-US" dirty="0"/>
              <a:t> met wat ze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Stellen</a:t>
            </a:r>
            <a:r>
              <a:rPr lang="en-US" dirty="0"/>
              <a:t> lunch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werkt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Nemen</a:t>
            </a:r>
            <a:r>
              <a:rPr lang="en-US" dirty="0"/>
              <a:t> raspberry Pi’s mee </a:t>
            </a:r>
            <a:r>
              <a:rPr lang="en-US" dirty="0" err="1"/>
              <a:t>naar</a:t>
            </a:r>
            <a:r>
              <a:rPr lang="en-US" dirty="0"/>
              <a:t> huis om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te </a:t>
            </a:r>
            <a:r>
              <a:rPr lang="en-US" dirty="0" err="1"/>
              <a:t>werken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ICT </a:t>
            </a:r>
            <a:r>
              <a:rPr lang="en-US" dirty="0" err="1"/>
              <a:t>zover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de RP in het network mag op </a:t>
            </a:r>
            <a:r>
              <a:rPr lang="en-US" dirty="0" err="1"/>
              <a:t>Windesheim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Studenten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werken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nog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als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ik</a:t>
            </a:r>
            <a:r>
              <a:rPr lang="en-US" dirty="0">
                <a:sym typeface="Wingdings" panose="05000000000000000000" pitchFamily="2" charset="2"/>
              </a:rPr>
              <a:t> al </a:t>
            </a:r>
            <a:r>
              <a:rPr lang="en-US" dirty="0" err="1">
                <a:sym typeface="Wingdings" panose="05000000000000000000" pitchFamily="2" charset="2"/>
              </a:rPr>
              <a:t>weg</a:t>
            </a:r>
            <a:r>
              <a:rPr lang="en-US" dirty="0">
                <a:sym typeface="Wingdings" panose="05000000000000000000" pitchFamily="2" charset="2"/>
              </a:rPr>
              <a:t> ben.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Studenten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helpen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elkaar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kun</a:t>
            </a:r>
            <a:r>
              <a:rPr lang="en-US" dirty="0">
                <a:sym typeface="Wingdings" panose="05000000000000000000" pitchFamily="2" charset="2"/>
              </a:rPr>
              <a:t> je </a:t>
            </a:r>
            <a:r>
              <a:rPr lang="en-US" dirty="0" err="1">
                <a:sym typeface="Wingdings" panose="05000000000000000000" pitchFamily="2" charset="2"/>
              </a:rPr>
              <a:t>ook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punten</a:t>
            </a:r>
            <a:r>
              <a:rPr lang="en-US" dirty="0">
                <a:sym typeface="Wingdings" panose="05000000000000000000" pitchFamily="2" charset="2"/>
              </a:rPr>
              <a:t> mee </a:t>
            </a:r>
            <a:r>
              <a:rPr lang="en-US" dirty="0" err="1">
                <a:sym typeface="Wingdings" panose="05000000000000000000" pitchFamily="2" charset="2"/>
              </a:rPr>
              <a:t>verdienen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25A1C9-8E10-470D-9D5C-17138938E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doen</a:t>
            </a:r>
            <a:r>
              <a:rPr lang="en-US" dirty="0"/>
              <a:t> de </a:t>
            </a:r>
            <a:r>
              <a:rPr lang="en-US" dirty="0" err="1"/>
              <a:t>studenten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523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2D1AC46E-48CB-4460-AE2A-EAC61AE16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Weg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afronding</a:t>
            </a:r>
            <a:r>
              <a:rPr lang="en-US" dirty="0"/>
              <a:t> is student </a:t>
            </a:r>
            <a:r>
              <a:rPr lang="en-US" dirty="0" err="1"/>
              <a:t>afhankelijk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Studenten</a:t>
            </a:r>
            <a:r>
              <a:rPr lang="en-US" dirty="0"/>
              <a:t> </a:t>
            </a:r>
            <a:r>
              <a:rPr lang="en-US" dirty="0" err="1"/>
              <a:t>kiezen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 </a:t>
            </a:r>
            <a:r>
              <a:rPr lang="en-US"/>
              <a:t>experimenten </a:t>
            </a:r>
            <a:r>
              <a:rPr lang="en-US" dirty="0"/>
              <a:t>of </a:t>
            </a:r>
            <a:r>
              <a:rPr lang="en-US" dirty="0" err="1"/>
              <a:t>een</a:t>
            </a:r>
            <a:r>
              <a:rPr lang="en-US" dirty="0"/>
              <a:t> groot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simpele</a:t>
            </a:r>
            <a:r>
              <a:rPr lang="en-US" dirty="0"/>
              <a:t> </a:t>
            </a:r>
            <a:r>
              <a:rPr lang="en-US" dirty="0" err="1"/>
              <a:t>experimenten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eerst</a:t>
            </a:r>
            <a:r>
              <a:rPr lang="en-US" dirty="0"/>
              <a:t> </a:t>
            </a:r>
            <a:r>
              <a:rPr lang="en-US" dirty="0" err="1"/>
              <a:t>punten</a:t>
            </a:r>
            <a:r>
              <a:rPr lang="en-US" dirty="0"/>
              <a:t> </a:t>
            </a:r>
            <a:r>
              <a:rPr lang="en-US" dirty="0" err="1"/>
              <a:t>verdienen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dan </a:t>
            </a:r>
            <a:r>
              <a:rPr lang="en-US" dirty="0" err="1"/>
              <a:t>leuke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,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leuke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zoeken</a:t>
            </a:r>
            <a:r>
              <a:rPr lang="en-US" dirty="0"/>
              <a:t> de </a:t>
            </a:r>
            <a:r>
              <a:rPr lang="en-US" dirty="0" err="1"/>
              <a:t>betreffende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erbij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B0E091-0B35-46CA-BD03-D6EBB00B4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is </a:t>
            </a:r>
            <a:r>
              <a:rPr lang="en-US" dirty="0" err="1"/>
              <a:t>dit</a:t>
            </a:r>
            <a:r>
              <a:rPr lang="en-US" dirty="0"/>
              <a:t> SCL?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620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AE6914E7-FF03-440C-B040-A0AB209D3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Gerard Altena</a:t>
            </a:r>
          </a:p>
          <a:p>
            <a:endParaRPr lang="en-US" dirty="0"/>
          </a:p>
          <a:p>
            <a:r>
              <a:rPr lang="en-US" dirty="0"/>
              <a:t>g.altena@windesheim.nl</a:t>
            </a:r>
            <a:endParaRPr lang="nl-NL" dirty="0"/>
          </a:p>
          <a:p>
            <a:endParaRPr lang="en-US" dirty="0"/>
          </a:p>
          <a:p>
            <a:r>
              <a:rPr lang="en-US" dirty="0" err="1"/>
              <a:t>Lerarenopleider</a:t>
            </a:r>
            <a:r>
              <a:rPr lang="en-US" dirty="0"/>
              <a:t> </a:t>
            </a:r>
            <a:r>
              <a:rPr lang="en-US" dirty="0" err="1"/>
              <a:t>natuurkunde</a:t>
            </a:r>
            <a:r>
              <a:rPr lang="en-US" dirty="0"/>
              <a:t> op </a:t>
            </a:r>
            <a:r>
              <a:rPr lang="en-US" dirty="0" err="1"/>
              <a:t>Windesheim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Ook te </a:t>
            </a:r>
            <a:r>
              <a:rPr lang="en-US" dirty="0" err="1"/>
              <a:t>vinden</a:t>
            </a:r>
            <a:r>
              <a:rPr lang="en-US" dirty="0"/>
              <a:t> </a:t>
            </a:r>
            <a:r>
              <a:rPr lang="en-US"/>
              <a:t>op LinkedIn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3523EA3-2A81-4EDA-9DF7-EC191035F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gegevens</a:t>
            </a:r>
            <a:r>
              <a:rPr lang="en-US" dirty="0"/>
              <a:t>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358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Toegepast</a:t>
            </a:r>
            <a:r>
              <a:rPr lang="en-US" dirty="0"/>
              <a:t> op het </a:t>
            </a:r>
            <a:r>
              <a:rPr lang="en-US" dirty="0" err="1"/>
              <a:t>vak</a:t>
            </a:r>
            <a:r>
              <a:rPr lang="en-US" dirty="0"/>
              <a:t> </a:t>
            </a:r>
            <a:r>
              <a:rPr lang="en-US" dirty="0" err="1"/>
              <a:t>Fysische</a:t>
            </a:r>
            <a:r>
              <a:rPr lang="en-US" dirty="0"/>
              <a:t> Informatica</a:t>
            </a:r>
          </a:p>
          <a:p>
            <a:r>
              <a:rPr lang="en-US" dirty="0" err="1"/>
              <a:t>Lerarenopleiding</a:t>
            </a:r>
            <a:r>
              <a:rPr lang="en-US" dirty="0"/>
              <a:t> </a:t>
            </a:r>
            <a:r>
              <a:rPr lang="en-US" dirty="0" err="1"/>
              <a:t>Natuurkunde</a:t>
            </a:r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e</a:t>
            </a:r>
            <a:r>
              <a:rPr lang="en-US" dirty="0"/>
              <a:t> </a:t>
            </a:r>
            <a:r>
              <a:rPr lang="en-US" dirty="0" err="1"/>
              <a:t>jaars</a:t>
            </a:r>
            <a:r>
              <a:rPr lang="en-US" dirty="0"/>
              <a:t> </a:t>
            </a:r>
            <a:r>
              <a:rPr lang="en-US" dirty="0" err="1"/>
              <a:t>studenten</a:t>
            </a:r>
            <a:endParaRPr lang="en-US" dirty="0"/>
          </a:p>
          <a:p>
            <a:endParaRPr lang="en-US" dirty="0"/>
          </a:p>
          <a:p>
            <a:r>
              <a:rPr lang="en-US" dirty="0"/>
              <a:t>Van docent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begeleider</a:t>
            </a:r>
            <a:endParaRPr lang="en-US" dirty="0"/>
          </a:p>
          <a:p>
            <a:r>
              <a:rPr lang="en-US" dirty="0"/>
              <a:t>Van </a:t>
            </a:r>
            <a:r>
              <a:rPr lang="en-US" dirty="0" err="1"/>
              <a:t>doceren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doseren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FF0000"/>
                </a:solidFill>
              </a:rPr>
              <a:t>Belangrijk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mijn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mening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geen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onderzoek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gedaan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Centered Learning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553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0094201\OneDrive - Windesheim Office365\SCL\being taugt.gif">
            <a:extLst>
              <a:ext uri="{FF2B5EF4-FFF2-40B4-BE49-F238E27FC236}">
                <a16:creationId xmlns:a16="http://schemas.microsoft.com/office/drawing/2014/main" id="{1A45B620-25A6-49F5-BB8E-AA80B14B0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7494"/>
            <a:ext cx="4896544" cy="399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9B08F293-F70F-4137-9563-FEF0C919AC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Inductief</a:t>
            </a:r>
            <a:r>
              <a:rPr lang="en-US" dirty="0"/>
              <a:t> </a:t>
            </a:r>
            <a:r>
              <a:rPr lang="en-US" dirty="0" err="1"/>
              <a:t>lesgeven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Outside the box (die mag </a:t>
            </a:r>
            <a:r>
              <a:rPr lang="en-US" dirty="0" err="1"/>
              <a:t>wel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 </a:t>
            </a:r>
            <a:r>
              <a:rPr lang="en-US" dirty="0" err="1"/>
              <a:t>vallen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opstaan</a:t>
            </a:r>
            <a:r>
              <a:rPr lang="en-US" dirty="0"/>
              <a:t> </a:t>
            </a:r>
            <a:r>
              <a:rPr lang="en-US" dirty="0" err="1"/>
              <a:t>oplossingen</a:t>
            </a:r>
            <a:r>
              <a:rPr lang="en-US" dirty="0"/>
              <a:t> </a:t>
            </a:r>
            <a:r>
              <a:rPr lang="en-US" dirty="0" err="1"/>
              <a:t>bedenken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Er</a:t>
            </a:r>
            <a:r>
              <a:rPr lang="en-US" dirty="0"/>
              <a:t> is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probleem</a:t>
            </a:r>
            <a:r>
              <a:rPr lang="en-US" dirty="0"/>
              <a:t>;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uitdaging</a:t>
            </a:r>
            <a:r>
              <a:rPr lang="en-US" dirty="0"/>
              <a:t>; je </a:t>
            </a:r>
            <a:r>
              <a:rPr lang="en-US" dirty="0" err="1"/>
              <a:t>bevind</a:t>
            </a:r>
            <a:r>
              <a:rPr lang="en-US" dirty="0"/>
              <a:t> je in de </a:t>
            </a:r>
            <a:r>
              <a:rPr lang="en-US" dirty="0" err="1"/>
              <a:t>oplossing</a:t>
            </a:r>
            <a:endParaRPr lang="en-US" dirty="0"/>
          </a:p>
          <a:p>
            <a:r>
              <a:rPr lang="en-US" dirty="0" err="1"/>
              <a:t>Probleemgestuurd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</a:t>
            </a:r>
            <a:r>
              <a:rPr lang="en-US" dirty="0" err="1"/>
              <a:t>einde</a:t>
            </a:r>
            <a:r>
              <a:rPr lang="en-US" dirty="0"/>
              <a:t> </a:t>
            </a:r>
            <a:r>
              <a:rPr lang="en-US" dirty="0" err="1"/>
              <a:t>probleemstelling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Vaste</a:t>
            </a:r>
            <a:r>
              <a:rPr lang="en-US" dirty="0"/>
              <a:t> </a:t>
            </a:r>
            <a:r>
              <a:rPr lang="en-US" dirty="0" err="1"/>
              <a:t>rollen</a:t>
            </a:r>
            <a:r>
              <a:rPr lang="en-US" dirty="0"/>
              <a:t> van de </a:t>
            </a:r>
            <a:r>
              <a:rPr lang="en-US" dirty="0" err="1"/>
              <a:t>studenten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voorbesprekingen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Altijd</a:t>
            </a:r>
            <a:r>
              <a:rPr lang="en-US" dirty="0"/>
              <a:t> in </a:t>
            </a:r>
            <a:r>
              <a:rPr lang="en-US" dirty="0" err="1"/>
              <a:t>groepen</a:t>
            </a:r>
            <a:r>
              <a:rPr lang="en-US" dirty="0"/>
              <a:t> </a:t>
            </a:r>
            <a:r>
              <a:rPr lang="en-US" dirty="0" err="1"/>
              <a:t>werken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2264C6-5227-4B5F-9316-254B4D59C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niet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374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04CBFDE-15E7-485A-B44F-090CE696D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wel</a:t>
            </a:r>
            <a:r>
              <a:rPr lang="en-US" dirty="0"/>
              <a:t>?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EEC4DB2-AAD5-405D-948F-F300ACDF5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95" y="700802"/>
            <a:ext cx="4713650" cy="3535238"/>
          </a:xfrm>
        </p:spPr>
      </p:pic>
    </p:spTree>
    <p:extLst>
      <p:ext uri="{BB962C8B-B14F-4D97-AF65-F5344CB8AC3E}">
        <p14:creationId xmlns:p14="http://schemas.microsoft.com/office/powerpoint/2010/main" val="98001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1120C3C7-E06B-48D1-B96F-EE080B0541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Duidelijke doelen (kijk uit met vage leeruitkomsten)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Heldere randvoorwaarden (waar moet het aan voldoen)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Genoeg keuzevrijheid (niet alles vastleggen)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Veel coaching van de docent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EB2B7F-9654-4E95-B299-8713F9BF22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Voorwaarden (mijn mening)</a:t>
            </a:r>
          </a:p>
        </p:txBody>
      </p:sp>
    </p:spTree>
    <p:extLst>
      <p:ext uri="{BB962C8B-B14F-4D97-AF65-F5344CB8AC3E}">
        <p14:creationId xmlns:p14="http://schemas.microsoft.com/office/powerpoint/2010/main" val="6235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98A0CCED-8C75-4B58-93DA-9A98D6B098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Studenten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lijst</a:t>
            </a:r>
            <a:r>
              <a:rPr lang="en-US" dirty="0"/>
              <a:t> met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kennisbasis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 </a:t>
            </a:r>
            <a:r>
              <a:rPr lang="en-US" dirty="0" err="1"/>
              <a:t>woord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gewicht</a:t>
            </a:r>
            <a:r>
              <a:rPr lang="en-US" dirty="0"/>
              <a:t> (3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moeilijk</a:t>
            </a:r>
            <a:r>
              <a:rPr lang="en-US" dirty="0"/>
              <a:t>, 1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makkelijk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“Portfolio” </a:t>
            </a:r>
            <a:r>
              <a:rPr lang="en-US" dirty="0" err="1"/>
              <a:t>aanleggen</a:t>
            </a:r>
            <a:r>
              <a:rPr lang="en-US" dirty="0"/>
              <a:t> met </a:t>
            </a:r>
            <a:r>
              <a:rPr lang="en-US" dirty="0" err="1"/>
              <a:t>bewijs</a:t>
            </a:r>
            <a:r>
              <a:rPr lang="en-US" dirty="0"/>
              <a:t> van </a:t>
            </a:r>
            <a:r>
              <a:rPr lang="en-US" dirty="0" err="1"/>
              <a:t>experimenten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, </a:t>
            </a:r>
            <a:r>
              <a:rPr lang="en-US" dirty="0" err="1"/>
              <a:t>waaruit</a:t>
            </a:r>
            <a:r>
              <a:rPr lang="en-US" dirty="0"/>
              <a:t> </a:t>
            </a:r>
            <a:r>
              <a:rPr lang="en-US" dirty="0" err="1"/>
              <a:t>blijkt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snapt</a:t>
            </a:r>
            <a:r>
              <a:rPr lang="en-US" dirty="0"/>
              <a:t> wat het </a:t>
            </a:r>
            <a:r>
              <a:rPr lang="en-US" dirty="0" err="1"/>
              <a:t>woord</a:t>
            </a:r>
            <a:r>
              <a:rPr lang="en-US" dirty="0"/>
              <a:t> </a:t>
            </a:r>
            <a:r>
              <a:rPr lang="en-US" dirty="0" err="1"/>
              <a:t>betekent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70% </a:t>
            </a:r>
            <a:r>
              <a:rPr lang="en-US" dirty="0" err="1"/>
              <a:t>aantonen</a:t>
            </a:r>
            <a:r>
              <a:rPr lang="en-US" dirty="0"/>
              <a:t> via </a:t>
            </a:r>
            <a:r>
              <a:rPr lang="en-US" dirty="0" err="1"/>
              <a:t>excelspreadsheet</a:t>
            </a:r>
            <a:r>
              <a:rPr lang="en-US" dirty="0"/>
              <a:t> = </a:t>
            </a:r>
            <a:r>
              <a:rPr lang="en-US" dirty="0" err="1"/>
              <a:t>gehaald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GEEN </a:t>
            </a:r>
            <a:r>
              <a:rPr lang="en-US" dirty="0" err="1"/>
              <a:t>onmogelijkheden</a:t>
            </a:r>
            <a:r>
              <a:rPr lang="en-US" dirty="0"/>
              <a:t> aan het “portfolio”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 </a:t>
            </a:r>
            <a:r>
              <a:rPr lang="en-US" dirty="0" err="1"/>
              <a:t>heldere</a:t>
            </a:r>
            <a:r>
              <a:rPr lang="en-US" dirty="0"/>
              <a:t> </a:t>
            </a:r>
            <a:r>
              <a:rPr lang="en-US" dirty="0" err="1"/>
              <a:t>kaders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“portfolio” 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44447C-11D7-4A37-84F7-D853F5692C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Praktijk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FYSI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377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E54130D-C21E-4EA8-A770-D12E1F3F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3478"/>
            <a:ext cx="6048672" cy="41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4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C78A33DF-16BD-4427-8737-7234FC377A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klassikaal</a:t>
            </a:r>
            <a:r>
              <a:rPr lang="en-US" dirty="0"/>
              <a:t> </a:t>
            </a:r>
            <a:r>
              <a:rPr lang="en-US" dirty="0" err="1"/>
              <a:t>lesgeven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Ideeën</a:t>
            </a:r>
            <a:r>
              <a:rPr lang="en-US" dirty="0"/>
              <a:t> </a:t>
            </a:r>
            <a:r>
              <a:rPr lang="en-US" dirty="0" err="1"/>
              <a:t>sparren</a:t>
            </a:r>
            <a:r>
              <a:rPr lang="en-US" dirty="0"/>
              <a:t> op </a:t>
            </a:r>
            <a:r>
              <a:rPr lang="en-US" dirty="0" err="1"/>
              <a:t>haalbaarheid</a:t>
            </a:r>
            <a:r>
              <a:rPr lang="en-US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Kletsen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Bijsturen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Coachen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…..</a:t>
            </a:r>
            <a:r>
              <a:rPr lang="en-US" dirty="0" err="1"/>
              <a:t>en</a:t>
            </a:r>
            <a:r>
              <a:rPr lang="en-US" dirty="0"/>
              <a:t> 10 “portfolio’s” </a:t>
            </a:r>
            <a:r>
              <a:rPr lang="en-US" dirty="0" err="1"/>
              <a:t>beoordelen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527B2E8-27A8-49CB-998E-658D1AEC5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 doe </a:t>
            </a:r>
            <a:r>
              <a:rPr lang="en-US" dirty="0" err="1"/>
              <a:t>ik</a:t>
            </a:r>
            <a:r>
              <a:rPr lang="en-US" dirty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49039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0B3DED3E2EB48A4C764334C398804" ma:contentTypeVersion="11" ma:contentTypeDescription="Create a new document." ma:contentTypeScope="" ma:versionID="0598cfd418428dfebbc6ac26dead60cb">
  <xsd:schema xmlns:xsd="http://www.w3.org/2001/XMLSchema" xmlns:xs="http://www.w3.org/2001/XMLSchema" xmlns:p="http://schemas.microsoft.com/office/2006/metadata/properties" xmlns:ns3="2c86a540-7ffd-400f-96aa-e95230e260dd" xmlns:ns4="16787901-a0d5-42d5-87d1-7d90e1a6eede" targetNamespace="http://schemas.microsoft.com/office/2006/metadata/properties" ma:root="true" ma:fieldsID="2c8e9a6918548b5998a328feb049c8d0" ns3:_="" ns4:_="">
    <xsd:import namespace="2c86a540-7ffd-400f-96aa-e95230e260dd"/>
    <xsd:import namespace="16787901-a0d5-42d5-87d1-7d90e1a6eed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6a540-7ffd-400f-96aa-e95230e260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87901-a0d5-42d5-87d1-7d90e1a6e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51F625-D652-4C9B-ACD2-9FCEFFC5F050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9E93754-60BD-4656-BC45-F3292E283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86a540-7ffd-400f-96aa-e95230e260dd"/>
    <ds:schemaRef ds:uri="16787901-a0d5-42d5-87d1-7d90e1a6e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3E9C2F-5BCA-46DF-AA88-F518352BC2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Algemeen medewerkers 16x9</Template>
  <TotalTime>38</TotalTime>
  <Words>372</Words>
  <Application>Microsoft Office PowerPoint</Application>
  <PresentationFormat>Diavoorstelling (16:9)</PresentationFormat>
  <Paragraphs>60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Transit-Normal</vt:lpstr>
      <vt:lpstr>Kantoorthema</vt:lpstr>
      <vt:lpstr>1_Kantoorthema</vt:lpstr>
      <vt:lpstr>Student Centered Learning (toegepast op Fysische Informatica)</vt:lpstr>
      <vt:lpstr>Student Centered Learning</vt:lpstr>
      <vt:lpstr>PowerPoint-presentatie</vt:lpstr>
      <vt:lpstr>Wat niet?</vt:lpstr>
      <vt:lpstr>Wat wel?</vt:lpstr>
      <vt:lpstr>Voorwaarden (mijn mening)</vt:lpstr>
      <vt:lpstr>Praktijk bij FYSI</vt:lpstr>
      <vt:lpstr>PowerPoint-presentatie</vt:lpstr>
      <vt:lpstr>Wat doe ik?</vt:lpstr>
      <vt:lpstr>Wat doen de studenten?</vt:lpstr>
      <vt:lpstr>Waarom is dit SCL?</vt:lpstr>
      <vt:lpstr>Mijn gegevens:</vt:lpstr>
    </vt:vector>
  </TitlesOfParts>
  <Company>Windesheim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Centered Learning (toegepast op Fysische Informatica)</dc:title>
  <dc:creator>Gerard Altena</dc:creator>
  <cp:lastModifiedBy>Gerard Altena</cp:lastModifiedBy>
  <cp:revision>5</cp:revision>
  <cp:lastPrinted>2019-12-12T21:18:19Z</cp:lastPrinted>
  <dcterms:created xsi:type="dcterms:W3CDTF">2019-12-12T19:33:57Z</dcterms:created>
  <dcterms:modified xsi:type="dcterms:W3CDTF">2019-12-16T13:05:54Z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0x0101004C10B3DED3E2EB48A4C764334C398804</vt:lpwstr>
  </property>
</Properties>
</file>