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1" r:id="rId2"/>
  </p:sldMasterIdLst>
  <p:notesMasterIdLst>
    <p:notesMasterId r:id="rId31"/>
  </p:notesMasterIdLst>
  <p:sldIdLst>
    <p:sldId id="256" r:id="rId3"/>
    <p:sldId id="407" r:id="rId4"/>
    <p:sldId id="408" r:id="rId5"/>
    <p:sldId id="411" r:id="rId6"/>
    <p:sldId id="422" r:id="rId7"/>
    <p:sldId id="413" r:id="rId8"/>
    <p:sldId id="412" r:id="rId9"/>
    <p:sldId id="415" r:id="rId10"/>
    <p:sldId id="424" r:id="rId11"/>
    <p:sldId id="414" r:id="rId12"/>
    <p:sldId id="421" r:id="rId13"/>
    <p:sldId id="419" r:id="rId14"/>
    <p:sldId id="420" r:id="rId15"/>
    <p:sldId id="416" r:id="rId16"/>
    <p:sldId id="418" r:id="rId17"/>
    <p:sldId id="423" r:id="rId18"/>
    <p:sldId id="425" r:id="rId19"/>
    <p:sldId id="427" r:id="rId20"/>
    <p:sldId id="428" r:id="rId21"/>
    <p:sldId id="429" r:id="rId22"/>
    <p:sldId id="430" r:id="rId23"/>
    <p:sldId id="431" r:id="rId24"/>
    <p:sldId id="432" r:id="rId25"/>
    <p:sldId id="417" r:id="rId26"/>
    <p:sldId id="409" r:id="rId27"/>
    <p:sldId id="433" r:id="rId28"/>
    <p:sldId id="410" r:id="rId29"/>
    <p:sldId id="266" r:id="rId30"/>
  </p:sldIdLst>
  <p:sldSz cx="1219835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Minion" panose="020B0604020202020204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81071" autoAdjust="0"/>
  </p:normalViewPr>
  <p:slideViewPr>
    <p:cSldViewPr>
      <p:cViewPr varScale="1">
        <p:scale>
          <a:sx n="70" d="100"/>
          <a:sy n="70" d="100"/>
        </p:scale>
        <p:origin x="1138" y="53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-46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79FFA-D11A-419D-978C-56115B92F64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F62C4A-ABDF-41CA-9210-113CC3B7C7DC}">
      <dgm:prSet phldrT="[Text]"/>
      <dgm:spPr/>
      <dgm:t>
        <a:bodyPr/>
        <a:lstStyle/>
        <a:p>
          <a:r>
            <a:rPr lang="en-US" dirty="0"/>
            <a:t>Concept</a:t>
          </a:r>
        </a:p>
      </dgm:t>
    </dgm:pt>
    <dgm:pt modelId="{868BC524-CB78-4165-854C-CA0DD101AE0E}" type="parTrans" cxnId="{1B5A7580-3F8F-4429-9036-9532CAD3B9CD}">
      <dgm:prSet/>
      <dgm:spPr/>
      <dgm:t>
        <a:bodyPr/>
        <a:lstStyle/>
        <a:p>
          <a:endParaRPr lang="en-US"/>
        </a:p>
      </dgm:t>
    </dgm:pt>
    <dgm:pt modelId="{D41FF910-6C21-47D9-851B-0BF3E4B7DAAC}" type="sibTrans" cxnId="{1B5A7580-3F8F-4429-9036-9532CAD3B9CD}">
      <dgm:prSet/>
      <dgm:spPr/>
      <dgm:t>
        <a:bodyPr/>
        <a:lstStyle/>
        <a:p>
          <a:endParaRPr lang="en-US"/>
        </a:p>
      </dgm:t>
    </dgm:pt>
    <dgm:pt modelId="{951EC9FA-99CB-4F52-A8C2-E841F3122A51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/>
            <a:t>Relaties</a:t>
          </a:r>
          <a:r>
            <a:rPr lang="en-US" dirty="0"/>
            <a:t> met </a:t>
          </a:r>
          <a:r>
            <a:rPr lang="en-US" dirty="0" err="1"/>
            <a:t>andere</a:t>
          </a:r>
          <a:r>
            <a:rPr lang="en-US" dirty="0"/>
            <a:t> </a:t>
          </a:r>
          <a:r>
            <a:rPr lang="en-US" dirty="0" err="1"/>
            <a:t>concepten</a:t>
          </a:r>
          <a:endParaRPr lang="en-US" dirty="0"/>
        </a:p>
      </dgm:t>
    </dgm:pt>
    <dgm:pt modelId="{C3D6A688-F10C-43FD-A87D-A490A9877657}" type="parTrans" cxnId="{21DC3A2D-234D-4C84-8A7B-492F17CEBD45}">
      <dgm:prSet/>
      <dgm:spPr/>
      <dgm:t>
        <a:bodyPr/>
        <a:lstStyle/>
        <a:p>
          <a:endParaRPr lang="en-US"/>
        </a:p>
      </dgm:t>
    </dgm:pt>
    <dgm:pt modelId="{2928A2EE-FFEE-470C-BEC5-115264F3AD85}" type="sibTrans" cxnId="{21DC3A2D-234D-4C84-8A7B-492F17CEBD45}">
      <dgm:prSet/>
      <dgm:spPr/>
      <dgm:t>
        <a:bodyPr/>
        <a:lstStyle/>
        <a:p>
          <a:endParaRPr lang="en-US"/>
        </a:p>
      </dgm:t>
    </dgm:pt>
    <dgm:pt modelId="{E1C5D269-1CD1-4D22-AAB4-C34607D093B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/>
            <a:t>Modellen</a:t>
          </a:r>
          <a:endParaRPr lang="en-US" dirty="0"/>
        </a:p>
      </dgm:t>
    </dgm:pt>
    <dgm:pt modelId="{0987DE4A-46FE-4DA2-A065-1BE5DF443329}" type="parTrans" cxnId="{1B2D5EDE-DB60-4A67-88FF-A35A2F243CF5}">
      <dgm:prSet/>
      <dgm:spPr/>
      <dgm:t>
        <a:bodyPr/>
        <a:lstStyle/>
        <a:p>
          <a:endParaRPr lang="en-US"/>
        </a:p>
      </dgm:t>
    </dgm:pt>
    <dgm:pt modelId="{4F8A3791-4DD7-48F9-BFBC-CE0E75E91831}" type="sibTrans" cxnId="{1B2D5EDE-DB60-4A67-88FF-A35A2F243CF5}">
      <dgm:prSet/>
      <dgm:spPr/>
      <dgm:t>
        <a:bodyPr/>
        <a:lstStyle/>
        <a:p>
          <a:endParaRPr lang="en-US"/>
        </a:p>
      </dgm:t>
    </dgm:pt>
    <dgm:pt modelId="{4BF544E4-3351-40BC-87FB-5E127313A2C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/>
            <a:t>Experimenten</a:t>
          </a:r>
          <a:endParaRPr lang="en-US" dirty="0"/>
        </a:p>
      </dgm:t>
    </dgm:pt>
    <dgm:pt modelId="{534AD1B1-ECF5-4AB2-A8D7-53A828A255BF}" type="parTrans" cxnId="{B71FED23-CECD-4EE8-B953-9C059F175E28}">
      <dgm:prSet/>
      <dgm:spPr/>
      <dgm:t>
        <a:bodyPr/>
        <a:lstStyle/>
        <a:p>
          <a:endParaRPr lang="en-US"/>
        </a:p>
      </dgm:t>
    </dgm:pt>
    <dgm:pt modelId="{7E93D900-B57F-45E7-9334-EE9203F3B8B0}" type="sibTrans" cxnId="{B71FED23-CECD-4EE8-B953-9C059F175E28}">
      <dgm:prSet/>
      <dgm:spPr/>
      <dgm:t>
        <a:bodyPr/>
        <a:lstStyle/>
        <a:p>
          <a:endParaRPr lang="en-US"/>
        </a:p>
      </dgm:t>
    </dgm:pt>
    <dgm:pt modelId="{E02504B2-D8D4-4A67-8618-64C8CF2A4771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/>
            <a:t>Toepassingen</a:t>
          </a:r>
          <a:endParaRPr lang="en-US" dirty="0"/>
        </a:p>
      </dgm:t>
    </dgm:pt>
    <dgm:pt modelId="{F1E78719-2715-4520-A0C1-C3D11CBAC8FA}" type="parTrans" cxnId="{53BBAF8D-8F7A-4C98-AC5E-CA295516B540}">
      <dgm:prSet/>
      <dgm:spPr/>
      <dgm:t>
        <a:bodyPr/>
        <a:lstStyle/>
        <a:p>
          <a:endParaRPr lang="en-US"/>
        </a:p>
      </dgm:t>
    </dgm:pt>
    <dgm:pt modelId="{C582520C-9191-4419-AD4A-E296B28029DD}" type="sibTrans" cxnId="{53BBAF8D-8F7A-4C98-AC5E-CA295516B540}">
      <dgm:prSet/>
      <dgm:spPr/>
      <dgm:t>
        <a:bodyPr/>
        <a:lstStyle/>
        <a:p>
          <a:endParaRPr lang="en-US"/>
        </a:p>
      </dgm:t>
    </dgm:pt>
    <dgm:pt modelId="{6B274467-6E6C-40B1-8445-4C09AEAB66D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/>
            <a:t>Didactiek</a:t>
          </a:r>
          <a:endParaRPr lang="en-US" dirty="0"/>
        </a:p>
      </dgm:t>
    </dgm:pt>
    <dgm:pt modelId="{1AC386C2-CA0E-4885-AD93-CD703A4914CD}" type="parTrans" cxnId="{AE945738-551C-4608-9C2F-D2B1D24C00DE}">
      <dgm:prSet/>
      <dgm:spPr/>
      <dgm:t>
        <a:bodyPr/>
        <a:lstStyle/>
        <a:p>
          <a:endParaRPr lang="en-US"/>
        </a:p>
      </dgm:t>
    </dgm:pt>
    <dgm:pt modelId="{09BE2DAB-CB11-48B5-BDFD-EC6DCBA017A9}" type="sibTrans" cxnId="{AE945738-551C-4608-9C2F-D2B1D24C00DE}">
      <dgm:prSet/>
      <dgm:spPr/>
      <dgm:t>
        <a:bodyPr/>
        <a:lstStyle/>
        <a:p>
          <a:endParaRPr lang="en-US"/>
        </a:p>
      </dgm:t>
    </dgm:pt>
    <dgm:pt modelId="{D44B52F3-654D-4011-B073-22234FC55B3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/>
            <a:t>Geschiedenis</a:t>
          </a:r>
          <a:endParaRPr lang="en-US" dirty="0"/>
        </a:p>
      </dgm:t>
    </dgm:pt>
    <dgm:pt modelId="{C8E0D3C1-B4CB-4F93-8DF2-1FCF18257837}" type="parTrans" cxnId="{8EDE9164-C243-4BC9-9301-6A1D0F43EA89}">
      <dgm:prSet/>
      <dgm:spPr/>
      <dgm:t>
        <a:bodyPr/>
        <a:lstStyle/>
        <a:p>
          <a:endParaRPr lang="en-US"/>
        </a:p>
      </dgm:t>
    </dgm:pt>
    <dgm:pt modelId="{2A3051F9-D656-43FB-8747-E2E05175FA4A}" type="sibTrans" cxnId="{8EDE9164-C243-4BC9-9301-6A1D0F43EA89}">
      <dgm:prSet/>
      <dgm:spPr/>
      <dgm:t>
        <a:bodyPr/>
        <a:lstStyle/>
        <a:p>
          <a:endParaRPr lang="en-US"/>
        </a:p>
      </dgm:t>
    </dgm:pt>
    <dgm:pt modelId="{2F697501-3BAD-4885-8636-AD1AAECE9AB5}" type="pres">
      <dgm:prSet presAssocID="{B0C79FFA-D11A-419D-978C-56115B92F64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325A99B-770C-4BE6-B699-40574220373F}" type="pres">
      <dgm:prSet presAssocID="{1BF62C4A-ABDF-41CA-9210-113CC3B7C7DC}" presName="Parent" presStyleLbl="node0" presStyleIdx="0" presStyleCnt="1">
        <dgm:presLayoutVars>
          <dgm:chMax val="6"/>
          <dgm:chPref val="6"/>
        </dgm:presLayoutVars>
      </dgm:prSet>
      <dgm:spPr/>
    </dgm:pt>
    <dgm:pt modelId="{FBBF6407-F9B0-4F87-8DD4-638E1ED8B31A}" type="pres">
      <dgm:prSet presAssocID="{951EC9FA-99CB-4F52-A8C2-E841F3122A51}" presName="Accent1" presStyleCnt="0"/>
      <dgm:spPr/>
    </dgm:pt>
    <dgm:pt modelId="{A503B2BE-5776-4D32-9BD0-D1A4BD2CF627}" type="pres">
      <dgm:prSet presAssocID="{951EC9FA-99CB-4F52-A8C2-E841F3122A51}" presName="Accent" presStyleLbl="bgShp" presStyleIdx="0" presStyleCnt="6"/>
      <dgm:spPr/>
    </dgm:pt>
    <dgm:pt modelId="{0080692F-3811-4F71-B69E-3F7A9E3D8FB6}" type="pres">
      <dgm:prSet presAssocID="{951EC9FA-99CB-4F52-A8C2-E841F3122A5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163A8B3-ABEB-446C-9D79-D80E8044B29E}" type="pres">
      <dgm:prSet presAssocID="{E1C5D269-1CD1-4D22-AAB4-C34607D093BB}" presName="Accent2" presStyleCnt="0"/>
      <dgm:spPr/>
    </dgm:pt>
    <dgm:pt modelId="{B9201757-0314-4C3C-851E-AFA78ACF84E8}" type="pres">
      <dgm:prSet presAssocID="{E1C5D269-1CD1-4D22-AAB4-C34607D093BB}" presName="Accent" presStyleLbl="bgShp" presStyleIdx="1" presStyleCnt="6"/>
      <dgm:spPr/>
    </dgm:pt>
    <dgm:pt modelId="{9371F6F4-92C6-47C4-BE8B-C2404C276F33}" type="pres">
      <dgm:prSet presAssocID="{E1C5D269-1CD1-4D22-AAB4-C34607D093B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5C45C84-8734-45A6-8F7B-7522438C008E}" type="pres">
      <dgm:prSet presAssocID="{4BF544E4-3351-40BC-87FB-5E127313A2C4}" presName="Accent3" presStyleCnt="0"/>
      <dgm:spPr/>
    </dgm:pt>
    <dgm:pt modelId="{0075E03A-9726-44ED-9005-0A20F665DAB1}" type="pres">
      <dgm:prSet presAssocID="{4BF544E4-3351-40BC-87FB-5E127313A2C4}" presName="Accent" presStyleLbl="bgShp" presStyleIdx="2" presStyleCnt="6"/>
      <dgm:spPr/>
    </dgm:pt>
    <dgm:pt modelId="{88221D2A-D37C-43FA-8315-70DBF1A6ABBE}" type="pres">
      <dgm:prSet presAssocID="{4BF544E4-3351-40BC-87FB-5E127313A2C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4E1C462-DD2E-4EB1-88AF-3DF39A30021F}" type="pres">
      <dgm:prSet presAssocID="{E02504B2-D8D4-4A67-8618-64C8CF2A4771}" presName="Accent4" presStyleCnt="0"/>
      <dgm:spPr/>
    </dgm:pt>
    <dgm:pt modelId="{D18C4996-2F88-4386-A153-6A2798665B57}" type="pres">
      <dgm:prSet presAssocID="{E02504B2-D8D4-4A67-8618-64C8CF2A4771}" presName="Accent" presStyleLbl="bgShp" presStyleIdx="3" presStyleCnt="6"/>
      <dgm:spPr/>
    </dgm:pt>
    <dgm:pt modelId="{9547301A-EF8E-46DC-9BD8-1E2DB2DCD09A}" type="pres">
      <dgm:prSet presAssocID="{E02504B2-D8D4-4A67-8618-64C8CF2A477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512112E-45E8-4FBA-B401-89700E39E1EB}" type="pres">
      <dgm:prSet presAssocID="{6B274467-6E6C-40B1-8445-4C09AEAB66DB}" presName="Accent5" presStyleCnt="0"/>
      <dgm:spPr/>
    </dgm:pt>
    <dgm:pt modelId="{8DEA9BF4-4458-4FB9-B959-D27C9B843CD4}" type="pres">
      <dgm:prSet presAssocID="{6B274467-6E6C-40B1-8445-4C09AEAB66DB}" presName="Accent" presStyleLbl="bgShp" presStyleIdx="4" presStyleCnt="6"/>
      <dgm:spPr/>
    </dgm:pt>
    <dgm:pt modelId="{58EF2A5B-B53D-433F-912D-46F42C33FCFF}" type="pres">
      <dgm:prSet presAssocID="{6B274467-6E6C-40B1-8445-4C09AEAB66D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1BD4A5D-AC99-454E-BA96-47FBBA17EC64}" type="pres">
      <dgm:prSet presAssocID="{D44B52F3-654D-4011-B073-22234FC55B39}" presName="Accent6" presStyleCnt="0"/>
      <dgm:spPr/>
    </dgm:pt>
    <dgm:pt modelId="{4DFCDF42-316F-41BE-A06C-CD98C9C25D67}" type="pres">
      <dgm:prSet presAssocID="{D44B52F3-654D-4011-B073-22234FC55B39}" presName="Accent" presStyleLbl="bgShp" presStyleIdx="5" presStyleCnt="6"/>
      <dgm:spPr/>
    </dgm:pt>
    <dgm:pt modelId="{17161FEB-E135-4F32-BEB4-2791456189C5}" type="pres">
      <dgm:prSet presAssocID="{D44B52F3-654D-4011-B073-22234FC55B3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A17C419-DA0F-4D71-BA6F-8E32D59BB21B}" type="presOf" srcId="{6B274467-6E6C-40B1-8445-4C09AEAB66DB}" destId="{58EF2A5B-B53D-433F-912D-46F42C33FCFF}" srcOrd="0" destOrd="0" presId="urn:microsoft.com/office/officeart/2011/layout/HexagonRadial"/>
    <dgm:cxn modelId="{DE06741C-80DD-41D4-9703-30B5DA026A8E}" type="presOf" srcId="{E02504B2-D8D4-4A67-8618-64C8CF2A4771}" destId="{9547301A-EF8E-46DC-9BD8-1E2DB2DCD09A}" srcOrd="0" destOrd="0" presId="urn:microsoft.com/office/officeart/2011/layout/HexagonRadial"/>
    <dgm:cxn modelId="{B71FED23-CECD-4EE8-B953-9C059F175E28}" srcId="{1BF62C4A-ABDF-41CA-9210-113CC3B7C7DC}" destId="{4BF544E4-3351-40BC-87FB-5E127313A2C4}" srcOrd="2" destOrd="0" parTransId="{534AD1B1-ECF5-4AB2-A8D7-53A828A255BF}" sibTransId="{7E93D900-B57F-45E7-9334-EE9203F3B8B0}"/>
    <dgm:cxn modelId="{14431D2A-2A31-4996-9622-87B672F55391}" type="presOf" srcId="{D44B52F3-654D-4011-B073-22234FC55B39}" destId="{17161FEB-E135-4F32-BEB4-2791456189C5}" srcOrd="0" destOrd="0" presId="urn:microsoft.com/office/officeart/2011/layout/HexagonRadial"/>
    <dgm:cxn modelId="{21DC3A2D-234D-4C84-8A7B-492F17CEBD45}" srcId="{1BF62C4A-ABDF-41CA-9210-113CC3B7C7DC}" destId="{951EC9FA-99CB-4F52-A8C2-E841F3122A51}" srcOrd="0" destOrd="0" parTransId="{C3D6A688-F10C-43FD-A87D-A490A9877657}" sibTransId="{2928A2EE-FFEE-470C-BEC5-115264F3AD85}"/>
    <dgm:cxn modelId="{AE945738-551C-4608-9C2F-D2B1D24C00DE}" srcId="{1BF62C4A-ABDF-41CA-9210-113CC3B7C7DC}" destId="{6B274467-6E6C-40B1-8445-4C09AEAB66DB}" srcOrd="4" destOrd="0" parTransId="{1AC386C2-CA0E-4885-AD93-CD703A4914CD}" sibTransId="{09BE2DAB-CB11-48B5-BDFD-EC6DCBA017A9}"/>
    <dgm:cxn modelId="{88B7A45B-91B5-4C1E-8B1E-5D8930414911}" type="presOf" srcId="{1BF62C4A-ABDF-41CA-9210-113CC3B7C7DC}" destId="{8325A99B-770C-4BE6-B699-40574220373F}" srcOrd="0" destOrd="0" presId="urn:microsoft.com/office/officeart/2011/layout/HexagonRadial"/>
    <dgm:cxn modelId="{8EDE9164-C243-4BC9-9301-6A1D0F43EA89}" srcId="{1BF62C4A-ABDF-41CA-9210-113CC3B7C7DC}" destId="{D44B52F3-654D-4011-B073-22234FC55B39}" srcOrd="5" destOrd="0" parTransId="{C8E0D3C1-B4CB-4F93-8DF2-1FCF18257837}" sibTransId="{2A3051F9-D656-43FB-8747-E2E05175FA4A}"/>
    <dgm:cxn modelId="{C5501450-B277-4198-84C7-011E34D2C12B}" type="presOf" srcId="{4BF544E4-3351-40BC-87FB-5E127313A2C4}" destId="{88221D2A-D37C-43FA-8315-70DBF1A6ABBE}" srcOrd="0" destOrd="0" presId="urn:microsoft.com/office/officeart/2011/layout/HexagonRadial"/>
    <dgm:cxn modelId="{1B5A7580-3F8F-4429-9036-9532CAD3B9CD}" srcId="{B0C79FFA-D11A-419D-978C-56115B92F64F}" destId="{1BF62C4A-ABDF-41CA-9210-113CC3B7C7DC}" srcOrd="0" destOrd="0" parTransId="{868BC524-CB78-4165-854C-CA0DD101AE0E}" sibTransId="{D41FF910-6C21-47D9-851B-0BF3E4B7DAAC}"/>
    <dgm:cxn modelId="{53BBAF8D-8F7A-4C98-AC5E-CA295516B540}" srcId="{1BF62C4A-ABDF-41CA-9210-113CC3B7C7DC}" destId="{E02504B2-D8D4-4A67-8618-64C8CF2A4771}" srcOrd="3" destOrd="0" parTransId="{F1E78719-2715-4520-A0C1-C3D11CBAC8FA}" sibTransId="{C582520C-9191-4419-AD4A-E296B28029DD}"/>
    <dgm:cxn modelId="{253C28B1-DA12-4177-B392-82C6F7D93253}" type="presOf" srcId="{B0C79FFA-D11A-419D-978C-56115B92F64F}" destId="{2F697501-3BAD-4885-8636-AD1AAECE9AB5}" srcOrd="0" destOrd="0" presId="urn:microsoft.com/office/officeart/2011/layout/HexagonRadial"/>
    <dgm:cxn modelId="{80BD8BC8-2B60-421D-B125-F12FD40FAEC1}" type="presOf" srcId="{E1C5D269-1CD1-4D22-AAB4-C34607D093BB}" destId="{9371F6F4-92C6-47C4-BE8B-C2404C276F33}" srcOrd="0" destOrd="0" presId="urn:microsoft.com/office/officeart/2011/layout/HexagonRadial"/>
    <dgm:cxn modelId="{1B2D5EDE-DB60-4A67-88FF-A35A2F243CF5}" srcId="{1BF62C4A-ABDF-41CA-9210-113CC3B7C7DC}" destId="{E1C5D269-1CD1-4D22-AAB4-C34607D093BB}" srcOrd="1" destOrd="0" parTransId="{0987DE4A-46FE-4DA2-A065-1BE5DF443329}" sibTransId="{4F8A3791-4DD7-48F9-BFBC-CE0E75E91831}"/>
    <dgm:cxn modelId="{17D535E4-73BC-4F96-BC79-0B4CCDD3996E}" type="presOf" srcId="{951EC9FA-99CB-4F52-A8C2-E841F3122A51}" destId="{0080692F-3811-4F71-B69E-3F7A9E3D8FB6}" srcOrd="0" destOrd="0" presId="urn:microsoft.com/office/officeart/2011/layout/HexagonRadial"/>
    <dgm:cxn modelId="{359561F3-C18E-43FB-B8A6-1731FCAC2614}" type="presParOf" srcId="{2F697501-3BAD-4885-8636-AD1AAECE9AB5}" destId="{8325A99B-770C-4BE6-B699-40574220373F}" srcOrd="0" destOrd="0" presId="urn:microsoft.com/office/officeart/2011/layout/HexagonRadial"/>
    <dgm:cxn modelId="{91B170E1-987C-4205-942B-74ADC43EE9EC}" type="presParOf" srcId="{2F697501-3BAD-4885-8636-AD1AAECE9AB5}" destId="{FBBF6407-F9B0-4F87-8DD4-638E1ED8B31A}" srcOrd="1" destOrd="0" presId="urn:microsoft.com/office/officeart/2011/layout/HexagonRadial"/>
    <dgm:cxn modelId="{F87376F6-2B02-4A86-B930-8EE423B58975}" type="presParOf" srcId="{FBBF6407-F9B0-4F87-8DD4-638E1ED8B31A}" destId="{A503B2BE-5776-4D32-9BD0-D1A4BD2CF627}" srcOrd="0" destOrd="0" presId="urn:microsoft.com/office/officeart/2011/layout/HexagonRadial"/>
    <dgm:cxn modelId="{4E0B0243-424F-4CFB-BBE7-B48AE67B4AF7}" type="presParOf" srcId="{2F697501-3BAD-4885-8636-AD1AAECE9AB5}" destId="{0080692F-3811-4F71-B69E-3F7A9E3D8FB6}" srcOrd="2" destOrd="0" presId="urn:microsoft.com/office/officeart/2011/layout/HexagonRadial"/>
    <dgm:cxn modelId="{BB8DBFFA-ED48-4F4A-8C8A-5AF6421FDFB5}" type="presParOf" srcId="{2F697501-3BAD-4885-8636-AD1AAECE9AB5}" destId="{1163A8B3-ABEB-446C-9D79-D80E8044B29E}" srcOrd="3" destOrd="0" presId="urn:microsoft.com/office/officeart/2011/layout/HexagonRadial"/>
    <dgm:cxn modelId="{A94C52AF-0701-4387-93B4-3B833D4363A9}" type="presParOf" srcId="{1163A8B3-ABEB-446C-9D79-D80E8044B29E}" destId="{B9201757-0314-4C3C-851E-AFA78ACF84E8}" srcOrd="0" destOrd="0" presId="urn:microsoft.com/office/officeart/2011/layout/HexagonRadial"/>
    <dgm:cxn modelId="{ADE901CD-C416-4C60-BE60-3898F292810C}" type="presParOf" srcId="{2F697501-3BAD-4885-8636-AD1AAECE9AB5}" destId="{9371F6F4-92C6-47C4-BE8B-C2404C276F33}" srcOrd="4" destOrd="0" presId="urn:microsoft.com/office/officeart/2011/layout/HexagonRadial"/>
    <dgm:cxn modelId="{D29829CE-277B-4479-AFEB-409F17D9CD00}" type="presParOf" srcId="{2F697501-3BAD-4885-8636-AD1AAECE9AB5}" destId="{85C45C84-8734-45A6-8F7B-7522438C008E}" srcOrd="5" destOrd="0" presId="urn:microsoft.com/office/officeart/2011/layout/HexagonRadial"/>
    <dgm:cxn modelId="{5FDD85AC-30D7-424E-9C7A-F9B2BA64F96B}" type="presParOf" srcId="{85C45C84-8734-45A6-8F7B-7522438C008E}" destId="{0075E03A-9726-44ED-9005-0A20F665DAB1}" srcOrd="0" destOrd="0" presId="urn:microsoft.com/office/officeart/2011/layout/HexagonRadial"/>
    <dgm:cxn modelId="{209FBCA7-A6A1-41DA-916E-2A4D59DAE18D}" type="presParOf" srcId="{2F697501-3BAD-4885-8636-AD1AAECE9AB5}" destId="{88221D2A-D37C-43FA-8315-70DBF1A6ABBE}" srcOrd="6" destOrd="0" presId="urn:microsoft.com/office/officeart/2011/layout/HexagonRadial"/>
    <dgm:cxn modelId="{70299C32-E7F9-4705-A1B1-E3685F4CC749}" type="presParOf" srcId="{2F697501-3BAD-4885-8636-AD1AAECE9AB5}" destId="{F4E1C462-DD2E-4EB1-88AF-3DF39A30021F}" srcOrd="7" destOrd="0" presId="urn:microsoft.com/office/officeart/2011/layout/HexagonRadial"/>
    <dgm:cxn modelId="{F70B0DFD-F1A9-4AB8-9BE9-484BA04FA253}" type="presParOf" srcId="{F4E1C462-DD2E-4EB1-88AF-3DF39A30021F}" destId="{D18C4996-2F88-4386-A153-6A2798665B57}" srcOrd="0" destOrd="0" presId="urn:microsoft.com/office/officeart/2011/layout/HexagonRadial"/>
    <dgm:cxn modelId="{8CB5A4EB-81EA-4301-8D3E-0C1DBB81AD44}" type="presParOf" srcId="{2F697501-3BAD-4885-8636-AD1AAECE9AB5}" destId="{9547301A-EF8E-46DC-9BD8-1E2DB2DCD09A}" srcOrd="8" destOrd="0" presId="urn:microsoft.com/office/officeart/2011/layout/HexagonRadial"/>
    <dgm:cxn modelId="{BFB5B6A3-2E7F-4869-8037-C5504995FC16}" type="presParOf" srcId="{2F697501-3BAD-4885-8636-AD1AAECE9AB5}" destId="{5512112E-45E8-4FBA-B401-89700E39E1EB}" srcOrd="9" destOrd="0" presId="urn:microsoft.com/office/officeart/2011/layout/HexagonRadial"/>
    <dgm:cxn modelId="{FBF7EF29-E94F-41CF-A5D3-4ED39B3C4CE4}" type="presParOf" srcId="{5512112E-45E8-4FBA-B401-89700E39E1EB}" destId="{8DEA9BF4-4458-4FB9-B959-D27C9B843CD4}" srcOrd="0" destOrd="0" presId="urn:microsoft.com/office/officeart/2011/layout/HexagonRadial"/>
    <dgm:cxn modelId="{DD32DCCC-7B35-4F45-AFDA-F19C102137A7}" type="presParOf" srcId="{2F697501-3BAD-4885-8636-AD1AAECE9AB5}" destId="{58EF2A5B-B53D-433F-912D-46F42C33FCFF}" srcOrd="10" destOrd="0" presId="urn:microsoft.com/office/officeart/2011/layout/HexagonRadial"/>
    <dgm:cxn modelId="{343A8F4C-C6AC-4730-9D5E-A8C0E2903E4B}" type="presParOf" srcId="{2F697501-3BAD-4885-8636-AD1AAECE9AB5}" destId="{41BD4A5D-AC99-454E-BA96-47FBBA17EC64}" srcOrd="11" destOrd="0" presId="urn:microsoft.com/office/officeart/2011/layout/HexagonRadial"/>
    <dgm:cxn modelId="{EAB595CE-2794-4BA3-9983-EBAAF0E9F4EB}" type="presParOf" srcId="{41BD4A5D-AC99-454E-BA96-47FBBA17EC64}" destId="{4DFCDF42-316F-41BE-A06C-CD98C9C25D67}" srcOrd="0" destOrd="0" presId="urn:microsoft.com/office/officeart/2011/layout/HexagonRadial"/>
    <dgm:cxn modelId="{DE88D60B-E2A5-49B9-A5A1-A1D4CCF7FA72}" type="presParOf" srcId="{2F697501-3BAD-4885-8636-AD1AAECE9AB5}" destId="{17161FEB-E135-4F32-BEB4-2791456189C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5A99B-770C-4BE6-B699-40574220373F}">
      <dsp:nvSpPr>
        <dsp:cNvPr id="0" name=""/>
        <dsp:cNvSpPr/>
      </dsp:nvSpPr>
      <dsp:spPr>
        <a:xfrm>
          <a:off x="2954348" y="1748972"/>
          <a:ext cx="2223019" cy="192300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Concept</a:t>
          </a:r>
        </a:p>
      </dsp:txBody>
      <dsp:txXfrm>
        <a:off x="3322733" y="2067640"/>
        <a:ext cx="1486249" cy="1285666"/>
      </dsp:txXfrm>
    </dsp:sp>
    <dsp:sp modelId="{B9201757-0314-4C3C-851E-AFA78ACF84E8}">
      <dsp:nvSpPr>
        <dsp:cNvPr id="0" name=""/>
        <dsp:cNvSpPr/>
      </dsp:nvSpPr>
      <dsp:spPr>
        <a:xfrm>
          <a:off x="4346385" y="828945"/>
          <a:ext cx="838738" cy="72268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0692F-3811-4F71-B69E-3F7A9E3D8FB6}">
      <dsp:nvSpPr>
        <dsp:cNvPr id="0" name=""/>
        <dsp:cNvSpPr/>
      </dsp:nvSpPr>
      <dsp:spPr>
        <a:xfrm>
          <a:off x="3159120" y="0"/>
          <a:ext cx="1821749" cy="1576026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Relaties</a:t>
          </a:r>
          <a:r>
            <a:rPr lang="en-US" sz="1400" kern="1200" dirty="0"/>
            <a:t> met </a:t>
          </a:r>
          <a:r>
            <a:rPr lang="en-US" sz="1400" kern="1200" dirty="0" err="1"/>
            <a:t>andere</a:t>
          </a:r>
          <a:r>
            <a:rPr lang="en-US" sz="1400" kern="1200" dirty="0"/>
            <a:t> </a:t>
          </a:r>
          <a:r>
            <a:rPr lang="en-US" sz="1400" kern="1200" dirty="0" err="1"/>
            <a:t>concepten</a:t>
          </a:r>
          <a:endParaRPr lang="en-US" sz="1400" kern="1200" dirty="0"/>
        </a:p>
      </dsp:txBody>
      <dsp:txXfrm>
        <a:off x="3461023" y="261181"/>
        <a:ext cx="1217943" cy="1053664"/>
      </dsp:txXfrm>
    </dsp:sp>
    <dsp:sp modelId="{0075E03A-9726-44ED-9005-0A20F665DAB1}">
      <dsp:nvSpPr>
        <dsp:cNvPr id="0" name=""/>
        <dsp:cNvSpPr/>
      </dsp:nvSpPr>
      <dsp:spPr>
        <a:xfrm>
          <a:off x="5325258" y="2179980"/>
          <a:ext cx="838738" cy="72268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1F6F4-92C6-47C4-BE8B-C2404C276F33}">
      <dsp:nvSpPr>
        <dsp:cNvPr id="0" name=""/>
        <dsp:cNvSpPr/>
      </dsp:nvSpPr>
      <dsp:spPr>
        <a:xfrm>
          <a:off x="4829875" y="969362"/>
          <a:ext cx="1821749" cy="1576026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Modellen</a:t>
          </a:r>
          <a:endParaRPr lang="en-US" sz="1400" kern="1200" dirty="0"/>
        </a:p>
      </dsp:txBody>
      <dsp:txXfrm>
        <a:off x="5131778" y="1230543"/>
        <a:ext cx="1217943" cy="1053664"/>
      </dsp:txXfrm>
    </dsp:sp>
    <dsp:sp modelId="{D18C4996-2F88-4386-A153-6A2798665B57}">
      <dsp:nvSpPr>
        <dsp:cNvPr id="0" name=""/>
        <dsp:cNvSpPr/>
      </dsp:nvSpPr>
      <dsp:spPr>
        <a:xfrm>
          <a:off x="4645270" y="3705045"/>
          <a:ext cx="838738" cy="72268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21D2A-D37C-43FA-8315-70DBF1A6ABBE}">
      <dsp:nvSpPr>
        <dsp:cNvPr id="0" name=""/>
        <dsp:cNvSpPr/>
      </dsp:nvSpPr>
      <dsp:spPr>
        <a:xfrm>
          <a:off x="4829875" y="2875015"/>
          <a:ext cx="1821749" cy="1576026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Experimenten</a:t>
          </a:r>
          <a:endParaRPr lang="en-US" sz="1400" kern="1200" dirty="0"/>
        </a:p>
      </dsp:txBody>
      <dsp:txXfrm>
        <a:off x="5131778" y="3136196"/>
        <a:ext cx="1217943" cy="1053664"/>
      </dsp:txXfrm>
    </dsp:sp>
    <dsp:sp modelId="{8DEA9BF4-4458-4FB9-B959-D27C9B843CD4}">
      <dsp:nvSpPr>
        <dsp:cNvPr id="0" name=""/>
        <dsp:cNvSpPr/>
      </dsp:nvSpPr>
      <dsp:spPr>
        <a:xfrm>
          <a:off x="2958484" y="3863353"/>
          <a:ext cx="838738" cy="72268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7301A-EF8E-46DC-9BD8-1E2DB2DCD09A}">
      <dsp:nvSpPr>
        <dsp:cNvPr id="0" name=""/>
        <dsp:cNvSpPr/>
      </dsp:nvSpPr>
      <dsp:spPr>
        <a:xfrm>
          <a:off x="3159120" y="3845462"/>
          <a:ext cx="1821749" cy="1576026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Toepassingen</a:t>
          </a:r>
          <a:endParaRPr lang="en-US" sz="1400" kern="1200" dirty="0"/>
        </a:p>
      </dsp:txBody>
      <dsp:txXfrm>
        <a:off x="3461023" y="4106643"/>
        <a:ext cx="1217943" cy="1053664"/>
      </dsp:txXfrm>
    </dsp:sp>
    <dsp:sp modelId="{4DFCDF42-316F-41BE-A06C-CD98C9C25D67}">
      <dsp:nvSpPr>
        <dsp:cNvPr id="0" name=""/>
        <dsp:cNvSpPr/>
      </dsp:nvSpPr>
      <dsp:spPr>
        <a:xfrm>
          <a:off x="1963581" y="2512860"/>
          <a:ext cx="838738" cy="72268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F2A5B-B53D-433F-912D-46F42C33FCFF}">
      <dsp:nvSpPr>
        <dsp:cNvPr id="0" name=""/>
        <dsp:cNvSpPr/>
      </dsp:nvSpPr>
      <dsp:spPr>
        <a:xfrm>
          <a:off x="1480608" y="2876099"/>
          <a:ext cx="1821749" cy="1576026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Didactiek</a:t>
          </a:r>
          <a:endParaRPr lang="en-US" sz="1400" kern="1200" dirty="0"/>
        </a:p>
      </dsp:txBody>
      <dsp:txXfrm>
        <a:off x="1782511" y="3137280"/>
        <a:ext cx="1217943" cy="1053664"/>
      </dsp:txXfrm>
    </dsp:sp>
    <dsp:sp modelId="{17161FEB-E135-4F32-BEB4-2791456189C5}">
      <dsp:nvSpPr>
        <dsp:cNvPr id="0" name=""/>
        <dsp:cNvSpPr/>
      </dsp:nvSpPr>
      <dsp:spPr>
        <a:xfrm>
          <a:off x="1480608" y="967193"/>
          <a:ext cx="1821749" cy="1576026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Geschiedenis</a:t>
          </a:r>
          <a:endParaRPr lang="en-US" sz="1400" kern="1200" dirty="0"/>
        </a:p>
      </dsp:txBody>
      <dsp:txXfrm>
        <a:off x="1782511" y="1228374"/>
        <a:ext cx="1217943" cy="1053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90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08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18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dirty="0"/>
              <a:t>Vrij in te vullen door docenten.</a:t>
            </a:r>
          </a:p>
          <a:p>
            <a:r>
              <a:rPr lang="nl-NL" b="0" dirty="0"/>
              <a:t>Zo’n overzicht kan naar de leerlingen.</a:t>
            </a:r>
          </a:p>
          <a:p>
            <a:r>
              <a:rPr lang="nl-NL" b="0" dirty="0"/>
              <a:t>Niveaus </a:t>
            </a:r>
            <a:r>
              <a:rPr lang="nl-NL" b="0" dirty="0" err="1"/>
              <a:t>Bloom</a:t>
            </a:r>
            <a:r>
              <a:rPr lang="nl-NL" b="0" dirty="0"/>
              <a:t> versus deze jaargangen?</a:t>
            </a:r>
          </a:p>
          <a:p>
            <a:r>
              <a:rPr lang="nl-NL" b="0" dirty="0"/>
              <a:t>Leerdoelen practicum met niveaus </a:t>
            </a:r>
            <a:r>
              <a:rPr lang="nl-NL" b="0" dirty="0" err="1"/>
              <a:t>Bloom</a:t>
            </a:r>
            <a:r>
              <a:rPr lang="nl-NL" b="0" dirty="0"/>
              <a:t> verwerken in niveaus </a:t>
            </a:r>
            <a:r>
              <a:rPr lang="nl-NL" b="0" dirty="0" err="1"/>
              <a:t>rubrics</a:t>
            </a:r>
            <a:r>
              <a:rPr lang="nl-NL" b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21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dirty="0"/>
              <a:t>Vrij in te vullen door docenten.</a:t>
            </a:r>
          </a:p>
          <a:p>
            <a:r>
              <a:rPr lang="nl-NL" b="0" dirty="0"/>
              <a:t>Zo’n overzicht kan naar de leerlingen.</a:t>
            </a:r>
          </a:p>
          <a:p>
            <a:r>
              <a:rPr lang="nl-NL" b="0" dirty="0"/>
              <a:t>Niveaus </a:t>
            </a:r>
            <a:r>
              <a:rPr lang="nl-NL" b="0" dirty="0" err="1"/>
              <a:t>Bloom</a:t>
            </a:r>
            <a:r>
              <a:rPr lang="nl-NL" b="0" dirty="0"/>
              <a:t> versus deze jaargangen?</a:t>
            </a:r>
          </a:p>
          <a:p>
            <a:r>
              <a:rPr lang="nl-NL" b="0" dirty="0"/>
              <a:t>Leerdoelen practicum met niveaus </a:t>
            </a:r>
            <a:r>
              <a:rPr lang="nl-NL" b="0" dirty="0" err="1"/>
              <a:t>Bloom</a:t>
            </a:r>
            <a:r>
              <a:rPr lang="nl-NL" b="0" dirty="0"/>
              <a:t> verwerken in niveaus </a:t>
            </a:r>
            <a:r>
              <a:rPr lang="nl-NL" b="0" dirty="0" err="1"/>
              <a:t>rubrics</a:t>
            </a:r>
            <a:r>
              <a:rPr lang="nl-NL" b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66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dirty="0"/>
              <a:t>Goed, de lans voor open practica is gebroken. Hoe nu open practica te implementeren?</a:t>
            </a:r>
          </a:p>
          <a:p>
            <a:r>
              <a:rPr lang="nl-NL" b="0" dirty="0"/>
              <a:t>Begonnen in jaar 6 en teruggewerkt naar jaar 1.</a:t>
            </a:r>
          </a:p>
          <a:p>
            <a:r>
              <a:rPr lang="nl-NL" b="0" dirty="0"/>
              <a:t>Hoogste niveau 2 van de 3 experiment/ontwerpen, modelleren, theorie.</a:t>
            </a:r>
          </a:p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71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Goed, de lans voor open practica is gebroken. Hoe nu open practica te implementeren?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02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Goed, de lans voor open practica is gebroken. Hoe nu open practica te implementeren?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62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Goed, de lans voor open practica is gebroken. Hoe nu open practica te implementeren?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33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Goed, de lans voor open practica is gebroken. Hoe nu open practica te implementeren?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58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Goed, de lans voor open practica is gebroken. Hoe nu open practica te implementeren?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4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Fake </a:t>
            </a:r>
            <a:r>
              <a:rPr lang="nl-NL" b="1" dirty="0" err="1"/>
              <a:t>news</a:t>
            </a:r>
            <a:r>
              <a:rPr lang="nl-NL" b="1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95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Goed, de lans voor open practica is gebroken. Hoe nu open practica te implementeren?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19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Goed, de lans voor open practica is gebroken. Hoe nu open practica te implementeren?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36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Goed, de lans voor open practica is gebroken. Hoe nu open practica te implementeren?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36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Goed, de lans voor open practica is gebroken. Hoe nu open practica te implementeren?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40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Niet alleen leuk voor de leerlingen, maar ook voor de voorraad demonstraties! En vaak ook voor de docent erg leuk!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92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9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48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dirty="0"/>
              <a:t>Vertel het niet aan politici, want die gaan hiermee aan de haal!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8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44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34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Concepten zijn altijd op aspecten uit te breiden</a:t>
            </a:r>
          </a:p>
          <a:p>
            <a:r>
              <a:rPr lang="nl-NL" b="1" dirty="0"/>
              <a:t>Plaatje met theorie, modellen, representaties, experimenten, toepassingen, contexten, alledaagse leven, didactiek, preconcepten, geschiedenis, relaties met andere concepten</a:t>
            </a:r>
          </a:p>
          <a:p>
            <a:r>
              <a:rPr lang="nl-NL" b="1" dirty="0"/>
              <a:t>Er is niemand die ook maar van één concept alles weet: kennis over een concept valt dus altijd uit te breiden</a:t>
            </a:r>
          </a:p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5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1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92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95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3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1219834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11300" y="1052736"/>
            <a:ext cx="10298858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511300" y="3934610"/>
            <a:ext cx="5828311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pic>
        <p:nvPicPr>
          <p:cNvPr id="21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86" y="4926605"/>
            <a:ext cx="26733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67327" y="3934684"/>
            <a:ext cx="4326359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000" y="6543376"/>
            <a:ext cx="2846250" cy="270000"/>
          </a:xfrm>
          <a:prstGeom prst="rect">
            <a:avLst/>
          </a:prstGeom>
        </p:spPr>
      </p:pic>
      <p:pic>
        <p:nvPicPr>
          <p:cNvPr id="9" name="Picture 2" descr="J:\Workgroups\ICL\Algemeen\Communicatie ICLON\Logo's\Logo's ICLON\ICLON\JPG\Logo ICLON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1736" y="5119560"/>
            <a:ext cx="2901950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grafiek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video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11300" y="1052736"/>
            <a:ext cx="10298858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afsluiting</a:t>
            </a:r>
          </a:p>
        </p:txBody>
      </p:sp>
      <p:pic>
        <p:nvPicPr>
          <p:cNvPr id="21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86" y="4926605"/>
            <a:ext cx="26733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000" y="6543376"/>
            <a:ext cx="2846250" cy="270000"/>
          </a:xfrm>
          <a:prstGeom prst="rect">
            <a:avLst/>
          </a:prstGeom>
        </p:spPr>
      </p:pic>
      <p:pic>
        <p:nvPicPr>
          <p:cNvPr id="7" name="Picture 2" descr="J:\Workgroups\ICL\Algemeen\Communicatie ICLON\Logo's\Logo's ICLON\ICLON\JPG\Logo ICLON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1736" y="5119560"/>
            <a:ext cx="2901950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28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5588" y="1122363"/>
            <a:ext cx="914876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5588" y="3602038"/>
            <a:ext cx="91487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D95B-2DCA-4A8C-818D-5010775FD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85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D95B-2DCA-4A8C-818D-5010775FD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80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219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21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D95B-2DCA-4A8C-818D-5010775FD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22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4775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5375" y="1825625"/>
            <a:ext cx="5184775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D95B-2DCA-4A8C-818D-5010775FD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7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195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609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60962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5375" y="1681163"/>
            <a:ext cx="51863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5375" y="2505075"/>
            <a:ext cx="5186363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D95B-2DCA-4A8C-818D-5010775FD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7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D95B-2DCA-4A8C-818D-5010775FD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61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D95B-2DCA-4A8C-818D-5010775FD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68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6846640" cy="4795836"/>
          </a:xfrm>
          <a:noFill/>
        </p:spPr>
        <p:txBody>
          <a:bodyPr vert="horz" wrap="none" lIns="0" tIns="0" rIns="0" bIns="0"/>
          <a:lstStyle>
            <a:lvl1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bg2"/>
                </a:solidFill>
              </a:defRPr>
            </a:lvl1pPr>
            <a:lvl2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>
                <a:solidFill>
                  <a:schemeClr val="bg2"/>
                </a:solidFill>
              </a:defRPr>
            </a:lvl6pPr>
            <a:lvl7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wit</a:t>
            </a:r>
          </a:p>
          <a:p>
            <a:pPr lvl="4"/>
            <a:r>
              <a:rPr lang="nl-NL" dirty="0"/>
              <a:t>Kopje geel</a:t>
            </a:r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wit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7453634" y="1252538"/>
            <a:ext cx="433990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5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6363" y="987425"/>
            <a:ext cx="61753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54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D95B-2DCA-4A8C-818D-5010775FD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5290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5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6363" y="987425"/>
            <a:ext cx="61753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54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D95B-2DCA-4A8C-818D-5010775FD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343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D95B-2DCA-4A8C-818D-5010775FD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678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9663" y="365125"/>
            <a:ext cx="2630487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9063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D95B-2DCA-4A8C-818D-5010775FD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71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7926761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8533755" y="1252538"/>
            <a:ext cx="325978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5" y="1252538"/>
            <a:ext cx="5592763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3534273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141267" y="1252538"/>
            <a:ext cx="765227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3" y="1252538"/>
            <a:ext cx="1138887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218777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6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614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6200776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9098614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341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179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2" y="1252836"/>
            <a:ext cx="11389023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11" name="Grid" hidden="1"/>
          <p:cNvGrpSpPr/>
          <p:nvPr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7" name="Rechthoek 6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8" name="Rechthoek 7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20" name="Rechthoek 19"/>
          <p:cNvSpPr/>
          <p:nvPr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04662" y="6453336"/>
            <a:ext cx="508726" cy="4046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nl-NL" sz="1400" b="1" smtClean="0">
                <a:solidFill>
                  <a:schemeClr val="bg1"/>
                </a:solidFill>
              </a:defRPr>
            </a:lvl1pPr>
          </a:lstStyle>
          <a:p>
            <a:fld id="{21272068-81DC-4C45-9305-5AD5E2019168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4" name="Tijdelijke aanduiding voor dianummer 5"/>
          <p:cNvSpPr txBox="1">
            <a:spLocks/>
          </p:cNvSpPr>
          <p:nvPr/>
        </p:nvSpPr>
        <p:spPr>
          <a:xfrm>
            <a:off x="9177763" y="6453336"/>
            <a:ext cx="2744787" cy="416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0D95B-2DCA-4A8C-818D-5010775FDD58}" type="slidenum">
              <a:rPr lang="nl-NL" smtClean="0">
                <a:solidFill>
                  <a:schemeClr val="bg1"/>
                </a:solidFill>
              </a:rPr>
              <a:pPr/>
              <a:t>‹#›</a:t>
            </a:fld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1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21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40188" y="6356350"/>
            <a:ext cx="4117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5363" y="6356350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0D95B-2DCA-4A8C-818D-5010775FD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51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 practica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Paul Logman | Leiden</a:t>
            </a:r>
          </a:p>
        </p:txBody>
      </p:sp>
    </p:spTree>
    <p:extLst>
      <p:ext uri="{BB962C8B-B14F-4D97-AF65-F5344CB8AC3E}">
        <p14:creationId xmlns:p14="http://schemas.microsoft.com/office/powerpoint/2010/main" val="297781484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8070776" cy="4795836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Gesloten practica goed te gebruiken als voorbereiding: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 err="1">
                <a:latin typeface="Georgia" panose="02040502050405020303" pitchFamily="18" charset="0"/>
              </a:rPr>
              <a:t>Apparaatvaardigheden</a:t>
            </a:r>
            <a:r>
              <a:rPr lang="nl-NL" altLang="nl-NL" dirty="0">
                <a:latin typeface="Georgia" panose="02040502050405020303" pitchFamily="18" charset="0"/>
              </a:rPr>
              <a:t>,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Versterken van gebruik natuurkundige kennis</a:t>
            </a:r>
          </a:p>
          <a:p>
            <a:pPr marL="523875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dirty="0">
                <a:latin typeface="Georgia" panose="02040502050405020303" pitchFamily="18" charset="0"/>
              </a:rPr>
              <a:t>niet alleen in theorie maar ook in praktijk (bv. lengte slinger)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Analysevaardigheden (Holmes)</a:t>
            </a:r>
          </a:p>
          <a:p>
            <a:pPr marL="523875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dirty="0">
                <a:latin typeface="Georgia" panose="02040502050405020303" pitchFamily="18" charset="0"/>
              </a:rPr>
              <a:t>(metingen, grafieken, foutmarges, fitten, etc.)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Specifieke </a:t>
            </a:r>
            <a:r>
              <a:rPr lang="nl-NL" altLang="nl-NL" dirty="0" err="1">
                <a:latin typeface="Georgia" panose="02040502050405020303" pitchFamily="18" charset="0"/>
              </a:rPr>
              <a:t>onderzoeksvaardigheden</a:t>
            </a:r>
            <a:r>
              <a:rPr lang="nl-NL" altLang="nl-NL" dirty="0">
                <a:latin typeface="Georgia" panose="02040502050405020303" pitchFamily="18" charset="0"/>
              </a:rPr>
              <a:t> (Pols)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Gesloten practica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6AA9C7-07BE-4615-AEB4-72DD4B3532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15" r="7353"/>
          <a:stretch/>
        </p:blipFill>
        <p:spPr>
          <a:xfrm>
            <a:off x="8475439" y="1252835"/>
            <a:ext cx="3318247" cy="30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1951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8070776" cy="4795836"/>
          </a:xfrm>
        </p:spPr>
        <p:txBody>
          <a:bodyPr wrap="square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Open practica ontwikkelen coherente </a:t>
            </a:r>
            <a:r>
              <a:rPr lang="nl-NL" altLang="nl-NL" dirty="0" err="1">
                <a:latin typeface="Georgia" panose="02040502050405020303" pitchFamily="18" charset="0"/>
              </a:rPr>
              <a:t>onderzoeksvaardigheden</a:t>
            </a:r>
            <a:r>
              <a:rPr lang="nl-NL" altLang="nl-NL" dirty="0">
                <a:latin typeface="Georgia" panose="02040502050405020303" pitchFamily="18" charset="0"/>
              </a:rPr>
              <a:t> en niet los (</a:t>
            </a:r>
            <a:r>
              <a:rPr lang="nl-NL" altLang="nl-NL" dirty="0" err="1">
                <a:latin typeface="Georgia" panose="02040502050405020303" pitchFamily="18" charset="0"/>
              </a:rPr>
              <a:t>Etkina</a:t>
            </a:r>
            <a:r>
              <a:rPr lang="nl-NL" altLang="nl-NL" dirty="0">
                <a:latin typeface="Georgia" panose="02040502050405020303" pitchFamily="18" charset="0"/>
              </a:rPr>
              <a:t>)</a:t>
            </a:r>
          </a:p>
          <a:p>
            <a:pPr marL="523875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i="1">
                <a:latin typeface="Georgia" panose="02040502050405020303" pitchFamily="18" charset="0"/>
              </a:rPr>
              <a:t>meetplan</a:t>
            </a:r>
            <a:r>
              <a:rPr lang="nl-NL" altLang="nl-NL" i="1" dirty="0">
                <a:latin typeface="Georgia" panose="02040502050405020303" pitchFamily="18" charset="0"/>
              </a:rPr>
              <a:t>, analyseplan, betrouwbare metingen, navolgbare analyse</a:t>
            </a:r>
            <a:r>
              <a:rPr lang="nl-NL" altLang="nl-NL" i="1">
                <a:latin typeface="Georgia" panose="02040502050405020303" pitchFamily="18" charset="0"/>
              </a:rPr>
              <a:t>, presentatie</a:t>
            </a:r>
            <a:endParaRPr lang="nl-NL" altLang="nl-NL" i="1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Differentiatie naar perspectieven (Janssen)</a:t>
            </a:r>
          </a:p>
          <a:p>
            <a:pPr marL="523875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dirty="0">
                <a:latin typeface="Georgia" panose="02040502050405020303" pitchFamily="18" charset="0"/>
              </a:rPr>
              <a:t>Experimenteren, modelleren, ontwerpen, theorie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Differentiatie naar interesse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Differentiatie naar ontwikkelingsniveau leerling</a:t>
            </a:r>
          </a:p>
          <a:p>
            <a:pPr marL="523875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dirty="0">
                <a:latin typeface="Georgia" panose="02040502050405020303" pitchFamily="18" charset="0"/>
              </a:rPr>
              <a:t>zowel qua kennis als </a:t>
            </a:r>
            <a:r>
              <a:rPr lang="nl-NL" altLang="nl-NL" dirty="0" err="1">
                <a:latin typeface="Georgia" panose="02040502050405020303" pitchFamily="18" charset="0"/>
              </a:rPr>
              <a:t>onderzoeksvaardigheden</a:t>
            </a:r>
            <a:endParaRPr lang="nl-NL" altLang="nl-NL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Motiverend (keuze)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 practica: coherente vaardigheden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805E9-C10E-4538-8094-F4FF7837DB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10" y="1252836"/>
            <a:ext cx="3285594" cy="24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37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9078889" cy="4795836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Begonnen in hoogste leerjaar en dan teruggewerkt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Experimenteren, ontwerpen, modelleren of theorie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Eisen per jaar: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sz="2600" i="1" dirty="0">
                <a:latin typeface="Georgia" panose="02040502050405020303" pitchFamily="18" charset="0"/>
              </a:rPr>
              <a:t>een natuurkundig experiment uitvoeren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sz="2600" i="1" dirty="0">
                <a:latin typeface="Georgia" panose="02040502050405020303" pitchFamily="18" charset="0"/>
              </a:rPr>
              <a:t>iets meten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sz="2600" i="1" dirty="0">
                <a:latin typeface="Georgia" panose="02040502050405020303" pitchFamily="18" charset="0"/>
              </a:rPr>
              <a:t>grafiek (iets meten tegen iets anders)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sz="2600" i="1" dirty="0">
                <a:latin typeface="Georgia" panose="02040502050405020303" pitchFamily="18" charset="0"/>
              </a:rPr>
              <a:t>nauwkeurigheid &amp; significantie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sz="2600" i="1" dirty="0">
                <a:latin typeface="Georgia" panose="02040502050405020303" pitchFamily="18" charset="0"/>
              </a:rPr>
              <a:t>formule uit metingen halen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sz="2600" i="1" dirty="0">
                <a:latin typeface="Georgia" panose="02040502050405020303" pitchFamily="18" charset="0"/>
              </a:rPr>
              <a:t>minimaal 2 aspecten van theorie, modelleren, ontwerpen en experimenteren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Implementatie open practica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5A726-B6FF-45DA-A17E-17C9BB835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1543" y="404664"/>
            <a:ext cx="2382143" cy="581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6729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6918649" cy="4795836"/>
          </a:xfrm>
        </p:spPr>
        <p:txBody>
          <a:bodyPr wrap="square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Nakijken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i="1" dirty="0">
                <a:latin typeface="Georgia" panose="02040502050405020303" pitchFamily="18" charset="0"/>
              </a:rPr>
              <a:t>niveau (cijfermaximum),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i="1" dirty="0">
                <a:latin typeface="Georgia" panose="02040502050405020303" pitchFamily="18" charset="0"/>
              </a:rPr>
              <a:t>eigen keuze (10%),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i="1" dirty="0">
                <a:latin typeface="Georgia" panose="02040502050405020303" pitchFamily="18" charset="0"/>
              </a:rPr>
              <a:t>indeling (10%),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i="1" dirty="0">
                <a:latin typeface="Georgia" panose="02040502050405020303" pitchFamily="18" charset="0"/>
              </a:rPr>
              <a:t>meetplan &amp; analyseplan (20%),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i="1" dirty="0">
                <a:latin typeface="Georgia" panose="02040502050405020303" pitchFamily="18" charset="0"/>
              </a:rPr>
              <a:t>betrouwbare resultaten &amp; navolgbare analyse (20%),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i="1" dirty="0">
                <a:latin typeface="Georgia" panose="02040502050405020303" pitchFamily="18" charset="0"/>
              </a:rPr>
              <a:t>conclusies &amp; vervolgonderzoek (15%),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i="1" dirty="0">
                <a:latin typeface="Georgia" panose="02040502050405020303" pitchFamily="18" charset="0"/>
              </a:rPr>
              <a:t>logboek (5%),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i="1" dirty="0">
                <a:latin typeface="Georgia" panose="02040502050405020303" pitchFamily="18" charset="0"/>
              </a:rPr>
              <a:t>planning (10%),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i="1" dirty="0">
                <a:latin typeface="Georgia" panose="02040502050405020303" pitchFamily="18" charset="0"/>
              </a:rPr>
              <a:t>overleg (10%)</a:t>
            </a:r>
          </a:p>
          <a:p>
            <a:pPr marL="1809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i="1" dirty="0">
              <a:latin typeface="Georgia" panose="02040502050405020303" pitchFamily="18" charset="0"/>
            </a:endParaRP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i="1" dirty="0">
                <a:latin typeface="Georgia" panose="02040502050405020303" pitchFamily="18" charset="0"/>
              </a:rPr>
              <a:t>Eventueel nadruk te leggen op bepaald aspect</a:t>
            </a:r>
          </a:p>
          <a:p>
            <a:pPr marL="1809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i="1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Samenwerking – taakverdeling &amp; cijferverdeling?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Implementatie open practica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C438E-329E-4354-9A61-246F1457B5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9335" y="836712"/>
            <a:ext cx="4254350" cy="54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44386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6486600" cy="4795836"/>
          </a:xfrm>
        </p:spPr>
        <p:txBody>
          <a:bodyPr wrap="square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Tijdsinvestering leerlingen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Tijdseisen per jaar (inclusief 25% schrijven):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sz="2600" i="1" dirty="0">
                <a:latin typeface="Georgia" panose="02040502050405020303" pitchFamily="18" charset="0"/>
              </a:rPr>
              <a:t>geen ondergrens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sz="2600" i="1" dirty="0">
                <a:latin typeface="Georgia" panose="02040502050405020303" pitchFamily="18" charset="0"/>
              </a:rPr>
              <a:t>2 uur pp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sz="2600" i="1" dirty="0">
                <a:latin typeface="Georgia" panose="02040502050405020303" pitchFamily="18" charset="0"/>
              </a:rPr>
              <a:t>2,5 uur pp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sz="2600" i="1" dirty="0">
                <a:latin typeface="Georgia" panose="02040502050405020303" pitchFamily="18" charset="0"/>
              </a:rPr>
              <a:t>5 uur pp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sz="2600" i="1" dirty="0">
                <a:latin typeface="Georgia" panose="02040502050405020303" pitchFamily="18" charset="0"/>
              </a:rPr>
              <a:t>15 uur pp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sz="2600" i="1" dirty="0">
                <a:latin typeface="Georgia" panose="02040502050405020303" pitchFamily="18" charset="0"/>
              </a:rPr>
              <a:t>20 uur pp (deadline het vroegst)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Tijdsinvestering docent &amp; TOA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Implementatie open practica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259F7-5817-4D00-97DF-A66C5DF8E8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00" b="30070"/>
          <a:stretch/>
        </p:blipFill>
        <p:spPr>
          <a:xfrm>
            <a:off x="7079553" y="1252836"/>
            <a:ext cx="4714133" cy="17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32758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6414592" cy="4795836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Grootste probleem!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Concept cartoons (van den Berg, Kruit)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Ideeënmatrix/lijst met onderwerpen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Brainstorm, keuze, brainstorm, keuze, etc. Gelukkig is er internet!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Ideeën bedenken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3F0F5-0FD0-42D5-A09D-136481AE30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493" y="1252836"/>
            <a:ext cx="4763193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92758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Ideeën</a:t>
            </a:r>
            <a:br>
              <a:rPr lang="nl-NL" dirty="0"/>
            </a:br>
            <a:r>
              <a:rPr lang="nl-NL" dirty="0"/>
              <a:t>matrix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6AD744-36AD-4FC4-B044-257B1A415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25476"/>
              </p:ext>
            </p:extLst>
          </p:nvPr>
        </p:nvGraphicFramePr>
        <p:xfrm>
          <a:off x="3218855" y="188640"/>
          <a:ext cx="8482014" cy="6070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8">
                  <a:extLst>
                    <a:ext uri="{9D8B030D-6E8A-4147-A177-3AD203B41FA5}">
                      <a16:colId xmlns:a16="http://schemas.microsoft.com/office/drawing/2014/main" val="2295677726"/>
                    </a:ext>
                  </a:extLst>
                </a:gridCol>
                <a:gridCol w="2168843">
                  <a:extLst>
                    <a:ext uri="{9D8B030D-6E8A-4147-A177-3AD203B41FA5}">
                      <a16:colId xmlns:a16="http://schemas.microsoft.com/office/drawing/2014/main" val="3847517476"/>
                    </a:ext>
                  </a:extLst>
                </a:gridCol>
                <a:gridCol w="1560830">
                  <a:extLst>
                    <a:ext uri="{9D8B030D-6E8A-4147-A177-3AD203B41FA5}">
                      <a16:colId xmlns:a16="http://schemas.microsoft.com/office/drawing/2014/main" val="1060581951"/>
                    </a:ext>
                  </a:extLst>
                </a:gridCol>
                <a:gridCol w="1597343">
                  <a:extLst>
                    <a:ext uri="{9D8B030D-6E8A-4147-A177-3AD203B41FA5}">
                      <a16:colId xmlns:a16="http://schemas.microsoft.com/office/drawing/2014/main" val="1910794848"/>
                    </a:ext>
                  </a:extLst>
                </a:gridCol>
                <a:gridCol w="1160780">
                  <a:extLst>
                    <a:ext uri="{9D8B030D-6E8A-4147-A177-3AD203B41FA5}">
                      <a16:colId xmlns:a16="http://schemas.microsoft.com/office/drawing/2014/main" val="2799605630"/>
                    </a:ext>
                  </a:extLst>
                </a:gridCol>
              </a:tblGrid>
              <a:tr h="5838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Experimenteren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Ontwerpen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Modelleren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Theorie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039790"/>
                  </a:ext>
                </a:extLst>
              </a:tr>
              <a:tr h="333638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Bewegingen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816253"/>
                  </a:ext>
                </a:extLst>
              </a:tr>
              <a:tr h="333638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Krachten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494719"/>
                  </a:ext>
                </a:extLst>
              </a:tr>
              <a:tr h="3336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Licht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71403"/>
                  </a:ext>
                </a:extLst>
              </a:tr>
              <a:tr h="333638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Elektriciteit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952568"/>
                  </a:ext>
                </a:extLst>
              </a:tr>
              <a:tr h="333638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Energie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912686"/>
                  </a:ext>
                </a:extLst>
              </a:tr>
              <a:tr h="333638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Warmte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56618"/>
                  </a:ext>
                </a:extLst>
              </a:tr>
              <a:tr h="333638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Trillingen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60710"/>
                  </a:ext>
                </a:extLst>
              </a:tr>
              <a:tr h="333638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Magnetisme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2124"/>
                  </a:ext>
                </a:extLst>
              </a:tr>
              <a:tr h="286666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Elektromagnetisme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870058"/>
                  </a:ext>
                </a:extLst>
              </a:tr>
              <a:tr h="333638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Gassen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67190"/>
                  </a:ext>
                </a:extLst>
              </a:tr>
              <a:tr h="333638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Geluid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416828"/>
                  </a:ext>
                </a:extLst>
              </a:tr>
              <a:tr h="333638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Radioactiviteit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765764"/>
                  </a:ext>
                </a:extLst>
              </a:tr>
              <a:tr h="333638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Atoomfysica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898504"/>
                  </a:ext>
                </a:extLst>
              </a:tr>
              <a:tr h="333638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Kernfysica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438609"/>
                  </a:ext>
                </a:extLst>
              </a:tr>
              <a:tr h="333638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Astronomie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034778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7CBA0F-6B3E-4903-93A5-307581BC9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 outside</a:t>
            </a:r>
          </a:p>
          <a:p>
            <a:pPr marL="0" indent="0">
              <a:buNone/>
            </a:pPr>
            <a:r>
              <a:rPr lang="en-US" dirty="0"/>
              <a:t>the Matrix!</a:t>
            </a:r>
          </a:p>
        </p:txBody>
      </p:sp>
    </p:spTree>
    <p:extLst>
      <p:ext uri="{BB962C8B-B14F-4D97-AF65-F5344CB8AC3E}">
        <p14:creationId xmlns:p14="http://schemas.microsoft.com/office/powerpoint/2010/main" val="1334097837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Ideeënmatrix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11389023" cy="4795836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Brainstorm, keuze, brainstorm, keuze, etc.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Bewegen </a:t>
            </a:r>
            <a:r>
              <a:rPr lang="nl-NL" altLang="nl-NL" dirty="0">
                <a:latin typeface="Georgia" panose="02040502050405020303" pitchFamily="18" charset="0"/>
                <a:sym typeface="Wingdings" panose="05000000000000000000" pitchFamily="2" charset="2"/>
              </a:rPr>
              <a:t> Sport  Welke sport?  Welk aspect?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Gelukkig is er internet!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b="1" dirty="0" err="1">
                <a:latin typeface="Georgia" panose="02040502050405020303" pitchFamily="18" charset="0"/>
              </a:rPr>
              <a:t>Think</a:t>
            </a:r>
            <a:r>
              <a:rPr lang="nl-NL" altLang="nl-NL" b="1" dirty="0">
                <a:latin typeface="Georgia" panose="02040502050405020303" pitchFamily="18" charset="0"/>
              </a:rPr>
              <a:t> </a:t>
            </a:r>
            <a:r>
              <a:rPr lang="nl-NL" altLang="nl-NL" b="1" dirty="0" err="1">
                <a:latin typeface="Georgia" panose="02040502050405020303" pitchFamily="18" charset="0"/>
              </a:rPr>
              <a:t>outside</a:t>
            </a:r>
            <a:r>
              <a:rPr lang="nl-NL" altLang="nl-NL" b="1" dirty="0">
                <a:latin typeface="Georgia" panose="02040502050405020303" pitchFamily="18" charset="0"/>
              </a:rPr>
              <a:t> of </a:t>
            </a:r>
            <a:r>
              <a:rPr lang="nl-NL" altLang="nl-NL" b="1" dirty="0" err="1">
                <a:latin typeface="Georgia" panose="02040502050405020303" pitchFamily="18" charset="0"/>
              </a:rPr>
              <a:t>the</a:t>
            </a:r>
            <a:r>
              <a:rPr lang="nl-NL" altLang="nl-NL" b="1" dirty="0">
                <a:latin typeface="Georgia" panose="02040502050405020303" pitchFamily="18" charset="0"/>
              </a:rPr>
              <a:t> matrix!</a:t>
            </a:r>
          </a:p>
        </p:txBody>
      </p:sp>
    </p:spTree>
    <p:extLst>
      <p:ext uri="{BB962C8B-B14F-4D97-AF65-F5344CB8AC3E}">
        <p14:creationId xmlns:p14="http://schemas.microsoft.com/office/powerpoint/2010/main" val="79512316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Ideeënmatrix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11389023" cy="4795836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Brainstorm,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keuze,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brainstorm,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keuze,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etc.</a:t>
            </a:r>
            <a:endParaRPr lang="nl-NL" altLang="nl-NL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Gelukkig is er internet!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b="1" dirty="0" err="1">
                <a:latin typeface="Georgia" panose="02040502050405020303" pitchFamily="18" charset="0"/>
              </a:rPr>
              <a:t>Think</a:t>
            </a:r>
            <a:r>
              <a:rPr lang="nl-NL" altLang="nl-NL" b="1" dirty="0">
                <a:latin typeface="Georgia" panose="02040502050405020303" pitchFamily="18" charset="0"/>
              </a:rPr>
              <a:t> </a:t>
            </a:r>
            <a:r>
              <a:rPr lang="nl-NL" altLang="nl-NL" b="1" dirty="0" err="1">
                <a:latin typeface="Georgia" panose="02040502050405020303" pitchFamily="18" charset="0"/>
              </a:rPr>
              <a:t>outside</a:t>
            </a:r>
            <a:r>
              <a:rPr lang="nl-NL" altLang="nl-NL" b="1" dirty="0">
                <a:latin typeface="Georgia" panose="02040502050405020303" pitchFamily="18" charset="0"/>
              </a:rPr>
              <a:t> of </a:t>
            </a:r>
            <a:r>
              <a:rPr lang="nl-NL" altLang="nl-NL" b="1" dirty="0" err="1">
                <a:latin typeface="Georgia" panose="02040502050405020303" pitchFamily="18" charset="0"/>
              </a:rPr>
              <a:t>the</a:t>
            </a:r>
            <a:r>
              <a:rPr lang="nl-NL" altLang="nl-NL" b="1" dirty="0">
                <a:latin typeface="Georgia" panose="02040502050405020303" pitchFamily="18" charset="0"/>
              </a:rPr>
              <a:t> matrix!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A96980-D1B2-44C4-A7C4-41409C3D3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623" y="2733675"/>
            <a:ext cx="12573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99810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Ideeënmatrix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11389023" cy="4795836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Brainstorm,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keuze,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brainstorm,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keuze,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etc.</a:t>
            </a:r>
            <a:endParaRPr lang="nl-NL" altLang="nl-NL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Gelukkig is er internet!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b="1" dirty="0" err="1">
                <a:latin typeface="Georgia" panose="02040502050405020303" pitchFamily="18" charset="0"/>
              </a:rPr>
              <a:t>Think</a:t>
            </a:r>
            <a:r>
              <a:rPr lang="nl-NL" altLang="nl-NL" b="1" dirty="0">
                <a:latin typeface="Georgia" panose="02040502050405020303" pitchFamily="18" charset="0"/>
              </a:rPr>
              <a:t> </a:t>
            </a:r>
            <a:r>
              <a:rPr lang="nl-NL" altLang="nl-NL" b="1" dirty="0" err="1">
                <a:latin typeface="Georgia" panose="02040502050405020303" pitchFamily="18" charset="0"/>
              </a:rPr>
              <a:t>outside</a:t>
            </a:r>
            <a:r>
              <a:rPr lang="nl-NL" altLang="nl-NL" b="1" dirty="0">
                <a:latin typeface="Georgia" panose="02040502050405020303" pitchFamily="18" charset="0"/>
              </a:rPr>
              <a:t> of </a:t>
            </a:r>
            <a:r>
              <a:rPr lang="nl-NL" altLang="nl-NL" b="1" dirty="0" err="1">
                <a:latin typeface="Georgia" panose="02040502050405020303" pitchFamily="18" charset="0"/>
              </a:rPr>
              <a:t>the</a:t>
            </a:r>
            <a:r>
              <a:rPr lang="nl-NL" altLang="nl-NL" b="1" dirty="0">
                <a:latin typeface="Georgia" panose="02040502050405020303" pitchFamily="18" charset="0"/>
              </a:rPr>
              <a:t> matrix!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1AE821-0D59-4B13-9433-2E09ABA14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623" y="1196752"/>
            <a:ext cx="31623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9609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6414592" cy="479583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Belangrijk in de wereld van vandaag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En heel belangrijk in de natuurkunde!</a:t>
            </a:r>
          </a:p>
          <a:p>
            <a:endParaRPr lang="nl-NL" sz="2600" dirty="0"/>
          </a:p>
          <a:p>
            <a:pPr marL="0" indent="0">
              <a:buNone/>
            </a:pPr>
            <a:r>
              <a:rPr lang="nl-NL" sz="2600" dirty="0"/>
              <a:t>Hoe kunnen we (al) onze leerlingen leren om objectief te denken?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Objectiviteit</a:t>
            </a:r>
          </a:p>
        </p:txBody>
      </p:sp>
      <p:pic>
        <p:nvPicPr>
          <p:cNvPr id="6" name="Tijdelijke aanduiding voor afbeelding 10">
            <a:extLst>
              <a:ext uri="{FF2B5EF4-FFF2-40B4-BE49-F238E27FC236}">
                <a16:creationId xmlns:a16="http://schemas.microsoft.com/office/drawing/2014/main" id="{7B84E0EA-1412-435C-AF9A-CA5A52AD8D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634" y="2037458"/>
            <a:ext cx="4339905" cy="3225996"/>
          </a:xfrm>
        </p:spPr>
      </p:pic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7003C5F2-006B-4E1A-A5A4-851D3D170040}"/>
              </a:ext>
            </a:extLst>
          </p:cNvPr>
          <p:cNvSpPr txBox="1">
            <a:spLocks/>
          </p:cNvSpPr>
          <p:nvPr/>
        </p:nvSpPr>
        <p:spPr>
          <a:xfrm>
            <a:off x="7877901" y="5105400"/>
            <a:ext cx="3491369" cy="338436"/>
          </a:xfrm>
          <a:prstGeom prst="rect">
            <a:avLst/>
          </a:prstGeom>
          <a:noFill/>
        </p:spPr>
        <p:txBody>
          <a:bodyPr vert="horz" wrap="none" lIns="0" tIns="0" rIns="0" bIns="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292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54292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ctr"/>
            <a:r>
              <a:rPr lang="nl-NL" sz="1000" b="0" dirty="0"/>
              <a:t>© 2018 Rebecca </a:t>
            </a:r>
            <a:r>
              <a:rPr lang="nl-NL" sz="1000" b="0" dirty="0" err="1"/>
              <a:t>Baez</a:t>
            </a:r>
            <a:endParaRPr lang="nl-NL" sz="1000" b="0" dirty="0"/>
          </a:p>
        </p:txBody>
      </p:sp>
    </p:spTree>
    <p:extLst>
      <p:ext uri="{BB962C8B-B14F-4D97-AF65-F5344CB8AC3E}">
        <p14:creationId xmlns:p14="http://schemas.microsoft.com/office/powerpoint/2010/main" val="3230636009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Ideeënmatrix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11389023" cy="4795836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Brainstorm,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keuze,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brainstorm,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keuze,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etc.</a:t>
            </a:r>
            <a:endParaRPr lang="nl-NL" altLang="nl-NL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Gelukkig is er internet!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b="1" dirty="0" err="1">
                <a:latin typeface="Georgia" panose="02040502050405020303" pitchFamily="18" charset="0"/>
              </a:rPr>
              <a:t>Think</a:t>
            </a:r>
            <a:r>
              <a:rPr lang="nl-NL" altLang="nl-NL" b="1" dirty="0">
                <a:latin typeface="Georgia" panose="02040502050405020303" pitchFamily="18" charset="0"/>
              </a:rPr>
              <a:t> </a:t>
            </a:r>
            <a:r>
              <a:rPr lang="nl-NL" altLang="nl-NL" b="1" dirty="0" err="1">
                <a:latin typeface="Georgia" panose="02040502050405020303" pitchFamily="18" charset="0"/>
              </a:rPr>
              <a:t>outside</a:t>
            </a:r>
            <a:r>
              <a:rPr lang="nl-NL" altLang="nl-NL" b="1" dirty="0">
                <a:latin typeface="Georgia" panose="02040502050405020303" pitchFamily="18" charset="0"/>
              </a:rPr>
              <a:t> of </a:t>
            </a:r>
            <a:r>
              <a:rPr lang="nl-NL" altLang="nl-NL" b="1" dirty="0" err="1">
                <a:latin typeface="Georgia" panose="02040502050405020303" pitchFamily="18" charset="0"/>
              </a:rPr>
              <a:t>the</a:t>
            </a:r>
            <a:r>
              <a:rPr lang="nl-NL" altLang="nl-NL" b="1" dirty="0">
                <a:latin typeface="Georgia" panose="02040502050405020303" pitchFamily="18" charset="0"/>
              </a:rPr>
              <a:t> matrix!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299ABF-AD5D-432F-A43B-B8B7633C4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623" y="1196752"/>
            <a:ext cx="50673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36575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Ideeënmatrix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11389023" cy="4795836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Brainstorm,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keuze,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brainstorm,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keuze,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etc.</a:t>
            </a:r>
            <a:endParaRPr lang="nl-NL" altLang="nl-NL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Gelukkig is er internet!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b="1" dirty="0" err="1">
                <a:latin typeface="Georgia" panose="02040502050405020303" pitchFamily="18" charset="0"/>
              </a:rPr>
              <a:t>Think</a:t>
            </a:r>
            <a:r>
              <a:rPr lang="nl-NL" altLang="nl-NL" b="1" dirty="0">
                <a:latin typeface="Georgia" panose="02040502050405020303" pitchFamily="18" charset="0"/>
              </a:rPr>
              <a:t> </a:t>
            </a:r>
            <a:r>
              <a:rPr lang="nl-NL" altLang="nl-NL" b="1" dirty="0" err="1">
                <a:latin typeface="Georgia" panose="02040502050405020303" pitchFamily="18" charset="0"/>
              </a:rPr>
              <a:t>outside</a:t>
            </a:r>
            <a:r>
              <a:rPr lang="nl-NL" altLang="nl-NL" b="1" dirty="0">
                <a:latin typeface="Georgia" panose="02040502050405020303" pitchFamily="18" charset="0"/>
              </a:rPr>
              <a:t> of </a:t>
            </a:r>
            <a:r>
              <a:rPr lang="nl-NL" altLang="nl-NL" b="1" dirty="0" err="1">
                <a:latin typeface="Georgia" panose="02040502050405020303" pitchFamily="18" charset="0"/>
              </a:rPr>
              <a:t>the</a:t>
            </a:r>
            <a:r>
              <a:rPr lang="nl-NL" altLang="nl-NL" b="1" dirty="0">
                <a:latin typeface="Georgia" panose="02040502050405020303" pitchFamily="18" charset="0"/>
              </a:rPr>
              <a:t> matrix!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5C249-118E-43EB-A823-B1A83893C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623" y="1207591"/>
            <a:ext cx="69723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04108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Ideeënmatrix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11389023" cy="4795836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Brainstorm,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keuze,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brainstorm,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keuze,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etc.</a:t>
            </a:r>
            <a:endParaRPr lang="nl-NL" altLang="nl-NL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Gelukkig is er internet!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b="1" dirty="0" err="1">
                <a:latin typeface="Georgia" panose="02040502050405020303" pitchFamily="18" charset="0"/>
              </a:rPr>
              <a:t>Think</a:t>
            </a:r>
            <a:r>
              <a:rPr lang="nl-NL" altLang="nl-NL" b="1" dirty="0">
                <a:latin typeface="Georgia" panose="02040502050405020303" pitchFamily="18" charset="0"/>
              </a:rPr>
              <a:t> </a:t>
            </a:r>
            <a:r>
              <a:rPr lang="nl-NL" altLang="nl-NL" b="1" dirty="0" err="1">
                <a:latin typeface="Georgia" panose="02040502050405020303" pitchFamily="18" charset="0"/>
              </a:rPr>
              <a:t>outside</a:t>
            </a:r>
            <a:r>
              <a:rPr lang="nl-NL" altLang="nl-NL" b="1" dirty="0">
                <a:latin typeface="Georgia" panose="02040502050405020303" pitchFamily="18" charset="0"/>
              </a:rPr>
              <a:t> of </a:t>
            </a:r>
            <a:r>
              <a:rPr lang="nl-NL" altLang="nl-NL" b="1" dirty="0" err="1">
                <a:latin typeface="Georgia" panose="02040502050405020303" pitchFamily="18" charset="0"/>
              </a:rPr>
              <a:t>the</a:t>
            </a:r>
            <a:r>
              <a:rPr lang="nl-NL" altLang="nl-NL" b="1" dirty="0">
                <a:latin typeface="Georgia" panose="02040502050405020303" pitchFamily="18" charset="0"/>
              </a:rPr>
              <a:t> matrix!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5557A-BB04-4756-A178-86BCCE1FB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623" y="1196752"/>
            <a:ext cx="88773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59096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Ideeënmatrix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11389023" cy="4795836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Brainstorm,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keuze,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brainstorm,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keuze,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etc.</a:t>
            </a:r>
            <a:endParaRPr lang="nl-NL" altLang="nl-NL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dirty="0">
                <a:latin typeface="Georgia" panose="02040502050405020303" pitchFamily="18" charset="0"/>
              </a:rPr>
              <a:t>Gelukkig is er internet!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b="1" dirty="0" err="1">
                <a:latin typeface="Georgia" panose="02040502050405020303" pitchFamily="18" charset="0"/>
              </a:rPr>
              <a:t>Think</a:t>
            </a:r>
            <a:r>
              <a:rPr lang="nl-NL" altLang="nl-NL" b="1" dirty="0">
                <a:latin typeface="Georgia" panose="02040502050405020303" pitchFamily="18" charset="0"/>
              </a:rPr>
              <a:t> </a:t>
            </a:r>
            <a:r>
              <a:rPr lang="nl-NL" altLang="nl-NL" b="1" dirty="0" err="1">
                <a:latin typeface="Georgia" panose="02040502050405020303" pitchFamily="18" charset="0"/>
              </a:rPr>
              <a:t>outside</a:t>
            </a:r>
            <a:r>
              <a:rPr lang="nl-NL" altLang="nl-NL" b="1" dirty="0">
                <a:latin typeface="Georgia" panose="02040502050405020303" pitchFamily="18" charset="0"/>
              </a:rPr>
              <a:t> of </a:t>
            </a:r>
            <a:r>
              <a:rPr lang="nl-NL" altLang="nl-NL" b="1" dirty="0" err="1">
                <a:latin typeface="Georgia" panose="02040502050405020303" pitchFamily="18" charset="0"/>
              </a:rPr>
              <a:t>the</a:t>
            </a:r>
            <a:r>
              <a:rPr lang="nl-NL" altLang="nl-NL" b="1" dirty="0">
                <a:latin typeface="Georgia" panose="02040502050405020303" pitchFamily="18" charset="0"/>
              </a:rPr>
              <a:t> matrix!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C65D6-F749-4F05-8C71-E3EB5BD0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623" y="1195536"/>
            <a:ext cx="107823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44532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9366920" cy="4795836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Video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leerlingen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8C289-2EA8-4D52-B0F2-B9097C5D2C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16" b="25235"/>
          <a:stretch/>
        </p:blipFill>
        <p:spPr>
          <a:xfrm>
            <a:off x="2586265" y="1066600"/>
            <a:ext cx="5486400" cy="18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9B1B50-B123-462E-882E-642A86CD5B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62" y="2397158"/>
            <a:ext cx="2743200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9724B-2B45-431F-9FCE-9F4720A576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92" t="11738" r="14909" b="9388"/>
          <a:stretch/>
        </p:blipFill>
        <p:spPr>
          <a:xfrm>
            <a:off x="3384372" y="2610937"/>
            <a:ext cx="2556269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4F2F6-B988-4D77-8942-8C81EAAC76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446" y="2703949"/>
            <a:ext cx="2743200" cy="365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FA594B-9381-443D-AD90-8227F3A301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204" y="447801"/>
            <a:ext cx="3657600" cy="2743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F4B972-BA47-41DD-8A08-AF289754AF8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135" y="3713080"/>
            <a:ext cx="3343504" cy="22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69069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8574832" cy="4795836"/>
          </a:xfrm>
        </p:spPr>
        <p:txBody>
          <a:bodyPr wrap="square">
            <a:noAutofit/>
          </a:bodyPr>
          <a:lstStyle/>
          <a:p>
            <a:pPr lvl="3"/>
            <a:r>
              <a:rPr lang="nl-NL" sz="2600" b="0" dirty="0"/>
              <a:t>Moeilijk te implementeren bij Scheikunde &amp; Biologie: waarom?</a:t>
            </a:r>
          </a:p>
          <a:p>
            <a:pPr lvl="3"/>
            <a:endParaRPr lang="nl-NL" sz="2600" b="0" dirty="0"/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600" b="0" dirty="0"/>
              <a:t>Gaan die vakken dieper op de stof in?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600" b="0" dirty="0"/>
              <a:t>Gebruiken ze modellen meer dan dat ze </a:t>
            </a:r>
            <a:r>
              <a:rPr lang="nl-NL" sz="2600" b="0" dirty="0" err="1"/>
              <a:t>ze</a:t>
            </a:r>
            <a:r>
              <a:rPr lang="nl-NL" sz="2600" b="0" dirty="0"/>
              <a:t> maken of testen?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600" b="0" dirty="0"/>
              <a:t>Gaan ze verder weg van de alledaagse praktijk?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600" b="0" dirty="0"/>
              <a:t>Is natuurkunde </a:t>
            </a:r>
            <a:r>
              <a:rPr lang="nl-NL" sz="2600" b="0" dirty="0" err="1"/>
              <a:t>alomvattender</a:t>
            </a:r>
            <a:r>
              <a:rPr lang="nl-NL" sz="2600" b="0" dirty="0"/>
              <a:t>?</a:t>
            </a:r>
          </a:p>
          <a:p>
            <a:pPr lvl="3"/>
            <a:endParaRPr lang="nl-NL" sz="2600" b="0" dirty="0"/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600" b="0" dirty="0"/>
              <a:t>Zijn bi/</a:t>
            </a:r>
            <a:r>
              <a:rPr lang="nl-NL" sz="2600" b="0" dirty="0" err="1"/>
              <a:t>sk</a:t>
            </a:r>
            <a:r>
              <a:rPr lang="nl-NL" sz="2600" b="0" dirty="0"/>
              <a:t> practica niet eenvoudig om uit te voeren?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600" b="0" dirty="0"/>
              <a:t>Of leert men vooral meetprotocollen?</a:t>
            </a:r>
          </a:p>
          <a:p>
            <a:pPr lvl="3"/>
            <a:endParaRPr lang="nl-NL" sz="2600" b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 practica bij andere vakken?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5BB0D-7C99-4127-A969-C2E90D1540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13993" y="2218237"/>
            <a:ext cx="5361217" cy="25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22360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8070776" cy="4795836"/>
          </a:xfrm>
        </p:spPr>
        <p:txBody>
          <a:bodyPr wrap="square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Open practica ontwikkelen coherente </a:t>
            </a:r>
            <a:r>
              <a:rPr lang="nl-NL" altLang="nl-NL" dirty="0" err="1">
                <a:latin typeface="Georgia" panose="02040502050405020303" pitchFamily="18" charset="0"/>
              </a:rPr>
              <a:t>onderzoeksvaardigheden</a:t>
            </a:r>
            <a:r>
              <a:rPr lang="nl-NL" altLang="nl-NL" dirty="0">
                <a:latin typeface="Georgia" panose="02040502050405020303" pitchFamily="18" charset="0"/>
              </a:rPr>
              <a:t> en niet los (</a:t>
            </a:r>
            <a:r>
              <a:rPr lang="nl-NL" altLang="nl-NL" dirty="0" err="1">
                <a:latin typeface="Georgia" panose="02040502050405020303" pitchFamily="18" charset="0"/>
              </a:rPr>
              <a:t>Etkina</a:t>
            </a:r>
            <a:r>
              <a:rPr lang="nl-NL" altLang="nl-NL" dirty="0">
                <a:latin typeface="Georgia" panose="02040502050405020303" pitchFamily="18" charset="0"/>
              </a:rPr>
              <a:t>)</a:t>
            </a:r>
          </a:p>
          <a:p>
            <a:pPr marL="523875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i="1" dirty="0">
                <a:latin typeface="Georgia" panose="02040502050405020303" pitchFamily="18" charset="0"/>
              </a:rPr>
              <a:t>meetplan, analyseplan, betrouwbare metingen, navolgbare analyse, presentatie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Differentiatie naar perspectieven (Janssen)</a:t>
            </a:r>
          </a:p>
          <a:p>
            <a:pPr marL="523875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dirty="0">
                <a:latin typeface="Georgia" panose="02040502050405020303" pitchFamily="18" charset="0"/>
              </a:rPr>
              <a:t>Experimenteren, modelleren, ontwerpen, theorie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Differentiatie naar interesse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Differentiatie naar ontwikkelingsniveau leerling</a:t>
            </a:r>
          </a:p>
          <a:p>
            <a:pPr marL="523875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dirty="0">
                <a:latin typeface="Georgia" panose="02040502050405020303" pitchFamily="18" charset="0"/>
              </a:rPr>
              <a:t>zowel qua kennis als </a:t>
            </a:r>
            <a:r>
              <a:rPr lang="nl-NL" altLang="nl-NL" dirty="0" err="1">
                <a:latin typeface="Georgia" panose="02040502050405020303" pitchFamily="18" charset="0"/>
              </a:rPr>
              <a:t>onderzoeksvaardigheden</a:t>
            </a:r>
            <a:endParaRPr lang="nl-NL" altLang="nl-NL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altLang="nl-NL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Motiverend (de keuze is reuze!)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B9357-C07B-4B6D-B6E8-54A0D578D1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990" y="1252836"/>
            <a:ext cx="3282696" cy="33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55274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11389023" cy="4795836"/>
          </a:xfrm>
        </p:spPr>
        <p:txBody>
          <a:bodyPr wrap="square">
            <a:noAutofit/>
          </a:bodyPr>
          <a:lstStyle/>
          <a:p>
            <a:pPr lvl="3"/>
            <a:r>
              <a:rPr lang="nl-NL" sz="2600" b="0" dirty="0"/>
              <a:t>Of moeten we objectief vaststellen dat objectiviteit niet bestaat?</a:t>
            </a:r>
          </a:p>
          <a:p>
            <a:pPr lvl="3"/>
            <a:endParaRPr lang="nl-NL" sz="2600" b="0" dirty="0"/>
          </a:p>
          <a:p>
            <a:pPr lvl="3"/>
            <a:endParaRPr lang="nl-NL" sz="2600" b="0" dirty="0"/>
          </a:p>
          <a:p>
            <a:pPr lvl="3"/>
            <a:endParaRPr lang="nl-NL" sz="2600" b="0" dirty="0"/>
          </a:p>
          <a:p>
            <a:pPr lvl="3"/>
            <a:endParaRPr lang="nl-NL" sz="2600" b="0" dirty="0"/>
          </a:p>
          <a:p>
            <a:pPr lvl="3"/>
            <a:endParaRPr lang="nl-NL" sz="2600" b="0" dirty="0"/>
          </a:p>
          <a:p>
            <a:pPr lvl="3"/>
            <a:endParaRPr lang="nl-NL" sz="2600" b="0" dirty="0"/>
          </a:p>
          <a:p>
            <a:pPr lvl="3"/>
            <a:endParaRPr lang="nl-NL" sz="2600" b="0" dirty="0"/>
          </a:p>
          <a:p>
            <a:pPr lvl="3" algn="ctr"/>
            <a:r>
              <a:rPr lang="nl-NL" sz="2600" b="0" dirty="0"/>
              <a:t>https://arxiv.org/pdf/1902.05080.pdf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Objectiviteit</a:t>
            </a:r>
          </a:p>
        </p:txBody>
      </p:sp>
      <p:sp>
        <p:nvSpPr>
          <p:cNvPr id="4" name="Tijdelijke aanduiding voor verticale tekst 2">
            <a:extLst>
              <a:ext uri="{FF2B5EF4-FFF2-40B4-BE49-F238E27FC236}">
                <a16:creationId xmlns:a16="http://schemas.microsoft.com/office/drawing/2014/main" id="{67443625-9645-46C3-858D-467020962E4D}"/>
              </a:ext>
            </a:extLst>
          </p:cNvPr>
          <p:cNvSpPr txBox="1">
            <a:spLocks/>
          </p:cNvSpPr>
          <p:nvPr/>
        </p:nvSpPr>
        <p:spPr>
          <a:xfrm>
            <a:off x="4353491" y="5105400"/>
            <a:ext cx="3491369" cy="338436"/>
          </a:xfrm>
          <a:prstGeom prst="rect">
            <a:avLst/>
          </a:prstGeom>
          <a:noFill/>
        </p:spPr>
        <p:txBody>
          <a:bodyPr vert="horz" wrap="none" lIns="0" tIns="0" rIns="0" bIns="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292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54292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ctr"/>
            <a:r>
              <a:rPr lang="nl-NL" sz="1000" b="0" dirty="0"/>
              <a:t>© 2019 </a:t>
            </a:r>
            <a:r>
              <a:rPr lang="nl-NL" sz="1000" b="0" dirty="0" err="1"/>
              <a:t>Massimiliano</a:t>
            </a:r>
            <a:r>
              <a:rPr lang="nl-NL" sz="1000" b="0" dirty="0"/>
              <a:t> </a:t>
            </a:r>
            <a:r>
              <a:rPr lang="nl-NL" sz="1000" b="0" dirty="0" err="1"/>
              <a:t>Proietti</a:t>
            </a:r>
            <a:endParaRPr lang="nl-NL" sz="10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F99B5-2A5C-4594-8C9A-9C7C87A0F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5" y="1897595"/>
            <a:ext cx="10972800" cy="30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72956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4294967295"/>
          </p:nvPr>
        </p:nvSpPr>
        <p:spPr>
          <a:xfrm>
            <a:off x="0" y="-1"/>
            <a:ext cx="12198349" cy="4521941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voor de aandacht!</a:t>
            </a:r>
          </a:p>
        </p:txBody>
      </p:sp>
    </p:spTree>
    <p:extLst>
      <p:ext uri="{BB962C8B-B14F-4D97-AF65-F5344CB8AC3E}">
        <p14:creationId xmlns:p14="http://schemas.microsoft.com/office/powerpoint/2010/main" val="252683583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9366920" cy="4795836"/>
          </a:xfrm>
        </p:spPr>
        <p:txBody>
          <a:bodyPr wrap="square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Concepten &amp; Practica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Open practica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Implementatie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dirty="0">
                <a:latin typeface="Georgia" panose="02040502050405020303" pitchFamily="18" charset="0"/>
              </a:rPr>
              <a:t>Per leerjaar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dirty="0">
                <a:latin typeface="Georgia" panose="02040502050405020303" pitchFamily="18" charset="0"/>
              </a:rPr>
              <a:t>Experimenteren/ontwerpen/modelleren/theorie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dirty="0">
                <a:latin typeface="Georgia" panose="02040502050405020303" pitchFamily="18" charset="0"/>
              </a:rPr>
              <a:t>Eisen per jaar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dirty="0">
                <a:latin typeface="Georgia" panose="02040502050405020303" pitchFamily="18" charset="0"/>
              </a:rPr>
              <a:t>Nakijken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dirty="0">
                <a:latin typeface="Georgia" panose="02040502050405020303" pitchFamily="18" charset="0"/>
              </a:rPr>
              <a:t>Tijdsinvestering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Ideeën bedenken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Resultaten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dirty="0">
                <a:latin typeface="Georgia" panose="02040502050405020303" pitchFamily="18" charset="0"/>
              </a:rPr>
              <a:t>Voorbeelden</a:t>
            </a:r>
          </a:p>
          <a:p>
            <a:pPr marL="638175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dirty="0">
                <a:latin typeface="Georgia" panose="02040502050405020303" pitchFamily="18" charset="0"/>
              </a:rPr>
              <a:t>Differentiatie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Georgia" panose="02040502050405020303" pitchFamily="18" charset="0"/>
              </a:rPr>
              <a:t>Discussie: andere vakken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EB8A3-A365-473D-99DB-D9514B25C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92" y="1252836"/>
            <a:ext cx="5912794" cy="41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5516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9366920" cy="4795836"/>
          </a:xfrm>
        </p:spPr>
        <p:txBody>
          <a:bodyPr wrap="square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Concepten zijn altijd op aspecten uit te breiden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600" dirty="0">
                <a:solidFill>
                  <a:srgbClr val="FF0000"/>
                </a:solidFill>
                <a:latin typeface="Georgia" panose="02040502050405020303" pitchFamily="18" charset="0"/>
              </a:rPr>
              <a:t>Plaatje met theorie, modellen, representaties, experimenten, toepassingen, contexten, alledaagse leven, didactiek, preconcepten, geschiedenis, relaties met andere concepten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Er is niemand die ook maar van één concept alles weet: kennis over een concept valt dus altijd uit te breiden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Concepten</a:t>
            </a:r>
          </a:p>
        </p:txBody>
      </p:sp>
    </p:spTree>
    <p:extLst>
      <p:ext uri="{BB962C8B-B14F-4D97-AF65-F5344CB8AC3E}">
        <p14:creationId xmlns:p14="http://schemas.microsoft.com/office/powerpoint/2010/main" val="318351564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Concepten</a:t>
            </a:r>
          </a:p>
        </p:txBody>
      </p:sp>
      <p:sp>
        <p:nvSpPr>
          <p:cNvPr id="5" name="Tijdelijke aanduiding voor verticale tekst 2">
            <a:extLst>
              <a:ext uri="{FF2B5EF4-FFF2-40B4-BE49-F238E27FC236}">
                <a16:creationId xmlns:a16="http://schemas.microsoft.com/office/drawing/2014/main" id="{D001670D-4AC9-494F-ACD8-B5C643E4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9366920" cy="4795836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Etc..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B5553A-4CDC-48F1-948D-42A0BF6AE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803445"/>
              </p:ext>
            </p:extLst>
          </p:nvPr>
        </p:nvGraphicFramePr>
        <p:xfrm>
          <a:off x="2033058" y="718255"/>
          <a:ext cx="8132233" cy="542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632277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6558608" cy="4795836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Welke niveaus van </a:t>
            </a:r>
            <a:r>
              <a:rPr lang="nl-NL" altLang="nl-NL" sz="2600" dirty="0" err="1">
                <a:latin typeface="Georgia" panose="02040502050405020303" pitchFamily="18" charset="0"/>
              </a:rPr>
              <a:t>Bloom</a:t>
            </a:r>
            <a:r>
              <a:rPr lang="nl-NL" altLang="nl-NL" sz="2600" dirty="0">
                <a:latin typeface="Georgia" panose="02040502050405020303" pitchFamily="18" charset="0"/>
              </a:rPr>
              <a:t> kun je spontaan terugvinden in verschillende leeractiviteiten?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Opgaven </a:t>
            </a:r>
            <a:r>
              <a:rPr lang="nl-NL" altLang="nl-NL" sz="2600" dirty="0">
                <a:latin typeface="Georgia" panose="02040502050405020303" pitchFamily="18" charset="0"/>
                <a:sym typeface="Wingdings" panose="05000000000000000000" pitchFamily="2" charset="2"/>
              </a:rPr>
              <a:t> niveaus 1,2,3</a:t>
            </a:r>
            <a:endParaRPr lang="nl-NL" altLang="nl-NL" sz="26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Kookboekpractica </a:t>
            </a:r>
            <a:r>
              <a:rPr lang="nl-NL" altLang="nl-NL" sz="2600" dirty="0">
                <a:latin typeface="Georgia" panose="02040502050405020303" pitchFamily="18" charset="0"/>
                <a:sym typeface="Wingdings" panose="05000000000000000000" pitchFamily="2" charset="2"/>
              </a:rPr>
              <a:t> 1,2,3?</a:t>
            </a:r>
            <a:endParaRPr lang="nl-NL" altLang="nl-NL" sz="26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Gesloten practica </a:t>
            </a:r>
            <a:r>
              <a:rPr lang="nl-NL" altLang="nl-NL" sz="2600" dirty="0">
                <a:latin typeface="Georgia" panose="02040502050405020303" pitchFamily="18" charset="0"/>
                <a:sym typeface="Wingdings" panose="05000000000000000000" pitchFamily="2" charset="2"/>
              </a:rPr>
              <a:t> Weinig reflectie behalve bij vraag om verbetering (Holmes)  alle niveaus ‘hands on’ maar niet ‘</a:t>
            </a:r>
            <a:r>
              <a:rPr lang="nl-NL" altLang="nl-NL" sz="2600" dirty="0" err="1">
                <a:latin typeface="Georgia" panose="02040502050405020303" pitchFamily="18" charset="0"/>
                <a:sym typeface="Wingdings" panose="05000000000000000000" pitchFamily="2" charset="2"/>
              </a:rPr>
              <a:t>minds</a:t>
            </a:r>
            <a:r>
              <a:rPr lang="nl-NL" altLang="nl-NL" sz="2600" dirty="0">
                <a:latin typeface="Georgia" panose="02040502050405020303" pitchFamily="18" charset="0"/>
                <a:sym typeface="Wingdings" panose="05000000000000000000" pitchFamily="2" charset="2"/>
              </a:rPr>
              <a:t> on’ (van den Berg)</a:t>
            </a:r>
            <a:endParaRPr lang="nl-NL" altLang="nl-NL" sz="26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altLang="nl-NL" sz="26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Open practica </a:t>
            </a:r>
            <a:r>
              <a:rPr lang="nl-NL" altLang="nl-NL" sz="2600" dirty="0">
                <a:latin typeface="Georgia" panose="02040502050405020303" pitchFamily="18" charset="0"/>
                <a:sym typeface="Wingdings" panose="05000000000000000000" pitchFamily="2" charset="2"/>
              </a:rPr>
              <a:t> alle niveaus én ‘</a:t>
            </a:r>
            <a:r>
              <a:rPr lang="nl-NL" altLang="nl-NL" sz="2600" dirty="0" err="1">
                <a:latin typeface="Georgia" panose="02040502050405020303" pitchFamily="18" charset="0"/>
                <a:sym typeface="Wingdings" panose="05000000000000000000" pitchFamily="2" charset="2"/>
              </a:rPr>
              <a:t>minds</a:t>
            </a:r>
            <a:r>
              <a:rPr lang="nl-NL" altLang="nl-NL" sz="2600" dirty="0">
                <a:latin typeface="Georgia" panose="02040502050405020303" pitchFamily="18" charset="0"/>
                <a:sym typeface="Wingdings" panose="05000000000000000000" pitchFamily="2" charset="2"/>
              </a:rPr>
              <a:t> on’</a:t>
            </a:r>
            <a:endParaRPr lang="nl-NL" altLang="nl-NL" sz="2600" dirty="0">
              <a:latin typeface="Georgia" panose="02040502050405020303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Bloom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ED29F-1F45-45C7-890D-40307DBA04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399" y="1252836"/>
            <a:ext cx="4452287" cy="3183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F8D439-C621-45F1-96E9-5DB58E3E0D97}"/>
              </a:ext>
            </a:extLst>
          </p:cNvPr>
          <p:cNvSpPr txBox="1"/>
          <p:nvPr/>
        </p:nvSpPr>
        <p:spPr>
          <a:xfrm>
            <a:off x="8187407" y="479715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Krathwohl, 2002</a:t>
            </a:r>
          </a:p>
        </p:txBody>
      </p:sp>
    </p:spTree>
    <p:extLst>
      <p:ext uri="{BB962C8B-B14F-4D97-AF65-F5344CB8AC3E}">
        <p14:creationId xmlns:p14="http://schemas.microsoft.com/office/powerpoint/2010/main" val="375460382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7062664" cy="4795836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Als een bepaald aspect spontaan gebruikt wordt, weet je zeker dat dat aspect van het concept beheerst wordt.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Meten van kennis van concepten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33921-7075-4E18-A42A-0AC92712C9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447" y="1252836"/>
            <a:ext cx="4214239" cy="2520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849C6-97FC-41C4-87BB-C3A615AE78FB}"/>
              </a:ext>
            </a:extLst>
          </p:cNvPr>
          <p:cNvSpPr txBox="1"/>
          <p:nvPr/>
        </p:nvSpPr>
        <p:spPr>
          <a:xfrm>
            <a:off x="8167893" y="4035351"/>
            <a:ext cx="3037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RRRResonantie</a:t>
            </a:r>
            <a:r>
              <a:rPr lang="en-US" sz="1400" dirty="0"/>
              <a:t> – </a:t>
            </a:r>
            <a:r>
              <a:rPr lang="en-US" sz="1400" dirty="0" err="1"/>
              <a:t>meneer</a:t>
            </a:r>
            <a:r>
              <a:rPr lang="en-US" sz="1400" dirty="0"/>
              <a:t> </a:t>
            </a:r>
            <a:r>
              <a:rPr lang="en-US" sz="1400" dirty="0" err="1"/>
              <a:t>Verheij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038945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6">
            <a:extLst>
              <a:ext uri="{FF2B5EF4-FFF2-40B4-BE49-F238E27FC236}">
                <a16:creationId xmlns:a16="http://schemas.microsoft.com/office/drawing/2014/main" id="{E2BE2585-E1D2-4BB6-8471-74F4A189CAEA}"/>
              </a:ext>
            </a:extLst>
          </p:cNvPr>
          <p:cNvSpPr txBox="1">
            <a:spLocks/>
          </p:cNvSpPr>
          <p:nvPr/>
        </p:nvSpPr>
        <p:spPr>
          <a:xfrm>
            <a:off x="404662" y="363895"/>
            <a:ext cx="11389024" cy="3988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Doelen practica: wat doen natuurkundigen</a:t>
            </a:r>
          </a:p>
        </p:txBody>
      </p:sp>
      <p:graphicFrame>
        <p:nvGraphicFramePr>
          <p:cNvPr id="12" name="Table 1">
            <a:extLst>
              <a:ext uri="{FF2B5EF4-FFF2-40B4-BE49-F238E27FC236}">
                <a16:creationId xmlns:a16="http://schemas.microsoft.com/office/drawing/2014/main" id="{FEFA7B92-8C12-4E2D-8976-215C36D0D1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4665" y="1600201"/>
          <a:ext cx="11389020" cy="442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804">
                  <a:extLst>
                    <a:ext uri="{9D8B030D-6E8A-4147-A177-3AD203B41FA5}">
                      <a16:colId xmlns:a16="http://schemas.microsoft.com/office/drawing/2014/main" val="1580516780"/>
                    </a:ext>
                  </a:extLst>
                </a:gridCol>
                <a:gridCol w="2277804">
                  <a:extLst>
                    <a:ext uri="{9D8B030D-6E8A-4147-A177-3AD203B41FA5}">
                      <a16:colId xmlns:a16="http://schemas.microsoft.com/office/drawing/2014/main" val="2955175323"/>
                    </a:ext>
                  </a:extLst>
                </a:gridCol>
                <a:gridCol w="2277804">
                  <a:extLst>
                    <a:ext uri="{9D8B030D-6E8A-4147-A177-3AD203B41FA5}">
                      <a16:colId xmlns:a16="http://schemas.microsoft.com/office/drawing/2014/main" val="1850447217"/>
                    </a:ext>
                  </a:extLst>
                </a:gridCol>
                <a:gridCol w="2277804">
                  <a:extLst>
                    <a:ext uri="{9D8B030D-6E8A-4147-A177-3AD203B41FA5}">
                      <a16:colId xmlns:a16="http://schemas.microsoft.com/office/drawing/2014/main" val="472178634"/>
                    </a:ext>
                  </a:extLst>
                </a:gridCol>
                <a:gridCol w="2277804">
                  <a:extLst>
                    <a:ext uri="{9D8B030D-6E8A-4147-A177-3AD203B41FA5}">
                      <a16:colId xmlns:a16="http://schemas.microsoft.com/office/drawing/2014/main" val="3404750885"/>
                    </a:ext>
                  </a:extLst>
                </a:gridCol>
              </a:tblGrid>
              <a:tr h="649251">
                <a:tc>
                  <a:txBody>
                    <a:bodyPr/>
                    <a:lstStyle/>
                    <a:p>
                      <a:r>
                        <a:rPr lang="en-US" dirty="0" err="1"/>
                        <a:t>Theoretische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fysica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Theoretische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fysica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Experimentele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fysica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Experimentele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fysica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Technische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fysica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692138"/>
                  </a:ext>
                </a:extLst>
              </a:tr>
              <a:tr h="927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bg2"/>
                          </a:solidFill>
                        </a:rPr>
                        <a:t>Ontwikkelen nieuwe theorieën uit bestaande theorieën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bg2"/>
                          </a:solidFill>
                        </a:rPr>
                        <a:t>Ontwikkelen nieuwe theorieën uit experimenten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bg2"/>
                          </a:solidFill>
                        </a:rPr>
                        <a:t>Meten aan verschijnselen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bg2"/>
                          </a:solidFill>
                        </a:rPr>
                        <a:t>Bouwen meetapparatuur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bg2"/>
                          </a:solidFill>
                        </a:rPr>
                        <a:t>Ontwerpen van alles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61982"/>
                  </a:ext>
                </a:extLst>
              </a:tr>
              <a:tr h="2133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82012"/>
                  </a:ext>
                </a:extLst>
              </a:tr>
              <a:tr h="71108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4000" b="1" dirty="0">
                          <a:solidFill>
                            <a:schemeClr val="bg2"/>
                          </a:solidFill>
                        </a:rPr>
                        <a:t>FYSICA!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329644"/>
                  </a:ext>
                </a:extLst>
              </a:tr>
            </a:tbl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FE5A3AE4-58D8-4230-9DA8-57BAE51FCB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19" y="3252673"/>
            <a:ext cx="1828800" cy="182880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3341799E-6C77-4CD8-8061-788B8F282C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996" y="3252673"/>
            <a:ext cx="1828800" cy="1591056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B5BB576F-876C-40D7-A2DC-EDA98B54E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773" y="3252673"/>
            <a:ext cx="1828800" cy="1516392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088B0482-A07C-4B57-B4AB-7FF76ACA26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550" y="3252673"/>
            <a:ext cx="1828800" cy="1208623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ECA5E995-83B7-4155-BF33-B9D507058C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327" y="3273183"/>
            <a:ext cx="1828800" cy="11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9949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6054552" cy="4795836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sz="2600" dirty="0">
                <a:latin typeface="Georgia" panose="02040502050405020303" pitchFamily="18" charset="0"/>
              </a:rPr>
              <a:t>Niet zo gek dat bijna alle natuurkunde artikelen over open practica gaan </a:t>
            </a:r>
            <a:r>
              <a:rPr lang="nl-NL" altLang="nl-NL" sz="2600" dirty="0">
                <a:latin typeface="Georgia" panose="02040502050405020303" pitchFamily="18" charset="0"/>
                <a:sym typeface="Wingdings" panose="05000000000000000000" pitchFamily="2" charset="2"/>
              </a:rPr>
              <a:t> geeft niveau aan van onderzoek!</a:t>
            </a:r>
            <a:endParaRPr lang="nl-NL" altLang="nl-NL" sz="2600" dirty="0">
              <a:latin typeface="Georgia" panose="02040502050405020303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Natuurkunde!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36463-3D1C-4758-A683-D0ED9FACA4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62" y="3723031"/>
            <a:ext cx="1828800" cy="2325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1F47F-BBC9-4C05-8CAE-A4C1B69619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823" y="3625512"/>
            <a:ext cx="1828800" cy="2423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DBF201-F94B-40D4-9203-3FB5980A13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383" y="1252836"/>
            <a:ext cx="3822303" cy="491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03190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79df663fd594932a3918d4dd59275d6b9651"/>
</p:tagLst>
</file>

<file path=ppt/theme/theme1.xml><?xml version="1.0" encoding="utf-8"?>
<a:theme xmlns:a="http://schemas.openxmlformats.org/drawingml/2006/main" name="ICLON-presentatiesjabloon-breedbeeld-nl-windows-v1.2">
  <a:themeElements>
    <a:clrScheme name="Aangepast 28">
      <a:dk1>
        <a:srgbClr val="000000"/>
      </a:dk1>
      <a:lt1>
        <a:srgbClr val="FFFFFF"/>
      </a:lt1>
      <a:dk2>
        <a:srgbClr val="8592BC"/>
      </a:dk2>
      <a:lt2>
        <a:srgbClr val="0C2577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ICLON-presentatiesjabloon-breedbeeld-nl-windows-v1.2</Template>
  <TotalTime>4187</TotalTime>
  <Words>1317</Words>
  <Application>Microsoft Office PowerPoint</Application>
  <PresentationFormat>Custom</PresentationFormat>
  <Paragraphs>355</Paragraphs>
  <Slides>28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 Light</vt:lpstr>
      <vt:lpstr>Georgia</vt:lpstr>
      <vt:lpstr>Arial</vt:lpstr>
      <vt:lpstr>Calibri</vt:lpstr>
      <vt:lpstr>Wingdings</vt:lpstr>
      <vt:lpstr>Minion</vt:lpstr>
      <vt:lpstr>ICLON-presentatiesjabloon-breedbeeld-nl-windows-v1.2</vt:lpstr>
      <vt:lpstr>Aangepast ontwerp</vt:lpstr>
      <vt:lpstr>Open practica</vt:lpstr>
      <vt:lpstr>Objectiviteit</vt:lpstr>
      <vt:lpstr>Inhoudsopgave</vt:lpstr>
      <vt:lpstr>Concepten</vt:lpstr>
      <vt:lpstr>Concepten</vt:lpstr>
      <vt:lpstr>Bloom</vt:lpstr>
      <vt:lpstr>Meten van kennis van concepten</vt:lpstr>
      <vt:lpstr>PowerPoint Presentation</vt:lpstr>
      <vt:lpstr>Natuurkunde!</vt:lpstr>
      <vt:lpstr>Gesloten practica</vt:lpstr>
      <vt:lpstr>Open practica: coherente vaardigheden</vt:lpstr>
      <vt:lpstr>Implementatie open practica</vt:lpstr>
      <vt:lpstr>Implementatie open practica</vt:lpstr>
      <vt:lpstr>Implementatie open practica</vt:lpstr>
      <vt:lpstr>Ideeën bedenken</vt:lpstr>
      <vt:lpstr>Ideeën matrix</vt:lpstr>
      <vt:lpstr>Ideeënmatrix</vt:lpstr>
      <vt:lpstr>Ideeënmatrix</vt:lpstr>
      <vt:lpstr>Ideeënmatrix</vt:lpstr>
      <vt:lpstr>Ideeënmatrix</vt:lpstr>
      <vt:lpstr>Ideeënmatrix</vt:lpstr>
      <vt:lpstr>Ideeënmatrix</vt:lpstr>
      <vt:lpstr>Ideeënmatrix</vt:lpstr>
      <vt:lpstr>Resultaten leerlingen</vt:lpstr>
      <vt:lpstr>Open practica bij andere vakken?</vt:lpstr>
      <vt:lpstr>Conclusie</vt:lpstr>
      <vt:lpstr>Objectiviteit</vt:lpstr>
      <vt:lpstr>Bedankt voor de aandacht!</vt:lpstr>
    </vt:vector>
  </TitlesOfParts>
  <Company>Universiteit Leiden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Vakdidactiek 1.0 &amp; 1.1</dc:title>
  <dc:creator>Logman, P.S.W.M.</dc:creator>
  <cp:lastModifiedBy>Logman</cp:lastModifiedBy>
  <cp:revision>278</cp:revision>
  <dcterms:created xsi:type="dcterms:W3CDTF">2017-08-21T10:46:38Z</dcterms:created>
  <dcterms:modified xsi:type="dcterms:W3CDTF">2019-12-14T08:39:19Z</dcterms:modified>
</cp:coreProperties>
</file>