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1"/>
  </p:notesMasterIdLst>
  <p:handoutMasterIdLst>
    <p:handoutMasterId r:id="rId22"/>
  </p:handoutMasterIdLst>
  <p:sldIdLst>
    <p:sldId id="512" r:id="rId2"/>
    <p:sldId id="493" r:id="rId3"/>
    <p:sldId id="515" r:id="rId4"/>
    <p:sldId id="516" r:id="rId5"/>
    <p:sldId id="518" r:id="rId6"/>
    <p:sldId id="513" r:id="rId7"/>
    <p:sldId id="521" r:id="rId8"/>
    <p:sldId id="534" r:id="rId9"/>
    <p:sldId id="536" r:id="rId10"/>
    <p:sldId id="514" r:id="rId11"/>
    <p:sldId id="522" r:id="rId12"/>
    <p:sldId id="481" r:id="rId13"/>
    <p:sldId id="535" r:id="rId14"/>
    <p:sldId id="529" r:id="rId15"/>
    <p:sldId id="527" r:id="rId16"/>
    <p:sldId id="526" r:id="rId17"/>
    <p:sldId id="531" r:id="rId18"/>
    <p:sldId id="525" r:id="rId19"/>
    <p:sldId id="537" r:id="rId20"/>
  </p:sldIdLst>
  <p:sldSz cx="12192000" cy="6858000"/>
  <p:notesSz cx="6794500" cy="9931400"/>
  <p:defaultText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an Sermeus" initials="JS"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A66BE"/>
    <a:srgbClr val="95F3F5"/>
    <a:srgbClr val="00CC00"/>
    <a:srgbClr val="5B9BD5"/>
    <a:srgbClr val="8BFF8E"/>
    <a:srgbClr val="FF8989"/>
    <a:srgbClr val="CC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734" autoAdjust="0"/>
    <p:restoredTop sz="89636" autoAdjust="0"/>
  </p:normalViewPr>
  <p:slideViewPr>
    <p:cSldViewPr snapToGrid="0">
      <p:cViewPr varScale="1">
        <p:scale>
          <a:sx n="80" d="100"/>
          <a:sy n="80" d="100"/>
        </p:scale>
        <p:origin x="384" y="48"/>
      </p:cViewPr>
      <p:guideLst>
        <p:guide orient="horz" pos="2160"/>
        <p:guide pos="3840"/>
      </p:guideLst>
    </p:cSldViewPr>
  </p:slideViewPr>
  <p:notesTextViewPr>
    <p:cViewPr>
      <p:scale>
        <a:sx n="1" d="1"/>
        <a:sy n="1" d="1"/>
      </p:scale>
      <p:origin x="0" y="0"/>
    </p:cViewPr>
  </p:notesTextViewPr>
  <p:notesViewPr>
    <p:cSldViewPr snapToGrid="0">
      <p:cViewPr varScale="1">
        <p:scale>
          <a:sx n="50" d="100"/>
          <a:sy n="50" d="100"/>
        </p:scale>
        <p:origin x="2898" y="4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44813" cy="496888"/>
          </a:xfrm>
          <a:prstGeom prst="rect">
            <a:avLst/>
          </a:prstGeom>
        </p:spPr>
        <p:txBody>
          <a:bodyPr vert="horz" lIns="91440" tIns="45720" rIns="91440" bIns="45720" rtlCol="0"/>
          <a:lstStyle>
            <a:lvl1pPr algn="l">
              <a:defRPr sz="1200"/>
            </a:lvl1pPr>
          </a:lstStyle>
          <a:p>
            <a:endParaRPr lang="en-US"/>
          </a:p>
        </p:txBody>
      </p:sp>
      <p:sp>
        <p:nvSpPr>
          <p:cNvPr id="3" name="Tijdelijke aanduiding voor datum 2"/>
          <p:cNvSpPr>
            <a:spLocks noGrp="1"/>
          </p:cNvSpPr>
          <p:nvPr>
            <p:ph type="dt" sz="quarter" idx="1"/>
          </p:nvPr>
        </p:nvSpPr>
        <p:spPr>
          <a:xfrm>
            <a:off x="3848100" y="0"/>
            <a:ext cx="2944813" cy="496888"/>
          </a:xfrm>
          <a:prstGeom prst="rect">
            <a:avLst/>
          </a:prstGeom>
        </p:spPr>
        <p:txBody>
          <a:bodyPr vert="horz" lIns="91440" tIns="45720" rIns="91440" bIns="45720" rtlCol="0"/>
          <a:lstStyle>
            <a:lvl1pPr algn="r">
              <a:defRPr sz="1200"/>
            </a:lvl1pPr>
          </a:lstStyle>
          <a:p>
            <a:fld id="{EB2F07CF-DD65-4623-9BCD-FD32EC804DFE}" type="datetimeFigureOut">
              <a:rPr lang="en-US" smtClean="0"/>
              <a:t>16-Jan-20</a:t>
            </a:fld>
            <a:endParaRPr lang="en-US"/>
          </a:p>
        </p:txBody>
      </p:sp>
      <p:sp>
        <p:nvSpPr>
          <p:cNvPr id="4" name="Tijdelijke aanduiding voor voettekst 3"/>
          <p:cNvSpPr>
            <a:spLocks noGrp="1"/>
          </p:cNvSpPr>
          <p:nvPr>
            <p:ph type="ftr" sz="quarter" idx="2"/>
          </p:nvPr>
        </p:nvSpPr>
        <p:spPr>
          <a:xfrm>
            <a:off x="0" y="9432925"/>
            <a:ext cx="2944813" cy="496888"/>
          </a:xfrm>
          <a:prstGeom prst="rect">
            <a:avLst/>
          </a:prstGeom>
        </p:spPr>
        <p:txBody>
          <a:bodyPr vert="horz" lIns="91440" tIns="45720" rIns="91440" bIns="45720" rtlCol="0" anchor="b"/>
          <a:lstStyle>
            <a:lvl1pPr algn="l">
              <a:defRPr sz="1200"/>
            </a:lvl1pPr>
          </a:lstStyle>
          <a:p>
            <a:endParaRPr lang="en-US"/>
          </a:p>
        </p:txBody>
      </p:sp>
      <p:sp>
        <p:nvSpPr>
          <p:cNvPr id="5" name="Tijdelijke aanduiding voor dianummer 4"/>
          <p:cNvSpPr>
            <a:spLocks noGrp="1"/>
          </p:cNvSpPr>
          <p:nvPr>
            <p:ph type="sldNum" sz="quarter" idx="3"/>
          </p:nvPr>
        </p:nvSpPr>
        <p:spPr>
          <a:xfrm>
            <a:off x="3848100" y="9432925"/>
            <a:ext cx="2944813" cy="496888"/>
          </a:xfrm>
          <a:prstGeom prst="rect">
            <a:avLst/>
          </a:prstGeom>
        </p:spPr>
        <p:txBody>
          <a:bodyPr vert="horz" lIns="91440" tIns="45720" rIns="91440" bIns="45720" rtlCol="0" anchor="b"/>
          <a:lstStyle>
            <a:lvl1pPr algn="r">
              <a:defRPr sz="1200"/>
            </a:lvl1pPr>
          </a:lstStyle>
          <a:p>
            <a:fld id="{BC6BCC15-6E84-4CA8-921C-8B6EF9EF1F60}" type="slidenum">
              <a:rPr lang="en-US" smtClean="0"/>
              <a:t>‹#›</a:t>
            </a:fld>
            <a:endParaRPr lang="en-US"/>
          </a:p>
        </p:txBody>
      </p:sp>
    </p:spTree>
    <p:extLst>
      <p:ext uri="{BB962C8B-B14F-4D97-AF65-F5344CB8AC3E}">
        <p14:creationId xmlns:p14="http://schemas.microsoft.com/office/powerpoint/2010/main" val="17764201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4283" cy="498295"/>
          </a:xfrm>
          <a:prstGeom prst="rect">
            <a:avLst/>
          </a:prstGeom>
        </p:spPr>
        <p:txBody>
          <a:bodyPr vert="horz" lIns="91440" tIns="45720" rIns="91440" bIns="45720" rtlCol="0"/>
          <a:lstStyle>
            <a:lvl1pPr algn="l">
              <a:defRPr sz="1200"/>
            </a:lvl1pPr>
          </a:lstStyle>
          <a:p>
            <a:endParaRPr lang="nl-BE"/>
          </a:p>
        </p:txBody>
      </p:sp>
      <p:sp>
        <p:nvSpPr>
          <p:cNvPr id="3" name="Date Placeholder 2"/>
          <p:cNvSpPr>
            <a:spLocks noGrp="1"/>
          </p:cNvSpPr>
          <p:nvPr>
            <p:ph type="dt" idx="1"/>
          </p:nvPr>
        </p:nvSpPr>
        <p:spPr>
          <a:xfrm>
            <a:off x="3848645" y="0"/>
            <a:ext cx="2944283" cy="498295"/>
          </a:xfrm>
          <a:prstGeom prst="rect">
            <a:avLst/>
          </a:prstGeom>
        </p:spPr>
        <p:txBody>
          <a:bodyPr vert="horz" lIns="91440" tIns="45720" rIns="91440" bIns="45720" rtlCol="0"/>
          <a:lstStyle>
            <a:lvl1pPr algn="r">
              <a:defRPr sz="1200"/>
            </a:lvl1pPr>
          </a:lstStyle>
          <a:p>
            <a:fld id="{B3946733-8B8D-46D1-B828-023A90B58369}" type="datetimeFigureOut">
              <a:rPr lang="nl-BE" smtClean="0"/>
              <a:t>16/01/2020</a:t>
            </a:fld>
            <a:endParaRPr lang="nl-BE"/>
          </a:p>
        </p:txBody>
      </p:sp>
      <p:sp>
        <p:nvSpPr>
          <p:cNvPr id="4" name="Slide Image Placeholder 3"/>
          <p:cNvSpPr>
            <a:spLocks noGrp="1" noRot="1" noChangeAspect="1"/>
          </p:cNvSpPr>
          <p:nvPr>
            <p:ph type="sldImg" idx="2"/>
          </p:nvPr>
        </p:nvSpPr>
        <p:spPr>
          <a:xfrm>
            <a:off x="419100" y="1241425"/>
            <a:ext cx="5956300" cy="3351213"/>
          </a:xfrm>
          <a:prstGeom prst="rect">
            <a:avLst/>
          </a:prstGeom>
          <a:noFill/>
          <a:ln w="12700">
            <a:solidFill>
              <a:prstClr val="black"/>
            </a:solidFill>
          </a:ln>
        </p:spPr>
        <p:txBody>
          <a:bodyPr vert="horz" lIns="91440" tIns="45720" rIns="91440" bIns="45720" rtlCol="0" anchor="ctr"/>
          <a:lstStyle/>
          <a:p>
            <a:endParaRPr lang="nl-BE"/>
          </a:p>
        </p:txBody>
      </p:sp>
      <p:sp>
        <p:nvSpPr>
          <p:cNvPr id="5" name="Notes Placeholder 4"/>
          <p:cNvSpPr>
            <a:spLocks noGrp="1"/>
          </p:cNvSpPr>
          <p:nvPr>
            <p:ph type="body" sz="quarter" idx="3"/>
          </p:nvPr>
        </p:nvSpPr>
        <p:spPr>
          <a:xfrm>
            <a:off x="679450" y="4779486"/>
            <a:ext cx="5435600" cy="3910489"/>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BE"/>
          </a:p>
        </p:txBody>
      </p:sp>
      <p:sp>
        <p:nvSpPr>
          <p:cNvPr id="6" name="Footer Placeholder 5"/>
          <p:cNvSpPr>
            <a:spLocks noGrp="1"/>
          </p:cNvSpPr>
          <p:nvPr>
            <p:ph type="ftr" sz="quarter" idx="4"/>
          </p:nvPr>
        </p:nvSpPr>
        <p:spPr>
          <a:xfrm>
            <a:off x="1" y="9433108"/>
            <a:ext cx="2944283" cy="498294"/>
          </a:xfrm>
          <a:prstGeom prst="rect">
            <a:avLst/>
          </a:prstGeom>
        </p:spPr>
        <p:txBody>
          <a:bodyPr vert="horz" lIns="91440" tIns="45720" rIns="91440" bIns="45720" rtlCol="0" anchor="b"/>
          <a:lstStyle>
            <a:lvl1pPr algn="l">
              <a:defRPr sz="1200"/>
            </a:lvl1pPr>
          </a:lstStyle>
          <a:p>
            <a:endParaRPr lang="nl-BE"/>
          </a:p>
        </p:txBody>
      </p:sp>
      <p:sp>
        <p:nvSpPr>
          <p:cNvPr id="7" name="Slide Number Placeholder 6"/>
          <p:cNvSpPr>
            <a:spLocks noGrp="1"/>
          </p:cNvSpPr>
          <p:nvPr>
            <p:ph type="sldNum" sz="quarter" idx="5"/>
          </p:nvPr>
        </p:nvSpPr>
        <p:spPr>
          <a:xfrm>
            <a:off x="3848645" y="9433108"/>
            <a:ext cx="2944283" cy="498294"/>
          </a:xfrm>
          <a:prstGeom prst="rect">
            <a:avLst/>
          </a:prstGeom>
        </p:spPr>
        <p:txBody>
          <a:bodyPr vert="horz" lIns="91440" tIns="45720" rIns="91440" bIns="45720" rtlCol="0" anchor="b"/>
          <a:lstStyle>
            <a:lvl1pPr algn="r">
              <a:defRPr sz="1200"/>
            </a:lvl1pPr>
          </a:lstStyle>
          <a:p>
            <a:fld id="{DB7D857B-033E-4220-8589-9FA7D807A308}" type="slidenum">
              <a:rPr lang="nl-BE" smtClean="0"/>
              <a:t>‹#›</a:t>
            </a:fld>
            <a:endParaRPr lang="nl-BE"/>
          </a:p>
        </p:txBody>
      </p:sp>
    </p:spTree>
    <p:extLst>
      <p:ext uri="{BB962C8B-B14F-4D97-AF65-F5344CB8AC3E}">
        <p14:creationId xmlns:p14="http://schemas.microsoft.com/office/powerpoint/2010/main" val="13406576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dirty="0" smtClean="0"/>
              <a:t>Focus: </a:t>
            </a:r>
          </a:p>
          <a:p>
            <a:r>
              <a:rPr lang="en-US" dirty="0" smtClean="0"/>
              <a:t>Dialogue</a:t>
            </a:r>
          </a:p>
          <a:p>
            <a:r>
              <a:rPr lang="en-US" dirty="0" smtClean="0"/>
              <a:t>Experiment</a:t>
            </a:r>
          </a:p>
          <a:p>
            <a:endParaRPr lang="en-US" dirty="0" smtClean="0"/>
          </a:p>
          <a:p>
            <a:r>
              <a:rPr lang="en-US" dirty="0" smtClean="0"/>
              <a:t>The audience knows that we have to work</a:t>
            </a:r>
            <a:r>
              <a:rPr lang="en-US" baseline="0" dirty="0" smtClean="0"/>
              <a:t> on concept building. </a:t>
            </a:r>
          </a:p>
          <a:p>
            <a:r>
              <a:rPr lang="en-US" baseline="0" dirty="0" smtClean="0"/>
              <a:t>But we have to explain the IF approach, specifically where dialogue an experiments enter and can be used. </a:t>
            </a:r>
          </a:p>
          <a:p>
            <a:r>
              <a:rPr lang="en-US" baseline="0" dirty="0" smtClean="0"/>
              <a:t>Theoretical framing through references where necessary. Important are the link to classical approaches (such as the Merrill). </a:t>
            </a:r>
          </a:p>
          <a:p>
            <a:r>
              <a:rPr lang="en-US" baseline="0" dirty="0" smtClean="0"/>
              <a:t>After introducing the problem (extremely briefly) and the approach (semi briefly) some preliminary results can be presented. </a:t>
            </a:r>
          </a:p>
          <a:p>
            <a:endParaRPr lang="en-US" baseline="0" dirty="0" smtClean="0"/>
          </a:p>
          <a:p>
            <a:r>
              <a:rPr lang="en-US" baseline="0" dirty="0" smtClean="0"/>
              <a:t>We developed some materials for (energy, heat, thermal expansion, …) when those terms are introduced to the students they don’t necessarily confine themselves to the different subjects (e.g. physics). And nor should they. Therefor an integrated approach is interesting. It is also a possibility in Belgium where “natural sciences” is a course in the first grade of secondary education (12-14 y).</a:t>
            </a:r>
          </a:p>
          <a:p>
            <a:r>
              <a:rPr lang="en-US" baseline="0" dirty="0" smtClean="0"/>
              <a:t>The students respond well to the approach. They find themselves getting stuck, exactly because they have to verbalize their thought(process)s. </a:t>
            </a:r>
          </a:p>
          <a:p>
            <a:r>
              <a:rPr lang="en-US" baseline="0" dirty="0" smtClean="0"/>
              <a:t>Teachers struggle with the approach. They are vulnerable, they have to react to impulses of the students, without knowing where the lesson will go. Of course they can steer the direction of the conversation. However this is a sore point of the approach. You have to guide the conversation, preferably where you would like to take it, but you can not correct (or </a:t>
            </a:r>
            <a:r>
              <a:rPr lang="en-US" baseline="0" dirty="0" err="1" smtClean="0"/>
              <a:t>atleast</a:t>
            </a:r>
            <a:r>
              <a:rPr lang="en-US" baseline="0" dirty="0" smtClean="0"/>
              <a:t> not in the first stage) the students on their mistakes. This is experienced as very difficult by teachers. </a:t>
            </a:r>
          </a:p>
          <a:p>
            <a:endParaRPr lang="en-US" baseline="0" dirty="0" smtClean="0"/>
          </a:p>
        </p:txBody>
      </p:sp>
      <p:sp>
        <p:nvSpPr>
          <p:cNvPr id="4" name="Tijdelijke aanduiding voor dianummer 3"/>
          <p:cNvSpPr>
            <a:spLocks noGrp="1"/>
          </p:cNvSpPr>
          <p:nvPr>
            <p:ph type="sldNum" sz="quarter" idx="10"/>
          </p:nvPr>
        </p:nvSpPr>
        <p:spPr/>
        <p:txBody>
          <a:bodyPr/>
          <a:lstStyle/>
          <a:p>
            <a:fld id="{DB7D857B-033E-4220-8589-9FA7D807A308}" type="slidenum">
              <a:rPr lang="nl-BE" smtClean="0"/>
              <a:t>1</a:t>
            </a:fld>
            <a:endParaRPr lang="nl-BE"/>
          </a:p>
        </p:txBody>
      </p:sp>
    </p:spTree>
    <p:extLst>
      <p:ext uri="{BB962C8B-B14F-4D97-AF65-F5344CB8AC3E}">
        <p14:creationId xmlns:p14="http://schemas.microsoft.com/office/powerpoint/2010/main" val="13186171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smtClean="0"/>
              <a:t>NTR – klokhuis </a:t>
            </a:r>
          </a:p>
          <a:p>
            <a:endParaRPr lang="nl-BE" dirty="0" smtClean="0"/>
          </a:p>
          <a:p>
            <a:endParaRPr lang="nl-BE" dirty="0" smtClean="0"/>
          </a:p>
          <a:p>
            <a:endParaRPr lang="nl-BE" dirty="0" smtClean="0"/>
          </a:p>
          <a:p>
            <a:r>
              <a:rPr lang="nl-BE" dirty="0" smtClean="0"/>
              <a:t>Link </a:t>
            </a:r>
            <a:r>
              <a:rPr lang="nl-BE" dirty="0"/>
              <a:t>naar leerplannen:</a:t>
            </a:r>
          </a:p>
          <a:p>
            <a:r>
              <a:rPr lang="nl-BE" dirty="0"/>
              <a:t>Procedurele doelen wet methode en</a:t>
            </a:r>
            <a:r>
              <a:rPr lang="nl-BE" baseline="0" dirty="0"/>
              <a:t> technisch proces</a:t>
            </a:r>
          </a:p>
          <a:p>
            <a:r>
              <a:rPr lang="nl-BE" baseline="0" dirty="0"/>
              <a:t>Conceptuele doelen via idee van de wetenschapper</a:t>
            </a:r>
          </a:p>
          <a:p>
            <a:r>
              <a:rPr lang="nl-BE" baseline="0" dirty="0"/>
              <a:t>Nieuw zijn de fases waarin het eigen idee centraal staat en we inzetten op motivatie, </a:t>
            </a:r>
            <a:r>
              <a:rPr lang="nl-BE" baseline="0" dirty="0" err="1"/>
              <a:t>ownership</a:t>
            </a:r>
            <a:endParaRPr lang="nl-BE" dirty="0"/>
          </a:p>
        </p:txBody>
      </p:sp>
      <p:sp>
        <p:nvSpPr>
          <p:cNvPr id="4" name="Tijdelijke aanduiding voor dianummer 3"/>
          <p:cNvSpPr>
            <a:spLocks noGrp="1"/>
          </p:cNvSpPr>
          <p:nvPr>
            <p:ph type="sldNum" sz="quarter" idx="10"/>
          </p:nvPr>
        </p:nvSpPr>
        <p:spPr/>
        <p:txBody>
          <a:bodyPr/>
          <a:lstStyle/>
          <a:p>
            <a:fld id="{F50C2E1B-35C8-49EF-A5CC-2CD8B0E71079}" type="slidenum">
              <a:rPr lang="nl-BE" smtClean="0"/>
              <a:t>17</a:t>
            </a:fld>
            <a:endParaRPr lang="nl-BE"/>
          </a:p>
        </p:txBody>
      </p:sp>
    </p:spTree>
    <p:extLst>
      <p:ext uri="{BB962C8B-B14F-4D97-AF65-F5344CB8AC3E}">
        <p14:creationId xmlns:p14="http://schemas.microsoft.com/office/powerpoint/2010/main" val="12786887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dirty="0" smtClean="0"/>
              <a:t>Focus: </a:t>
            </a:r>
          </a:p>
          <a:p>
            <a:r>
              <a:rPr lang="en-US" dirty="0" smtClean="0"/>
              <a:t>Dialogue</a:t>
            </a:r>
          </a:p>
          <a:p>
            <a:r>
              <a:rPr lang="en-US" dirty="0" smtClean="0"/>
              <a:t>Experiment</a:t>
            </a:r>
          </a:p>
          <a:p>
            <a:endParaRPr lang="en-US" dirty="0" smtClean="0"/>
          </a:p>
          <a:p>
            <a:r>
              <a:rPr lang="en-US" dirty="0" smtClean="0"/>
              <a:t>The audience knows that we have to work</a:t>
            </a:r>
            <a:r>
              <a:rPr lang="en-US" baseline="0" dirty="0" smtClean="0"/>
              <a:t> on concept building. </a:t>
            </a:r>
          </a:p>
          <a:p>
            <a:r>
              <a:rPr lang="en-US" baseline="0" dirty="0" smtClean="0"/>
              <a:t>But we have to explain the IF approach, specifically where dialogue an experiments enter and can be used. </a:t>
            </a:r>
          </a:p>
          <a:p>
            <a:r>
              <a:rPr lang="en-US" baseline="0" dirty="0" smtClean="0"/>
              <a:t>Theoretical framing through references where necessary. Important are the link to classical approaches (such as the Merrill). </a:t>
            </a:r>
          </a:p>
          <a:p>
            <a:r>
              <a:rPr lang="en-US" baseline="0" dirty="0" smtClean="0"/>
              <a:t>After introducing the problem (extremely briefly) and the approach (semi briefly) some preliminary results can be presented. </a:t>
            </a:r>
          </a:p>
          <a:p>
            <a:endParaRPr lang="en-US" baseline="0" dirty="0" smtClean="0"/>
          </a:p>
          <a:p>
            <a:r>
              <a:rPr lang="en-US" baseline="0" dirty="0" smtClean="0"/>
              <a:t>We developed some materials for (energy, heat, thermal expansion, …) when those terms are introduced to the students they don’t necessarily confine themselves to the different subjects (e.g. physics). And nor should they. Therefor an integrated approach is interesting. It is also a possibility in Belgium where “natural sciences” is a course in the first grade of secondary education (12-14 y).</a:t>
            </a:r>
          </a:p>
          <a:p>
            <a:r>
              <a:rPr lang="en-US" baseline="0" dirty="0" smtClean="0"/>
              <a:t>The students respond well to the approach. They find themselves getting stuck, exactly because they have to verbalize their thought(process)s. </a:t>
            </a:r>
          </a:p>
          <a:p>
            <a:r>
              <a:rPr lang="en-US" baseline="0" dirty="0" smtClean="0"/>
              <a:t>Teachers struggle with the approach. They are vulnerable, they have to react to impulses of the students, without knowing where the lesson will go. Of course they can steer the direction of the conversation. However this is a sore point of the approach. You have to guide the conversation, preferably where you would like to take it, but you can not correct (or </a:t>
            </a:r>
            <a:r>
              <a:rPr lang="en-US" baseline="0" dirty="0" err="1" smtClean="0"/>
              <a:t>atleast</a:t>
            </a:r>
            <a:r>
              <a:rPr lang="en-US" baseline="0" dirty="0" smtClean="0"/>
              <a:t> not in the first stage) the students on their mistakes. This is experienced as very difficult by teachers. </a:t>
            </a:r>
          </a:p>
          <a:p>
            <a:endParaRPr lang="en-US" baseline="0" dirty="0" smtClean="0"/>
          </a:p>
        </p:txBody>
      </p:sp>
      <p:sp>
        <p:nvSpPr>
          <p:cNvPr id="4" name="Tijdelijke aanduiding voor dianummer 3"/>
          <p:cNvSpPr>
            <a:spLocks noGrp="1"/>
          </p:cNvSpPr>
          <p:nvPr>
            <p:ph type="sldNum" sz="quarter" idx="10"/>
          </p:nvPr>
        </p:nvSpPr>
        <p:spPr/>
        <p:txBody>
          <a:bodyPr/>
          <a:lstStyle/>
          <a:p>
            <a:fld id="{DB7D857B-033E-4220-8589-9FA7D807A308}" type="slidenum">
              <a:rPr lang="nl-BE" smtClean="0"/>
              <a:t>19</a:t>
            </a:fld>
            <a:endParaRPr lang="nl-BE"/>
          </a:p>
        </p:txBody>
      </p:sp>
    </p:spTree>
    <p:extLst>
      <p:ext uri="{BB962C8B-B14F-4D97-AF65-F5344CB8AC3E}">
        <p14:creationId xmlns:p14="http://schemas.microsoft.com/office/powerpoint/2010/main" val="37468627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419100" y="1241425"/>
            <a:ext cx="5956300" cy="3351213"/>
          </a:xfrm>
        </p:spPr>
      </p:sp>
      <p:sp>
        <p:nvSpPr>
          <p:cNvPr id="3" name="Tijdelijke aanduiding voor notiti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80s Driver Rosalind / Osborn</a:t>
            </a:r>
            <a:r>
              <a:rPr lang="en-US" baseline="0" dirty="0" smtClean="0"/>
              <a:t> Jonathan </a:t>
            </a:r>
            <a:r>
              <a:rPr lang="en-US" dirty="0" smtClean="0"/>
              <a:t> …..  Identification of </a:t>
            </a:r>
            <a:r>
              <a:rPr lang="en-US" dirty="0" err="1" smtClean="0"/>
              <a:t>preconcepts</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Vosniadou</a:t>
            </a:r>
            <a:r>
              <a:rPr lang="en-US" dirty="0" smtClean="0"/>
              <a:t> framework theory</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Di</a:t>
            </a:r>
            <a:r>
              <a:rPr lang="en-US" baseline="0" dirty="0" smtClean="0"/>
              <a:t> </a:t>
            </a:r>
            <a:r>
              <a:rPr lang="en-US" baseline="0" dirty="0" err="1" smtClean="0"/>
              <a:t>Sessa</a:t>
            </a:r>
            <a:r>
              <a:rPr lang="en-US" baseline="0" dirty="0" smtClean="0"/>
              <a:t> Knowledge in pieces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Mortimer, E. F., &amp; El-Hani, C. N. (Eds.). (2014). </a:t>
            </a:r>
            <a:r>
              <a:rPr lang="en-US" i="1" dirty="0" smtClean="0"/>
              <a:t>Conceptual profiles: A theory of teaching and learning scientific concepts</a:t>
            </a:r>
            <a:r>
              <a:rPr lang="en-US" dirty="0" smtClean="0"/>
              <a:t> (Vol. 42). Springer Science &amp; Business Media.</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Known as a result of research since the 80is.  Not resulted in a change in didactical design</a:t>
            </a:r>
            <a:r>
              <a:rPr lang="en-US" baseline="0" dirty="0" smtClean="0"/>
              <a:t> of the science lesson in Flanders Belgium. </a:t>
            </a:r>
            <a:endParaRPr lang="nl-BE" dirty="0" smtClean="0"/>
          </a:p>
          <a:p>
            <a:r>
              <a:rPr lang="nl-BE" dirty="0" smtClean="0"/>
              <a:t>We follow </a:t>
            </a:r>
            <a:r>
              <a:rPr lang="nl-BE" dirty="0" err="1" smtClean="0"/>
              <a:t>Vosniadou</a:t>
            </a:r>
            <a:r>
              <a:rPr lang="nl-BE" dirty="0" smtClean="0"/>
              <a:t> in </a:t>
            </a:r>
            <a:r>
              <a:rPr lang="nl-BE" dirty="0" err="1" smtClean="0"/>
              <a:t>th</a:t>
            </a:r>
            <a:r>
              <a:rPr lang="nl-BE" dirty="0" smtClean="0"/>
              <a:t> </a:t>
            </a:r>
            <a:r>
              <a:rPr lang="nl-BE" dirty="0" err="1" smtClean="0"/>
              <a:t>eframework</a:t>
            </a:r>
            <a:r>
              <a:rPr lang="nl-BE" dirty="0" smtClean="0"/>
              <a:t> </a:t>
            </a:r>
            <a:r>
              <a:rPr lang="nl-BE" dirty="0" err="1" smtClean="0"/>
              <a:t>theory</a:t>
            </a:r>
            <a:r>
              <a:rPr lang="nl-BE" dirty="0" smtClean="0"/>
              <a:t> approach.</a:t>
            </a:r>
            <a:r>
              <a:rPr lang="nl-BE" baseline="0" dirty="0" smtClean="0"/>
              <a:t> (</a:t>
            </a:r>
            <a:r>
              <a:rPr lang="nl-BE" baseline="0" dirty="0" err="1" smtClean="0"/>
              <a:t>apposing</a:t>
            </a:r>
            <a:r>
              <a:rPr lang="nl-BE" baseline="0" dirty="0" smtClean="0"/>
              <a:t> Di </a:t>
            </a:r>
            <a:r>
              <a:rPr lang="nl-BE" baseline="0" dirty="0" err="1" smtClean="0"/>
              <a:t>Sessa</a:t>
            </a:r>
            <a:r>
              <a:rPr lang="nl-BE" baseline="0" dirty="0" smtClean="0"/>
              <a:t> in </a:t>
            </a:r>
            <a:r>
              <a:rPr lang="nl-BE" baseline="0" dirty="0" err="1" smtClean="0"/>
              <a:t>the</a:t>
            </a:r>
            <a:r>
              <a:rPr lang="nl-BE" baseline="0" dirty="0" smtClean="0"/>
              <a:t> </a:t>
            </a:r>
            <a:r>
              <a:rPr lang="nl-BE" baseline="0" dirty="0" err="1" smtClean="0"/>
              <a:t>fragmented</a:t>
            </a:r>
            <a:r>
              <a:rPr lang="nl-BE" baseline="0" dirty="0" smtClean="0"/>
              <a:t> </a:t>
            </a:r>
            <a:r>
              <a:rPr lang="nl-BE" baseline="0" dirty="0" err="1" smtClean="0"/>
              <a:t>knowledge</a:t>
            </a:r>
            <a:r>
              <a:rPr lang="nl-BE" baseline="0" dirty="0" smtClean="0"/>
              <a:t> in pieces approach) As a </a:t>
            </a:r>
            <a:r>
              <a:rPr lang="nl-BE" baseline="0" dirty="0" err="1" smtClean="0"/>
              <a:t>result</a:t>
            </a:r>
            <a:r>
              <a:rPr lang="nl-BE" baseline="0" dirty="0" smtClean="0"/>
              <a:t> we </a:t>
            </a:r>
            <a:r>
              <a:rPr lang="nl-BE" baseline="0" dirty="0" err="1" smtClean="0"/>
              <a:t>validate</a:t>
            </a:r>
            <a:r>
              <a:rPr lang="nl-BE" baseline="0" dirty="0" smtClean="0"/>
              <a:t> </a:t>
            </a:r>
            <a:r>
              <a:rPr lang="nl-BE" baseline="0" dirty="0" err="1" smtClean="0"/>
              <a:t>the</a:t>
            </a:r>
            <a:r>
              <a:rPr lang="nl-BE" baseline="0" dirty="0" smtClean="0"/>
              <a:t> </a:t>
            </a:r>
            <a:r>
              <a:rPr lang="nl-BE" baseline="0" dirty="0" err="1" smtClean="0"/>
              <a:t>preconceptual</a:t>
            </a:r>
            <a:r>
              <a:rPr lang="nl-BE" baseline="0" dirty="0" smtClean="0"/>
              <a:t> </a:t>
            </a:r>
            <a:r>
              <a:rPr lang="nl-BE" baseline="0" dirty="0" err="1" smtClean="0"/>
              <a:t>framework</a:t>
            </a:r>
            <a:r>
              <a:rPr lang="nl-BE" baseline="0" dirty="0" smtClean="0"/>
              <a:t> as </a:t>
            </a:r>
            <a:r>
              <a:rPr lang="nl-BE" baseline="0" dirty="0" err="1" smtClean="0"/>
              <a:t>valid</a:t>
            </a:r>
            <a:r>
              <a:rPr lang="nl-BE" baseline="0" dirty="0" smtClean="0"/>
              <a:t> </a:t>
            </a:r>
            <a:r>
              <a:rPr lang="nl-BE" baseline="0" dirty="0" err="1" smtClean="0"/>
              <a:t>and</a:t>
            </a:r>
            <a:r>
              <a:rPr lang="nl-BE" baseline="0" dirty="0" smtClean="0"/>
              <a:t> </a:t>
            </a:r>
            <a:r>
              <a:rPr lang="nl-BE" baseline="0" dirty="0" err="1" smtClean="0"/>
              <a:t>viable</a:t>
            </a:r>
            <a:r>
              <a:rPr lang="nl-BE" baseline="0" dirty="0" smtClean="0"/>
              <a:t> </a:t>
            </a:r>
            <a:r>
              <a:rPr lang="nl-BE" baseline="0" dirty="0" err="1" smtClean="0"/>
              <a:t>from</a:t>
            </a:r>
            <a:r>
              <a:rPr lang="nl-BE" baseline="0" dirty="0" smtClean="0"/>
              <a:t> </a:t>
            </a:r>
            <a:r>
              <a:rPr lang="nl-BE" baseline="0" dirty="0" err="1" smtClean="0"/>
              <a:t>the</a:t>
            </a:r>
            <a:r>
              <a:rPr lang="nl-BE" baseline="0" dirty="0" smtClean="0"/>
              <a:t> </a:t>
            </a:r>
            <a:r>
              <a:rPr lang="nl-BE" baseline="0" dirty="0" err="1" smtClean="0"/>
              <a:t>students</a:t>
            </a:r>
            <a:r>
              <a:rPr lang="nl-BE" baseline="0" dirty="0" smtClean="0"/>
              <a:t>’ point of view.</a:t>
            </a:r>
          </a:p>
          <a:p>
            <a:endParaRPr lang="nl-BE"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Corbel" panose="020B0503020204020204" pitchFamily="34" charset="0"/>
                <a:ea typeface="Calibri" panose="020F0502020204030204" pitchFamily="34" charset="0"/>
              </a:rPr>
              <a:t>“</a:t>
            </a:r>
            <a:r>
              <a:rPr lang="en-US" sz="1200" b="1" dirty="0" smtClean="0">
                <a:latin typeface="Corbel" panose="020B0503020204020204" pitchFamily="34" charset="0"/>
                <a:ea typeface="Calibri" panose="020F0502020204030204" pitchFamily="34" charset="0"/>
              </a:rPr>
              <a:t>Rather than replacing </a:t>
            </a:r>
            <a:r>
              <a:rPr lang="en-US" sz="1200" dirty="0" smtClean="0">
                <a:latin typeface="Corbel" panose="020B0503020204020204" pitchFamily="34" charset="0"/>
                <a:ea typeface="Calibri" panose="020F0502020204030204" pitchFamily="34" charset="0"/>
              </a:rPr>
              <a:t>the preconception by the scientific concept, a science class should </a:t>
            </a:r>
            <a:r>
              <a:rPr lang="en-US" sz="1200" b="1" dirty="0" smtClean="0">
                <a:latin typeface="Corbel" panose="020B0503020204020204" pitchFamily="34" charset="0"/>
                <a:ea typeface="Calibri" panose="020F0502020204030204" pitchFamily="34" charset="0"/>
              </a:rPr>
              <a:t>introduce the scientific conceptual framework as an alternative framework </a:t>
            </a:r>
            <a:r>
              <a:rPr lang="en-US" sz="1200" dirty="0" smtClean="0">
                <a:latin typeface="Corbel" panose="020B0503020204020204" pitchFamily="34" charset="0"/>
                <a:ea typeface="Calibri" panose="020F0502020204030204" pitchFamily="34" charset="0"/>
              </a:rPr>
              <a:t>that can also reside in the students’ mind.”</a:t>
            </a:r>
          </a:p>
          <a:p>
            <a:endParaRPr lang="nl-BE" dirty="0"/>
          </a:p>
        </p:txBody>
      </p:sp>
      <p:sp>
        <p:nvSpPr>
          <p:cNvPr id="5" name="Tijdelijke aanduiding voor koptekst 4"/>
          <p:cNvSpPr>
            <a:spLocks noGrp="1"/>
          </p:cNvSpPr>
          <p:nvPr>
            <p:ph type="hdr" sz="quarter" idx="10"/>
          </p:nvPr>
        </p:nvSpPr>
        <p:spPr/>
        <p:txBody>
          <a:bodyPr/>
          <a:lstStyle/>
          <a:p>
            <a:endParaRPr lang="nl-BE"/>
          </a:p>
        </p:txBody>
      </p:sp>
    </p:spTree>
    <p:extLst>
      <p:ext uri="{BB962C8B-B14F-4D97-AF65-F5344CB8AC3E}">
        <p14:creationId xmlns:p14="http://schemas.microsoft.com/office/powerpoint/2010/main" val="11034504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419100" y="1241425"/>
            <a:ext cx="5956300" cy="3351213"/>
          </a:xfrm>
        </p:spPr>
      </p:sp>
      <p:sp>
        <p:nvSpPr>
          <p:cNvPr id="3" name="Tijdelijke aanduiding voor notiti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80s Driver Rosalind / Osborn</a:t>
            </a:r>
            <a:r>
              <a:rPr lang="en-US" baseline="0" dirty="0" smtClean="0"/>
              <a:t> Jonathan </a:t>
            </a:r>
            <a:r>
              <a:rPr lang="en-US" dirty="0" smtClean="0"/>
              <a:t> …..  Identification of </a:t>
            </a:r>
            <a:r>
              <a:rPr lang="en-US" dirty="0" err="1" smtClean="0"/>
              <a:t>preconcepts</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Vosniadou</a:t>
            </a:r>
            <a:r>
              <a:rPr lang="en-US" dirty="0" smtClean="0"/>
              <a:t> framework theory</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Di</a:t>
            </a:r>
            <a:r>
              <a:rPr lang="en-US" baseline="0" dirty="0" smtClean="0"/>
              <a:t> </a:t>
            </a:r>
            <a:r>
              <a:rPr lang="en-US" baseline="0" dirty="0" err="1" smtClean="0"/>
              <a:t>Sessa</a:t>
            </a:r>
            <a:r>
              <a:rPr lang="en-US" baseline="0" dirty="0" smtClean="0"/>
              <a:t> Knowledge in pieces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Mortimer, E. F., &amp; El-Hani, C. N. (Eds.). (2014). </a:t>
            </a:r>
            <a:r>
              <a:rPr lang="en-US" i="1" dirty="0" smtClean="0"/>
              <a:t>Conceptual profiles: A theory of teaching and learning scientific concepts</a:t>
            </a:r>
            <a:r>
              <a:rPr lang="en-US" dirty="0" smtClean="0"/>
              <a:t> (Vol. 42). Springer Science &amp; Business Media.</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Known as a result of research since the 80is.  Not resulted in a change in didactical design</a:t>
            </a:r>
            <a:r>
              <a:rPr lang="en-US" baseline="0" dirty="0" smtClean="0"/>
              <a:t> of the science lesson in Flanders Belgium. </a:t>
            </a:r>
            <a:endParaRPr lang="nl-BE" dirty="0" smtClean="0"/>
          </a:p>
          <a:p>
            <a:r>
              <a:rPr lang="nl-BE" dirty="0" smtClean="0"/>
              <a:t>We follow </a:t>
            </a:r>
            <a:r>
              <a:rPr lang="nl-BE" dirty="0" err="1" smtClean="0"/>
              <a:t>Vosniadou</a:t>
            </a:r>
            <a:r>
              <a:rPr lang="nl-BE" dirty="0" smtClean="0"/>
              <a:t> in </a:t>
            </a:r>
            <a:r>
              <a:rPr lang="nl-BE" dirty="0" err="1" smtClean="0"/>
              <a:t>th</a:t>
            </a:r>
            <a:r>
              <a:rPr lang="nl-BE" dirty="0" smtClean="0"/>
              <a:t> </a:t>
            </a:r>
            <a:r>
              <a:rPr lang="nl-BE" dirty="0" err="1" smtClean="0"/>
              <a:t>eframework</a:t>
            </a:r>
            <a:r>
              <a:rPr lang="nl-BE" dirty="0" smtClean="0"/>
              <a:t> </a:t>
            </a:r>
            <a:r>
              <a:rPr lang="nl-BE" dirty="0" err="1" smtClean="0"/>
              <a:t>theory</a:t>
            </a:r>
            <a:r>
              <a:rPr lang="nl-BE" dirty="0" smtClean="0"/>
              <a:t> approach.</a:t>
            </a:r>
            <a:r>
              <a:rPr lang="nl-BE" baseline="0" dirty="0" smtClean="0"/>
              <a:t> (</a:t>
            </a:r>
            <a:r>
              <a:rPr lang="nl-BE" baseline="0" dirty="0" err="1" smtClean="0"/>
              <a:t>apposing</a:t>
            </a:r>
            <a:r>
              <a:rPr lang="nl-BE" baseline="0" dirty="0" smtClean="0"/>
              <a:t> Di </a:t>
            </a:r>
            <a:r>
              <a:rPr lang="nl-BE" baseline="0" dirty="0" err="1" smtClean="0"/>
              <a:t>Sessa</a:t>
            </a:r>
            <a:r>
              <a:rPr lang="nl-BE" baseline="0" dirty="0" smtClean="0"/>
              <a:t> in </a:t>
            </a:r>
            <a:r>
              <a:rPr lang="nl-BE" baseline="0" dirty="0" err="1" smtClean="0"/>
              <a:t>the</a:t>
            </a:r>
            <a:r>
              <a:rPr lang="nl-BE" baseline="0" dirty="0" smtClean="0"/>
              <a:t> </a:t>
            </a:r>
            <a:r>
              <a:rPr lang="nl-BE" baseline="0" dirty="0" err="1" smtClean="0"/>
              <a:t>fragmented</a:t>
            </a:r>
            <a:r>
              <a:rPr lang="nl-BE" baseline="0" dirty="0" smtClean="0"/>
              <a:t> </a:t>
            </a:r>
            <a:r>
              <a:rPr lang="nl-BE" baseline="0" dirty="0" err="1" smtClean="0"/>
              <a:t>knowledge</a:t>
            </a:r>
            <a:r>
              <a:rPr lang="nl-BE" baseline="0" dirty="0" smtClean="0"/>
              <a:t> in pieces approach) As a </a:t>
            </a:r>
            <a:r>
              <a:rPr lang="nl-BE" baseline="0" dirty="0" err="1" smtClean="0"/>
              <a:t>result</a:t>
            </a:r>
            <a:r>
              <a:rPr lang="nl-BE" baseline="0" dirty="0" smtClean="0"/>
              <a:t> we </a:t>
            </a:r>
            <a:r>
              <a:rPr lang="nl-BE" baseline="0" dirty="0" err="1" smtClean="0"/>
              <a:t>validate</a:t>
            </a:r>
            <a:r>
              <a:rPr lang="nl-BE" baseline="0" dirty="0" smtClean="0"/>
              <a:t> </a:t>
            </a:r>
            <a:r>
              <a:rPr lang="nl-BE" baseline="0" dirty="0" err="1" smtClean="0"/>
              <a:t>the</a:t>
            </a:r>
            <a:r>
              <a:rPr lang="nl-BE" baseline="0" dirty="0" smtClean="0"/>
              <a:t> </a:t>
            </a:r>
            <a:r>
              <a:rPr lang="nl-BE" baseline="0" dirty="0" err="1" smtClean="0"/>
              <a:t>preconceptual</a:t>
            </a:r>
            <a:r>
              <a:rPr lang="nl-BE" baseline="0" dirty="0" smtClean="0"/>
              <a:t> </a:t>
            </a:r>
            <a:r>
              <a:rPr lang="nl-BE" baseline="0" dirty="0" err="1" smtClean="0"/>
              <a:t>framework</a:t>
            </a:r>
            <a:r>
              <a:rPr lang="nl-BE" baseline="0" dirty="0" smtClean="0"/>
              <a:t> as </a:t>
            </a:r>
            <a:r>
              <a:rPr lang="nl-BE" baseline="0" dirty="0" err="1" smtClean="0"/>
              <a:t>valid</a:t>
            </a:r>
            <a:r>
              <a:rPr lang="nl-BE" baseline="0" dirty="0" smtClean="0"/>
              <a:t> </a:t>
            </a:r>
            <a:r>
              <a:rPr lang="nl-BE" baseline="0" dirty="0" err="1" smtClean="0"/>
              <a:t>and</a:t>
            </a:r>
            <a:r>
              <a:rPr lang="nl-BE" baseline="0" dirty="0" smtClean="0"/>
              <a:t> </a:t>
            </a:r>
            <a:r>
              <a:rPr lang="nl-BE" baseline="0" dirty="0" err="1" smtClean="0"/>
              <a:t>viable</a:t>
            </a:r>
            <a:r>
              <a:rPr lang="nl-BE" baseline="0" dirty="0" smtClean="0"/>
              <a:t> </a:t>
            </a:r>
            <a:r>
              <a:rPr lang="nl-BE" baseline="0" dirty="0" err="1" smtClean="0"/>
              <a:t>from</a:t>
            </a:r>
            <a:r>
              <a:rPr lang="nl-BE" baseline="0" dirty="0" smtClean="0"/>
              <a:t> </a:t>
            </a:r>
            <a:r>
              <a:rPr lang="nl-BE" baseline="0" dirty="0" err="1" smtClean="0"/>
              <a:t>the</a:t>
            </a:r>
            <a:r>
              <a:rPr lang="nl-BE" baseline="0" dirty="0" smtClean="0"/>
              <a:t> </a:t>
            </a:r>
            <a:r>
              <a:rPr lang="nl-BE" baseline="0" dirty="0" err="1" smtClean="0"/>
              <a:t>students</a:t>
            </a:r>
            <a:r>
              <a:rPr lang="nl-BE" baseline="0" dirty="0" smtClean="0"/>
              <a:t>’ point of view.</a:t>
            </a:r>
          </a:p>
          <a:p>
            <a:endParaRPr lang="nl-BE"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Corbel" panose="020B0503020204020204" pitchFamily="34" charset="0"/>
                <a:ea typeface="Calibri" panose="020F0502020204030204" pitchFamily="34" charset="0"/>
              </a:rPr>
              <a:t>“</a:t>
            </a:r>
            <a:r>
              <a:rPr lang="en-US" sz="1200" b="1" dirty="0" smtClean="0">
                <a:latin typeface="Corbel" panose="020B0503020204020204" pitchFamily="34" charset="0"/>
                <a:ea typeface="Calibri" panose="020F0502020204030204" pitchFamily="34" charset="0"/>
              </a:rPr>
              <a:t>Rather than replacing </a:t>
            </a:r>
            <a:r>
              <a:rPr lang="en-US" sz="1200" dirty="0" smtClean="0">
                <a:latin typeface="Corbel" panose="020B0503020204020204" pitchFamily="34" charset="0"/>
                <a:ea typeface="Calibri" panose="020F0502020204030204" pitchFamily="34" charset="0"/>
              </a:rPr>
              <a:t>the preconception by the scientific concept, a science class should </a:t>
            </a:r>
            <a:r>
              <a:rPr lang="en-US" sz="1200" b="1" dirty="0" smtClean="0">
                <a:latin typeface="Corbel" panose="020B0503020204020204" pitchFamily="34" charset="0"/>
                <a:ea typeface="Calibri" panose="020F0502020204030204" pitchFamily="34" charset="0"/>
              </a:rPr>
              <a:t>introduce the scientific conceptual framework as an alternative framework </a:t>
            </a:r>
            <a:r>
              <a:rPr lang="en-US" sz="1200" dirty="0" smtClean="0">
                <a:latin typeface="Corbel" panose="020B0503020204020204" pitchFamily="34" charset="0"/>
                <a:ea typeface="Calibri" panose="020F0502020204030204" pitchFamily="34" charset="0"/>
              </a:rPr>
              <a:t>that can also reside in the students’ mind.”</a:t>
            </a:r>
          </a:p>
          <a:p>
            <a:endParaRPr lang="nl-BE" dirty="0"/>
          </a:p>
        </p:txBody>
      </p:sp>
      <p:sp>
        <p:nvSpPr>
          <p:cNvPr id="5" name="Tijdelijke aanduiding voor koptekst 4"/>
          <p:cNvSpPr>
            <a:spLocks noGrp="1"/>
          </p:cNvSpPr>
          <p:nvPr>
            <p:ph type="hdr" sz="quarter" idx="10"/>
          </p:nvPr>
        </p:nvSpPr>
        <p:spPr/>
        <p:txBody>
          <a:bodyPr/>
          <a:lstStyle/>
          <a:p>
            <a:endParaRPr lang="nl-BE"/>
          </a:p>
        </p:txBody>
      </p:sp>
    </p:spTree>
    <p:extLst>
      <p:ext uri="{BB962C8B-B14F-4D97-AF65-F5344CB8AC3E}">
        <p14:creationId xmlns:p14="http://schemas.microsoft.com/office/powerpoint/2010/main" val="26695959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dirty="0"/>
          </a:p>
        </p:txBody>
      </p:sp>
      <p:sp>
        <p:nvSpPr>
          <p:cNvPr id="4" name="Slide Number Placeholder 3"/>
          <p:cNvSpPr>
            <a:spLocks noGrp="1"/>
          </p:cNvSpPr>
          <p:nvPr>
            <p:ph type="sldNum" sz="quarter" idx="10"/>
          </p:nvPr>
        </p:nvSpPr>
        <p:spPr/>
        <p:txBody>
          <a:bodyPr/>
          <a:lstStyle/>
          <a:p>
            <a:fld id="{F50C2E1B-35C8-49EF-A5CC-2CD8B0E71079}" type="slidenum">
              <a:rPr lang="nl-BE" smtClean="0"/>
              <a:t>9</a:t>
            </a:fld>
            <a:endParaRPr lang="nl-BE"/>
          </a:p>
        </p:txBody>
      </p:sp>
    </p:spTree>
    <p:extLst>
      <p:ext uri="{BB962C8B-B14F-4D97-AF65-F5344CB8AC3E}">
        <p14:creationId xmlns:p14="http://schemas.microsoft.com/office/powerpoint/2010/main" val="24143381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419100" y="1241425"/>
            <a:ext cx="5956300" cy="3351213"/>
          </a:xfrm>
        </p:spPr>
      </p:sp>
      <p:sp>
        <p:nvSpPr>
          <p:cNvPr id="3" name="Tijdelijke aanduiding voor notities 2"/>
          <p:cNvSpPr>
            <a:spLocks noGrp="1"/>
          </p:cNvSpPr>
          <p:nvPr>
            <p:ph type="body" idx="1"/>
          </p:nvPr>
        </p:nvSpPr>
        <p:spPr/>
        <p:txBody>
          <a:bodyPr/>
          <a:lstStyle/>
          <a:p>
            <a:r>
              <a:rPr lang="nl-BE" dirty="0" smtClean="0"/>
              <a:t>In de lesvoorbereiding</a:t>
            </a:r>
          </a:p>
          <a:p>
            <a:endParaRPr lang="nl-BE" dirty="0" smtClean="0"/>
          </a:p>
          <a:p>
            <a:r>
              <a:rPr lang="nl-BE" dirty="0" smtClean="0"/>
              <a:t>Wat zal je doen?</a:t>
            </a:r>
          </a:p>
          <a:p>
            <a:r>
              <a:rPr lang="nl-BE" dirty="0" smtClean="0"/>
              <a:t>Wat zal je zeggen?</a:t>
            </a:r>
          </a:p>
          <a:p>
            <a:r>
              <a:rPr lang="nl-BE" dirty="0" smtClean="0"/>
              <a:t>Wat kan je verwachten?</a:t>
            </a:r>
          </a:p>
          <a:p>
            <a:r>
              <a:rPr lang="nl-BE" dirty="0" smtClean="0"/>
              <a:t>Let op!</a:t>
            </a:r>
          </a:p>
          <a:p>
            <a:endParaRPr lang="en-US" dirty="0"/>
          </a:p>
        </p:txBody>
      </p:sp>
      <p:sp>
        <p:nvSpPr>
          <p:cNvPr id="4" name="Tijdelijke aanduiding voor dianummer 3"/>
          <p:cNvSpPr>
            <a:spLocks noGrp="1"/>
          </p:cNvSpPr>
          <p:nvPr>
            <p:ph type="sldNum" sz="quarter" idx="10"/>
          </p:nvPr>
        </p:nvSpPr>
        <p:spPr/>
        <p:txBody>
          <a:bodyPr/>
          <a:lstStyle/>
          <a:p>
            <a:fld id="{DB7D857B-033E-4220-8589-9FA7D807A308}" type="slidenum">
              <a:rPr lang="nl-BE" smtClean="0"/>
              <a:t>11</a:t>
            </a:fld>
            <a:endParaRPr lang="nl-BE"/>
          </a:p>
        </p:txBody>
      </p:sp>
    </p:spTree>
    <p:extLst>
      <p:ext uri="{BB962C8B-B14F-4D97-AF65-F5344CB8AC3E}">
        <p14:creationId xmlns:p14="http://schemas.microsoft.com/office/powerpoint/2010/main" val="11833822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419100" y="1241425"/>
            <a:ext cx="5956300" cy="3351213"/>
          </a:xfrm>
        </p:spPr>
      </p:sp>
      <p:sp>
        <p:nvSpPr>
          <p:cNvPr id="3" name="Tijdelijke aanduiding voor notities 2"/>
          <p:cNvSpPr>
            <a:spLocks noGrp="1"/>
          </p:cNvSpPr>
          <p:nvPr>
            <p:ph type="body" idx="1"/>
          </p:nvPr>
        </p:nvSpPr>
        <p:spPr/>
        <p:txBody>
          <a:bodyPr/>
          <a:lstStyle/>
          <a:p>
            <a:r>
              <a:rPr lang="nl-BE" dirty="0" smtClean="0"/>
              <a:t>Experiment met bimetaal en heet water uitvoeren</a:t>
            </a:r>
          </a:p>
          <a:p>
            <a:r>
              <a:rPr lang="nl-BE" dirty="0" smtClean="0"/>
              <a:t>Kop met hete tee in een grotere kop met koud water zetten</a:t>
            </a:r>
          </a:p>
          <a:p>
            <a:r>
              <a:rPr lang="nl-BE" dirty="0" smtClean="0"/>
              <a:t>Videofragment HFAM</a:t>
            </a:r>
            <a:endParaRPr lang="en-US" dirty="0"/>
          </a:p>
        </p:txBody>
      </p:sp>
      <p:sp>
        <p:nvSpPr>
          <p:cNvPr id="4" name="Tijdelijke aanduiding voor dianummer 3"/>
          <p:cNvSpPr>
            <a:spLocks noGrp="1"/>
          </p:cNvSpPr>
          <p:nvPr>
            <p:ph type="sldNum" sz="quarter" idx="10"/>
          </p:nvPr>
        </p:nvSpPr>
        <p:spPr/>
        <p:txBody>
          <a:bodyPr/>
          <a:lstStyle/>
          <a:p>
            <a:fld id="{DB7D857B-033E-4220-8589-9FA7D807A308}" type="slidenum">
              <a:rPr lang="nl-BE" smtClean="0"/>
              <a:t>12</a:t>
            </a:fld>
            <a:endParaRPr lang="nl-BE"/>
          </a:p>
        </p:txBody>
      </p:sp>
    </p:spTree>
    <p:extLst>
      <p:ext uri="{BB962C8B-B14F-4D97-AF65-F5344CB8AC3E}">
        <p14:creationId xmlns:p14="http://schemas.microsoft.com/office/powerpoint/2010/main" val="9620624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dirty="0"/>
          </a:p>
        </p:txBody>
      </p:sp>
      <p:sp>
        <p:nvSpPr>
          <p:cNvPr id="4" name="Slide Number Placeholder 3"/>
          <p:cNvSpPr>
            <a:spLocks noGrp="1"/>
          </p:cNvSpPr>
          <p:nvPr>
            <p:ph type="sldNum" sz="quarter" idx="10"/>
          </p:nvPr>
        </p:nvSpPr>
        <p:spPr/>
        <p:txBody>
          <a:bodyPr/>
          <a:lstStyle/>
          <a:p>
            <a:fld id="{DB7D857B-033E-4220-8589-9FA7D807A308}" type="slidenum">
              <a:rPr lang="nl-BE" smtClean="0"/>
              <a:t>13</a:t>
            </a:fld>
            <a:endParaRPr lang="nl-BE"/>
          </a:p>
        </p:txBody>
      </p:sp>
    </p:spTree>
    <p:extLst>
      <p:ext uri="{BB962C8B-B14F-4D97-AF65-F5344CB8AC3E}">
        <p14:creationId xmlns:p14="http://schemas.microsoft.com/office/powerpoint/2010/main" val="27254641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dirty="0" smtClean="0"/>
              <a:t>Focus: </a:t>
            </a:r>
          </a:p>
          <a:p>
            <a:r>
              <a:rPr lang="en-US" dirty="0" smtClean="0"/>
              <a:t>Dialogue</a:t>
            </a:r>
          </a:p>
          <a:p>
            <a:r>
              <a:rPr lang="en-US" dirty="0" smtClean="0"/>
              <a:t>Experiment</a:t>
            </a:r>
          </a:p>
          <a:p>
            <a:endParaRPr lang="en-US" dirty="0" smtClean="0"/>
          </a:p>
          <a:p>
            <a:r>
              <a:rPr lang="en-US" dirty="0" smtClean="0"/>
              <a:t>The audience knows that we have to work</a:t>
            </a:r>
            <a:r>
              <a:rPr lang="en-US" baseline="0" dirty="0" smtClean="0"/>
              <a:t> on concept building. </a:t>
            </a:r>
          </a:p>
          <a:p>
            <a:r>
              <a:rPr lang="en-US" baseline="0" dirty="0" smtClean="0"/>
              <a:t>But we have to explain the IF approach, specifically where dialogue an experiments enter and can be used. </a:t>
            </a:r>
          </a:p>
          <a:p>
            <a:r>
              <a:rPr lang="en-US" baseline="0" dirty="0" smtClean="0"/>
              <a:t>Theoretical framing through references where necessary. Important are the link to classical approaches (such as the Merrill). </a:t>
            </a:r>
          </a:p>
          <a:p>
            <a:r>
              <a:rPr lang="en-US" baseline="0" dirty="0" smtClean="0"/>
              <a:t>After introducing the problem (extremely briefly) and the approach (semi briefly) some preliminary results can be presented. </a:t>
            </a:r>
          </a:p>
          <a:p>
            <a:endParaRPr lang="en-US" baseline="0" dirty="0" smtClean="0"/>
          </a:p>
          <a:p>
            <a:r>
              <a:rPr lang="en-US" baseline="0" dirty="0" smtClean="0"/>
              <a:t>We developed some materials for (energy, heat, thermal expansion, …) when those terms are introduced to the students they don’t necessarily confine themselves to the different subjects (e.g. physics). And nor should they. Therefor an integrated approach is interesting. It is also a possibility in Belgium where “natural sciences” is a course in the first grade of secondary education (12-14 y).</a:t>
            </a:r>
          </a:p>
          <a:p>
            <a:r>
              <a:rPr lang="en-US" baseline="0" dirty="0" smtClean="0"/>
              <a:t>The students respond well to the approach. They find themselves getting stuck, exactly because they have to verbalize their thought(process)s. </a:t>
            </a:r>
          </a:p>
          <a:p>
            <a:r>
              <a:rPr lang="en-US" baseline="0" dirty="0" smtClean="0"/>
              <a:t>Teachers struggle with the approach. They are vulnerable, they have to react to impulses of the students, without knowing where the lesson will go. Of course they can steer the direction of the conversation. However this is a sore point of the approach. You have to guide the conversation, preferably where you would like to take it, but you can not correct (or </a:t>
            </a:r>
            <a:r>
              <a:rPr lang="en-US" baseline="0" dirty="0" err="1" smtClean="0"/>
              <a:t>atleast</a:t>
            </a:r>
            <a:r>
              <a:rPr lang="en-US" baseline="0" dirty="0" smtClean="0"/>
              <a:t> not in the first stage) the students on their mistakes. This is experienced as very difficult by teachers. </a:t>
            </a:r>
          </a:p>
          <a:p>
            <a:endParaRPr lang="en-US" baseline="0" dirty="0" smtClean="0"/>
          </a:p>
        </p:txBody>
      </p:sp>
      <p:sp>
        <p:nvSpPr>
          <p:cNvPr id="4" name="Tijdelijke aanduiding voor dianummer 3"/>
          <p:cNvSpPr>
            <a:spLocks noGrp="1"/>
          </p:cNvSpPr>
          <p:nvPr>
            <p:ph type="sldNum" sz="quarter" idx="10"/>
          </p:nvPr>
        </p:nvSpPr>
        <p:spPr/>
        <p:txBody>
          <a:bodyPr/>
          <a:lstStyle/>
          <a:p>
            <a:fld id="{DB7D857B-033E-4220-8589-9FA7D807A308}" type="slidenum">
              <a:rPr lang="nl-BE" smtClean="0"/>
              <a:t>14</a:t>
            </a:fld>
            <a:endParaRPr lang="nl-BE"/>
          </a:p>
        </p:txBody>
      </p:sp>
    </p:spTree>
    <p:extLst>
      <p:ext uri="{BB962C8B-B14F-4D97-AF65-F5344CB8AC3E}">
        <p14:creationId xmlns:p14="http://schemas.microsoft.com/office/powerpoint/2010/main" val="14855760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Link</a:t>
            </a:r>
            <a:r>
              <a:rPr lang="nl-BE" baseline="0" dirty="0"/>
              <a:t> naar STEM kader?</a:t>
            </a:r>
            <a:endParaRPr lang="nl-BE" dirty="0"/>
          </a:p>
        </p:txBody>
      </p:sp>
      <p:sp>
        <p:nvSpPr>
          <p:cNvPr id="4" name="Tijdelijke aanduiding voor dianummer 3"/>
          <p:cNvSpPr>
            <a:spLocks noGrp="1"/>
          </p:cNvSpPr>
          <p:nvPr>
            <p:ph type="sldNum" sz="quarter" idx="10"/>
          </p:nvPr>
        </p:nvSpPr>
        <p:spPr/>
        <p:txBody>
          <a:bodyPr/>
          <a:lstStyle/>
          <a:p>
            <a:fld id="{F50C2E1B-35C8-49EF-A5CC-2CD8B0E71079}" type="slidenum">
              <a:rPr lang="nl-BE" smtClean="0"/>
              <a:t>15</a:t>
            </a:fld>
            <a:endParaRPr lang="nl-BE"/>
          </a:p>
        </p:txBody>
      </p:sp>
    </p:spTree>
    <p:extLst>
      <p:ext uri="{BB962C8B-B14F-4D97-AF65-F5344CB8AC3E}">
        <p14:creationId xmlns:p14="http://schemas.microsoft.com/office/powerpoint/2010/main" val="14896907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6F1ABC24-3761-4FCC-8474-C3BED03470A3}" type="datetimeFigureOut">
              <a:rPr lang="nl-BE" smtClean="0"/>
              <a:t>16/01/2020</a:t>
            </a:fld>
            <a:endParaRPr lang="nl-BE"/>
          </a:p>
        </p:txBody>
      </p:sp>
      <p:sp>
        <p:nvSpPr>
          <p:cNvPr id="5" name="Footer Placeholder 4"/>
          <p:cNvSpPr>
            <a:spLocks noGrp="1"/>
          </p:cNvSpPr>
          <p:nvPr>
            <p:ph type="ftr" sz="quarter" idx="11"/>
          </p:nvPr>
        </p:nvSpPr>
        <p:spPr/>
        <p:txBody>
          <a:bodyPr/>
          <a:lstStyle/>
          <a:p>
            <a:endParaRPr lang="nl-BE"/>
          </a:p>
        </p:txBody>
      </p:sp>
      <p:sp>
        <p:nvSpPr>
          <p:cNvPr id="6" name="Slide Number Placeholder 5"/>
          <p:cNvSpPr>
            <a:spLocks noGrp="1"/>
          </p:cNvSpPr>
          <p:nvPr>
            <p:ph type="sldNum" sz="quarter" idx="12"/>
          </p:nvPr>
        </p:nvSpPr>
        <p:spPr/>
        <p:txBody>
          <a:bodyPr/>
          <a:lstStyle/>
          <a:p>
            <a:fld id="{A8DC62C1-349B-4A70-B500-183D562168A3}" type="slidenum">
              <a:rPr lang="nl-BE" smtClean="0"/>
              <a:t>‹#›</a:t>
            </a:fld>
            <a:endParaRPr lang="nl-BE"/>
          </a:p>
        </p:txBody>
      </p:sp>
    </p:spTree>
    <p:extLst>
      <p:ext uri="{BB962C8B-B14F-4D97-AF65-F5344CB8AC3E}">
        <p14:creationId xmlns:p14="http://schemas.microsoft.com/office/powerpoint/2010/main" val="19271478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F1ABC24-3761-4FCC-8474-C3BED03470A3}" type="datetimeFigureOut">
              <a:rPr lang="nl-BE" smtClean="0"/>
              <a:t>16/01/2020</a:t>
            </a:fld>
            <a:endParaRPr lang="nl-BE"/>
          </a:p>
        </p:txBody>
      </p:sp>
      <p:sp>
        <p:nvSpPr>
          <p:cNvPr id="5" name="Footer Placeholder 4"/>
          <p:cNvSpPr>
            <a:spLocks noGrp="1"/>
          </p:cNvSpPr>
          <p:nvPr>
            <p:ph type="ftr" sz="quarter" idx="11"/>
          </p:nvPr>
        </p:nvSpPr>
        <p:spPr/>
        <p:txBody>
          <a:bodyPr/>
          <a:lstStyle/>
          <a:p>
            <a:endParaRPr lang="nl-BE"/>
          </a:p>
        </p:txBody>
      </p:sp>
      <p:sp>
        <p:nvSpPr>
          <p:cNvPr id="6" name="Slide Number Placeholder 5"/>
          <p:cNvSpPr>
            <a:spLocks noGrp="1"/>
          </p:cNvSpPr>
          <p:nvPr>
            <p:ph type="sldNum" sz="quarter" idx="12"/>
          </p:nvPr>
        </p:nvSpPr>
        <p:spPr/>
        <p:txBody>
          <a:bodyPr/>
          <a:lstStyle/>
          <a:p>
            <a:fld id="{A8DC62C1-349B-4A70-B500-183D562168A3}" type="slidenum">
              <a:rPr lang="nl-BE" smtClean="0"/>
              <a:t>‹#›</a:t>
            </a:fld>
            <a:endParaRPr lang="nl-BE"/>
          </a:p>
        </p:txBody>
      </p:sp>
    </p:spTree>
    <p:extLst>
      <p:ext uri="{BB962C8B-B14F-4D97-AF65-F5344CB8AC3E}">
        <p14:creationId xmlns:p14="http://schemas.microsoft.com/office/powerpoint/2010/main" val="18869226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F1ABC24-3761-4FCC-8474-C3BED03470A3}" type="datetimeFigureOut">
              <a:rPr lang="nl-BE" smtClean="0"/>
              <a:t>16/01/2020</a:t>
            </a:fld>
            <a:endParaRPr lang="nl-BE"/>
          </a:p>
        </p:txBody>
      </p:sp>
      <p:sp>
        <p:nvSpPr>
          <p:cNvPr id="5" name="Footer Placeholder 4"/>
          <p:cNvSpPr>
            <a:spLocks noGrp="1"/>
          </p:cNvSpPr>
          <p:nvPr>
            <p:ph type="ftr" sz="quarter" idx="11"/>
          </p:nvPr>
        </p:nvSpPr>
        <p:spPr/>
        <p:txBody>
          <a:bodyPr/>
          <a:lstStyle/>
          <a:p>
            <a:endParaRPr lang="nl-BE"/>
          </a:p>
        </p:txBody>
      </p:sp>
      <p:sp>
        <p:nvSpPr>
          <p:cNvPr id="6" name="Slide Number Placeholder 5"/>
          <p:cNvSpPr>
            <a:spLocks noGrp="1"/>
          </p:cNvSpPr>
          <p:nvPr>
            <p:ph type="sldNum" sz="quarter" idx="12"/>
          </p:nvPr>
        </p:nvSpPr>
        <p:spPr/>
        <p:txBody>
          <a:bodyPr/>
          <a:lstStyle/>
          <a:p>
            <a:fld id="{A8DC62C1-349B-4A70-B500-183D562168A3}" type="slidenum">
              <a:rPr lang="nl-BE" smtClean="0"/>
              <a:t>‹#›</a:t>
            </a:fld>
            <a:endParaRPr lang="nl-BE"/>
          </a:p>
        </p:txBody>
      </p:sp>
    </p:spTree>
    <p:extLst>
      <p:ext uri="{BB962C8B-B14F-4D97-AF65-F5344CB8AC3E}">
        <p14:creationId xmlns:p14="http://schemas.microsoft.com/office/powerpoint/2010/main" val="34901565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F1ABC24-3761-4FCC-8474-C3BED03470A3}" type="datetimeFigureOut">
              <a:rPr lang="nl-BE" smtClean="0"/>
              <a:t>16/01/2020</a:t>
            </a:fld>
            <a:endParaRPr lang="nl-BE"/>
          </a:p>
        </p:txBody>
      </p:sp>
      <p:sp>
        <p:nvSpPr>
          <p:cNvPr id="5" name="Footer Placeholder 4"/>
          <p:cNvSpPr>
            <a:spLocks noGrp="1"/>
          </p:cNvSpPr>
          <p:nvPr>
            <p:ph type="ftr" sz="quarter" idx="11"/>
          </p:nvPr>
        </p:nvSpPr>
        <p:spPr/>
        <p:txBody>
          <a:bodyPr/>
          <a:lstStyle/>
          <a:p>
            <a:endParaRPr lang="nl-BE"/>
          </a:p>
        </p:txBody>
      </p:sp>
      <p:sp>
        <p:nvSpPr>
          <p:cNvPr id="6" name="Slide Number Placeholder 5"/>
          <p:cNvSpPr>
            <a:spLocks noGrp="1"/>
          </p:cNvSpPr>
          <p:nvPr>
            <p:ph type="sldNum" sz="quarter" idx="12"/>
          </p:nvPr>
        </p:nvSpPr>
        <p:spPr/>
        <p:txBody>
          <a:bodyPr/>
          <a:lstStyle/>
          <a:p>
            <a:fld id="{A8DC62C1-349B-4A70-B500-183D562168A3}" type="slidenum">
              <a:rPr lang="nl-BE" smtClean="0"/>
              <a:t>‹#›</a:t>
            </a:fld>
            <a:endParaRPr lang="nl-BE"/>
          </a:p>
        </p:txBody>
      </p:sp>
    </p:spTree>
    <p:extLst>
      <p:ext uri="{BB962C8B-B14F-4D97-AF65-F5344CB8AC3E}">
        <p14:creationId xmlns:p14="http://schemas.microsoft.com/office/powerpoint/2010/main" val="22429189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6F1ABC24-3761-4FCC-8474-C3BED03470A3}" type="datetimeFigureOut">
              <a:rPr lang="nl-BE" smtClean="0"/>
              <a:t>16/01/2020</a:t>
            </a:fld>
            <a:endParaRPr lang="nl-BE"/>
          </a:p>
        </p:txBody>
      </p:sp>
      <p:sp>
        <p:nvSpPr>
          <p:cNvPr id="5" name="Footer Placeholder 4"/>
          <p:cNvSpPr>
            <a:spLocks noGrp="1"/>
          </p:cNvSpPr>
          <p:nvPr>
            <p:ph type="ftr" sz="quarter" idx="11"/>
          </p:nvPr>
        </p:nvSpPr>
        <p:spPr/>
        <p:txBody>
          <a:bodyPr/>
          <a:lstStyle/>
          <a:p>
            <a:endParaRPr lang="nl-BE"/>
          </a:p>
        </p:txBody>
      </p:sp>
      <p:sp>
        <p:nvSpPr>
          <p:cNvPr id="6" name="Slide Number Placeholder 5"/>
          <p:cNvSpPr>
            <a:spLocks noGrp="1"/>
          </p:cNvSpPr>
          <p:nvPr>
            <p:ph type="sldNum" sz="quarter" idx="12"/>
          </p:nvPr>
        </p:nvSpPr>
        <p:spPr/>
        <p:txBody>
          <a:bodyPr/>
          <a:lstStyle/>
          <a:p>
            <a:fld id="{A8DC62C1-349B-4A70-B500-183D562168A3}" type="slidenum">
              <a:rPr lang="nl-BE" smtClean="0"/>
              <a:t>‹#›</a:t>
            </a:fld>
            <a:endParaRPr lang="nl-BE"/>
          </a:p>
        </p:txBody>
      </p:sp>
    </p:spTree>
    <p:extLst>
      <p:ext uri="{BB962C8B-B14F-4D97-AF65-F5344CB8AC3E}">
        <p14:creationId xmlns:p14="http://schemas.microsoft.com/office/powerpoint/2010/main" val="35511627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F1ABC24-3761-4FCC-8474-C3BED03470A3}" type="datetimeFigureOut">
              <a:rPr lang="nl-BE" smtClean="0"/>
              <a:t>16/01/2020</a:t>
            </a:fld>
            <a:endParaRPr lang="nl-BE"/>
          </a:p>
        </p:txBody>
      </p:sp>
      <p:sp>
        <p:nvSpPr>
          <p:cNvPr id="6" name="Footer Placeholder 5"/>
          <p:cNvSpPr>
            <a:spLocks noGrp="1"/>
          </p:cNvSpPr>
          <p:nvPr>
            <p:ph type="ftr" sz="quarter" idx="11"/>
          </p:nvPr>
        </p:nvSpPr>
        <p:spPr/>
        <p:txBody>
          <a:bodyPr/>
          <a:lstStyle/>
          <a:p>
            <a:endParaRPr lang="nl-BE"/>
          </a:p>
        </p:txBody>
      </p:sp>
      <p:sp>
        <p:nvSpPr>
          <p:cNvPr id="7" name="Slide Number Placeholder 6"/>
          <p:cNvSpPr>
            <a:spLocks noGrp="1"/>
          </p:cNvSpPr>
          <p:nvPr>
            <p:ph type="sldNum" sz="quarter" idx="12"/>
          </p:nvPr>
        </p:nvSpPr>
        <p:spPr/>
        <p:txBody>
          <a:bodyPr/>
          <a:lstStyle/>
          <a:p>
            <a:fld id="{A8DC62C1-349B-4A70-B500-183D562168A3}" type="slidenum">
              <a:rPr lang="nl-BE" smtClean="0"/>
              <a:t>‹#›</a:t>
            </a:fld>
            <a:endParaRPr lang="nl-BE"/>
          </a:p>
        </p:txBody>
      </p:sp>
    </p:spTree>
    <p:extLst>
      <p:ext uri="{BB962C8B-B14F-4D97-AF65-F5344CB8AC3E}">
        <p14:creationId xmlns:p14="http://schemas.microsoft.com/office/powerpoint/2010/main" val="26716555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F1ABC24-3761-4FCC-8474-C3BED03470A3}" type="datetimeFigureOut">
              <a:rPr lang="nl-BE" smtClean="0"/>
              <a:t>16/01/2020</a:t>
            </a:fld>
            <a:endParaRPr lang="nl-BE"/>
          </a:p>
        </p:txBody>
      </p:sp>
      <p:sp>
        <p:nvSpPr>
          <p:cNvPr id="8" name="Footer Placeholder 7"/>
          <p:cNvSpPr>
            <a:spLocks noGrp="1"/>
          </p:cNvSpPr>
          <p:nvPr>
            <p:ph type="ftr" sz="quarter" idx="11"/>
          </p:nvPr>
        </p:nvSpPr>
        <p:spPr/>
        <p:txBody>
          <a:bodyPr/>
          <a:lstStyle/>
          <a:p>
            <a:endParaRPr lang="nl-BE"/>
          </a:p>
        </p:txBody>
      </p:sp>
      <p:sp>
        <p:nvSpPr>
          <p:cNvPr id="9" name="Slide Number Placeholder 8"/>
          <p:cNvSpPr>
            <a:spLocks noGrp="1"/>
          </p:cNvSpPr>
          <p:nvPr>
            <p:ph type="sldNum" sz="quarter" idx="12"/>
          </p:nvPr>
        </p:nvSpPr>
        <p:spPr/>
        <p:txBody>
          <a:bodyPr/>
          <a:lstStyle/>
          <a:p>
            <a:fld id="{A8DC62C1-349B-4A70-B500-183D562168A3}" type="slidenum">
              <a:rPr lang="nl-BE" smtClean="0"/>
              <a:t>‹#›</a:t>
            </a:fld>
            <a:endParaRPr lang="nl-BE"/>
          </a:p>
        </p:txBody>
      </p:sp>
    </p:spTree>
    <p:extLst>
      <p:ext uri="{BB962C8B-B14F-4D97-AF65-F5344CB8AC3E}">
        <p14:creationId xmlns:p14="http://schemas.microsoft.com/office/powerpoint/2010/main" val="35024655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F1ABC24-3761-4FCC-8474-C3BED03470A3}" type="datetimeFigureOut">
              <a:rPr lang="nl-BE" smtClean="0"/>
              <a:t>16/01/2020</a:t>
            </a:fld>
            <a:endParaRPr lang="nl-BE"/>
          </a:p>
        </p:txBody>
      </p:sp>
      <p:sp>
        <p:nvSpPr>
          <p:cNvPr id="4" name="Footer Placeholder 3"/>
          <p:cNvSpPr>
            <a:spLocks noGrp="1"/>
          </p:cNvSpPr>
          <p:nvPr>
            <p:ph type="ftr" sz="quarter" idx="11"/>
          </p:nvPr>
        </p:nvSpPr>
        <p:spPr/>
        <p:txBody>
          <a:bodyPr/>
          <a:lstStyle/>
          <a:p>
            <a:endParaRPr lang="nl-BE"/>
          </a:p>
        </p:txBody>
      </p:sp>
      <p:sp>
        <p:nvSpPr>
          <p:cNvPr id="5" name="Slide Number Placeholder 4"/>
          <p:cNvSpPr>
            <a:spLocks noGrp="1"/>
          </p:cNvSpPr>
          <p:nvPr>
            <p:ph type="sldNum" sz="quarter" idx="12"/>
          </p:nvPr>
        </p:nvSpPr>
        <p:spPr/>
        <p:txBody>
          <a:bodyPr/>
          <a:lstStyle/>
          <a:p>
            <a:fld id="{A8DC62C1-349B-4A70-B500-183D562168A3}" type="slidenum">
              <a:rPr lang="nl-BE" smtClean="0"/>
              <a:t>‹#›</a:t>
            </a:fld>
            <a:endParaRPr lang="nl-BE"/>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351" y="116633"/>
            <a:ext cx="672075" cy="1753049"/>
          </a:xfrm>
          <a:prstGeom prst="rect">
            <a:avLst/>
          </a:prstGeom>
        </p:spPr>
      </p:pic>
    </p:spTree>
    <p:extLst>
      <p:ext uri="{BB962C8B-B14F-4D97-AF65-F5344CB8AC3E}">
        <p14:creationId xmlns:p14="http://schemas.microsoft.com/office/powerpoint/2010/main" val="39164796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F1ABC24-3761-4FCC-8474-C3BED03470A3}" type="datetimeFigureOut">
              <a:rPr lang="nl-BE" smtClean="0"/>
              <a:t>16/01/2020</a:t>
            </a:fld>
            <a:endParaRPr lang="nl-BE"/>
          </a:p>
        </p:txBody>
      </p:sp>
      <p:sp>
        <p:nvSpPr>
          <p:cNvPr id="3" name="Footer Placeholder 2"/>
          <p:cNvSpPr>
            <a:spLocks noGrp="1"/>
          </p:cNvSpPr>
          <p:nvPr>
            <p:ph type="ftr" sz="quarter" idx="11"/>
          </p:nvPr>
        </p:nvSpPr>
        <p:spPr/>
        <p:txBody>
          <a:bodyPr/>
          <a:lstStyle/>
          <a:p>
            <a:endParaRPr lang="nl-BE"/>
          </a:p>
        </p:txBody>
      </p:sp>
      <p:sp>
        <p:nvSpPr>
          <p:cNvPr id="4" name="Slide Number Placeholder 3"/>
          <p:cNvSpPr>
            <a:spLocks noGrp="1"/>
          </p:cNvSpPr>
          <p:nvPr>
            <p:ph type="sldNum" sz="quarter" idx="12"/>
          </p:nvPr>
        </p:nvSpPr>
        <p:spPr/>
        <p:txBody>
          <a:bodyPr/>
          <a:lstStyle/>
          <a:p>
            <a:fld id="{A8DC62C1-349B-4A70-B500-183D562168A3}" type="slidenum">
              <a:rPr lang="nl-BE" smtClean="0"/>
              <a:t>‹#›</a:t>
            </a:fld>
            <a:endParaRPr lang="nl-BE"/>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351" y="116633"/>
            <a:ext cx="672075" cy="1753049"/>
          </a:xfrm>
          <a:prstGeom prst="rect">
            <a:avLst/>
          </a:prstGeom>
        </p:spPr>
      </p:pic>
    </p:spTree>
    <p:extLst>
      <p:ext uri="{BB962C8B-B14F-4D97-AF65-F5344CB8AC3E}">
        <p14:creationId xmlns:p14="http://schemas.microsoft.com/office/powerpoint/2010/main" val="11349105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6F1ABC24-3761-4FCC-8474-C3BED03470A3}" type="datetimeFigureOut">
              <a:rPr lang="nl-BE" smtClean="0"/>
              <a:t>16/01/2020</a:t>
            </a:fld>
            <a:endParaRPr lang="nl-BE"/>
          </a:p>
        </p:txBody>
      </p:sp>
      <p:sp>
        <p:nvSpPr>
          <p:cNvPr id="6" name="Footer Placeholder 5"/>
          <p:cNvSpPr>
            <a:spLocks noGrp="1"/>
          </p:cNvSpPr>
          <p:nvPr>
            <p:ph type="ftr" sz="quarter" idx="11"/>
          </p:nvPr>
        </p:nvSpPr>
        <p:spPr/>
        <p:txBody>
          <a:bodyPr/>
          <a:lstStyle/>
          <a:p>
            <a:endParaRPr lang="nl-BE"/>
          </a:p>
        </p:txBody>
      </p:sp>
      <p:sp>
        <p:nvSpPr>
          <p:cNvPr id="7" name="Slide Number Placeholder 6"/>
          <p:cNvSpPr>
            <a:spLocks noGrp="1"/>
          </p:cNvSpPr>
          <p:nvPr>
            <p:ph type="sldNum" sz="quarter" idx="12"/>
          </p:nvPr>
        </p:nvSpPr>
        <p:spPr/>
        <p:txBody>
          <a:bodyPr/>
          <a:lstStyle/>
          <a:p>
            <a:fld id="{A8DC62C1-349B-4A70-B500-183D562168A3}" type="slidenum">
              <a:rPr lang="nl-BE" smtClean="0"/>
              <a:t>‹#›</a:t>
            </a:fld>
            <a:endParaRPr lang="nl-BE"/>
          </a:p>
        </p:txBody>
      </p:sp>
    </p:spTree>
    <p:extLst>
      <p:ext uri="{BB962C8B-B14F-4D97-AF65-F5344CB8AC3E}">
        <p14:creationId xmlns:p14="http://schemas.microsoft.com/office/powerpoint/2010/main" val="37731428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6F1ABC24-3761-4FCC-8474-C3BED03470A3}" type="datetimeFigureOut">
              <a:rPr lang="nl-BE" smtClean="0"/>
              <a:t>16/01/2020</a:t>
            </a:fld>
            <a:endParaRPr lang="nl-BE"/>
          </a:p>
        </p:txBody>
      </p:sp>
      <p:sp>
        <p:nvSpPr>
          <p:cNvPr id="6" name="Footer Placeholder 5"/>
          <p:cNvSpPr>
            <a:spLocks noGrp="1"/>
          </p:cNvSpPr>
          <p:nvPr>
            <p:ph type="ftr" sz="quarter" idx="11"/>
          </p:nvPr>
        </p:nvSpPr>
        <p:spPr/>
        <p:txBody>
          <a:bodyPr/>
          <a:lstStyle/>
          <a:p>
            <a:endParaRPr lang="nl-BE"/>
          </a:p>
        </p:txBody>
      </p:sp>
      <p:sp>
        <p:nvSpPr>
          <p:cNvPr id="7" name="Slide Number Placeholder 6"/>
          <p:cNvSpPr>
            <a:spLocks noGrp="1"/>
          </p:cNvSpPr>
          <p:nvPr>
            <p:ph type="sldNum" sz="quarter" idx="12"/>
          </p:nvPr>
        </p:nvSpPr>
        <p:spPr/>
        <p:txBody>
          <a:bodyPr/>
          <a:lstStyle/>
          <a:p>
            <a:fld id="{A8DC62C1-349B-4A70-B500-183D562168A3}" type="slidenum">
              <a:rPr lang="nl-BE" smtClean="0"/>
              <a:t>‹#›</a:t>
            </a:fld>
            <a:endParaRPr lang="nl-BE"/>
          </a:p>
        </p:txBody>
      </p:sp>
    </p:spTree>
    <p:extLst>
      <p:ext uri="{BB962C8B-B14F-4D97-AF65-F5344CB8AC3E}">
        <p14:creationId xmlns:p14="http://schemas.microsoft.com/office/powerpoint/2010/main" val="33623666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F1ABC24-3761-4FCC-8474-C3BED03470A3}" type="datetimeFigureOut">
              <a:rPr lang="nl-BE" smtClean="0"/>
              <a:t>16/01/2020</a:t>
            </a:fld>
            <a:endParaRPr lang="nl-BE"/>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BE"/>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8DC62C1-349B-4A70-B500-183D562168A3}" type="slidenum">
              <a:rPr lang="nl-BE" smtClean="0"/>
              <a:t>‹#›</a:t>
            </a:fld>
            <a:endParaRPr lang="nl-BE"/>
          </a:p>
        </p:txBody>
      </p:sp>
    </p:spTree>
    <p:extLst>
      <p:ext uri="{BB962C8B-B14F-4D97-AF65-F5344CB8AC3E}">
        <p14:creationId xmlns:p14="http://schemas.microsoft.com/office/powerpoint/2010/main" val="188794029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6.gif"/><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37.png"/><Relationship Id="rId13" Type="http://schemas.openxmlformats.org/officeDocument/2006/relationships/image" Target="../media/image42.jpeg"/><Relationship Id="rId3" Type="http://schemas.openxmlformats.org/officeDocument/2006/relationships/image" Target="../media/image32.png"/><Relationship Id="rId7" Type="http://schemas.openxmlformats.org/officeDocument/2006/relationships/image" Target="../media/image36.png"/><Relationship Id="rId12" Type="http://schemas.openxmlformats.org/officeDocument/2006/relationships/image" Target="../media/image41.png"/><Relationship Id="rId2" Type="http://schemas.openxmlformats.org/officeDocument/2006/relationships/image" Target="../media/image31.png"/><Relationship Id="rId1" Type="http://schemas.openxmlformats.org/officeDocument/2006/relationships/slideLayout" Target="../slideLayouts/slideLayout2.xml"/><Relationship Id="rId6" Type="http://schemas.openxmlformats.org/officeDocument/2006/relationships/image" Target="../media/image35.png"/><Relationship Id="rId11" Type="http://schemas.openxmlformats.org/officeDocument/2006/relationships/image" Target="../media/image40.png"/><Relationship Id="rId5" Type="http://schemas.openxmlformats.org/officeDocument/2006/relationships/image" Target="../media/image34.png"/><Relationship Id="rId10" Type="http://schemas.openxmlformats.org/officeDocument/2006/relationships/image" Target="../media/image39.png"/><Relationship Id="rId4" Type="http://schemas.openxmlformats.org/officeDocument/2006/relationships/image" Target="../media/image33.png"/><Relationship Id="rId9" Type="http://schemas.openxmlformats.org/officeDocument/2006/relationships/image" Target="../media/image38.png"/><Relationship Id="rId14" Type="http://schemas.openxmlformats.org/officeDocument/2006/relationships/image" Target="../media/image43.png"/></Relationships>
</file>

<file path=ppt/slides/_rels/slide1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26.gif"/><Relationship Id="rId4" Type="http://schemas.openxmlformats.org/officeDocument/2006/relationships/image" Target="../media/image44.png"/></Relationships>
</file>

<file path=ppt/slides/_rels/slide1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jpeg"/><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png"/><Relationship Id="rId18" Type="http://schemas.openxmlformats.org/officeDocument/2006/relationships/image" Target="../media/image21.png"/><Relationship Id="rId3" Type="http://schemas.openxmlformats.org/officeDocument/2006/relationships/image" Target="../media/image6.png"/><Relationship Id="rId21" Type="http://schemas.openxmlformats.org/officeDocument/2006/relationships/image" Target="../media/image24.png"/><Relationship Id="rId7" Type="http://schemas.openxmlformats.org/officeDocument/2006/relationships/image" Target="../media/image10.png"/><Relationship Id="rId12" Type="http://schemas.openxmlformats.org/officeDocument/2006/relationships/image" Target="../media/image15.png"/><Relationship Id="rId17" Type="http://schemas.openxmlformats.org/officeDocument/2006/relationships/image" Target="../media/image20.png"/><Relationship Id="rId2" Type="http://schemas.openxmlformats.org/officeDocument/2006/relationships/image" Target="../media/image5.png"/><Relationship Id="rId16" Type="http://schemas.openxmlformats.org/officeDocument/2006/relationships/image" Target="../media/image19.png"/><Relationship Id="rId20" Type="http://schemas.openxmlformats.org/officeDocument/2006/relationships/image" Target="../media/image23.png"/><Relationship Id="rId1" Type="http://schemas.openxmlformats.org/officeDocument/2006/relationships/slideLayout" Target="../slideLayouts/slideLayout1.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5" Type="http://schemas.openxmlformats.org/officeDocument/2006/relationships/image" Target="../media/image18.png"/><Relationship Id="rId10" Type="http://schemas.openxmlformats.org/officeDocument/2006/relationships/image" Target="../media/image13.png"/><Relationship Id="rId19" Type="http://schemas.openxmlformats.org/officeDocument/2006/relationships/image" Target="../media/image22.png"/><Relationship Id="rId4" Type="http://schemas.openxmlformats.org/officeDocument/2006/relationships/image" Target="../media/image7.png"/><Relationship Id="rId9" Type="http://schemas.openxmlformats.org/officeDocument/2006/relationships/image" Target="../media/image12.png"/><Relationship Id="rId14" Type="http://schemas.openxmlformats.org/officeDocument/2006/relationships/image" Target="../media/image1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www.ond.vlaanderen.be/curriculum/peilingen"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6.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26794" y="2321705"/>
            <a:ext cx="6516326" cy="4536295"/>
          </a:xfrm>
          <a:prstGeom prst="rect">
            <a:avLst/>
          </a:prstGeom>
        </p:spPr>
      </p:pic>
      <p:sp>
        <p:nvSpPr>
          <p:cNvPr id="8" name="Title 7"/>
          <p:cNvSpPr>
            <a:spLocks noGrp="1"/>
          </p:cNvSpPr>
          <p:nvPr>
            <p:ph type="ctrTitle"/>
          </p:nvPr>
        </p:nvSpPr>
        <p:spPr>
          <a:xfrm>
            <a:off x="1966694" y="158038"/>
            <a:ext cx="9930031" cy="2321705"/>
          </a:xfrm>
        </p:spPr>
        <p:txBody>
          <a:bodyPr>
            <a:normAutofit/>
          </a:bodyPr>
          <a:lstStyle/>
          <a:p>
            <a:r>
              <a:rPr lang="nl-BE" sz="3200" dirty="0">
                <a:latin typeface="Corbel" panose="020B0503020204020204" pitchFamily="34" charset="0"/>
              </a:rPr>
              <a:t>De alternerende rol van de wetenschapsleerkracht</a:t>
            </a:r>
            <a:br>
              <a:rPr lang="nl-BE" sz="3200" dirty="0">
                <a:latin typeface="Corbel" panose="020B0503020204020204" pitchFamily="34" charset="0"/>
              </a:rPr>
            </a:br>
            <a:r>
              <a:rPr lang="nl-BE" sz="3200" dirty="0">
                <a:latin typeface="Corbel" panose="020B0503020204020204" pitchFamily="34" charset="0"/>
              </a:rPr>
              <a:t>coach én expert</a:t>
            </a:r>
            <a:br>
              <a:rPr lang="nl-BE" sz="3200" dirty="0">
                <a:latin typeface="Corbel" panose="020B0503020204020204" pitchFamily="34" charset="0"/>
              </a:rPr>
            </a:br>
            <a:r>
              <a:rPr lang="en-GB" sz="3100" b="1" dirty="0" smtClean="0"/>
              <a:t/>
            </a:r>
            <a:br>
              <a:rPr lang="en-GB" sz="3100" b="1" dirty="0" smtClean="0"/>
            </a:br>
            <a:r>
              <a:rPr lang="en-GB" sz="2400" b="1" dirty="0" err="1" smtClean="0"/>
              <a:t>Werken</a:t>
            </a:r>
            <a:r>
              <a:rPr lang="en-GB" sz="2400" b="1" dirty="0" smtClean="0"/>
              <a:t> </a:t>
            </a:r>
            <a:r>
              <a:rPr lang="en-GB" sz="2400" b="1" u="sng" dirty="0"/>
              <a:t>met</a:t>
            </a:r>
            <a:r>
              <a:rPr lang="en-GB" sz="2400" b="1" dirty="0"/>
              <a:t>, </a:t>
            </a:r>
            <a:r>
              <a:rPr lang="en-GB" sz="2400" b="1" dirty="0" err="1"/>
              <a:t>niet</a:t>
            </a:r>
            <a:r>
              <a:rPr lang="en-GB" sz="2400" b="1" dirty="0"/>
              <a:t> </a:t>
            </a:r>
            <a:r>
              <a:rPr lang="en-GB" sz="2400" b="1" dirty="0" err="1"/>
              <a:t>tegen</a:t>
            </a:r>
            <a:r>
              <a:rPr lang="en-GB" sz="2400" b="1" dirty="0"/>
              <a:t>, </a:t>
            </a:r>
            <a:br>
              <a:rPr lang="en-GB" sz="2400" b="1" dirty="0"/>
            </a:br>
            <a:r>
              <a:rPr lang="en-GB" sz="2400" b="1" dirty="0" err="1"/>
              <a:t>intuïtieve</a:t>
            </a:r>
            <a:r>
              <a:rPr lang="en-GB" sz="2400" b="1" dirty="0"/>
              <a:t> </a:t>
            </a:r>
            <a:r>
              <a:rPr lang="en-GB" sz="2400" b="1" dirty="0" err="1"/>
              <a:t>voorkennis</a:t>
            </a:r>
            <a:r>
              <a:rPr lang="en-GB" sz="2400" b="1" dirty="0"/>
              <a:t> van </a:t>
            </a:r>
            <a:r>
              <a:rPr lang="en-GB" sz="2400" b="1" dirty="0" err="1" smtClean="0"/>
              <a:t>leerlingen</a:t>
            </a:r>
            <a:endParaRPr lang="en-GB" sz="1400" i="1" dirty="0">
              <a:latin typeface="Corbel" panose="020B0503020204020204" pitchFamily="34" charset="0"/>
            </a:endParaRPr>
          </a:p>
        </p:txBody>
      </p:sp>
      <p:sp>
        <p:nvSpPr>
          <p:cNvPr id="3" name="Slide Number Placeholder 2"/>
          <p:cNvSpPr>
            <a:spLocks noGrp="1"/>
          </p:cNvSpPr>
          <p:nvPr>
            <p:ph type="sldNum" sz="quarter" idx="12"/>
          </p:nvPr>
        </p:nvSpPr>
        <p:spPr/>
        <p:txBody>
          <a:bodyPr/>
          <a:lstStyle/>
          <a:p>
            <a:fld id="{A8DC62C1-349B-4A70-B500-183D562168A3}" type="slidenum">
              <a:rPr lang="nl-BE" smtClean="0"/>
              <a:t>1</a:t>
            </a:fld>
            <a:endParaRPr lang="nl-BE"/>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5427" y="279403"/>
            <a:ext cx="1811976" cy="6301845"/>
          </a:xfrm>
          <a:prstGeom prst="rect">
            <a:avLst/>
          </a:prstGeom>
        </p:spPr>
      </p:pic>
      <p:sp>
        <p:nvSpPr>
          <p:cNvPr id="4" name="Rectangle 3"/>
          <p:cNvSpPr/>
          <p:nvPr/>
        </p:nvSpPr>
        <p:spPr>
          <a:xfrm>
            <a:off x="2401989" y="5657918"/>
            <a:ext cx="2563522" cy="923330"/>
          </a:xfrm>
          <a:prstGeom prst="rect">
            <a:avLst/>
          </a:prstGeom>
        </p:spPr>
        <p:txBody>
          <a:bodyPr wrap="none">
            <a:spAutoFit/>
          </a:bodyPr>
          <a:lstStyle/>
          <a:p>
            <a:r>
              <a:rPr lang="en-US" dirty="0">
                <a:latin typeface="Corbel" panose="020B0503020204020204" pitchFamily="34" charset="0"/>
              </a:rPr>
              <a:t>Jan </a:t>
            </a:r>
            <a:r>
              <a:rPr lang="en-US" dirty="0" smtClean="0">
                <a:latin typeface="Corbel" panose="020B0503020204020204" pitchFamily="34" charset="0"/>
              </a:rPr>
              <a:t>Sermeus</a:t>
            </a:r>
          </a:p>
          <a:p>
            <a:endParaRPr lang="en-US" dirty="0">
              <a:latin typeface="Corbel" panose="020B0503020204020204" pitchFamily="34" charset="0"/>
            </a:endParaRPr>
          </a:p>
          <a:p>
            <a:r>
              <a:rPr lang="en-US" dirty="0" smtClean="0">
                <a:latin typeface="Corbel" panose="020B0503020204020204" pitchFamily="34" charset="0"/>
              </a:rPr>
              <a:t>Jan.Sermeus@odisee.be</a:t>
            </a:r>
            <a:endParaRPr lang="nl-BE" dirty="0"/>
          </a:p>
        </p:txBody>
      </p:sp>
      <p:pic>
        <p:nvPicPr>
          <p:cNvPr id="1026" name="Picture 2" descr="Odisee - Wikipedia"/>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877634" y="5919552"/>
            <a:ext cx="2422525" cy="10593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4533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 name="Picture 2" descr="Socrates Biography - Facts, Childhood, Family Life ..."/>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629537" y="5662277"/>
            <a:ext cx="1384033" cy="1153361"/>
          </a:xfrm>
          <a:prstGeom prst="rect">
            <a:avLst/>
          </a:prstGeom>
          <a:noFill/>
          <a:extLst>
            <a:ext uri="{909E8E84-426E-40DD-AFC4-6F175D3DCCD1}">
              <a14:hiddenFill xmlns:a14="http://schemas.microsoft.com/office/drawing/2010/main">
                <a:solidFill>
                  <a:srgbClr val="FFFFFF"/>
                </a:solidFill>
              </a14:hiddenFill>
            </a:ext>
          </a:extLst>
        </p:spPr>
      </p:pic>
      <p:pic>
        <p:nvPicPr>
          <p:cNvPr id="75" name="Picture 2" descr="Socrates Biography - Facts, Childhood, Family Life ..."/>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26409" y="2967090"/>
            <a:ext cx="1384033" cy="1153361"/>
          </a:xfrm>
          <a:prstGeom prst="rect">
            <a:avLst/>
          </a:prstGeom>
          <a:noFill/>
          <a:extLst>
            <a:ext uri="{909E8E84-426E-40DD-AFC4-6F175D3DCCD1}">
              <a14:hiddenFill xmlns:a14="http://schemas.microsoft.com/office/drawing/2010/main">
                <a:solidFill>
                  <a:srgbClr val="FFFFFF"/>
                </a:solidFill>
              </a14:hiddenFill>
            </a:ext>
          </a:extLst>
        </p:spPr>
      </p:pic>
      <p:pic>
        <p:nvPicPr>
          <p:cNvPr id="74" name="Picture 4" descr="Related imag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423380" y="2965398"/>
            <a:ext cx="1190710" cy="114549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Related imag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46103" y="1396559"/>
            <a:ext cx="1190710" cy="1145494"/>
          </a:xfrm>
          <a:prstGeom prst="rect">
            <a:avLst/>
          </a:prstGeom>
          <a:noFill/>
          <a:extLst>
            <a:ext uri="{909E8E84-426E-40DD-AFC4-6F175D3DCCD1}">
              <a14:hiddenFill xmlns:a14="http://schemas.microsoft.com/office/drawing/2010/main">
                <a:solidFill>
                  <a:srgbClr val="FFFFFF"/>
                </a:solidFill>
              </a14:hiddenFill>
            </a:ext>
          </a:extLst>
        </p:spPr>
      </p:pic>
      <p:pic>
        <p:nvPicPr>
          <p:cNvPr id="71" name="Picture 2" descr="Socrates Biography - Facts, Childhood, Family Life ..."/>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26970" y="4219560"/>
            <a:ext cx="1384033" cy="1153361"/>
          </a:xfrm>
          <a:prstGeom prst="rect">
            <a:avLst/>
          </a:prstGeom>
          <a:noFill/>
          <a:extLst>
            <a:ext uri="{909E8E84-426E-40DD-AFC4-6F175D3DCCD1}">
              <a14:hiddenFill xmlns:a14="http://schemas.microsoft.com/office/drawing/2010/main">
                <a:solidFill>
                  <a:srgbClr val="FFFFFF"/>
                </a:solidFill>
              </a14:hiddenFill>
            </a:ext>
          </a:extLst>
        </p:spPr>
      </p:pic>
      <p:pic>
        <p:nvPicPr>
          <p:cNvPr id="69" name="Picture 2" descr="Socrates Biography - Facts, Childhood, Family Life ..."/>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40714" y="1983961"/>
            <a:ext cx="1384033" cy="1153361"/>
          </a:xfrm>
          <a:prstGeom prst="rect">
            <a:avLst/>
          </a:prstGeom>
          <a:noFill/>
          <a:extLst>
            <a:ext uri="{909E8E84-426E-40DD-AFC4-6F175D3DCCD1}">
              <a14:hiddenFill xmlns:a14="http://schemas.microsoft.com/office/drawing/2010/main">
                <a:solidFill>
                  <a:srgbClr val="FFFFFF"/>
                </a:solidFill>
              </a14:hiddenFill>
            </a:ext>
          </a:extLst>
        </p:spPr>
      </p:pic>
      <p:pic>
        <p:nvPicPr>
          <p:cNvPr id="70" name="Picture 2" descr="Socrates Biography - Facts, Childhood, Family Life ..."/>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40408" y="3207694"/>
            <a:ext cx="1384033" cy="1153361"/>
          </a:xfrm>
          <a:prstGeom prst="rect">
            <a:avLst/>
          </a:prstGeom>
          <a:noFill/>
          <a:extLst>
            <a:ext uri="{909E8E84-426E-40DD-AFC4-6F175D3DCCD1}">
              <a14:hiddenFill xmlns:a14="http://schemas.microsoft.com/office/drawing/2010/main">
                <a:solidFill>
                  <a:srgbClr val="FFFFFF"/>
                </a:solidFill>
              </a14:hiddenFill>
            </a:ext>
          </a:extLst>
        </p:spPr>
      </p:pic>
      <p:grpSp>
        <p:nvGrpSpPr>
          <p:cNvPr id="68" name="Group 67"/>
          <p:cNvGrpSpPr/>
          <p:nvPr/>
        </p:nvGrpSpPr>
        <p:grpSpPr>
          <a:xfrm>
            <a:off x="1598609" y="2631630"/>
            <a:ext cx="1425983" cy="1414065"/>
            <a:chOff x="1598609" y="2631630"/>
            <a:chExt cx="1425983" cy="1414065"/>
          </a:xfrm>
        </p:grpSpPr>
        <p:sp>
          <p:nvSpPr>
            <p:cNvPr id="5" name="Ovaal 8"/>
            <p:cNvSpPr/>
            <p:nvPr/>
          </p:nvSpPr>
          <p:spPr>
            <a:xfrm>
              <a:off x="1598609" y="2631630"/>
              <a:ext cx="1425983" cy="1414065"/>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p>
          </p:txBody>
        </p:sp>
        <p:sp>
          <p:nvSpPr>
            <p:cNvPr id="6" name="Ovaal 9"/>
            <p:cNvSpPr/>
            <p:nvPr/>
          </p:nvSpPr>
          <p:spPr>
            <a:xfrm>
              <a:off x="2289229" y="2732122"/>
              <a:ext cx="184539" cy="146024"/>
            </a:xfrm>
            <a:prstGeom prst="ellipse">
              <a:avLst/>
            </a:prstGeom>
            <a:solidFill>
              <a:schemeClr val="accent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p>
          </p:txBody>
        </p:sp>
        <p:sp>
          <p:nvSpPr>
            <p:cNvPr id="7" name="Ovaal 10"/>
            <p:cNvSpPr/>
            <p:nvPr/>
          </p:nvSpPr>
          <p:spPr>
            <a:xfrm>
              <a:off x="1936929" y="2861872"/>
              <a:ext cx="352301" cy="313971"/>
            </a:xfrm>
            <a:prstGeom prst="ellipse">
              <a:avLst/>
            </a:prstGeom>
            <a:solidFill>
              <a:srgbClr val="FFC000"/>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p>
          </p:txBody>
        </p:sp>
        <p:sp>
          <p:nvSpPr>
            <p:cNvPr id="8" name="Ovaal 11"/>
            <p:cNvSpPr/>
            <p:nvPr/>
          </p:nvSpPr>
          <p:spPr>
            <a:xfrm>
              <a:off x="2490546" y="2861872"/>
              <a:ext cx="369078" cy="503800"/>
            </a:xfrm>
            <a:prstGeom prst="ellipse">
              <a:avLst/>
            </a:prstGeom>
            <a:solidFill>
              <a:srgbClr val="649B3F"/>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p>
          </p:txBody>
        </p:sp>
        <p:sp>
          <p:nvSpPr>
            <p:cNvPr id="9" name="Ovaal 12"/>
            <p:cNvSpPr/>
            <p:nvPr/>
          </p:nvSpPr>
          <p:spPr>
            <a:xfrm>
              <a:off x="1752389" y="3399747"/>
              <a:ext cx="536840" cy="375448"/>
            </a:xfrm>
            <a:prstGeom prst="ellipse">
              <a:avLst/>
            </a:prstGeom>
            <a:solidFill>
              <a:schemeClr val="accent2">
                <a:lumMod val="75000"/>
              </a:schemeClr>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p>
          </p:txBody>
        </p:sp>
        <p:sp>
          <p:nvSpPr>
            <p:cNvPr id="10" name="Ovaal 14"/>
            <p:cNvSpPr/>
            <p:nvPr/>
          </p:nvSpPr>
          <p:spPr>
            <a:xfrm>
              <a:off x="2429966" y="3586361"/>
              <a:ext cx="251646" cy="195349"/>
            </a:xfrm>
            <a:prstGeom prst="ellipse">
              <a:avLst/>
            </a:prstGeom>
            <a:solidFill>
              <a:srgbClr val="3333CC"/>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p>
          </p:txBody>
        </p:sp>
      </p:grpSp>
      <p:grpSp>
        <p:nvGrpSpPr>
          <p:cNvPr id="11" name="Group 10"/>
          <p:cNvGrpSpPr/>
          <p:nvPr/>
        </p:nvGrpSpPr>
        <p:grpSpPr>
          <a:xfrm>
            <a:off x="3165329" y="3750809"/>
            <a:ext cx="1425983" cy="1414065"/>
            <a:chOff x="3864185" y="770012"/>
            <a:chExt cx="910829" cy="889398"/>
          </a:xfrm>
        </p:grpSpPr>
        <p:sp>
          <p:nvSpPr>
            <p:cNvPr id="12" name="Ovaal 8"/>
            <p:cNvSpPr/>
            <p:nvPr/>
          </p:nvSpPr>
          <p:spPr>
            <a:xfrm>
              <a:off x="3864185" y="770012"/>
              <a:ext cx="910829" cy="88939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p>
          </p:txBody>
        </p:sp>
        <p:sp>
          <p:nvSpPr>
            <p:cNvPr id="13" name="Ovaal 9"/>
            <p:cNvSpPr/>
            <p:nvPr/>
          </p:nvSpPr>
          <p:spPr>
            <a:xfrm>
              <a:off x="4305310" y="833218"/>
              <a:ext cx="117872" cy="9184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p>
          </p:txBody>
        </p:sp>
        <p:sp>
          <p:nvSpPr>
            <p:cNvPr id="14" name="Ovaal 10"/>
            <p:cNvSpPr/>
            <p:nvPr/>
          </p:nvSpPr>
          <p:spPr>
            <a:xfrm>
              <a:off x="4080283" y="914826"/>
              <a:ext cx="225028" cy="197477"/>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p>
          </p:txBody>
        </p:sp>
        <p:sp>
          <p:nvSpPr>
            <p:cNvPr id="15" name="Ovaal 11"/>
            <p:cNvSpPr/>
            <p:nvPr/>
          </p:nvSpPr>
          <p:spPr>
            <a:xfrm>
              <a:off x="4433899" y="914826"/>
              <a:ext cx="235744" cy="316873"/>
            </a:xfrm>
            <a:prstGeom prst="ellipse">
              <a:avLst/>
            </a:prstGeom>
            <a:solidFill>
              <a:srgbClr val="649B3F"/>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p>
          </p:txBody>
        </p:sp>
        <p:sp>
          <p:nvSpPr>
            <p:cNvPr id="16" name="Ovaal 12"/>
            <p:cNvSpPr/>
            <p:nvPr/>
          </p:nvSpPr>
          <p:spPr>
            <a:xfrm>
              <a:off x="3962410" y="1253131"/>
              <a:ext cx="342900" cy="236144"/>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p>
          </p:txBody>
        </p:sp>
        <p:sp>
          <p:nvSpPr>
            <p:cNvPr id="17" name="Ovaal 14"/>
            <p:cNvSpPr/>
            <p:nvPr/>
          </p:nvSpPr>
          <p:spPr>
            <a:xfrm>
              <a:off x="4395204" y="1370505"/>
              <a:ext cx="160736" cy="122868"/>
            </a:xfrm>
            <a:prstGeom prst="ellipse">
              <a:avLst/>
            </a:prstGeom>
            <a:solidFill>
              <a:srgbClr val="3333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p>
          </p:txBody>
        </p:sp>
      </p:grpSp>
      <p:grpSp>
        <p:nvGrpSpPr>
          <p:cNvPr id="19" name="Group 18"/>
          <p:cNvGrpSpPr/>
          <p:nvPr/>
        </p:nvGrpSpPr>
        <p:grpSpPr>
          <a:xfrm>
            <a:off x="6216451" y="1863513"/>
            <a:ext cx="1988382" cy="1414065"/>
            <a:chOff x="5045791" y="3246706"/>
            <a:chExt cx="1988382" cy="1414065"/>
          </a:xfrm>
        </p:grpSpPr>
        <p:sp>
          <p:nvSpPr>
            <p:cNvPr id="20" name="Ovaal 8"/>
            <p:cNvSpPr/>
            <p:nvPr/>
          </p:nvSpPr>
          <p:spPr>
            <a:xfrm>
              <a:off x="5045791" y="3246706"/>
              <a:ext cx="1425983" cy="1414065"/>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p>
          </p:txBody>
        </p:sp>
        <p:sp>
          <p:nvSpPr>
            <p:cNvPr id="21" name="Ovaal 9"/>
            <p:cNvSpPr/>
            <p:nvPr/>
          </p:nvSpPr>
          <p:spPr>
            <a:xfrm>
              <a:off x="5736411" y="3347198"/>
              <a:ext cx="184539" cy="14602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p>
          </p:txBody>
        </p:sp>
        <p:sp>
          <p:nvSpPr>
            <p:cNvPr id="22" name="Ovaal 10"/>
            <p:cNvSpPr/>
            <p:nvPr/>
          </p:nvSpPr>
          <p:spPr>
            <a:xfrm>
              <a:off x="5384111" y="3476948"/>
              <a:ext cx="352301" cy="313971"/>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p>
          </p:txBody>
        </p:sp>
        <p:sp>
          <p:nvSpPr>
            <p:cNvPr id="23" name="Ovaal 11"/>
            <p:cNvSpPr/>
            <p:nvPr/>
          </p:nvSpPr>
          <p:spPr>
            <a:xfrm>
              <a:off x="5937728" y="3476948"/>
              <a:ext cx="369078" cy="503800"/>
            </a:xfrm>
            <a:prstGeom prst="ellipse">
              <a:avLst/>
            </a:prstGeom>
            <a:solidFill>
              <a:srgbClr val="649B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p>
          </p:txBody>
        </p:sp>
        <p:sp>
          <p:nvSpPr>
            <p:cNvPr id="24" name="Ovaal 12"/>
            <p:cNvSpPr/>
            <p:nvPr/>
          </p:nvSpPr>
          <p:spPr>
            <a:xfrm>
              <a:off x="5199571" y="4014823"/>
              <a:ext cx="536840" cy="375448"/>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p>
          </p:txBody>
        </p:sp>
        <p:sp>
          <p:nvSpPr>
            <p:cNvPr id="25" name="Ovaal 14"/>
            <p:cNvSpPr/>
            <p:nvPr/>
          </p:nvSpPr>
          <p:spPr>
            <a:xfrm>
              <a:off x="5877148" y="4201437"/>
              <a:ext cx="251646" cy="195349"/>
            </a:xfrm>
            <a:prstGeom prst="ellipse">
              <a:avLst/>
            </a:prstGeom>
            <a:solidFill>
              <a:srgbClr val="3333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p>
          </p:txBody>
        </p:sp>
        <p:sp>
          <p:nvSpPr>
            <p:cNvPr id="26" name="Ovaal 15"/>
            <p:cNvSpPr/>
            <p:nvPr/>
          </p:nvSpPr>
          <p:spPr>
            <a:xfrm rot="19605377">
              <a:off x="5839827" y="3844909"/>
              <a:ext cx="151840" cy="120263"/>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p>
          </p:txBody>
        </p:sp>
        <p:sp>
          <p:nvSpPr>
            <p:cNvPr id="27" name="Right Arrow 26"/>
            <p:cNvSpPr/>
            <p:nvPr/>
          </p:nvSpPr>
          <p:spPr>
            <a:xfrm rot="8929160">
              <a:off x="5840548" y="3426344"/>
              <a:ext cx="1193625" cy="415180"/>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p>
          </p:txBody>
        </p:sp>
      </p:grpSp>
      <p:grpSp>
        <p:nvGrpSpPr>
          <p:cNvPr id="34" name="Group 33"/>
          <p:cNvGrpSpPr/>
          <p:nvPr/>
        </p:nvGrpSpPr>
        <p:grpSpPr>
          <a:xfrm>
            <a:off x="8100157" y="3449412"/>
            <a:ext cx="1425983" cy="1414065"/>
            <a:chOff x="6530434" y="787000"/>
            <a:chExt cx="910829" cy="889398"/>
          </a:xfrm>
        </p:grpSpPr>
        <p:sp>
          <p:nvSpPr>
            <p:cNvPr id="35" name="Ovaal 8"/>
            <p:cNvSpPr/>
            <p:nvPr/>
          </p:nvSpPr>
          <p:spPr>
            <a:xfrm>
              <a:off x="6530434" y="787000"/>
              <a:ext cx="910829" cy="88939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p>
          </p:txBody>
        </p:sp>
        <p:sp>
          <p:nvSpPr>
            <p:cNvPr id="36" name="Ovaal 9"/>
            <p:cNvSpPr/>
            <p:nvPr/>
          </p:nvSpPr>
          <p:spPr>
            <a:xfrm>
              <a:off x="6971559" y="850206"/>
              <a:ext cx="117872" cy="9184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p>
          </p:txBody>
        </p:sp>
        <p:sp>
          <p:nvSpPr>
            <p:cNvPr id="37" name="Ovaal 10"/>
            <p:cNvSpPr/>
            <p:nvPr/>
          </p:nvSpPr>
          <p:spPr>
            <a:xfrm>
              <a:off x="6746532" y="931814"/>
              <a:ext cx="225028" cy="197477"/>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p>
          </p:txBody>
        </p:sp>
        <p:sp>
          <p:nvSpPr>
            <p:cNvPr id="38" name="Ovaal 11"/>
            <p:cNvSpPr/>
            <p:nvPr/>
          </p:nvSpPr>
          <p:spPr>
            <a:xfrm>
              <a:off x="7100148" y="931814"/>
              <a:ext cx="235744" cy="316873"/>
            </a:xfrm>
            <a:prstGeom prst="ellipse">
              <a:avLst/>
            </a:prstGeom>
            <a:solidFill>
              <a:srgbClr val="649B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p>
          </p:txBody>
        </p:sp>
        <p:sp>
          <p:nvSpPr>
            <p:cNvPr id="39" name="Ovaal 12"/>
            <p:cNvSpPr/>
            <p:nvPr/>
          </p:nvSpPr>
          <p:spPr>
            <a:xfrm>
              <a:off x="6628659" y="1270119"/>
              <a:ext cx="342900" cy="236144"/>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p>
          </p:txBody>
        </p:sp>
        <p:sp>
          <p:nvSpPr>
            <p:cNvPr id="40" name="Ovaal 14"/>
            <p:cNvSpPr/>
            <p:nvPr/>
          </p:nvSpPr>
          <p:spPr>
            <a:xfrm>
              <a:off x="7061453" y="1387493"/>
              <a:ext cx="160736" cy="122868"/>
            </a:xfrm>
            <a:prstGeom prst="ellipse">
              <a:avLst/>
            </a:prstGeom>
            <a:solidFill>
              <a:srgbClr val="3333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p>
          </p:txBody>
        </p:sp>
        <p:sp>
          <p:nvSpPr>
            <p:cNvPr id="41" name="Ovaal 15"/>
            <p:cNvSpPr/>
            <p:nvPr/>
          </p:nvSpPr>
          <p:spPr>
            <a:xfrm rot="19605377">
              <a:off x="6957706" y="1124554"/>
              <a:ext cx="251813" cy="243539"/>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p>
          </p:txBody>
        </p:sp>
      </p:grpSp>
      <p:grpSp>
        <p:nvGrpSpPr>
          <p:cNvPr id="42" name="Group 41"/>
          <p:cNvGrpSpPr/>
          <p:nvPr/>
        </p:nvGrpSpPr>
        <p:grpSpPr>
          <a:xfrm>
            <a:off x="9795533" y="4937254"/>
            <a:ext cx="1425983" cy="1414065"/>
            <a:chOff x="7822385" y="770012"/>
            <a:chExt cx="910829" cy="889398"/>
          </a:xfrm>
        </p:grpSpPr>
        <p:sp>
          <p:nvSpPr>
            <p:cNvPr id="43" name="Ovaal 8"/>
            <p:cNvSpPr/>
            <p:nvPr/>
          </p:nvSpPr>
          <p:spPr>
            <a:xfrm>
              <a:off x="7822385" y="770012"/>
              <a:ext cx="910829" cy="88939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p>
          </p:txBody>
        </p:sp>
        <p:sp>
          <p:nvSpPr>
            <p:cNvPr id="44" name="Ovaal 9"/>
            <p:cNvSpPr/>
            <p:nvPr/>
          </p:nvSpPr>
          <p:spPr>
            <a:xfrm>
              <a:off x="8263510" y="833218"/>
              <a:ext cx="117872" cy="9184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p>
          </p:txBody>
        </p:sp>
        <p:sp>
          <p:nvSpPr>
            <p:cNvPr id="45" name="Ovaal 10"/>
            <p:cNvSpPr/>
            <p:nvPr/>
          </p:nvSpPr>
          <p:spPr>
            <a:xfrm>
              <a:off x="8038483" y="914826"/>
              <a:ext cx="225028" cy="197477"/>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p>
          </p:txBody>
        </p:sp>
        <p:sp>
          <p:nvSpPr>
            <p:cNvPr id="46" name="Ovaal 11"/>
            <p:cNvSpPr/>
            <p:nvPr/>
          </p:nvSpPr>
          <p:spPr>
            <a:xfrm>
              <a:off x="8392099" y="914826"/>
              <a:ext cx="235744" cy="316873"/>
            </a:xfrm>
            <a:prstGeom prst="ellipse">
              <a:avLst/>
            </a:prstGeom>
            <a:solidFill>
              <a:srgbClr val="649B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p>
          </p:txBody>
        </p:sp>
        <p:sp>
          <p:nvSpPr>
            <p:cNvPr id="47" name="Ovaal 12"/>
            <p:cNvSpPr/>
            <p:nvPr/>
          </p:nvSpPr>
          <p:spPr>
            <a:xfrm>
              <a:off x="7920610" y="1253131"/>
              <a:ext cx="342900" cy="236144"/>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p>
          </p:txBody>
        </p:sp>
        <p:sp>
          <p:nvSpPr>
            <p:cNvPr id="48" name="Ovaal 14"/>
            <p:cNvSpPr/>
            <p:nvPr/>
          </p:nvSpPr>
          <p:spPr>
            <a:xfrm>
              <a:off x="8353404" y="1370505"/>
              <a:ext cx="160736" cy="122868"/>
            </a:xfrm>
            <a:prstGeom prst="ellipse">
              <a:avLst/>
            </a:prstGeom>
            <a:solidFill>
              <a:srgbClr val="3333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p>
          </p:txBody>
        </p:sp>
        <p:sp>
          <p:nvSpPr>
            <p:cNvPr id="49" name="Ovaal 15"/>
            <p:cNvSpPr/>
            <p:nvPr/>
          </p:nvSpPr>
          <p:spPr>
            <a:xfrm rot="19605377">
              <a:off x="8064136" y="976246"/>
              <a:ext cx="442076" cy="453639"/>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p>
          </p:txBody>
        </p:sp>
      </p:grpSp>
      <p:sp>
        <p:nvSpPr>
          <p:cNvPr id="50" name="TextBox 49"/>
          <p:cNvSpPr txBox="1"/>
          <p:nvPr/>
        </p:nvSpPr>
        <p:spPr>
          <a:xfrm>
            <a:off x="2424266" y="1740697"/>
            <a:ext cx="1570815" cy="369332"/>
          </a:xfrm>
          <a:prstGeom prst="rect">
            <a:avLst/>
          </a:prstGeom>
          <a:noFill/>
        </p:spPr>
        <p:txBody>
          <a:bodyPr wrap="none" rtlCol="0">
            <a:spAutoFit/>
          </a:bodyPr>
          <a:lstStyle/>
          <a:p>
            <a:r>
              <a:rPr lang="nl-BE" dirty="0" smtClean="0"/>
              <a:t>Wakker maken</a:t>
            </a:r>
            <a:endParaRPr lang="nl-BE" dirty="0"/>
          </a:p>
        </p:txBody>
      </p:sp>
      <p:sp>
        <p:nvSpPr>
          <p:cNvPr id="51" name="TextBox 50"/>
          <p:cNvSpPr txBox="1"/>
          <p:nvPr/>
        </p:nvSpPr>
        <p:spPr>
          <a:xfrm>
            <a:off x="4177302" y="2935075"/>
            <a:ext cx="1380186" cy="369332"/>
          </a:xfrm>
          <a:prstGeom prst="rect">
            <a:avLst/>
          </a:prstGeom>
          <a:noFill/>
        </p:spPr>
        <p:txBody>
          <a:bodyPr wrap="none" rtlCol="0">
            <a:spAutoFit/>
          </a:bodyPr>
          <a:lstStyle/>
          <a:p>
            <a:r>
              <a:rPr lang="nl-BE" dirty="0" smtClean="0"/>
              <a:t>Identificeren</a:t>
            </a:r>
            <a:endParaRPr lang="nl-BE" dirty="0"/>
          </a:p>
        </p:txBody>
      </p:sp>
      <p:sp>
        <p:nvSpPr>
          <p:cNvPr id="52" name="TextBox 51"/>
          <p:cNvSpPr txBox="1"/>
          <p:nvPr/>
        </p:nvSpPr>
        <p:spPr>
          <a:xfrm>
            <a:off x="8046103" y="1076677"/>
            <a:ext cx="1408527" cy="369332"/>
          </a:xfrm>
          <a:prstGeom prst="rect">
            <a:avLst/>
          </a:prstGeom>
          <a:noFill/>
        </p:spPr>
        <p:txBody>
          <a:bodyPr wrap="none" rtlCol="0">
            <a:spAutoFit/>
          </a:bodyPr>
          <a:lstStyle/>
          <a:p>
            <a:r>
              <a:rPr lang="nl-BE" dirty="0" smtClean="0"/>
              <a:t>Introduceren</a:t>
            </a:r>
            <a:endParaRPr lang="nl-BE" dirty="0"/>
          </a:p>
        </p:txBody>
      </p:sp>
      <p:sp>
        <p:nvSpPr>
          <p:cNvPr id="53" name="TextBox 52"/>
          <p:cNvSpPr txBox="1"/>
          <p:nvPr/>
        </p:nvSpPr>
        <p:spPr>
          <a:xfrm>
            <a:off x="9970082" y="2693480"/>
            <a:ext cx="1216680" cy="369332"/>
          </a:xfrm>
          <a:prstGeom prst="rect">
            <a:avLst/>
          </a:prstGeom>
          <a:noFill/>
        </p:spPr>
        <p:txBody>
          <a:bodyPr wrap="none" rtlCol="0">
            <a:spAutoFit/>
          </a:bodyPr>
          <a:lstStyle/>
          <a:p>
            <a:r>
              <a:rPr lang="nl-BE" dirty="0" smtClean="0"/>
              <a:t>Vast zetten</a:t>
            </a:r>
            <a:endParaRPr lang="nl-BE" dirty="0"/>
          </a:p>
        </p:txBody>
      </p:sp>
      <p:sp>
        <p:nvSpPr>
          <p:cNvPr id="54" name="TextBox 53"/>
          <p:cNvSpPr txBox="1"/>
          <p:nvPr/>
        </p:nvSpPr>
        <p:spPr>
          <a:xfrm>
            <a:off x="8610153" y="5324481"/>
            <a:ext cx="1156663" cy="369332"/>
          </a:xfrm>
          <a:prstGeom prst="rect">
            <a:avLst/>
          </a:prstGeom>
          <a:noFill/>
        </p:spPr>
        <p:txBody>
          <a:bodyPr wrap="none" rtlCol="0">
            <a:spAutoFit/>
          </a:bodyPr>
          <a:lstStyle/>
          <a:p>
            <a:r>
              <a:rPr lang="nl-BE" dirty="0" smtClean="0"/>
              <a:t>Gebruiken</a:t>
            </a:r>
            <a:endParaRPr lang="nl-BE" dirty="0"/>
          </a:p>
        </p:txBody>
      </p:sp>
      <p:sp>
        <p:nvSpPr>
          <p:cNvPr id="55" name="TextBox 54"/>
          <p:cNvSpPr txBox="1"/>
          <p:nvPr/>
        </p:nvSpPr>
        <p:spPr>
          <a:xfrm>
            <a:off x="5749493" y="3949060"/>
            <a:ext cx="1112805" cy="369332"/>
          </a:xfrm>
          <a:prstGeom prst="rect">
            <a:avLst/>
          </a:prstGeom>
          <a:noFill/>
        </p:spPr>
        <p:txBody>
          <a:bodyPr wrap="none" rtlCol="0">
            <a:spAutoFit/>
          </a:bodyPr>
          <a:lstStyle/>
          <a:p>
            <a:r>
              <a:rPr lang="nl-BE" dirty="0" smtClean="0"/>
              <a:t>Schudden</a:t>
            </a:r>
            <a:endParaRPr lang="nl-BE" dirty="0"/>
          </a:p>
        </p:txBody>
      </p:sp>
      <p:grpSp>
        <p:nvGrpSpPr>
          <p:cNvPr id="2" name="Group 1"/>
          <p:cNvGrpSpPr/>
          <p:nvPr/>
        </p:nvGrpSpPr>
        <p:grpSpPr>
          <a:xfrm>
            <a:off x="4591312" y="4863477"/>
            <a:ext cx="1425983" cy="1414065"/>
            <a:chOff x="3838757" y="2367327"/>
            <a:chExt cx="1425983" cy="1414065"/>
          </a:xfrm>
        </p:grpSpPr>
        <p:sp>
          <p:nvSpPr>
            <p:cNvPr id="28" name="Ovaal 8"/>
            <p:cNvSpPr/>
            <p:nvPr/>
          </p:nvSpPr>
          <p:spPr>
            <a:xfrm>
              <a:off x="3838757" y="2367327"/>
              <a:ext cx="1425983" cy="1414065"/>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p>
          </p:txBody>
        </p:sp>
        <p:sp>
          <p:nvSpPr>
            <p:cNvPr id="29" name="Ovaal 9"/>
            <p:cNvSpPr/>
            <p:nvPr/>
          </p:nvSpPr>
          <p:spPr>
            <a:xfrm>
              <a:off x="4529377" y="2467819"/>
              <a:ext cx="184539" cy="14602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p>
          </p:txBody>
        </p:sp>
        <p:sp>
          <p:nvSpPr>
            <p:cNvPr id="30" name="Ovaal 10"/>
            <p:cNvSpPr/>
            <p:nvPr/>
          </p:nvSpPr>
          <p:spPr>
            <a:xfrm>
              <a:off x="4177077" y="2597569"/>
              <a:ext cx="352301" cy="313971"/>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p>
          </p:txBody>
        </p:sp>
        <p:sp>
          <p:nvSpPr>
            <p:cNvPr id="31" name="Ovaal 11"/>
            <p:cNvSpPr/>
            <p:nvPr/>
          </p:nvSpPr>
          <p:spPr>
            <a:xfrm>
              <a:off x="4730694" y="2597569"/>
              <a:ext cx="369078" cy="503800"/>
            </a:xfrm>
            <a:prstGeom prst="ellipse">
              <a:avLst/>
            </a:prstGeom>
            <a:solidFill>
              <a:srgbClr val="649B3F"/>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p>
          </p:txBody>
        </p:sp>
        <p:sp>
          <p:nvSpPr>
            <p:cNvPr id="32" name="Ovaal 12"/>
            <p:cNvSpPr/>
            <p:nvPr/>
          </p:nvSpPr>
          <p:spPr>
            <a:xfrm>
              <a:off x="3992537" y="3135444"/>
              <a:ext cx="536840" cy="375448"/>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p>
          </p:txBody>
        </p:sp>
        <p:sp>
          <p:nvSpPr>
            <p:cNvPr id="33" name="Ovaal 14"/>
            <p:cNvSpPr/>
            <p:nvPr/>
          </p:nvSpPr>
          <p:spPr>
            <a:xfrm>
              <a:off x="4670114" y="3322058"/>
              <a:ext cx="251646" cy="195349"/>
            </a:xfrm>
            <a:prstGeom prst="ellipse">
              <a:avLst/>
            </a:prstGeom>
            <a:solidFill>
              <a:srgbClr val="3333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p>
          </p:txBody>
        </p:sp>
        <p:sp>
          <p:nvSpPr>
            <p:cNvPr id="56" name="Freeform 55"/>
            <p:cNvSpPr/>
            <p:nvPr/>
          </p:nvSpPr>
          <p:spPr>
            <a:xfrm>
              <a:off x="4670114" y="2637364"/>
              <a:ext cx="71108" cy="394335"/>
            </a:xfrm>
            <a:custGeom>
              <a:avLst/>
              <a:gdLst>
                <a:gd name="connsiteX0" fmla="*/ 71108 w 71108"/>
                <a:gd name="connsiteY0" fmla="*/ 0 h 394335"/>
                <a:gd name="connsiteX1" fmla="*/ 623 w 71108"/>
                <a:gd name="connsiteY1" fmla="*/ 190500 h 394335"/>
                <a:gd name="connsiteX2" fmla="*/ 42533 w 71108"/>
                <a:gd name="connsiteY2" fmla="*/ 394335 h 394335"/>
              </a:gdLst>
              <a:ahLst/>
              <a:cxnLst>
                <a:cxn ang="0">
                  <a:pos x="connsiteX0" y="connsiteY0"/>
                </a:cxn>
                <a:cxn ang="0">
                  <a:pos x="connsiteX1" y="connsiteY1"/>
                </a:cxn>
                <a:cxn ang="0">
                  <a:pos x="connsiteX2" y="connsiteY2"/>
                </a:cxn>
              </a:cxnLst>
              <a:rect l="l" t="t" r="r" b="b"/>
              <a:pathLst>
                <a:path w="71108" h="394335">
                  <a:moveTo>
                    <a:pt x="71108" y="0"/>
                  </a:moveTo>
                  <a:cubicBezTo>
                    <a:pt x="38246" y="62389"/>
                    <a:pt x="5385" y="124778"/>
                    <a:pt x="623" y="190500"/>
                  </a:cubicBezTo>
                  <a:cubicBezTo>
                    <a:pt x="-4139" y="256222"/>
                    <a:pt x="19197" y="325278"/>
                    <a:pt x="42533" y="394335"/>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57" name="Freeform 56"/>
            <p:cNvSpPr/>
            <p:nvPr/>
          </p:nvSpPr>
          <p:spPr>
            <a:xfrm>
              <a:off x="4601991" y="2625087"/>
              <a:ext cx="71108" cy="394335"/>
            </a:xfrm>
            <a:custGeom>
              <a:avLst/>
              <a:gdLst>
                <a:gd name="connsiteX0" fmla="*/ 71108 w 71108"/>
                <a:gd name="connsiteY0" fmla="*/ 0 h 394335"/>
                <a:gd name="connsiteX1" fmla="*/ 623 w 71108"/>
                <a:gd name="connsiteY1" fmla="*/ 190500 h 394335"/>
                <a:gd name="connsiteX2" fmla="*/ 42533 w 71108"/>
                <a:gd name="connsiteY2" fmla="*/ 394335 h 394335"/>
              </a:gdLst>
              <a:ahLst/>
              <a:cxnLst>
                <a:cxn ang="0">
                  <a:pos x="connsiteX0" y="connsiteY0"/>
                </a:cxn>
                <a:cxn ang="0">
                  <a:pos x="connsiteX1" y="connsiteY1"/>
                </a:cxn>
                <a:cxn ang="0">
                  <a:pos x="connsiteX2" y="connsiteY2"/>
                </a:cxn>
              </a:cxnLst>
              <a:rect l="l" t="t" r="r" b="b"/>
              <a:pathLst>
                <a:path w="71108" h="394335">
                  <a:moveTo>
                    <a:pt x="71108" y="0"/>
                  </a:moveTo>
                  <a:cubicBezTo>
                    <a:pt x="38246" y="62389"/>
                    <a:pt x="5385" y="124778"/>
                    <a:pt x="623" y="190500"/>
                  </a:cubicBezTo>
                  <a:cubicBezTo>
                    <a:pt x="-4139" y="256222"/>
                    <a:pt x="19197" y="325278"/>
                    <a:pt x="42533" y="394335"/>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58" name="Freeform 57"/>
            <p:cNvSpPr/>
            <p:nvPr/>
          </p:nvSpPr>
          <p:spPr>
            <a:xfrm rot="11078790">
              <a:off x="5083648" y="2715092"/>
              <a:ext cx="71108" cy="394335"/>
            </a:xfrm>
            <a:custGeom>
              <a:avLst/>
              <a:gdLst>
                <a:gd name="connsiteX0" fmla="*/ 71108 w 71108"/>
                <a:gd name="connsiteY0" fmla="*/ 0 h 394335"/>
                <a:gd name="connsiteX1" fmla="*/ 623 w 71108"/>
                <a:gd name="connsiteY1" fmla="*/ 190500 h 394335"/>
                <a:gd name="connsiteX2" fmla="*/ 42533 w 71108"/>
                <a:gd name="connsiteY2" fmla="*/ 394335 h 394335"/>
              </a:gdLst>
              <a:ahLst/>
              <a:cxnLst>
                <a:cxn ang="0">
                  <a:pos x="connsiteX0" y="connsiteY0"/>
                </a:cxn>
                <a:cxn ang="0">
                  <a:pos x="connsiteX1" y="connsiteY1"/>
                </a:cxn>
                <a:cxn ang="0">
                  <a:pos x="connsiteX2" y="connsiteY2"/>
                </a:cxn>
              </a:cxnLst>
              <a:rect l="l" t="t" r="r" b="b"/>
              <a:pathLst>
                <a:path w="71108" h="394335">
                  <a:moveTo>
                    <a:pt x="71108" y="0"/>
                  </a:moveTo>
                  <a:cubicBezTo>
                    <a:pt x="38246" y="62389"/>
                    <a:pt x="5385" y="124778"/>
                    <a:pt x="623" y="190500"/>
                  </a:cubicBezTo>
                  <a:cubicBezTo>
                    <a:pt x="-4139" y="256222"/>
                    <a:pt x="19197" y="325278"/>
                    <a:pt x="42533" y="394335"/>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59" name="Freeform 58"/>
            <p:cNvSpPr/>
            <p:nvPr/>
          </p:nvSpPr>
          <p:spPr>
            <a:xfrm rot="11078790">
              <a:off x="5140119" y="2748850"/>
              <a:ext cx="71108" cy="394335"/>
            </a:xfrm>
            <a:custGeom>
              <a:avLst/>
              <a:gdLst>
                <a:gd name="connsiteX0" fmla="*/ 71108 w 71108"/>
                <a:gd name="connsiteY0" fmla="*/ 0 h 394335"/>
                <a:gd name="connsiteX1" fmla="*/ 623 w 71108"/>
                <a:gd name="connsiteY1" fmla="*/ 190500 h 394335"/>
                <a:gd name="connsiteX2" fmla="*/ 42533 w 71108"/>
                <a:gd name="connsiteY2" fmla="*/ 394335 h 394335"/>
              </a:gdLst>
              <a:ahLst/>
              <a:cxnLst>
                <a:cxn ang="0">
                  <a:pos x="connsiteX0" y="connsiteY0"/>
                </a:cxn>
                <a:cxn ang="0">
                  <a:pos x="connsiteX1" y="connsiteY1"/>
                </a:cxn>
                <a:cxn ang="0">
                  <a:pos x="connsiteX2" y="connsiteY2"/>
                </a:cxn>
              </a:cxnLst>
              <a:rect l="l" t="t" r="r" b="b"/>
              <a:pathLst>
                <a:path w="71108" h="394335">
                  <a:moveTo>
                    <a:pt x="71108" y="0"/>
                  </a:moveTo>
                  <a:cubicBezTo>
                    <a:pt x="38246" y="62389"/>
                    <a:pt x="5385" y="124778"/>
                    <a:pt x="623" y="190500"/>
                  </a:cubicBezTo>
                  <a:cubicBezTo>
                    <a:pt x="-4139" y="256222"/>
                    <a:pt x="19197" y="325278"/>
                    <a:pt x="42533" y="394335"/>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grpSp>
      <p:sp>
        <p:nvSpPr>
          <p:cNvPr id="60" name="Title 1"/>
          <p:cNvSpPr>
            <a:spLocks noGrp="1"/>
          </p:cNvSpPr>
          <p:nvPr>
            <p:ph type="title"/>
          </p:nvPr>
        </p:nvSpPr>
        <p:spPr>
          <a:xfrm>
            <a:off x="1142799" y="0"/>
            <a:ext cx="10214362" cy="1325563"/>
          </a:xfrm>
        </p:spPr>
        <p:txBody>
          <a:bodyPr/>
          <a:lstStyle/>
          <a:p>
            <a:r>
              <a:rPr lang="nl-BE" dirty="0" smtClean="0"/>
              <a:t>Opbouw conceptueel inzicht bij leerlingen</a:t>
            </a:r>
            <a:endParaRPr lang="nl-BE" dirty="0"/>
          </a:p>
        </p:txBody>
      </p:sp>
      <p:grpSp>
        <p:nvGrpSpPr>
          <p:cNvPr id="3" name="Group 2"/>
          <p:cNvGrpSpPr/>
          <p:nvPr/>
        </p:nvGrpSpPr>
        <p:grpSpPr>
          <a:xfrm>
            <a:off x="150254" y="1502053"/>
            <a:ext cx="1425983" cy="1414065"/>
            <a:chOff x="445188" y="4576533"/>
            <a:chExt cx="1425983" cy="1414065"/>
          </a:xfrm>
        </p:grpSpPr>
        <p:sp>
          <p:nvSpPr>
            <p:cNvPr id="62" name="Ovaal 8"/>
            <p:cNvSpPr/>
            <p:nvPr/>
          </p:nvSpPr>
          <p:spPr>
            <a:xfrm>
              <a:off x="445188" y="4576533"/>
              <a:ext cx="1425983" cy="1414065"/>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p>
          </p:txBody>
        </p:sp>
        <p:sp>
          <p:nvSpPr>
            <p:cNvPr id="63" name="Ovaal 9"/>
            <p:cNvSpPr/>
            <p:nvPr/>
          </p:nvSpPr>
          <p:spPr>
            <a:xfrm>
              <a:off x="1135808" y="4677025"/>
              <a:ext cx="184539" cy="14602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p>
          </p:txBody>
        </p:sp>
        <p:sp>
          <p:nvSpPr>
            <p:cNvPr id="64" name="Ovaal 10"/>
            <p:cNvSpPr/>
            <p:nvPr/>
          </p:nvSpPr>
          <p:spPr>
            <a:xfrm>
              <a:off x="783508" y="4806775"/>
              <a:ext cx="352301" cy="313971"/>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p>
          </p:txBody>
        </p:sp>
        <p:sp>
          <p:nvSpPr>
            <p:cNvPr id="65" name="Ovaal 11"/>
            <p:cNvSpPr/>
            <p:nvPr/>
          </p:nvSpPr>
          <p:spPr>
            <a:xfrm>
              <a:off x="1337125" y="4806775"/>
              <a:ext cx="369078" cy="503800"/>
            </a:xfrm>
            <a:prstGeom prst="ellipse">
              <a:avLst/>
            </a:prstGeom>
            <a:solidFill>
              <a:srgbClr val="649B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p>
          </p:txBody>
        </p:sp>
        <p:sp>
          <p:nvSpPr>
            <p:cNvPr id="66" name="Ovaal 12"/>
            <p:cNvSpPr/>
            <p:nvPr/>
          </p:nvSpPr>
          <p:spPr>
            <a:xfrm>
              <a:off x="598968" y="5344650"/>
              <a:ext cx="536840" cy="375448"/>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p>
          </p:txBody>
        </p:sp>
        <p:sp>
          <p:nvSpPr>
            <p:cNvPr id="67" name="Ovaal 14"/>
            <p:cNvSpPr/>
            <p:nvPr/>
          </p:nvSpPr>
          <p:spPr>
            <a:xfrm>
              <a:off x="1276545" y="5531264"/>
              <a:ext cx="251646" cy="195349"/>
            </a:xfrm>
            <a:prstGeom prst="ellipse">
              <a:avLst/>
            </a:prstGeom>
            <a:solidFill>
              <a:srgbClr val="3333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p>
          </p:txBody>
        </p:sp>
      </p:grpSp>
    </p:spTree>
    <p:extLst>
      <p:ext uri="{BB962C8B-B14F-4D97-AF65-F5344CB8AC3E}">
        <p14:creationId xmlns:p14="http://schemas.microsoft.com/office/powerpoint/2010/main" val="3524959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7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9"/>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028"/>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53"/>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74"/>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75"/>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34"/>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54"/>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42"/>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7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p:bldP spid="51" grpId="0"/>
      <p:bldP spid="52" grpId="0"/>
      <p:bldP spid="53" grpId="0"/>
      <p:bldP spid="54" grpId="0"/>
      <p:bldP spid="5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ijdelijke aanduiding voor inhoud 3"/>
          <p:cNvGraphicFramePr>
            <a:graphicFrameLocks/>
          </p:cNvGraphicFramePr>
          <p:nvPr>
            <p:extLst>
              <p:ext uri="{D42A27DB-BD31-4B8C-83A1-F6EECF244321}">
                <p14:modId xmlns:p14="http://schemas.microsoft.com/office/powerpoint/2010/main" val="1871670182"/>
              </p:ext>
            </p:extLst>
          </p:nvPr>
        </p:nvGraphicFramePr>
        <p:xfrm>
          <a:off x="821690" y="1161735"/>
          <a:ext cx="10679436" cy="5533706"/>
        </p:xfrm>
        <a:graphic>
          <a:graphicData uri="http://schemas.openxmlformats.org/drawingml/2006/table">
            <a:tbl>
              <a:tblPr firstRow="1" firstCol="1" bandRow="1"/>
              <a:tblGrid>
                <a:gridCol w="614475">
                  <a:extLst>
                    <a:ext uri="{9D8B030D-6E8A-4147-A177-3AD203B41FA5}">
                      <a16:colId xmlns:a16="http://schemas.microsoft.com/office/drawing/2014/main" val="4247899367"/>
                    </a:ext>
                  </a:extLst>
                </a:gridCol>
                <a:gridCol w="1347444">
                  <a:extLst>
                    <a:ext uri="{9D8B030D-6E8A-4147-A177-3AD203B41FA5}">
                      <a16:colId xmlns:a16="http://schemas.microsoft.com/office/drawing/2014/main" val="2481753104"/>
                    </a:ext>
                  </a:extLst>
                </a:gridCol>
                <a:gridCol w="290584">
                  <a:extLst>
                    <a:ext uri="{9D8B030D-6E8A-4147-A177-3AD203B41FA5}">
                      <a16:colId xmlns:a16="http://schemas.microsoft.com/office/drawing/2014/main" val="2313267671"/>
                    </a:ext>
                  </a:extLst>
                </a:gridCol>
                <a:gridCol w="290584">
                  <a:extLst>
                    <a:ext uri="{9D8B030D-6E8A-4147-A177-3AD203B41FA5}">
                      <a16:colId xmlns:a16="http://schemas.microsoft.com/office/drawing/2014/main" val="3583479268"/>
                    </a:ext>
                  </a:extLst>
                </a:gridCol>
                <a:gridCol w="290584">
                  <a:extLst>
                    <a:ext uri="{9D8B030D-6E8A-4147-A177-3AD203B41FA5}">
                      <a16:colId xmlns:a16="http://schemas.microsoft.com/office/drawing/2014/main" val="1851893449"/>
                    </a:ext>
                  </a:extLst>
                </a:gridCol>
                <a:gridCol w="290584">
                  <a:extLst>
                    <a:ext uri="{9D8B030D-6E8A-4147-A177-3AD203B41FA5}">
                      <a16:colId xmlns:a16="http://schemas.microsoft.com/office/drawing/2014/main" val="258550739"/>
                    </a:ext>
                  </a:extLst>
                </a:gridCol>
                <a:gridCol w="290584">
                  <a:extLst>
                    <a:ext uri="{9D8B030D-6E8A-4147-A177-3AD203B41FA5}">
                      <a16:colId xmlns:a16="http://schemas.microsoft.com/office/drawing/2014/main" val="4108284129"/>
                    </a:ext>
                  </a:extLst>
                </a:gridCol>
                <a:gridCol w="290584">
                  <a:extLst>
                    <a:ext uri="{9D8B030D-6E8A-4147-A177-3AD203B41FA5}">
                      <a16:colId xmlns:a16="http://schemas.microsoft.com/office/drawing/2014/main" val="2457375357"/>
                    </a:ext>
                  </a:extLst>
                </a:gridCol>
                <a:gridCol w="290584">
                  <a:extLst>
                    <a:ext uri="{9D8B030D-6E8A-4147-A177-3AD203B41FA5}">
                      <a16:colId xmlns:a16="http://schemas.microsoft.com/office/drawing/2014/main" val="2190682577"/>
                    </a:ext>
                  </a:extLst>
                </a:gridCol>
                <a:gridCol w="290584">
                  <a:extLst>
                    <a:ext uri="{9D8B030D-6E8A-4147-A177-3AD203B41FA5}">
                      <a16:colId xmlns:a16="http://schemas.microsoft.com/office/drawing/2014/main" val="484519296"/>
                    </a:ext>
                  </a:extLst>
                </a:gridCol>
                <a:gridCol w="290584">
                  <a:extLst>
                    <a:ext uri="{9D8B030D-6E8A-4147-A177-3AD203B41FA5}">
                      <a16:colId xmlns:a16="http://schemas.microsoft.com/office/drawing/2014/main" val="3935611255"/>
                    </a:ext>
                  </a:extLst>
                </a:gridCol>
                <a:gridCol w="290584">
                  <a:extLst>
                    <a:ext uri="{9D8B030D-6E8A-4147-A177-3AD203B41FA5}">
                      <a16:colId xmlns:a16="http://schemas.microsoft.com/office/drawing/2014/main" val="1799806552"/>
                    </a:ext>
                  </a:extLst>
                </a:gridCol>
                <a:gridCol w="290584">
                  <a:extLst>
                    <a:ext uri="{9D8B030D-6E8A-4147-A177-3AD203B41FA5}">
                      <a16:colId xmlns:a16="http://schemas.microsoft.com/office/drawing/2014/main" val="2956707579"/>
                    </a:ext>
                  </a:extLst>
                </a:gridCol>
                <a:gridCol w="555352">
                  <a:extLst>
                    <a:ext uri="{9D8B030D-6E8A-4147-A177-3AD203B41FA5}">
                      <a16:colId xmlns:a16="http://schemas.microsoft.com/office/drawing/2014/main" val="194967372"/>
                    </a:ext>
                  </a:extLst>
                </a:gridCol>
                <a:gridCol w="158199">
                  <a:extLst>
                    <a:ext uri="{9D8B030D-6E8A-4147-A177-3AD203B41FA5}">
                      <a16:colId xmlns:a16="http://schemas.microsoft.com/office/drawing/2014/main" val="3355907252"/>
                    </a:ext>
                  </a:extLst>
                </a:gridCol>
                <a:gridCol w="158199">
                  <a:extLst>
                    <a:ext uri="{9D8B030D-6E8A-4147-A177-3AD203B41FA5}">
                      <a16:colId xmlns:a16="http://schemas.microsoft.com/office/drawing/2014/main" val="651896390"/>
                    </a:ext>
                  </a:extLst>
                </a:gridCol>
                <a:gridCol w="290584">
                  <a:extLst>
                    <a:ext uri="{9D8B030D-6E8A-4147-A177-3AD203B41FA5}">
                      <a16:colId xmlns:a16="http://schemas.microsoft.com/office/drawing/2014/main" val="2175802684"/>
                    </a:ext>
                  </a:extLst>
                </a:gridCol>
                <a:gridCol w="290584">
                  <a:extLst>
                    <a:ext uri="{9D8B030D-6E8A-4147-A177-3AD203B41FA5}">
                      <a16:colId xmlns:a16="http://schemas.microsoft.com/office/drawing/2014/main" val="2002524553"/>
                    </a:ext>
                  </a:extLst>
                </a:gridCol>
                <a:gridCol w="290584">
                  <a:extLst>
                    <a:ext uri="{9D8B030D-6E8A-4147-A177-3AD203B41FA5}">
                      <a16:colId xmlns:a16="http://schemas.microsoft.com/office/drawing/2014/main" val="3287497220"/>
                    </a:ext>
                  </a:extLst>
                </a:gridCol>
                <a:gridCol w="290584">
                  <a:extLst>
                    <a:ext uri="{9D8B030D-6E8A-4147-A177-3AD203B41FA5}">
                      <a16:colId xmlns:a16="http://schemas.microsoft.com/office/drawing/2014/main" val="3895514550"/>
                    </a:ext>
                  </a:extLst>
                </a:gridCol>
                <a:gridCol w="290584">
                  <a:extLst>
                    <a:ext uri="{9D8B030D-6E8A-4147-A177-3AD203B41FA5}">
                      <a16:colId xmlns:a16="http://schemas.microsoft.com/office/drawing/2014/main" val="2185309006"/>
                    </a:ext>
                  </a:extLst>
                </a:gridCol>
                <a:gridCol w="422968">
                  <a:extLst>
                    <a:ext uri="{9D8B030D-6E8A-4147-A177-3AD203B41FA5}">
                      <a16:colId xmlns:a16="http://schemas.microsoft.com/office/drawing/2014/main" val="3878131242"/>
                    </a:ext>
                  </a:extLst>
                </a:gridCol>
                <a:gridCol w="158199">
                  <a:extLst>
                    <a:ext uri="{9D8B030D-6E8A-4147-A177-3AD203B41FA5}">
                      <a16:colId xmlns:a16="http://schemas.microsoft.com/office/drawing/2014/main" val="3586179375"/>
                    </a:ext>
                  </a:extLst>
                </a:gridCol>
                <a:gridCol w="290584">
                  <a:extLst>
                    <a:ext uri="{9D8B030D-6E8A-4147-A177-3AD203B41FA5}">
                      <a16:colId xmlns:a16="http://schemas.microsoft.com/office/drawing/2014/main" val="2214115356"/>
                    </a:ext>
                  </a:extLst>
                </a:gridCol>
                <a:gridCol w="290584">
                  <a:extLst>
                    <a:ext uri="{9D8B030D-6E8A-4147-A177-3AD203B41FA5}">
                      <a16:colId xmlns:a16="http://schemas.microsoft.com/office/drawing/2014/main" val="3761042127"/>
                    </a:ext>
                  </a:extLst>
                </a:gridCol>
                <a:gridCol w="290584">
                  <a:extLst>
                    <a:ext uri="{9D8B030D-6E8A-4147-A177-3AD203B41FA5}">
                      <a16:colId xmlns:a16="http://schemas.microsoft.com/office/drawing/2014/main" val="3523043496"/>
                    </a:ext>
                  </a:extLst>
                </a:gridCol>
                <a:gridCol w="290584">
                  <a:extLst>
                    <a:ext uri="{9D8B030D-6E8A-4147-A177-3AD203B41FA5}">
                      <a16:colId xmlns:a16="http://schemas.microsoft.com/office/drawing/2014/main" val="1804079419"/>
                    </a:ext>
                  </a:extLst>
                </a:gridCol>
                <a:gridCol w="290584">
                  <a:extLst>
                    <a:ext uri="{9D8B030D-6E8A-4147-A177-3AD203B41FA5}">
                      <a16:colId xmlns:a16="http://schemas.microsoft.com/office/drawing/2014/main" val="3069146785"/>
                    </a:ext>
                  </a:extLst>
                </a:gridCol>
                <a:gridCol w="290584">
                  <a:extLst>
                    <a:ext uri="{9D8B030D-6E8A-4147-A177-3AD203B41FA5}">
                      <a16:colId xmlns:a16="http://schemas.microsoft.com/office/drawing/2014/main" val="4221000409"/>
                    </a:ext>
                  </a:extLst>
                </a:gridCol>
                <a:gridCol w="290584">
                  <a:extLst>
                    <a:ext uri="{9D8B030D-6E8A-4147-A177-3AD203B41FA5}">
                      <a16:colId xmlns:a16="http://schemas.microsoft.com/office/drawing/2014/main" val="1599517234"/>
                    </a:ext>
                  </a:extLst>
                </a:gridCol>
                <a:gridCol w="290584">
                  <a:extLst>
                    <a:ext uri="{9D8B030D-6E8A-4147-A177-3AD203B41FA5}">
                      <a16:colId xmlns:a16="http://schemas.microsoft.com/office/drawing/2014/main" val="1522554642"/>
                    </a:ext>
                  </a:extLst>
                </a:gridCol>
                <a:gridCol w="290584">
                  <a:extLst>
                    <a:ext uri="{9D8B030D-6E8A-4147-A177-3AD203B41FA5}">
                      <a16:colId xmlns:a16="http://schemas.microsoft.com/office/drawing/2014/main" val="1291692011"/>
                    </a:ext>
                  </a:extLst>
                </a:gridCol>
              </a:tblGrid>
              <a:tr h="290273">
                <a:tc rowSpan="3">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nSpc>
                          <a:spcPct val="107000"/>
                        </a:lnSpc>
                        <a:spcAft>
                          <a:spcPts val="800"/>
                        </a:spcAft>
                      </a:pPr>
                      <a:r>
                        <a:rPr lang="nl-BE" sz="1400" b="0" dirty="0">
                          <a:solidFill>
                            <a:schemeClr val="bg1"/>
                          </a:solidFill>
                          <a:effectLst/>
                          <a:latin typeface="Corbel" panose="020B0503020204020204" pitchFamily="34" charset="0"/>
                          <a:ea typeface="Calibri" panose="020F0502020204030204" pitchFamily="34" charset="0"/>
                          <a:cs typeface="Times New Roman" panose="02020603050405020304" pitchFamily="18" charset="0"/>
                        </a:rPr>
                        <a:t>CL</a:t>
                      </a:r>
                    </a:p>
                  </a:txBody>
                  <a:tcPr marL="47638" marR="476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70AD47"/>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nSpc>
                          <a:spcPct val="107000"/>
                        </a:lnSpc>
                        <a:spcAft>
                          <a:spcPts val="800"/>
                        </a:spcAft>
                      </a:pPr>
                      <a:r>
                        <a:rPr lang="nl-BE" sz="1400" dirty="0" err="1" smtClean="0">
                          <a:effectLst/>
                          <a:latin typeface="Corbel" panose="020B0503020204020204" pitchFamily="34" charset="0"/>
                          <a:ea typeface="Calibri" panose="020F0502020204030204" pitchFamily="34" charset="0"/>
                          <a:cs typeface="Times New Roman" panose="02020603050405020304" pitchFamily="18" charset="0"/>
                        </a:rPr>
                        <a:t>lesfase</a:t>
                      </a:r>
                      <a:endParaRPr lang="nl-BE" sz="1400" dirty="0">
                        <a:effectLst/>
                        <a:latin typeface="Corbel" panose="020B0503020204020204" pitchFamily="34" charset="0"/>
                        <a:ea typeface="Calibri" panose="020F0502020204030204" pitchFamily="34" charset="0"/>
                        <a:cs typeface="Times New Roman" panose="02020603050405020304" pitchFamily="18" charset="0"/>
                      </a:endParaRPr>
                    </a:p>
                  </a:txBody>
                  <a:tcPr marL="47638" marR="476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70AD47">
                        <a:lumMod val="40000"/>
                        <a:lumOff val="60000"/>
                      </a:srgbClr>
                    </a:solidFill>
                  </a:tcPr>
                </a:tc>
                <a:tc gridSpan="6">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nSpc>
                          <a:spcPct val="107000"/>
                        </a:lnSpc>
                        <a:spcAft>
                          <a:spcPts val="800"/>
                        </a:spcAft>
                      </a:pPr>
                      <a:r>
                        <a:rPr lang="nl-BE" sz="1400" b="1" dirty="0" smtClean="0">
                          <a:solidFill>
                            <a:schemeClr val="bg1"/>
                          </a:solidFill>
                          <a:effectLst/>
                          <a:latin typeface="Corbel" panose="020B0503020204020204" pitchFamily="34" charset="0"/>
                          <a:ea typeface="Calibri" panose="020F0502020204030204" pitchFamily="34" charset="0"/>
                          <a:cs typeface="Times New Roman" panose="02020603050405020304" pitchFamily="18" charset="0"/>
                        </a:rPr>
                        <a:t>contextualiseren</a:t>
                      </a:r>
                      <a:endParaRPr lang="nl-BE" sz="1400" b="1" dirty="0">
                        <a:solidFill>
                          <a:schemeClr val="bg1"/>
                        </a:solidFill>
                        <a:effectLst/>
                        <a:latin typeface="Corbel" panose="020B0503020204020204" pitchFamily="34" charset="0"/>
                        <a:ea typeface="Calibri" panose="020F0502020204030204" pitchFamily="34" charset="0"/>
                        <a:cs typeface="Times New Roman" panose="02020603050405020304" pitchFamily="18" charset="0"/>
                      </a:endParaRPr>
                    </a:p>
                  </a:txBody>
                  <a:tcPr marL="47638" marR="476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hMerge="1">
                  <a:txBody>
                    <a:bodyPr/>
                    <a:lstStyle/>
                    <a:p>
                      <a:endParaRPr lang="nl-BE"/>
                    </a:p>
                  </a:txBody>
                  <a:tcPr/>
                </a:tc>
                <a:tc hMerge="1">
                  <a:txBody>
                    <a:bodyPr/>
                    <a:lstStyle/>
                    <a:p>
                      <a:endParaRPr lang="nl-BE"/>
                    </a:p>
                  </a:txBody>
                  <a:tcPr/>
                </a:tc>
                <a:tc hMerge="1">
                  <a:txBody>
                    <a:bodyPr/>
                    <a:lstStyle/>
                    <a:p>
                      <a:endParaRPr lang="nl-BE"/>
                    </a:p>
                  </a:txBody>
                  <a:tcPr/>
                </a:tc>
                <a:tc hMerge="1">
                  <a:txBody>
                    <a:bodyPr/>
                    <a:lstStyle/>
                    <a:p>
                      <a:endParaRPr lang="nl-BE"/>
                    </a:p>
                  </a:txBody>
                  <a:tcPr/>
                </a:tc>
                <a:tc hMerge="1">
                  <a:txBody>
                    <a:bodyPr/>
                    <a:lstStyle/>
                    <a:p>
                      <a:endParaRPr lang="nl-BE"/>
                    </a:p>
                  </a:txBody>
                  <a:tcPr/>
                </a:tc>
                <a:tc gridSpan="8">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nSpc>
                          <a:spcPct val="107000"/>
                        </a:lnSpc>
                        <a:spcAft>
                          <a:spcPts val="800"/>
                        </a:spcAft>
                      </a:pPr>
                      <a:r>
                        <a:rPr lang="nl-BE" sz="1400" b="1" dirty="0" smtClean="0">
                          <a:solidFill>
                            <a:schemeClr val="bg1"/>
                          </a:solidFill>
                          <a:effectLst/>
                          <a:latin typeface="Corbel" panose="020B0503020204020204" pitchFamily="34" charset="0"/>
                          <a:ea typeface="Calibri" panose="020F0502020204030204" pitchFamily="34" charset="0"/>
                          <a:cs typeface="Times New Roman" panose="02020603050405020304" pitchFamily="18" charset="0"/>
                        </a:rPr>
                        <a:t>inleiden</a:t>
                      </a:r>
                      <a:endParaRPr lang="nl-BE" sz="1400" b="1" dirty="0">
                        <a:solidFill>
                          <a:schemeClr val="bg1"/>
                        </a:solidFill>
                        <a:effectLst/>
                        <a:latin typeface="Corbel" panose="020B0503020204020204" pitchFamily="34" charset="0"/>
                        <a:ea typeface="Calibri" panose="020F0502020204030204" pitchFamily="34" charset="0"/>
                        <a:cs typeface="Times New Roman" panose="02020603050405020304" pitchFamily="18" charset="0"/>
                      </a:endParaRPr>
                    </a:p>
                  </a:txBody>
                  <a:tcPr marL="47638" marR="476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hMerge="1">
                  <a:txBody>
                    <a:bodyPr/>
                    <a:lstStyle/>
                    <a:p>
                      <a:endParaRPr lang="nl-BE"/>
                    </a:p>
                  </a:txBody>
                  <a:tcPr/>
                </a:tc>
                <a:tc hMerge="1">
                  <a:txBody>
                    <a:bodyPr/>
                    <a:lstStyle/>
                    <a:p>
                      <a:endParaRPr lang="nl-BE"/>
                    </a:p>
                  </a:txBody>
                  <a:tcPr/>
                </a:tc>
                <a:tc hMerge="1">
                  <a:txBody>
                    <a:bodyPr/>
                    <a:lstStyle/>
                    <a:p>
                      <a:endParaRPr lang="nl-BE"/>
                    </a:p>
                  </a:txBody>
                  <a:tcPr/>
                </a:tc>
                <a:tc hMerge="1">
                  <a:txBody>
                    <a:bodyPr/>
                    <a:lstStyle/>
                    <a:p>
                      <a:endParaRPr lang="nl-BE"/>
                    </a:p>
                  </a:txBody>
                  <a:tcPr/>
                </a:tc>
                <a:tc hMerge="1">
                  <a:txBody>
                    <a:bodyPr/>
                    <a:lstStyle/>
                    <a:p>
                      <a:endParaRPr lang="nl-BE"/>
                    </a:p>
                  </a:txBody>
                  <a:tcPr/>
                </a:tc>
                <a:tc hMerge="1">
                  <a:txBody>
                    <a:bodyPr/>
                    <a:lstStyle/>
                    <a:p>
                      <a:endParaRPr lang="nl-BE"/>
                    </a:p>
                  </a:txBody>
                  <a:tcPr/>
                </a:tc>
                <a:tc hMerge="1">
                  <a:txBody>
                    <a:bodyPr/>
                    <a:lstStyle/>
                    <a:p>
                      <a:endParaRPr lang="nl-BE"/>
                    </a:p>
                  </a:txBody>
                  <a:tcPr/>
                </a:tc>
                <a:tc gridSpan="16">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nSpc>
                          <a:spcPct val="107000"/>
                        </a:lnSpc>
                        <a:spcAft>
                          <a:spcPts val="800"/>
                        </a:spcAft>
                      </a:pPr>
                      <a:r>
                        <a:rPr lang="nl-BE" sz="1400" b="1" dirty="0" smtClean="0">
                          <a:solidFill>
                            <a:schemeClr val="bg1"/>
                          </a:solidFill>
                          <a:effectLst/>
                          <a:latin typeface="Corbel" panose="020B0503020204020204" pitchFamily="34" charset="0"/>
                          <a:ea typeface="Calibri" panose="020F0502020204030204" pitchFamily="34" charset="0"/>
                          <a:cs typeface="Times New Roman" panose="02020603050405020304" pitchFamily="18" charset="0"/>
                        </a:rPr>
                        <a:t>vastzetten</a:t>
                      </a:r>
                      <a:endParaRPr lang="nl-BE" sz="1400" b="1" dirty="0">
                        <a:solidFill>
                          <a:schemeClr val="bg1"/>
                        </a:solidFill>
                        <a:effectLst/>
                        <a:latin typeface="Corbel" panose="020B0503020204020204" pitchFamily="34" charset="0"/>
                        <a:ea typeface="Calibri" panose="020F0502020204030204" pitchFamily="34" charset="0"/>
                        <a:cs typeface="Times New Roman" panose="02020603050405020304" pitchFamily="18" charset="0"/>
                      </a:endParaRPr>
                    </a:p>
                  </a:txBody>
                  <a:tcPr marL="47638" marR="476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hMerge="1">
                  <a:txBody>
                    <a:bodyPr/>
                    <a:lstStyle/>
                    <a:p>
                      <a:endParaRPr lang="nl-BE"/>
                    </a:p>
                  </a:txBody>
                  <a:tcPr/>
                </a:tc>
                <a:tc hMerge="1">
                  <a:txBody>
                    <a:bodyPr/>
                    <a:lstStyle/>
                    <a:p>
                      <a:endParaRPr lang="nl-BE"/>
                    </a:p>
                  </a:txBody>
                  <a:tcPr/>
                </a:tc>
                <a:tc hMerge="1">
                  <a:txBody>
                    <a:bodyPr/>
                    <a:lstStyle/>
                    <a:p>
                      <a:endParaRPr lang="nl-BE"/>
                    </a:p>
                  </a:txBody>
                  <a:tcPr/>
                </a:tc>
                <a:tc hMerge="1">
                  <a:txBody>
                    <a:bodyPr/>
                    <a:lstStyle/>
                    <a:p>
                      <a:endParaRPr lang="nl-BE"/>
                    </a:p>
                  </a:txBody>
                  <a:tcPr/>
                </a:tc>
                <a:tc hMerge="1">
                  <a:txBody>
                    <a:bodyPr/>
                    <a:lstStyle/>
                    <a:p>
                      <a:endParaRPr lang="nl-BE"/>
                    </a:p>
                  </a:txBody>
                  <a:tcPr/>
                </a:tc>
                <a:tc hMerge="1">
                  <a:txBody>
                    <a:bodyPr/>
                    <a:lstStyle/>
                    <a:p>
                      <a:endParaRPr lang="nl-BE"/>
                    </a:p>
                  </a:txBody>
                  <a:tcPr/>
                </a:tc>
                <a:tc hMerge="1">
                  <a:txBody>
                    <a:bodyPr/>
                    <a:lstStyle/>
                    <a:p>
                      <a:endParaRPr lang="nl-BE"/>
                    </a:p>
                  </a:txBody>
                  <a:tcPr/>
                </a:tc>
                <a:tc hMerge="1">
                  <a:txBody>
                    <a:bodyPr/>
                    <a:lstStyle/>
                    <a:p>
                      <a:endParaRPr lang="nl-BE"/>
                    </a:p>
                  </a:txBody>
                  <a:tcPr/>
                </a:tc>
                <a:tc hMerge="1">
                  <a:txBody>
                    <a:bodyPr/>
                    <a:lstStyle/>
                    <a:p>
                      <a:endParaRPr lang="nl-BE"/>
                    </a:p>
                  </a:txBody>
                  <a:tcPr/>
                </a:tc>
                <a:tc hMerge="1">
                  <a:txBody>
                    <a:bodyPr/>
                    <a:lstStyle/>
                    <a:p>
                      <a:endParaRPr lang="nl-BE"/>
                    </a:p>
                  </a:txBody>
                  <a:tcPr/>
                </a:tc>
                <a:tc hMerge="1">
                  <a:txBody>
                    <a:bodyPr/>
                    <a:lstStyle/>
                    <a:p>
                      <a:endParaRPr lang="nl-BE"/>
                    </a:p>
                  </a:txBody>
                  <a:tcPr/>
                </a:tc>
                <a:tc hMerge="1">
                  <a:txBody>
                    <a:bodyPr/>
                    <a:lstStyle/>
                    <a:p>
                      <a:endParaRPr lang="nl-BE"/>
                    </a:p>
                  </a:txBody>
                  <a:tcPr/>
                </a:tc>
                <a:tc hMerge="1">
                  <a:txBody>
                    <a:bodyPr/>
                    <a:lstStyle/>
                    <a:p>
                      <a:endParaRPr lang="nl-BE"/>
                    </a:p>
                  </a:txBody>
                  <a:tcPr/>
                </a:tc>
                <a:tc hMerge="1">
                  <a:txBody>
                    <a:bodyPr/>
                    <a:lstStyle/>
                    <a:p>
                      <a:endParaRPr lang="nl-BE"/>
                    </a:p>
                  </a:txBody>
                  <a:tcPr/>
                </a:tc>
                <a:tc hMerge="1">
                  <a:txBody>
                    <a:bodyPr/>
                    <a:lstStyle/>
                    <a:p>
                      <a:endParaRPr lang="nl-BE"/>
                    </a:p>
                  </a:txBody>
                  <a:tcPr/>
                </a:tc>
                <a:extLst>
                  <a:ext uri="{0D108BD9-81ED-4DB2-BD59-A6C34878D82A}">
                    <a16:rowId xmlns:a16="http://schemas.microsoft.com/office/drawing/2014/main" val="446098628"/>
                  </a:ext>
                </a:extLst>
              </a:tr>
              <a:tr h="280264">
                <a:tc vMerge="1">
                  <a:txBody>
                    <a:bodyPr/>
                    <a:lstStyle/>
                    <a:p>
                      <a:endParaRPr lang="nl-BE"/>
                    </a:p>
                  </a:txBody>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nSpc>
                          <a:spcPct val="107000"/>
                        </a:lnSpc>
                        <a:spcAft>
                          <a:spcPts val="800"/>
                        </a:spcAft>
                      </a:pPr>
                      <a:r>
                        <a:rPr lang="nl-BE" sz="1400" dirty="0" smtClean="0">
                          <a:effectLst/>
                          <a:latin typeface="Corbel" panose="020B0503020204020204" pitchFamily="34" charset="0"/>
                          <a:ea typeface="Calibri" panose="020F0502020204030204" pitchFamily="34" charset="0"/>
                          <a:cs typeface="Times New Roman" panose="02020603050405020304" pitchFamily="18" charset="0"/>
                        </a:rPr>
                        <a:t>dialoog</a:t>
                      </a:r>
                      <a:endParaRPr lang="nl-BE" sz="1400" dirty="0">
                        <a:effectLst/>
                        <a:latin typeface="Corbel" panose="020B0503020204020204" pitchFamily="34" charset="0"/>
                        <a:ea typeface="Calibri" panose="020F0502020204030204" pitchFamily="34" charset="0"/>
                        <a:cs typeface="Times New Roman" panose="02020603050405020304" pitchFamily="18" charset="0"/>
                      </a:endParaRPr>
                    </a:p>
                  </a:txBody>
                  <a:tcPr marL="47638" marR="476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70AD47">
                        <a:lumMod val="40000"/>
                        <a:lumOff val="60000"/>
                      </a:srgbClr>
                    </a:solidFill>
                  </a:tcPr>
                </a:tc>
                <a:tc gridSpan="30">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nSpc>
                          <a:spcPct val="107000"/>
                        </a:lnSpc>
                        <a:spcAft>
                          <a:spcPts val="800"/>
                        </a:spcAft>
                      </a:pPr>
                      <a:r>
                        <a:rPr lang="nl-BE" sz="1400" b="1" dirty="0" smtClean="0">
                          <a:solidFill>
                            <a:schemeClr val="bg1"/>
                          </a:solidFill>
                          <a:effectLst/>
                          <a:latin typeface="Corbel" panose="020B0503020204020204" pitchFamily="34" charset="0"/>
                          <a:ea typeface="Calibri" panose="020F0502020204030204" pitchFamily="34" charset="0"/>
                          <a:cs typeface="Times New Roman" panose="02020603050405020304" pitchFamily="18" charset="0"/>
                        </a:rPr>
                        <a:t>Leerkracht/docent gecenterd</a:t>
                      </a:r>
                    </a:p>
                  </a:txBody>
                  <a:tcPr marL="47638" marR="476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hMerge="1">
                  <a:txBody>
                    <a:bodyPr/>
                    <a:lstStyle/>
                    <a:p>
                      <a:endParaRPr lang="nl-BE"/>
                    </a:p>
                  </a:txBody>
                  <a:tcPr/>
                </a:tc>
                <a:tc hMerge="1">
                  <a:txBody>
                    <a:bodyPr/>
                    <a:lstStyle/>
                    <a:p>
                      <a:endParaRPr lang="nl-BE"/>
                    </a:p>
                  </a:txBody>
                  <a:tcPr/>
                </a:tc>
                <a:tc hMerge="1">
                  <a:txBody>
                    <a:bodyPr/>
                    <a:lstStyle/>
                    <a:p>
                      <a:endParaRPr lang="nl-BE"/>
                    </a:p>
                  </a:txBody>
                  <a:tcPr/>
                </a:tc>
                <a:tc hMerge="1">
                  <a:txBody>
                    <a:bodyPr/>
                    <a:lstStyle/>
                    <a:p>
                      <a:endParaRPr lang="nl-BE"/>
                    </a:p>
                  </a:txBody>
                  <a:tcPr/>
                </a:tc>
                <a:tc hMerge="1">
                  <a:txBody>
                    <a:bodyPr/>
                    <a:lstStyle/>
                    <a:p>
                      <a:endParaRPr lang="nl-BE"/>
                    </a:p>
                  </a:txBody>
                  <a:tcPr/>
                </a:tc>
                <a:tc hMerge="1">
                  <a:txBody>
                    <a:bodyPr/>
                    <a:lstStyle/>
                    <a:p>
                      <a:endParaRPr lang="nl-BE"/>
                    </a:p>
                  </a:txBody>
                  <a:tcPr/>
                </a:tc>
                <a:tc hMerge="1">
                  <a:txBody>
                    <a:bodyPr/>
                    <a:lstStyle/>
                    <a:p>
                      <a:endParaRPr lang="nl-BE"/>
                    </a:p>
                  </a:txBody>
                  <a:tcPr/>
                </a:tc>
                <a:tc hMerge="1">
                  <a:txBody>
                    <a:bodyPr/>
                    <a:lstStyle/>
                    <a:p>
                      <a:endParaRPr lang="nl-BE"/>
                    </a:p>
                  </a:txBody>
                  <a:tcPr/>
                </a:tc>
                <a:tc hMerge="1">
                  <a:txBody>
                    <a:bodyPr/>
                    <a:lstStyle/>
                    <a:p>
                      <a:endParaRPr lang="nl-BE"/>
                    </a:p>
                  </a:txBody>
                  <a:tcPr/>
                </a:tc>
                <a:tc hMerge="1">
                  <a:txBody>
                    <a:bodyPr/>
                    <a:lstStyle/>
                    <a:p>
                      <a:endParaRPr lang="nl-BE"/>
                    </a:p>
                  </a:txBody>
                  <a:tcPr/>
                </a:tc>
                <a:tc hMerge="1">
                  <a:txBody>
                    <a:bodyPr/>
                    <a:lstStyle/>
                    <a:p>
                      <a:endParaRPr lang="nl-BE"/>
                    </a:p>
                  </a:txBody>
                  <a:tcPr/>
                </a:tc>
                <a:tc hMerge="1">
                  <a:txBody>
                    <a:bodyPr/>
                    <a:lstStyle/>
                    <a:p>
                      <a:endParaRPr lang="nl-BE"/>
                    </a:p>
                  </a:txBody>
                  <a:tcPr/>
                </a:tc>
                <a:tc hMerge="1">
                  <a:txBody>
                    <a:bodyPr/>
                    <a:lstStyle/>
                    <a:p>
                      <a:endParaRPr lang="nl-BE"/>
                    </a:p>
                  </a:txBody>
                  <a:tcPr/>
                </a:tc>
                <a:tc hMerge="1">
                  <a:txBody>
                    <a:bodyPr/>
                    <a:lstStyle/>
                    <a:p>
                      <a:endParaRPr lang="nl-BE"/>
                    </a:p>
                  </a:txBody>
                  <a:tcPr/>
                </a:tc>
                <a:tc hMerge="1">
                  <a:txBody>
                    <a:bodyPr/>
                    <a:lstStyle/>
                    <a:p>
                      <a:endParaRPr lang="nl-BE"/>
                    </a:p>
                  </a:txBody>
                  <a:tcPr/>
                </a:tc>
                <a:tc hMerge="1">
                  <a:txBody>
                    <a:bodyPr/>
                    <a:lstStyle/>
                    <a:p>
                      <a:endParaRPr lang="nl-BE"/>
                    </a:p>
                  </a:txBody>
                  <a:tcPr/>
                </a:tc>
                <a:tc hMerge="1">
                  <a:txBody>
                    <a:bodyPr/>
                    <a:lstStyle/>
                    <a:p>
                      <a:endParaRPr lang="nl-BE"/>
                    </a:p>
                  </a:txBody>
                  <a:tcPr/>
                </a:tc>
                <a:tc hMerge="1">
                  <a:txBody>
                    <a:bodyPr/>
                    <a:lstStyle/>
                    <a:p>
                      <a:endParaRPr lang="nl-BE"/>
                    </a:p>
                  </a:txBody>
                  <a:tcPr/>
                </a:tc>
                <a:tc hMerge="1">
                  <a:txBody>
                    <a:bodyPr/>
                    <a:lstStyle/>
                    <a:p>
                      <a:endParaRPr lang="nl-BE"/>
                    </a:p>
                  </a:txBody>
                  <a:tcPr/>
                </a:tc>
                <a:tc hMerge="1">
                  <a:txBody>
                    <a:bodyPr/>
                    <a:lstStyle/>
                    <a:p>
                      <a:endParaRPr lang="nl-BE"/>
                    </a:p>
                  </a:txBody>
                  <a:tcPr/>
                </a:tc>
                <a:tc hMerge="1">
                  <a:txBody>
                    <a:bodyPr/>
                    <a:lstStyle/>
                    <a:p>
                      <a:endParaRPr lang="nl-BE"/>
                    </a:p>
                  </a:txBody>
                  <a:tcPr/>
                </a:tc>
                <a:tc hMerge="1">
                  <a:txBody>
                    <a:bodyPr/>
                    <a:lstStyle/>
                    <a:p>
                      <a:endParaRPr lang="nl-BE"/>
                    </a:p>
                  </a:txBody>
                  <a:tcPr/>
                </a:tc>
                <a:tc hMerge="1">
                  <a:txBody>
                    <a:bodyPr/>
                    <a:lstStyle/>
                    <a:p>
                      <a:endParaRPr lang="nl-BE"/>
                    </a:p>
                  </a:txBody>
                  <a:tcPr/>
                </a:tc>
                <a:tc hMerge="1">
                  <a:txBody>
                    <a:bodyPr/>
                    <a:lstStyle/>
                    <a:p>
                      <a:endParaRPr lang="nl-BE"/>
                    </a:p>
                  </a:txBody>
                  <a:tcPr/>
                </a:tc>
                <a:tc hMerge="1">
                  <a:txBody>
                    <a:bodyPr/>
                    <a:lstStyle/>
                    <a:p>
                      <a:endParaRPr lang="nl-BE"/>
                    </a:p>
                  </a:txBody>
                  <a:tcPr/>
                </a:tc>
                <a:tc hMerge="1">
                  <a:txBody>
                    <a:bodyPr/>
                    <a:lstStyle/>
                    <a:p>
                      <a:endParaRPr lang="nl-BE"/>
                    </a:p>
                  </a:txBody>
                  <a:tcPr/>
                </a:tc>
                <a:tc hMerge="1">
                  <a:txBody>
                    <a:bodyPr/>
                    <a:lstStyle/>
                    <a:p>
                      <a:endParaRPr lang="nl-BE"/>
                    </a:p>
                  </a:txBody>
                  <a:tcPr/>
                </a:tc>
                <a:tc hMerge="1">
                  <a:txBody>
                    <a:bodyPr/>
                    <a:lstStyle/>
                    <a:p>
                      <a:endParaRPr lang="nl-BE"/>
                    </a:p>
                  </a:txBody>
                  <a:tcPr/>
                </a:tc>
                <a:tc hMerge="1">
                  <a:txBody>
                    <a:bodyPr/>
                    <a:lstStyle/>
                    <a:p>
                      <a:endParaRPr lang="nl-BE"/>
                    </a:p>
                  </a:txBody>
                  <a:tcPr/>
                </a:tc>
                <a:extLst>
                  <a:ext uri="{0D108BD9-81ED-4DB2-BD59-A6C34878D82A}">
                    <a16:rowId xmlns:a16="http://schemas.microsoft.com/office/drawing/2014/main" val="3126152551"/>
                  </a:ext>
                </a:extLst>
              </a:tr>
              <a:tr h="980568">
                <a:tc vMerge="1">
                  <a:txBody>
                    <a:bodyPr/>
                    <a:lstStyle/>
                    <a:p>
                      <a:endParaRPr lang="nl-BE"/>
                    </a:p>
                  </a:txBody>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nSpc>
                          <a:spcPct val="107000"/>
                        </a:lnSpc>
                        <a:spcAft>
                          <a:spcPts val="800"/>
                        </a:spcAft>
                      </a:pPr>
                      <a:r>
                        <a:rPr lang="en-GB" sz="1400" dirty="0" err="1" smtClean="0">
                          <a:effectLst/>
                          <a:latin typeface="Corbel" panose="020B0503020204020204" pitchFamily="34" charset="0"/>
                          <a:ea typeface="Calibri" panose="020F0502020204030204" pitchFamily="34" charset="0"/>
                          <a:cs typeface="Times New Roman" panose="02020603050405020304" pitchFamily="18" charset="0"/>
                        </a:rPr>
                        <a:t>inhoud</a:t>
                      </a:r>
                      <a:endParaRPr lang="nl-BE" sz="1400" dirty="0">
                        <a:effectLst/>
                        <a:latin typeface="Corbel" panose="020B0503020204020204" pitchFamily="34" charset="0"/>
                        <a:ea typeface="Calibri" panose="020F0502020204030204" pitchFamily="34" charset="0"/>
                        <a:cs typeface="Times New Roman" panose="02020603050405020304" pitchFamily="18" charset="0"/>
                      </a:endParaRPr>
                    </a:p>
                  </a:txBody>
                  <a:tcPr marL="47638" marR="476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70AD47">
                        <a:lumMod val="40000"/>
                        <a:lumOff val="60000"/>
                      </a:srgbClr>
                    </a:solidFill>
                  </a:tcPr>
                </a:tc>
                <a:tc gridSpan="6">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nSpc>
                          <a:spcPct val="107000"/>
                        </a:lnSpc>
                        <a:spcAft>
                          <a:spcPts val="800"/>
                        </a:spcAft>
                      </a:pPr>
                      <a:r>
                        <a:rPr lang="en-GB" sz="1400" dirty="0" smtClean="0">
                          <a:effectLst/>
                          <a:latin typeface="Corbel" panose="020B0503020204020204" pitchFamily="34" charset="0"/>
                          <a:ea typeface="Calibri" panose="020F0502020204030204" pitchFamily="34" charset="0"/>
                          <a:cs typeface="Times New Roman" panose="02020603050405020304" pitchFamily="18" charset="0"/>
                        </a:rPr>
                        <a:t>Mind setting. Het </a:t>
                      </a:r>
                      <a:r>
                        <a:rPr lang="en-GB" sz="1400" dirty="0" err="1" smtClean="0">
                          <a:effectLst/>
                          <a:latin typeface="Corbel" panose="020B0503020204020204" pitchFamily="34" charset="0"/>
                          <a:ea typeface="Calibri" panose="020F0502020204030204" pitchFamily="34" charset="0"/>
                          <a:cs typeface="Times New Roman" panose="02020603050405020304" pitchFamily="18" charset="0"/>
                        </a:rPr>
                        <a:t>onderwerp</a:t>
                      </a:r>
                      <a:r>
                        <a:rPr lang="en-GB" sz="1400" dirty="0" smtClean="0">
                          <a:effectLst/>
                          <a:latin typeface="Corbel" panose="020B0503020204020204" pitchFamily="34" charset="0"/>
                          <a:ea typeface="Calibri" panose="020F0502020204030204" pitchFamily="34" charset="0"/>
                          <a:cs typeface="Times New Roman" panose="02020603050405020304" pitchFamily="18" charset="0"/>
                        </a:rPr>
                        <a:t> </a:t>
                      </a:r>
                      <a:r>
                        <a:rPr lang="en-GB" sz="1400" dirty="0" err="1" smtClean="0">
                          <a:effectLst/>
                          <a:latin typeface="Corbel" panose="020B0503020204020204" pitchFamily="34" charset="0"/>
                          <a:ea typeface="Calibri" panose="020F0502020204030204" pitchFamily="34" charset="0"/>
                          <a:cs typeface="Times New Roman" panose="02020603050405020304" pitchFamily="18" charset="0"/>
                        </a:rPr>
                        <a:t>wordt</a:t>
                      </a:r>
                      <a:r>
                        <a:rPr lang="en-GB" sz="1400" dirty="0" smtClean="0">
                          <a:effectLst/>
                          <a:latin typeface="Corbel" panose="020B0503020204020204" pitchFamily="34" charset="0"/>
                          <a:ea typeface="Calibri" panose="020F0502020204030204" pitchFamily="34" charset="0"/>
                          <a:cs typeface="Times New Roman" panose="02020603050405020304" pitchFamily="18" charset="0"/>
                        </a:rPr>
                        <a:t> </a:t>
                      </a:r>
                      <a:r>
                        <a:rPr lang="en-GB" sz="1400" dirty="0" err="1" smtClean="0">
                          <a:effectLst/>
                          <a:latin typeface="Corbel" panose="020B0503020204020204" pitchFamily="34" charset="0"/>
                          <a:ea typeface="Calibri" panose="020F0502020204030204" pitchFamily="34" charset="0"/>
                          <a:cs typeface="Times New Roman" panose="02020603050405020304" pitchFamily="18" charset="0"/>
                        </a:rPr>
                        <a:t>ingeleid</a:t>
                      </a:r>
                      <a:r>
                        <a:rPr lang="en-GB" sz="1400" dirty="0" smtClean="0">
                          <a:effectLst/>
                          <a:latin typeface="Corbel" panose="020B0503020204020204" pitchFamily="34" charset="0"/>
                          <a:ea typeface="Calibri" panose="020F0502020204030204" pitchFamily="34" charset="0"/>
                          <a:cs typeface="Times New Roman" panose="02020603050405020304" pitchFamily="18" charset="0"/>
                        </a:rPr>
                        <a:t>, in</a:t>
                      </a:r>
                      <a:r>
                        <a:rPr lang="en-GB" sz="1400" baseline="0" dirty="0" smtClean="0">
                          <a:effectLst/>
                          <a:latin typeface="Corbel" panose="020B0503020204020204" pitchFamily="34" charset="0"/>
                          <a:ea typeface="Calibri" panose="020F0502020204030204" pitchFamily="34" charset="0"/>
                          <a:cs typeface="Times New Roman" panose="02020603050405020304" pitchFamily="18" charset="0"/>
                        </a:rPr>
                        <a:t> context </a:t>
                      </a:r>
                      <a:r>
                        <a:rPr lang="en-GB" sz="1400" baseline="0" dirty="0" err="1" smtClean="0">
                          <a:effectLst/>
                          <a:latin typeface="Corbel" panose="020B0503020204020204" pitchFamily="34" charset="0"/>
                          <a:ea typeface="Calibri" panose="020F0502020204030204" pitchFamily="34" charset="0"/>
                          <a:cs typeface="Times New Roman" panose="02020603050405020304" pitchFamily="18" charset="0"/>
                        </a:rPr>
                        <a:t>gezet</a:t>
                      </a:r>
                      <a:r>
                        <a:rPr lang="en-GB" sz="1400" baseline="0" dirty="0" smtClean="0">
                          <a:effectLst/>
                          <a:latin typeface="Corbel" panose="020B0503020204020204" pitchFamily="34" charset="0"/>
                          <a:ea typeface="Calibri" panose="020F0502020204030204" pitchFamily="34" charset="0"/>
                          <a:cs typeface="Times New Roman" panose="02020603050405020304" pitchFamily="18" charset="0"/>
                        </a:rPr>
                        <a:t>. </a:t>
                      </a:r>
                      <a:endParaRPr lang="nl-BE" sz="1400" dirty="0">
                        <a:effectLst/>
                        <a:latin typeface="Corbel" panose="020B0503020204020204" pitchFamily="34" charset="0"/>
                        <a:ea typeface="Calibri" panose="020F0502020204030204" pitchFamily="34" charset="0"/>
                        <a:cs typeface="Times New Roman" panose="02020603050405020304" pitchFamily="18" charset="0"/>
                      </a:endParaRPr>
                    </a:p>
                  </a:txBody>
                  <a:tcPr marL="47638" marR="476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70AD47">
                        <a:lumMod val="20000"/>
                        <a:lumOff val="80000"/>
                      </a:srgbClr>
                    </a:solidFill>
                  </a:tcPr>
                </a:tc>
                <a:tc hMerge="1">
                  <a:txBody>
                    <a:bodyPr/>
                    <a:lstStyle/>
                    <a:p>
                      <a:endParaRPr lang="nl-BE"/>
                    </a:p>
                  </a:txBody>
                  <a:tcPr/>
                </a:tc>
                <a:tc hMerge="1">
                  <a:txBody>
                    <a:bodyPr/>
                    <a:lstStyle/>
                    <a:p>
                      <a:endParaRPr lang="nl-BE"/>
                    </a:p>
                  </a:txBody>
                  <a:tcPr/>
                </a:tc>
                <a:tc hMerge="1">
                  <a:txBody>
                    <a:bodyPr/>
                    <a:lstStyle/>
                    <a:p>
                      <a:endParaRPr lang="nl-BE"/>
                    </a:p>
                  </a:txBody>
                  <a:tcPr/>
                </a:tc>
                <a:tc hMerge="1">
                  <a:txBody>
                    <a:bodyPr/>
                    <a:lstStyle/>
                    <a:p>
                      <a:endParaRPr lang="nl-BE"/>
                    </a:p>
                  </a:txBody>
                  <a:tcPr/>
                </a:tc>
                <a:tc hMerge="1">
                  <a:txBody>
                    <a:bodyPr/>
                    <a:lstStyle/>
                    <a:p>
                      <a:endParaRPr lang="nl-BE"/>
                    </a:p>
                  </a:txBody>
                  <a:tcPr/>
                </a:tc>
                <a:tc gridSpan="8">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nSpc>
                          <a:spcPct val="107000"/>
                        </a:lnSpc>
                        <a:spcAft>
                          <a:spcPts val="800"/>
                        </a:spcAft>
                      </a:pPr>
                      <a:r>
                        <a:rPr lang="nl-BE" sz="1400" dirty="0" smtClean="0">
                          <a:effectLst/>
                          <a:latin typeface="Corbel" panose="020B0503020204020204" pitchFamily="34" charset="0"/>
                          <a:ea typeface="Calibri" panose="020F0502020204030204" pitchFamily="34" charset="0"/>
                          <a:cs typeface="Times New Roman" panose="02020603050405020304" pitchFamily="18" charset="0"/>
                        </a:rPr>
                        <a:t>Het wetenschappelijk concept aanbrengen. </a:t>
                      </a:r>
                      <a:endParaRPr lang="nl-BE" sz="1400" dirty="0">
                        <a:effectLst/>
                        <a:latin typeface="Corbel" panose="020B0503020204020204" pitchFamily="34" charset="0"/>
                        <a:ea typeface="Calibri" panose="020F0502020204030204" pitchFamily="34" charset="0"/>
                        <a:cs typeface="Times New Roman" panose="02020603050405020304" pitchFamily="18" charset="0"/>
                      </a:endParaRPr>
                    </a:p>
                  </a:txBody>
                  <a:tcPr marL="47638" marR="476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70AD47">
                        <a:lumMod val="20000"/>
                        <a:lumOff val="80000"/>
                      </a:srgbClr>
                    </a:solidFill>
                  </a:tcPr>
                </a:tc>
                <a:tc hMerge="1">
                  <a:txBody>
                    <a:bodyPr/>
                    <a:lstStyle/>
                    <a:p>
                      <a:endParaRPr lang="nl-BE"/>
                    </a:p>
                  </a:txBody>
                  <a:tcPr/>
                </a:tc>
                <a:tc hMerge="1">
                  <a:txBody>
                    <a:bodyPr/>
                    <a:lstStyle/>
                    <a:p>
                      <a:endParaRPr lang="nl-BE"/>
                    </a:p>
                  </a:txBody>
                  <a:tcPr/>
                </a:tc>
                <a:tc hMerge="1">
                  <a:txBody>
                    <a:bodyPr/>
                    <a:lstStyle/>
                    <a:p>
                      <a:endParaRPr lang="nl-BE"/>
                    </a:p>
                  </a:txBody>
                  <a:tcPr/>
                </a:tc>
                <a:tc hMerge="1">
                  <a:txBody>
                    <a:bodyPr/>
                    <a:lstStyle/>
                    <a:p>
                      <a:endParaRPr lang="nl-BE"/>
                    </a:p>
                  </a:txBody>
                  <a:tcPr/>
                </a:tc>
                <a:tc hMerge="1">
                  <a:txBody>
                    <a:bodyPr/>
                    <a:lstStyle/>
                    <a:p>
                      <a:endParaRPr lang="nl-BE"/>
                    </a:p>
                  </a:txBody>
                  <a:tcPr/>
                </a:tc>
                <a:tc hMerge="1">
                  <a:txBody>
                    <a:bodyPr/>
                    <a:lstStyle/>
                    <a:p>
                      <a:endParaRPr lang="nl-BE"/>
                    </a:p>
                  </a:txBody>
                  <a:tcPr/>
                </a:tc>
                <a:tc hMerge="1">
                  <a:txBody>
                    <a:bodyPr/>
                    <a:lstStyle/>
                    <a:p>
                      <a:endParaRPr lang="nl-BE"/>
                    </a:p>
                  </a:txBody>
                  <a:tcPr/>
                </a:tc>
                <a:tc gridSpan="16">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nSpc>
                          <a:spcPct val="107000"/>
                        </a:lnSpc>
                        <a:spcAft>
                          <a:spcPts val="800"/>
                        </a:spcAft>
                      </a:pPr>
                      <a:r>
                        <a:rPr lang="en-GB" sz="1400" dirty="0" smtClean="0">
                          <a:effectLst/>
                          <a:latin typeface="Corbel" panose="020B0503020204020204" pitchFamily="34" charset="0"/>
                          <a:ea typeface="Calibri" panose="020F0502020204030204" pitchFamily="34" charset="0"/>
                          <a:cs typeface="Times New Roman" panose="02020603050405020304" pitchFamily="18" charset="0"/>
                        </a:rPr>
                        <a:t>Het </a:t>
                      </a:r>
                      <a:r>
                        <a:rPr lang="en-GB" sz="1400" dirty="0" err="1" smtClean="0">
                          <a:effectLst/>
                          <a:latin typeface="Corbel" panose="020B0503020204020204" pitchFamily="34" charset="0"/>
                          <a:ea typeface="Calibri" panose="020F0502020204030204" pitchFamily="34" charset="0"/>
                          <a:cs typeface="Times New Roman" panose="02020603050405020304" pitchFamily="18" charset="0"/>
                        </a:rPr>
                        <a:t>wetenschappelijk</a:t>
                      </a:r>
                      <a:r>
                        <a:rPr lang="en-GB" sz="1400" dirty="0" smtClean="0">
                          <a:effectLst/>
                          <a:latin typeface="Corbel" panose="020B0503020204020204" pitchFamily="34" charset="0"/>
                          <a:ea typeface="Calibri" panose="020F0502020204030204" pitchFamily="34" charset="0"/>
                          <a:cs typeface="Times New Roman" panose="02020603050405020304" pitchFamily="18" charset="0"/>
                        </a:rPr>
                        <a:t> concept </a:t>
                      </a:r>
                      <a:r>
                        <a:rPr lang="en-GB" sz="1400" dirty="0" err="1" smtClean="0">
                          <a:effectLst/>
                          <a:latin typeface="Corbel" panose="020B0503020204020204" pitchFamily="34" charset="0"/>
                          <a:ea typeface="Calibri" panose="020F0502020204030204" pitchFamily="34" charset="0"/>
                          <a:cs typeface="Times New Roman" panose="02020603050405020304" pitchFamily="18" charset="0"/>
                        </a:rPr>
                        <a:t>gebruiken</a:t>
                      </a:r>
                      <a:r>
                        <a:rPr lang="en-GB" sz="1400" dirty="0" smtClean="0">
                          <a:effectLst/>
                          <a:latin typeface="Corbel" panose="020B0503020204020204" pitchFamily="34" charset="0"/>
                          <a:ea typeface="Calibri" panose="020F0502020204030204" pitchFamily="34" charset="0"/>
                          <a:cs typeface="Times New Roman" panose="02020603050405020304" pitchFamily="18" charset="0"/>
                        </a:rPr>
                        <a:t> </a:t>
                      </a:r>
                      <a:r>
                        <a:rPr lang="en-GB" sz="1400" dirty="0" err="1" smtClean="0">
                          <a:effectLst/>
                          <a:latin typeface="Corbel" panose="020B0503020204020204" pitchFamily="34" charset="0"/>
                          <a:ea typeface="Calibri" panose="020F0502020204030204" pitchFamily="34" charset="0"/>
                          <a:cs typeface="Times New Roman" panose="02020603050405020304" pitchFamily="18" charset="0"/>
                        </a:rPr>
                        <a:t>en</a:t>
                      </a:r>
                      <a:r>
                        <a:rPr lang="en-GB" sz="1400" dirty="0" smtClean="0">
                          <a:effectLst/>
                          <a:latin typeface="Corbel" panose="020B0503020204020204" pitchFamily="34" charset="0"/>
                          <a:ea typeface="Calibri" panose="020F0502020204030204" pitchFamily="34" charset="0"/>
                          <a:cs typeface="Times New Roman" panose="02020603050405020304" pitchFamily="18" charset="0"/>
                        </a:rPr>
                        <a:t> </a:t>
                      </a:r>
                      <a:r>
                        <a:rPr lang="en-GB" sz="1400" dirty="0" err="1" smtClean="0">
                          <a:effectLst/>
                          <a:latin typeface="Corbel" panose="020B0503020204020204" pitchFamily="34" charset="0"/>
                          <a:ea typeface="Calibri" panose="020F0502020204030204" pitchFamily="34" charset="0"/>
                          <a:cs typeface="Times New Roman" panose="02020603050405020304" pitchFamily="18" charset="0"/>
                        </a:rPr>
                        <a:t>toepassen</a:t>
                      </a:r>
                      <a:r>
                        <a:rPr lang="en-GB" sz="1400" baseline="0" dirty="0" smtClean="0">
                          <a:effectLst/>
                          <a:latin typeface="Corbel" panose="020B0503020204020204" pitchFamily="34" charset="0"/>
                          <a:ea typeface="Calibri" panose="020F0502020204030204" pitchFamily="34" charset="0"/>
                          <a:cs typeface="Times New Roman" panose="02020603050405020304" pitchFamily="18" charset="0"/>
                        </a:rPr>
                        <a:t> in </a:t>
                      </a:r>
                      <a:r>
                        <a:rPr lang="en-GB" sz="1400" baseline="0" dirty="0" err="1" smtClean="0">
                          <a:effectLst/>
                          <a:latin typeface="Corbel" panose="020B0503020204020204" pitchFamily="34" charset="0"/>
                          <a:ea typeface="Calibri" panose="020F0502020204030204" pitchFamily="34" charset="0"/>
                          <a:cs typeface="Times New Roman" panose="02020603050405020304" pitchFamily="18" charset="0"/>
                        </a:rPr>
                        <a:t>oefeningen</a:t>
                      </a:r>
                      <a:r>
                        <a:rPr lang="en-GB" sz="1400" baseline="0" dirty="0" smtClean="0">
                          <a:effectLst/>
                          <a:latin typeface="Corbel" panose="020B0503020204020204" pitchFamily="34" charset="0"/>
                          <a:ea typeface="Calibri" panose="020F0502020204030204" pitchFamily="34" charset="0"/>
                          <a:cs typeface="Times New Roman" panose="02020603050405020304" pitchFamily="18" charset="0"/>
                        </a:rPr>
                        <a:t>, </a:t>
                      </a:r>
                      <a:r>
                        <a:rPr lang="en-GB" sz="1400" baseline="0" dirty="0" err="1" smtClean="0">
                          <a:effectLst/>
                          <a:latin typeface="Corbel" panose="020B0503020204020204" pitchFamily="34" charset="0"/>
                          <a:ea typeface="Calibri" panose="020F0502020204030204" pitchFamily="34" charset="0"/>
                          <a:cs typeface="Times New Roman" panose="02020603050405020304" pitchFamily="18" charset="0"/>
                        </a:rPr>
                        <a:t>experimenten</a:t>
                      </a:r>
                      <a:r>
                        <a:rPr lang="en-GB" sz="1400" baseline="0" dirty="0" smtClean="0">
                          <a:effectLst/>
                          <a:latin typeface="Corbel" panose="020B0503020204020204" pitchFamily="34" charset="0"/>
                          <a:ea typeface="Calibri" panose="020F0502020204030204" pitchFamily="34" charset="0"/>
                          <a:cs typeface="Times New Roman" panose="02020603050405020304" pitchFamily="18" charset="0"/>
                        </a:rPr>
                        <a:t> </a:t>
                      </a:r>
                      <a:r>
                        <a:rPr lang="en-GB" sz="1400" baseline="0" dirty="0" err="1" smtClean="0">
                          <a:effectLst/>
                          <a:latin typeface="Corbel" panose="020B0503020204020204" pitchFamily="34" charset="0"/>
                          <a:ea typeface="Calibri" panose="020F0502020204030204" pitchFamily="34" charset="0"/>
                          <a:cs typeface="Times New Roman" panose="02020603050405020304" pitchFamily="18" charset="0"/>
                        </a:rPr>
                        <a:t>en</a:t>
                      </a:r>
                      <a:r>
                        <a:rPr lang="en-GB" sz="1400" baseline="0" dirty="0" smtClean="0">
                          <a:effectLst/>
                          <a:latin typeface="Corbel" panose="020B0503020204020204" pitchFamily="34" charset="0"/>
                          <a:ea typeface="Calibri" panose="020F0502020204030204" pitchFamily="34" charset="0"/>
                          <a:cs typeface="Times New Roman" panose="02020603050405020304" pitchFamily="18" charset="0"/>
                        </a:rPr>
                        <a:t> </a:t>
                      </a:r>
                      <a:r>
                        <a:rPr lang="en-GB" sz="1400" baseline="0" dirty="0" err="1" smtClean="0">
                          <a:effectLst/>
                          <a:latin typeface="Corbel" panose="020B0503020204020204" pitchFamily="34" charset="0"/>
                          <a:ea typeface="Calibri" panose="020F0502020204030204" pitchFamily="34" charset="0"/>
                          <a:cs typeface="Times New Roman" panose="02020603050405020304" pitchFamily="18" charset="0"/>
                        </a:rPr>
                        <a:t>vragen</a:t>
                      </a:r>
                      <a:r>
                        <a:rPr lang="en-GB" sz="1400" baseline="0" dirty="0" smtClean="0">
                          <a:effectLst/>
                          <a:latin typeface="Corbel" panose="020B0503020204020204" pitchFamily="34" charset="0"/>
                          <a:ea typeface="Calibri" panose="020F0502020204030204" pitchFamily="34" charset="0"/>
                          <a:cs typeface="Times New Roman" panose="02020603050405020304" pitchFamily="18" charset="0"/>
                        </a:rPr>
                        <a:t>.</a:t>
                      </a:r>
                      <a:endParaRPr lang="nl-BE" sz="1400" dirty="0">
                        <a:effectLst/>
                        <a:latin typeface="Corbel" panose="020B0503020204020204" pitchFamily="34" charset="0"/>
                        <a:ea typeface="Calibri" panose="020F0502020204030204" pitchFamily="34" charset="0"/>
                        <a:cs typeface="Times New Roman" panose="02020603050405020304" pitchFamily="18" charset="0"/>
                      </a:endParaRPr>
                    </a:p>
                  </a:txBody>
                  <a:tcPr marL="47638" marR="476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70AD47">
                        <a:lumMod val="20000"/>
                        <a:lumOff val="80000"/>
                      </a:srgbClr>
                    </a:solidFill>
                  </a:tcPr>
                </a:tc>
                <a:tc hMerge="1">
                  <a:txBody>
                    <a:bodyPr/>
                    <a:lstStyle/>
                    <a:p>
                      <a:endParaRPr lang="nl-BE"/>
                    </a:p>
                  </a:txBody>
                  <a:tcPr/>
                </a:tc>
                <a:tc hMerge="1">
                  <a:txBody>
                    <a:bodyPr/>
                    <a:lstStyle/>
                    <a:p>
                      <a:endParaRPr lang="nl-BE"/>
                    </a:p>
                  </a:txBody>
                  <a:tcPr/>
                </a:tc>
                <a:tc hMerge="1">
                  <a:txBody>
                    <a:bodyPr/>
                    <a:lstStyle/>
                    <a:p>
                      <a:endParaRPr lang="nl-BE"/>
                    </a:p>
                  </a:txBody>
                  <a:tcPr/>
                </a:tc>
                <a:tc hMerge="1">
                  <a:txBody>
                    <a:bodyPr/>
                    <a:lstStyle/>
                    <a:p>
                      <a:endParaRPr lang="nl-BE"/>
                    </a:p>
                  </a:txBody>
                  <a:tcPr/>
                </a:tc>
                <a:tc hMerge="1">
                  <a:txBody>
                    <a:bodyPr/>
                    <a:lstStyle/>
                    <a:p>
                      <a:endParaRPr lang="nl-BE"/>
                    </a:p>
                  </a:txBody>
                  <a:tcPr/>
                </a:tc>
                <a:tc hMerge="1">
                  <a:txBody>
                    <a:bodyPr/>
                    <a:lstStyle/>
                    <a:p>
                      <a:endParaRPr lang="nl-BE"/>
                    </a:p>
                  </a:txBody>
                  <a:tcPr/>
                </a:tc>
                <a:tc hMerge="1">
                  <a:txBody>
                    <a:bodyPr/>
                    <a:lstStyle/>
                    <a:p>
                      <a:endParaRPr lang="nl-BE"/>
                    </a:p>
                  </a:txBody>
                  <a:tcPr/>
                </a:tc>
                <a:tc hMerge="1">
                  <a:txBody>
                    <a:bodyPr/>
                    <a:lstStyle/>
                    <a:p>
                      <a:endParaRPr lang="nl-BE"/>
                    </a:p>
                  </a:txBody>
                  <a:tcPr/>
                </a:tc>
                <a:tc hMerge="1">
                  <a:txBody>
                    <a:bodyPr/>
                    <a:lstStyle/>
                    <a:p>
                      <a:endParaRPr lang="nl-BE"/>
                    </a:p>
                  </a:txBody>
                  <a:tcPr/>
                </a:tc>
                <a:tc hMerge="1">
                  <a:txBody>
                    <a:bodyPr/>
                    <a:lstStyle/>
                    <a:p>
                      <a:endParaRPr lang="nl-BE"/>
                    </a:p>
                  </a:txBody>
                  <a:tcPr/>
                </a:tc>
                <a:tc hMerge="1">
                  <a:txBody>
                    <a:bodyPr/>
                    <a:lstStyle/>
                    <a:p>
                      <a:endParaRPr lang="nl-BE"/>
                    </a:p>
                  </a:txBody>
                  <a:tcPr/>
                </a:tc>
                <a:tc hMerge="1">
                  <a:txBody>
                    <a:bodyPr/>
                    <a:lstStyle/>
                    <a:p>
                      <a:endParaRPr lang="nl-BE"/>
                    </a:p>
                  </a:txBody>
                  <a:tcPr/>
                </a:tc>
                <a:tc hMerge="1">
                  <a:txBody>
                    <a:bodyPr/>
                    <a:lstStyle/>
                    <a:p>
                      <a:endParaRPr lang="nl-BE"/>
                    </a:p>
                  </a:txBody>
                  <a:tcPr/>
                </a:tc>
                <a:tc hMerge="1">
                  <a:txBody>
                    <a:bodyPr/>
                    <a:lstStyle/>
                    <a:p>
                      <a:endParaRPr lang="nl-BE"/>
                    </a:p>
                  </a:txBody>
                  <a:tcPr/>
                </a:tc>
                <a:tc hMerge="1">
                  <a:txBody>
                    <a:bodyPr/>
                    <a:lstStyle/>
                    <a:p>
                      <a:endParaRPr lang="nl-BE"/>
                    </a:p>
                  </a:txBody>
                  <a:tcPr/>
                </a:tc>
                <a:extLst>
                  <a:ext uri="{0D108BD9-81ED-4DB2-BD59-A6C34878D82A}">
                    <a16:rowId xmlns:a16="http://schemas.microsoft.com/office/drawing/2014/main" val="3231275549"/>
                  </a:ext>
                </a:extLst>
              </a:tr>
              <a:tr h="245142">
                <a:tc gridSpan="2">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nSpc>
                          <a:spcPct val="107000"/>
                        </a:lnSpc>
                        <a:spcAft>
                          <a:spcPts val="800"/>
                        </a:spcAft>
                      </a:pPr>
                      <a:r>
                        <a:rPr lang="en-GB" sz="1400" dirty="0">
                          <a:effectLst/>
                          <a:latin typeface="Corbel" panose="020B0503020204020204" pitchFamily="34" charset="0"/>
                          <a:ea typeface="Calibri" panose="020F0502020204030204" pitchFamily="34" charset="0"/>
                          <a:cs typeface="Times New Roman" panose="02020603050405020304" pitchFamily="18" charset="0"/>
                        </a:rPr>
                        <a:t>TIMING </a:t>
                      </a:r>
                      <a:endParaRPr lang="nl-BE" sz="1400" dirty="0">
                        <a:effectLst/>
                        <a:latin typeface="Corbel" panose="020B0503020204020204" pitchFamily="34" charset="0"/>
                        <a:ea typeface="Calibri" panose="020F0502020204030204" pitchFamily="34" charset="0"/>
                        <a:cs typeface="Times New Roman" panose="02020603050405020304" pitchFamily="18" charset="0"/>
                      </a:endParaRPr>
                    </a:p>
                  </a:txBody>
                  <a:tcPr marL="47638" marR="476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D966"/>
                    </a:solidFill>
                  </a:tcPr>
                </a:tc>
                <a:tc hMerge="1">
                  <a:txBody>
                    <a:bodyPr/>
                    <a:lstStyle/>
                    <a:p>
                      <a:endParaRPr lang="nl-BE"/>
                    </a:p>
                  </a:txBody>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nSpc>
                          <a:spcPct val="107000"/>
                        </a:lnSpc>
                        <a:spcAft>
                          <a:spcPts val="800"/>
                        </a:spcAft>
                      </a:pPr>
                      <a:endParaRPr lang="nl-BE" sz="1400" dirty="0">
                        <a:effectLst/>
                        <a:latin typeface="Corbel" panose="020B0503020204020204" pitchFamily="34" charset="0"/>
                        <a:ea typeface="Calibri" panose="020F0502020204030204" pitchFamily="34" charset="0"/>
                        <a:cs typeface="Times New Roman" panose="02020603050405020304" pitchFamily="18" charset="0"/>
                      </a:endParaRPr>
                    </a:p>
                  </a:txBody>
                  <a:tcPr marL="47638" marR="476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D966"/>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nSpc>
                          <a:spcPct val="107000"/>
                        </a:lnSpc>
                        <a:spcAft>
                          <a:spcPts val="800"/>
                        </a:spcAft>
                      </a:pPr>
                      <a:endParaRPr lang="nl-BE" sz="1400" dirty="0">
                        <a:effectLst/>
                        <a:latin typeface="Corbel" panose="020B0503020204020204" pitchFamily="34" charset="0"/>
                        <a:ea typeface="Calibri" panose="020F0502020204030204" pitchFamily="34" charset="0"/>
                        <a:cs typeface="Times New Roman" panose="02020603050405020304" pitchFamily="18" charset="0"/>
                      </a:endParaRPr>
                    </a:p>
                  </a:txBody>
                  <a:tcPr marL="47638" marR="476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D966"/>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nSpc>
                          <a:spcPct val="107000"/>
                        </a:lnSpc>
                        <a:spcAft>
                          <a:spcPts val="800"/>
                        </a:spcAft>
                      </a:pPr>
                      <a:endParaRPr lang="nl-BE" sz="1400" dirty="0">
                        <a:effectLst/>
                        <a:latin typeface="Corbel" panose="020B0503020204020204" pitchFamily="34" charset="0"/>
                        <a:ea typeface="Calibri" panose="020F0502020204030204" pitchFamily="34" charset="0"/>
                        <a:cs typeface="Times New Roman" panose="02020603050405020304" pitchFamily="18" charset="0"/>
                      </a:endParaRPr>
                    </a:p>
                  </a:txBody>
                  <a:tcPr marL="47638" marR="476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D966"/>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nSpc>
                          <a:spcPct val="107000"/>
                        </a:lnSpc>
                        <a:spcAft>
                          <a:spcPts val="800"/>
                        </a:spcAft>
                      </a:pPr>
                      <a:endParaRPr lang="nl-BE" sz="1400" dirty="0">
                        <a:effectLst/>
                        <a:latin typeface="Corbel" panose="020B0503020204020204" pitchFamily="34" charset="0"/>
                        <a:ea typeface="Calibri" panose="020F0502020204030204" pitchFamily="34" charset="0"/>
                        <a:cs typeface="Times New Roman" panose="02020603050405020304" pitchFamily="18" charset="0"/>
                      </a:endParaRPr>
                    </a:p>
                  </a:txBody>
                  <a:tcPr marL="47638" marR="476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D966"/>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nSpc>
                          <a:spcPct val="107000"/>
                        </a:lnSpc>
                        <a:spcAft>
                          <a:spcPts val="800"/>
                        </a:spcAft>
                      </a:pPr>
                      <a:endParaRPr lang="nl-BE" sz="1400" dirty="0">
                        <a:effectLst/>
                        <a:latin typeface="Corbel" panose="020B0503020204020204" pitchFamily="34" charset="0"/>
                        <a:ea typeface="Calibri" panose="020F0502020204030204" pitchFamily="34" charset="0"/>
                        <a:cs typeface="Times New Roman" panose="02020603050405020304" pitchFamily="18" charset="0"/>
                      </a:endParaRPr>
                    </a:p>
                  </a:txBody>
                  <a:tcPr marL="47638" marR="476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D966"/>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nSpc>
                          <a:spcPct val="107000"/>
                        </a:lnSpc>
                        <a:spcAft>
                          <a:spcPts val="800"/>
                        </a:spcAft>
                      </a:pPr>
                      <a:endParaRPr lang="nl-BE" sz="1400">
                        <a:effectLst/>
                        <a:latin typeface="Corbel" panose="020B0503020204020204" pitchFamily="34" charset="0"/>
                        <a:ea typeface="Calibri" panose="020F0502020204030204" pitchFamily="34" charset="0"/>
                        <a:cs typeface="Times New Roman" panose="02020603050405020304" pitchFamily="18" charset="0"/>
                      </a:endParaRPr>
                    </a:p>
                  </a:txBody>
                  <a:tcPr marL="47638" marR="476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D966"/>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nSpc>
                          <a:spcPct val="107000"/>
                        </a:lnSpc>
                        <a:spcAft>
                          <a:spcPts val="800"/>
                        </a:spcAft>
                      </a:pPr>
                      <a:endParaRPr lang="nl-BE" sz="1400" dirty="0">
                        <a:effectLst/>
                        <a:latin typeface="Corbel" panose="020B0503020204020204" pitchFamily="34" charset="0"/>
                        <a:ea typeface="Calibri" panose="020F0502020204030204" pitchFamily="34" charset="0"/>
                        <a:cs typeface="Times New Roman" panose="02020603050405020304" pitchFamily="18" charset="0"/>
                      </a:endParaRPr>
                    </a:p>
                  </a:txBody>
                  <a:tcPr marL="47638" marR="476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D966"/>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nSpc>
                          <a:spcPct val="107000"/>
                        </a:lnSpc>
                        <a:spcAft>
                          <a:spcPts val="800"/>
                        </a:spcAft>
                      </a:pPr>
                      <a:endParaRPr lang="nl-BE" sz="1400" dirty="0">
                        <a:effectLst/>
                        <a:latin typeface="Corbel" panose="020B0503020204020204" pitchFamily="34" charset="0"/>
                        <a:ea typeface="Calibri" panose="020F0502020204030204" pitchFamily="34" charset="0"/>
                        <a:cs typeface="Times New Roman" panose="02020603050405020304" pitchFamily="18" charset="0"/>
                      </a:endParaRPr>
                    </a:p>
                  </a:txBody>
                  <a:tcPr marL="47638" marR="476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D966"/>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nSpc>
                          <a:spcPct val="107000"/>
                        </a:lnSpc>
                        <a:spcAft>
                          <a:spcPts val="800"/>
                        </a:spcAft>
                      </a:pPr>
                      <a:endParaRPr lang="nl-BE" sz="1400">
                        <a:effectLst/>
                        <a:latin typeface="Corbel" panose="020B0503020204020204" pitchFamily="34" charset="0"/>
                        <a:ea typeface="Calibri" panose="020F0502020204030204" pitchFamily="34" charset="0"/>
                        <a:cs typeface="Times New Roman" panose="02020603050405020304" pitchFamily="18" charset="0"/>
                      </a:endParaRPr>
                    </a:p>
                  </a:txBody>
                  <a:tcPr marL="47638" marR="476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D966"/>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nSpc>
                          <a:spcPct val="107000"/>
                        </a:lnSpc>
                        <a:spcAft>
                          <a:spcPts val="800"/>
                        </a:spcAft>
                      </a:pPr>
                      <a:endParaRPr lang="nl-BE" sz="1400" dirty="0">
                        <a:effectLst/>
                        <a:latin typeface="Corbel" panose="020B0503020204020204" pitchFamily="34" charset="0"/>
                        <a:ea typeface="Calibri" panose="020F0502020204030204" pitchFamily="34" charset="0"/>
                        <a:cs typeface="Times New Roman" panose="02020603050405020304" pitchFamily="18" charset="0"/>
                      </a:endParaRPr>
                    </a:p>
                  </a:txBody>
                  <a:tcPr marL="47638" marR="476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D966"/>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nSpc>
                          <a:spcPct val="107000"/>
                        </a:lnSpc>
                        <a:spcAft>
                          <a:spcPts val="800"/>
                        </a:spcAft>
                      </a:pPr>
                      <a:endParaRPr lang="nl-BE" sz="1400">
                        <a:effectLst/>
                        <a:latin typeface="Corbel" panose="020B0503020204020204" pitchFamily="34" charset="0"/>
                        <a:ea typeface="Calibri" panose="020F0502020204030204" pitchFamily="34" charset="0"/>
                        <a:cs typeface="Times New Roman" panose="02020603050405020304" pitchFamily="18" charset="0"/>
                      </a:endParaRPr>
                    </a:p>
                  </a:txBody>
                  <a:tcPr marL="47638" marR="476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D966"/>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nSpc>
                          <a:spcPct val="107000"/>
                        </a:lnSpc>
                        <a:spcAft>
                          <a:spcPts val="800"/>
                        </a:spcAft>
                      </a:pPr>
                      <a:endParaRPr lang="nl-BE" sz="1400">
                        <a:effectLst/>
                        <a:latin typeface="Corbel" panose="020B0503020204020204" pitchFamily="34" charset="0"/>
                        <a:ea typeface="Calibri" panose="020F0502020204030204" pitchFamily="34" charset="0"/>
                        <a:cs typeface="Times New Roman" panose="02020603050405020304" pitchFamily="18" charset="0"/>
                      </a:endParaRPr>
                    </a:p>
                  </a:txBody>
                  <a:tcPr marL="47638" marR="476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D966"/>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nSpc>
                          <a:spcPct val="107000"/>
                        </a:lnSpc>
                        <a:spcAft>
                          <a:spcPts val="800"/>
                        </a:spcAft>
                      </a:pPr>
                      <a:endParaRPr lang="nl-BE" sz="1400">
                        <a:effectLst/>
                        <a:latin typeface="Corbel" panose="020B0503020204020204" pitchFamily="34" charset="0"/>
                        <a:ea typeface="Calibri" panose="020F0502020204030204" pitchFamily="34" charset="0"/>
                        <a:cs typeface="Times New Roman" panose="02020603050405020304" pitchFamily="18" charset="0"/>
                      </a:endParaRPr>
                    </a:p>
                  </a:txBody>
                  <a:tcPr marL="47638" marR="476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D966"/>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nSpc>
                          <a:spcPct val="107000"/>
                        </a:lnSpc>
                        <a:spcAft>
                          <a:spcPts val="800"/>
                        </a:spcAft>
                      </a:pPr>
                      <a:endParaRPr lang="nl-BE" sz="1400" dirty="0">
                        <a:effectLst/>
                        <a:latin typeface="Corbel" panose="020B0503020204020204" pitchFamily="34" charset="0"/>
                        <a:ea typeface="Calibri" panose="020F0502020204030204" pitchFamily="34" charset="0"/>
                        <a:cs typeface="Times New Roman" panose="02020603050405020304" pitchFamily="18" charset="0"/>
                      </a:endParaRPr>
                    </a:p>
                  </a:txBody>
                  <a:tcPr marL="47638" marR="476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D966"/>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nSpc>
                          <a:spcPct val="107000"/>
                        </a:lnSpc>
                        <a:spcAft>
                          <a:spcPts val="800"/>
                        </a:spcAft>
                      </a:pPr>
                      <a:endParaRPr lang="nl-BE" sz="1400" dirty="0">
                        <a:effectLst/>
                        <a:latin typeface="Corbel" panose="020B0503020204020204" pitchFamily="34" charset="0"/>
                        <a:ea typeface="Calibri" panose="020F0502020204030204" pitchFamily="34" charset="0"/>
                        <a:cs typeface="Times New Roman" panose="02020603050405020304" pitchFamily="18" charset="0"/>
                      </a:endParaRPr>
                    </a:p>
                  </a:txBody>
                  <a:tcPr marL="47638" marR="476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D966"/>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nSpc>
                          <a:spcPct val="107000"/>
                        </a:lnSpc>
                        <a:spcAft>
                          <a:spcPts val="800"/>
                        </a:spcAft>
                      </a:pPr>
                      <a:endParaRPr lang="nl-BE" sz="1400" dirty="0">
                        <a:effectLst/>
                        <a:latin typeface="Corbel" panose="020B0503020204020204" pitchFamily="34" charset="0"/>
                        <a:ea typeface="Calibri" panose="020F0502020204030204" pitchFamily="34" charset="0"/>
                        <a:cs typeface="Times New Roman" panose="02020603050405020304" pitchFamily="18" charset="0"/>
                      </a:endParaRPr>
                    </a:p>
                  </a:txBody>
                  <a:tcPr marL="47638" marR="476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D966"/>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nSpc>
                          <a:spcPct val="107000"/>
                        </a:lnSpc>
                        <a:spcAft>
                          <a:spcPts val="800"/>
                        </a:spcAft>
                      </a:pPr>
                      <a:endParaRPr lang="nl-BE" sz="1400" dirty="0">
                        <a:effectLst/>
                        <a:latin typeface="Corbel" panose="020B0503020204020204" pitchFamily="34" charset="0"/>
                        <a:ea typeface="Calibri" panose="020F0502020204030204" pitchFamily="34" charset="0"/>
                        <a:cs typeface="Times New Roman" panose="02020603050405020304" pitchFamily="18" charset="0"/>
                      </a:endParaRPr>
                    </a:p>
                  </a:txBody>
                  <a:tcPr marL="47638" marR="476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D966"/>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nSpc>
                          <a:spcPct val="107000"/>
                        </a:lnSpc>
                        <a:spcAft>
                          <a:spcPts val="800"/>
                        </a:spcAft>
                      </a:pPr>
                      <a:endParaRPr lang="nl-BE" sz="1400" dirty="0">
                        <a:effectLst/>
                        <a:latin typeface="Corbel" panose="020B0503020204020204" pitchFamily="34" charset="0"/>
                        <a:ea typeface="Calibri" panose="020F0502020204030204" pitchFamily="34" charset="0"/>
                        <a:cs typeface="Times New Roman" panose="02020603050405020304" pitchFamily="18" charset="0"/>
                      </a:endParaRPr>
                    </a:p>
                  </a:txBody>
                  <a:tcPr marL="47638" marR="476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D966"/>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nSpc>
                          <a:spcPct val="107000"/>
                        </a:lnSpc>
                        <a:spcAft>
                          <a:spcPts val="800"/>
                        </a:spcAft>
                      </a:pPr>
                      <a:endParaRPr lang="nl-BE" sz="1400" dirty="0">
                        <a:effectLst/>
                        <a:latin typeface="Corbel" panose="020B0503020204020204" pitchFamily="34" charset="0"/>
                        <a:ea typeface="Calibri" panose="020F0502020204030204" pitchFamily="34" charset="0"/>
                        <a:cs typeface="Times New Roman" panose="02020603050405020304" pitchFamily="18" charset="0"/>
                      </a:endParaRPr>
                    </a:p>
                  </a:txBody>
                  <a:tcPr marL="47638" marR="476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D966"/>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nSpc>
                          <a:spcPct val="107000"/>
                        </a:lnSpc>
                        <a:spcAft>
                          <a:spcPts val="800"/>
                        </a:spcAft>
                      </a:pPr>
                      <a:endParaRPr lang="nl-BE" sz="1400">
                        <a:effectLst/>
                        <a:latin typeface="Corbel" panose="020B0503020204020204" pitchFamily="34" charset="0"/>
                        <a:ea typeface="Calibri" panose="020F0502020204030204" pitchFamily="34" charset="0"/>
                        <a:cs typeface="Times New Roman" panose="02020603050405020304" pitchFamily="18" charset="0"/>
                      </a:endParaRPr>
                    </a:p>
                  </a:txBody>
                  <a:tcPr marL="47638" marR="476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D966"/>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nSpc>
                          <a:spcPct val="107000"/>
                        </a:lnSpc>
                        <a:spcAft>
                          <a:spcPts val="800"/>
                        </a:spcAft>
                      </a:pPr>
                      <a:endParaRPr lang="nl-BE" sz="1400">
                        <a:effectLst/>
                        <a:latin typeface="Corbel" panose="020B0503020204020204" pitchFamily="34" charset="0"/>
                        <a:ea typeface="Calibri" panose="020F0502020204030204" pitchFamily="34" charset="0"/>
                        <a:cs typeface="Times New Roman" panose="02020603050405020304" pitchFamily="18" charset="0"/>
                      </a:endParaRPr>
                    </a:p>
                  </a:txBody>
                  <a:tcPr marL="47638" marR="476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D966"/>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nSpc>
                          <a:spcPct val="107000"/>
                        </a:lnSpc>
                        <a:spcAft>
                          <a:spcPts val="800"/>
                        </a:spcAft>
                      </a:pPr>
                      <a:endParaRPr lang="nl-BE" sz="1400">
                        <a:effectLst/>
                        <a:latin typeface="Corbel" panose="020B0503020204020204" pitchFamily="34" charset="0"/>
                        <a:ea typeface="Calibri" panose="020F0502020204030204" pitchFamily="34" charset="0"/>
                        <a:cs typeface="Times New Roman" panose="02020603050405020304" pitchFamily="18" charset="0"/>
                      </a:endParaRPr>
                    </a:p>
                  </a:txBody>
                  <a:tcPr marL="47638" marR="476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D966"/>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nSpc>
                          <a:spcPct val="107000"/>
                        </a:lnSpc>
                        <a:spcAft>
                          <a:spcPts val="800"/>
                        </a:spcAft>
                      </a:pPr>
                      <a:endParaRPr lang="nl-BE" sz="1400">
                        <a:effectLst/>
                        <a:latin typeface="Corbel" panose="020B0503020204020204" pitchFamily="34" charset="0"/>
                        <a:ea typeface="Calibri" panose="020F0502020204030204" pitchFamily="34" charset="0"/>
                        <a:cs typeface="Times New Roman" panose="02020603050405020304" pitchFamily="18" charset="0"/>
                      </a:endParaRPr>
                    </a:p>
                  </a:txBody>
                  <a:tcPr marL="47638" marR="476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D966"/>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nSpc>
                          <a:spcPct val="107000"/>
                        </a:lnSpc>
                        <a:spcAft>
                          <a:spcPts val="800"/>
                        </a:spcAft>
                      </a:pPr>
                      <a:endParaRPr lang="nl-BE" sz="1400">
                        <a:effectLst/>
                        <a:latin typeface="Calibri" panose="020F0502020204030204" pitchFamily="34" charset="0"/>
                        <a:ea typeface="Calibri" panose="020F0502020204030204" pitchFamily="34" charset="0"/>
                        <a:cs typeface="Times New Roman" panose="02020603050405020304" pitchFamily="18" charset="0"/>
                      </a:endParaRPr>
                    </a:p>
                  </a:txBody>
                  <a:tcPr marL="47638" marR="476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D966"/>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nSpc>
                          <a:spcPct val="107000"/>
                        </a:lnSpc>
                        <a:spcAft>
                          <a:spcPts val="800"/>
                        </a:spcAft>
                      </a:pPr>
                      <a:endParaRPr lang="nl-BE" sz="1400">
                        <a:effectLst/>
                        <a:latin typeface="Calibri" panose="020F0502020204030204" pitchFamily="34" charset="0"/>
                        <a:ea typeface="Calibri" panose="020F0502020204030204" pitchFamily="34" charset="0"/>
                        <a:cs typeface="Times New Roman" panose="02020603050405020304" pitchFamily="18" charset="0"/>
                      </a:endParaRPr>
                    </a:p>
                  </a:txBody>
                  <a:tcPr marL="47638" marR="476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D966"/>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nSpc>
                          <a:spcPct val="107000"/>
                        </a:lnSpc>
                        <a:spcAft>
                          <a:spcPts val="800"/>
                        </a:spcAft>
                      </a:pPr>
                      <a:endParaRPr lang="nl-BE" sz="1400">
                        <a:effectLst/>
                        <a:latin typeface="Calibri" panose="020F0502020204030204" pitchFamily="34" charset="0"/>
                        <a:ea typeface="Calibri" panose="020F0502020204030204" pitchFamily="34" charset="0"/>
                        <a:cs typeface="Times New Roman" panose="02020603050405020304" pitchFamily="18" charset="0"/>
                      </a:endParaRPr>
                    </a:p>
                  </a:txBody>
                  <a:tcPr marL="47638" marR="476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D966"/>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nSpc>
                          <a:spcPct val="107000"/>
                        </a:lnSpc>
                        <a:spcAft>
                          <a:spcPts val="800"/>
                        </a:spcAft>
                      </a:pPr>
                      <a:endParaRPr lang="nl-B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7638" marR="476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D966"/>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nSpc>
                          <a:spcPct val="107000"/>
                        </a:lnSpc>
                        <a:spcAft>
                          <a:spcPts val="800"/>
                        </a:spcAft>
                      </a:pPr>
                      <a:endParaRPr lang="nl-B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7638" marR="476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D966"/>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nSpc>
                          <a:spcPct val="107000"/>
                        </a:lnSpc>
                        <a:spcAft>
                          <a:spcPts val="800"/>
                        </a:spcAft>
                      </a:pPr>
                      <a:endParaRPr lang="nl-B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7638" marR="476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D966"/>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nSpc>
                          <a:spcPct val="107000"/>
                        </a:lnSpc>
                        <a:spcAft>
                          <a:spcPts val="800"/>
                        </a:spcAft>
                      </a:pPr>
                      <a:endParaRPr lang="nl-B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7638" marR="476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D966"/>
                    </a:solidFill>
                  </a:tcPr>
                </a:tc>
                <a:extLst>
                  <a:ext uri="{0D108BD9-81ED-4DB2-BD59-A6C34878D82A}">
                    <a16:rowId xmlns:a16="http://schemas.microsoft.com/office/drawing/2014/main" val="2958929749"/>
                  </a:ext>
                </a:extLst>
              </a:tr>
              <a:tr h="490284">
                <a:tc rowSpan="3">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nSpc>
                          <a:spcPct val="107000"/>
                        </a:lnSpc>
                        <a:spcAft>
                          <a:spcPts val="800"/>
                        </a:spcAft>
                      </a:pPr>
                      <a:r>
                        <a:rPr lang="nl-BE" sz="1400" b="0" dirty="0">
                          <a:solidFill>
                            <a:schemeClr val="bg1"/>
                          </a:solidFill>
                          <a:effectLst/>
                          <a:latin typeface="Corbel" panose="020B0503020204020204" pitchFamily="34" charset="0"/>
                          <a:ea typeface="Calibri" panose="020F0502020204030204" pitchFamily="34" charset="0"/>
                          <a:cs typeface="Times New Roman" panose="02020603050405020304" pitchFamily="18" charset="0"/>
                        </a:rPr>
                        <a:t>EL</a:t>
                      </a:r>
                    </a:p>
                  </a:txBody>
                  <a:tcPr marL="47638" marR="476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5B9BD5"/>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nSpc>
                          <a:spcPct val="107000"/>
                        </a:lnSpc>
                        <a:spcAft>
                          <a:spcPts val="800"/>
                        </a:spcAft>
                      </a:pPr>
                      <a:r>
                        <a:rPr lang="nl-BE" sz="1400" dirty="0" err="1" smtClean="0">
                          <a:effectLst/>
                          <a:latin typeface="Corbel" panose="020B0503020204020204" pitchFamily="34" charset="0"/>
                          <a:ea typeface="Calibri" panose="020F0502020204030204" pitchFamily="34" charset="0"/>
                          <a:cs typeface="Times New Roman" panose="02020603050405020304" pitchFamily="18" charset="0"/>
                        </a:rPr>
                        <a:t>lesfase</a:t>
                      </a:r>
                      <a:endParaRPr lang="nl-BE" sz="1400" dirty="0">
                        <a:effectLst/>
                        <a:latin typeface="Corbel" panose="020B0503020204020204" pitchFamily="34" charset="0"/>
                        <a:ea typeface="Calibri" panose="020F0502020204030204" pitchFamily="34" charset="0"/>
                        <a:cs typeface="Times New Roman" panose="02020603050405020304" pitchFamily="18" charset="0"/>
                      </a:endParaRPr>
                    </a:p>
                  </a:txBody>
                  <a:tcPr marL="47638" marR="476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44546A">
                        <a:lumMod val="40000"/>
                        <a:lumOff val="60000"/>
                      </a:srgbClr>
                    </a:solidFill>
                  </a:tcPr>
                </a:tc>
                <a:tc gridSpan="3">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nSpc>
                          <a:spcPct val="107000"/>
                        </a:lnSpc>
                        <a:spcAft>
                          <a:spcPts val="800"/>
                        </a:spcAft>
                      </a:pPr>
                      <a:r>
                        <a:rPr lang="nl-BE" sz="1400" dirty="0" smtClean="0">
                          <a:effectLst/>
                          <a:latin typeface="Corbel" panose="020B0503020204020204" pitchFamily="34" charset="0"/>
                          <a:ea typeface="Calibri" panose="020F0502020204030204" pitchFamily="34" charset="0"/>
                          <a:cs typeface="Times New Roman" panose="02020603050405020304" pitchFamily="18" charset="0"/>
                        </a:rPr>
                        <a:t>wakker maken</a:t>
                      </a:r>
                      <a:endParaRPr lang="nl-BE" sz="1400" dirty="0">
                        <a:effectLst/>
                        <a:latin typeface="Corbel" panose="020B0503020204020204" pitchFamily="34" charset="0"/>
                        <a:ea typeface="Calibri" panose="020F0502020204030204" pitchFamily="34" charset="0"/>
                        <a:cs typeface="Times New Roman" panose="02020603050405020304" pitchFamily="18" charset="0"/>
                      </a:endParaRPr>
                    </a:p>
                  </a:txBody>
                  <a:tcPr marL="47638" marR="476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hMerge="1">
                  <a:txBody>
                    <a:bodyPr/>
                    <a:lstStyle/>
                    <a:p>
                      <a:endParaRPr lang="nl-BE"/>
                    </a:p>
                  </a:txBody>
                  <a:tcPr/>
                </a:tc>
                <a:tc hMerge="1">
                  <a:txBody>
                    <a:bodyPr/>
                    <a:lstStyle/>
                    <a:p>
                      <a:endParaRPr lang="nl-BE"/>
                    </a:p>
                  </a:txBody>
                  <a:tcPr/>
                </a:tc>
                <a:tc gridSpan="3">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nSpc>
                          <a:spcPct val="107000"/>
                        </a:lnSpc>
                        <a:spcAft>
                          <a:spcPts val="800"/>
                        </a:spcAft>
                      </a:pPr>
                      <a:r>
                        <a:rPr lang="nl-BE" sz="1400" dirty="0" err="1" smtClean="0">
                          <a:effectLst/>
                          <a:latin typeface="Corbel" panose="020B0503020204020204" pitchFamily="34" charset="0"/>
                          <a:ea typeface="Calibri" panose="020F0502020204030204" pitchFamily="34" charset="0"/>
                          <a:cs typeface="Times New Roman" panose="02020603050405020304" pitchFamily="18" charset="0"/>
                        </a:rPr>
                        <a:t>identifice-ren</a:t>
                      </a:r>
                      <a:endParaRPr lang="nl-BE" sz="1400" dirty="0">
                        <a:effectLst/>
                        <a:latin typeface="Corbel" panose="020B0503020204020204" pitchFamily="34" charset="0"/>
                        <a:ea typeface="Calibri" panose="020F0502020204030204" pitchFamily="34" charset="0"/>
                        <a:cs typeface="Times New Roman" panose="02020603050405020304" pitchFamily="18" charset="0"/>
                      </a:endParaRPr>
                    </a:p>
                  </a:txBody>
                  <a:tcPr marL="47638" marR="476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hMerge="1">
                  <a:txBody>
                    <a:bodyPr/>
                    <a:lstStyle/>
                    <a:p>
                      <a:endParaRPr lang="nl-BE"/>
                    </a:p>
                  </a:txBody>
                  <a:tcPr/>
                </a:tc>
                <a:tc hMerge="1">
                  <a:txBody>
                    <a:bodyPr/>
                    <a:lstStyle/>
                    <a:p>
                      <a:endParaRPr lang="nl-BE"/>
                    </a:p>
                  </a:txBody>
                  <a:tcPr/>
                </a:tc>
                <a:tc gridSpan="3">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nSpc>
                          <a:spcPct val="107000"/>
                        </a:lnSpc>
                        <a:spcAft>
                          <a:spcPts val="800"/>
                        </a:spcAft>
                      </a:pPr>
                      <a:r>
                        <a:rPr lang="nl-BE" sz="1400" dirty="0" smtClean="0">
                          <a:effectLst/>
                          <a:latin typeface="Corbel" panose="020B0503020204020204" pitchFamily="34" charset="0"/>
                          <a:ea typeface="Calibri" panose="020F0502020204030204" pitchFamily="34" charset="0"/>
                          <a:cs typeface="Times New Roman" panose="02020603050405020304" pitchFamily="18" charset="0"/>
                        </a:rPr>
                        <a:t>schudden</a:t>
                      </a:r>
                      <a:endParaRPr lang="nl-BE" sz="1400" dirty="0">
                        <a:effectLst/>
                        <a:latin typeface="Corbel" panose="020B0503020204020204" pitchFamily="34" charset="0"/>
                        <a:ea typeface="Calibri" panose="020F0502020204030204" pitchFamily="34" charset="0"/>
                        <a:cs typeface="Times New Roman" panose="02020603050405020304" pitchFamily="18" charset="0"/>
                      </a:endParaRPr>
                    </a:p>
                  </a:txBody>
                  <a:tcPr marL="47638" marR="476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hMerge="1">
                  <a:txBody>
                    <a:bodyPr/>
                    <a:lstStyle/>
                    <a:p>
                      <a:endParaRPr lang="nl-BE"/>
                    </a:p>
                  </a:txBody>
                  <a:tcPr/>
                </a:tc>
                <a:tc hMerge="1">
                  <a:txBody>
                    <a:bodyPr/>
                    <a:lstStyle/>
                    <a:p>
                      <a:endParaRPr lang="nl-BE"/>
                    </a:p>
                  </a:txBody>
                  <a:tcPr/>
                </a:tc>
                <a:tc gridSpan="3">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nSpc>
                          <a:spcPct val="107000"/>
                        </a:lnSpc>
                        <a:spcAft>
                          <a:spcPts val="800"/>
                        </a:spcAft>
                      </a:pPr>
                      <a:r>
                        <a:rPr lang="nl-BE" sz="1400" b="1" dirty="0" smtClean="0">
                          <a:solidFill>
                            <a:schemeClr val="bg1"/>
                          </a:solidFill>
                          <a:effectLst/>
                          <a:latin typeface="Corbel" panose="020B0503020204020204" pitchFamily="34" charset="0"/>
                          <a:ea typeface="Calibri" panose="020F0502020204030204" pitchFamily="34" charset="0"/>
                          <a:cs typeface="Times New Roman" panose="02020603050405020304" pitchFamily="18" charset="0"/>
                        </a:rPr>
                        <a:t>inleiden</a:t>
                      </a:r>
                      <a:endParaRPr lang="nl-BE" sz="1400" b="1" dirty="0">
                        <a:solidFill>
                          <a:schemeClr val="bg1"/>
                        </a:solidFill>
                        <a:effectLst/>
                        <a:latin typeface="Corbel" panose="020B0503020204020204" pitchFamily="34" charset="0"/>
                        <a:ea typeface="Calibri" panose="020F0502020204030204" pitchFamily="34" charset="0"/>
                        <a:cs typeface="Times New Roman" panose="02020603050405020304" pitchFamily="18" charset="0"/>
                      </a:endParaRPr>
                    </a:p>
                  </a:txBody>
                  <a:tcPr marL="47638" marR="476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hMerge="1">
                  <a:txBody>
                    <a:bodyPr/>
                    <a:lstStyle/>
                    <a:p>
                      <a:endParaRPr lang="nl-BE"/>
                    </a:p>
                  </a:txBody>
                  <a:tcPr/>
                </a:tc>
                <a:tc hMerge="1">
                  <a:txBody>
                    <a:bodyPr/>
                    <a:lstStyle/>
                    <a:p>
                      <a:endParaRPr lang="nl-BE"/>
                    </a:p>
                  </a:txBody>
                  <a:tcPr/>
                </a:tc>
                <a:tc gridSpan="8">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nSpc>
                          <a:spcPct val="107000"/>
                        </a:lnSpc>
                        <a:spcAft>
                          <a:spcPts val="800"/>
                        </a:spcAft>
                      </a:pPr>
                      <a:r>
                        <a:rPr lang="nl-BE" sz="1400" b="1" dirty="0" smtClean="0">
                          <a:solidFill>
                            <a:schemeClr val="bg1"/>
                          </a:solidFill>
                          <a:effectLst/>
                          <a:latin typeface="Corbel" panose="020B0503020204020204" pitchFamily="34" charset="0"/>
                          <a:ea typeface="Calibri" panose="020F0502020204030204" pitchFamily="34" charset="0"/>
                          <a:cs typeface="Times New Roman" panose="02020603050405020304" pitchFamily="18" charset="0"/>
                        </a:rPr>
                        <a:t>vastzetten</a:t>
                      </a:r>
                      <a:endParaRPr lang="nl-BE" sz="1400" b="1" dirty="0">
                        <a:solidFill>
                          <a:schemeClr val="bg1"/>
                        </a:solidFill>
                        <a:effectLst/>
                        <a:latin typeface="Corbel" panose="020B0503020204020204" pitchFamily="34" charset="0"/>
                        <a:ea typeface="Calibri" panose="020F0502020204030204" pitchFamily="34" charset="0"/>
                        <a:cs typeface="Times New Roman" panose="02020603050405020304" pitchFamily="18" charset="0"/>
                      </a:endParaRPr>
                    </a:p>
                  </a:txBody>
                  <a:tcPr marL="47638" marR="476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gradFill flip="none" rotWithShape="1">
                      <a:gsLst>
                        <a:gs pos="21000">
                          <a:srgbClr val="FFFF00"/>
                        </a:gs>
                        <a:gs pos="84000">
                          <a:srgbClr val="FF0000"/>
                        </a:gs>
                      </a:gsLst>
                      <a:lin ang="10800000" scaled="0"/>
                      <a:tileRect/>
                    </a:gradFill>
                  </a:tcPr>
                </a:tc>
                <a:tc hMerge="1">
                  <a:txBody>
                    <a:bodyPr/>
                    <a:lstStyle/>
                    <a:p>
                      <a:endParaRPr lang="nl-BE"/>
                    </a:p>
                  </a:txBody>
                  <a:tcPr/>
                </a:tc>
                <a:tc hMerge="1">
                  <a:txBody>
                    <a:bodyPr/>
                    <a:lstStyle/>
                    <a:p>
                      <a:endParaRPr lang="nl-BE"/>
                    </a:p>
                  </a:txBody>
                  <a:tcPr/>
                </a:tc>
                <a:tc hMerge="1">
                  <a:txBody>
                    <a:bodyPr/>
                    <a:lstStyle/>
                    <a:p>
                      <a:endParaRPr lang="nl-BE"/>
                    </a:p>
                  </a:txBody>
                  <a:tcPr/>
                </a:tc>
                <a:tc hMerge="1">
                  <a:txBody>
                    <a:bodyPr/>
                    <a:lstStyle/>
                    <a:p>
                      <a:endParaRPr lang="nl-BE"/>
                    </a:p>
                  </a:txBody>
                  <a:tcPr/>
                </a:tc>
                <a:tc hMerge="1">
                  <a:txBody>
                    <a:bodyPr/>
                    <a:lstStyle/>
                    <a:p>
                      <a:endParaRPr lang="nl-BE"/>
                    </a:p>
                  </a:txBody>
                  <a:tcPr/>
                </a:tc>
                <a:tc hMerge="1">
                  <a:txBody>
                    <a:bodyPr/>
                    <a:lstStyle/>
                    <a:p>
                      <a:endParaRPr lang="nl-BE"/>
                    </a:p>
                  </a:txBody>
                  <a:tcPr/>
                </a:tc>
                <a:tc hMerge="1">
                  <a:txBody>
                    <a:bodyPr/>
                    <a:lstStyle/>
                    <a:p>
                      <a:endParaRPr lang="nl-BE"/>
                    </a:p>
                  </a:txBody>
                  <a:tcPr/>
                </a:tc>
                <a:tc gridSpan="10">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nSpc>
                          <a:spcPct val="107000"/>
                        </a:lnSpc>
                        <a:spcAft>
                          <a:spcPts val="800"/>
                        </a:spcAft>
                      </a:pPr>
                      <a:r>
                        <a:rPr lang="nl-BE" sz="1400" dirty="0" smtClean="0">
                          <a:effectLst/>
                          <a:latin typeface="Corbel" panose="020B0503020204020204" pitchFamily="34" charset="0"/>
                          <a:ea typeface="Calibri" panose="020F0502020204030204" pitchFamily="34" charset="0"/>
                          <a:cs typeface="Times New Roman" panose="02020603050405020304" pitchFamily="18" charset="0"/>
                        </a:rPr>
                        <a:t>gebruiken</a:t>
                      </a:r>
                      <a:endParaRPr lang="nl-BE" sz="1400" dirty="0">
                        <a:effectLst/>
                        <a:latin typeface="Corbel" panose="020B0503020204020204" pitchFamily="34" charset="0"/>
                        <a:ea typeface="Calibri" panose="020F0502020204030204" pitchFamily="34" charset="0"/>
                        <a:cs typeface="Times New Roman" panose="02020603050405020304" pitchFamily="18" charset="0"/>
                      </a:endParaRPr>
                    </a:p>
                  </a:txBody>
                  <a:tcPr marL="47638" marR="476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hMerge="1">
                  <a:txBody>
                    <a:bodyPr/>
                    <a:lstStyle/>
                    <a:p>
                      <a:endParaRPr lang="nl-BE"/>
                    </a:p>
                  </a:txBody>
                  <a:tcPr/>
                </a:tc>
                <a:tc hMerge="1">
                  <a:txBody>
                    <a:bodyPr/>
                    <a:lstStyle/>
                    <a:p>
                      <a:endParaRPr lang="nl-BE"/>
                    </a:p>
                  </a:txBody>
                  <a:tcPr/>
                </a:tc>
                <a:tc hMerge="1">
                  <a:txBody>
                    <a:bodyPr/>
                    <a:lstStyle/>
                    <a:p>
                      <a:endParaRPr lang="nl-BE"/>
                    </a:p>
                  </a:txBody>
                  <a:tcPr/>
                </a:tc>
                <a:tc hMerge="1">
                  <a:txBody>
                    <a:bodyPr/>
                    <a:lstStyle/>
                    <a:p>
                      <a:endParaRPr lang="nl-BE"/>
                    </a:p>
                  </a:txBody>
                  <a:tcPr/>
                </a:tc>
                <a:tc hMerge="1">
                  <a:txBody>
                    <a:bodyPr/>
                    <a:lstStyle/>
                    <a:p>
                      <a:endParaRPr lang="nl-BE"/>
                    </a:p>
                  </a:txBody>
                  <a:tcPr/>
                </a:tc>
                <a:tc hMerge="1">
                  <a:txBody>
                    <a:bodyPr/>
                    <a:lstStyle/>
                    <a:p>
                      <a:endParaRPr lang="nl-BE"/>
                    </a:p>
                  </a:txBody>
                  <a:tcPr/>
                </a:tc>
                <a:tc hMerge="1">
                  <a:txBody>
                    <a:bodyPr/>
                    <a:lstStyle/>
                    <a:p>
                      <a:endParaRPr lang="nl-BE"/>
                    </a:p>
                  </a:txBody>
                  <a:tcPr/>
                </a:tc>
                <a:tc hMerge="1">
                  <a:txBody>
                    <a:bodyPr/>
                    <a:lstStyle/>
                    <a:p>
                      <a:endParaRPr lang="nl-BE"/>
                    </a:p>
                  </a:txBody>
                  <a:tcPr/>
                </a:tc>
                <a:tc hMerge="1">
                  <a:txBody>
                    <a:bodyPr/>
                    <a:lstStyle/>
                    <a:p>
                      <a:endParaRPr lang="nl-BE"/>
                    </a:p>
                  </a:txBody>
                  <a:tcPr/>
                </a:tc>
                <a:extLst>
                  <a:ext uri="{0D108BD9-81ED-4DB2-BD59-A6C34878D82A}">
                    <a16:rowId xmlns:a16="http://schemas.microsoft.com/office/drawing/2014/main" val="3597722037"/>
                  </a:ext>
                </a:extLst>
              </a:tr>
              <a:tr h="980568">
                <a:tc vMerge="1">
                  <a:txBody>
                    <a:bodyPr/>
                    <a:lstStyle/>
                    <a:p>
                      <a:endParaRPr lang="nl-BE"/>
                    </a:p>
                  </a:txBody>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nSpc>
                          <a:spcPct val="107000"/>
                        </a:lnSpc>
                        <a:spcAft>
                          <a:spcPts val="800"/>
                        </a:spcAft>
                      </a:pPr>
                      <a:r>
                        <a:rPr lang="nl-BE" sz="1400" dirty="0" smtClean="0">
                          <a:effectLst/>
                          <a:latin typeface="Corbel" panose="020B0503020204020204" pitchFamily="34" charset="0"/>
                          <a:ea typeface="Calibri" panose="020F0502020204030204" pitchFamily="34" charset="0"/>
                          <a:cs typeface="Times New Roman" panose="02020603050405020304" pitchFamily="18" charset="0"/>
                        </a:rPr>
                        <a:t>dialoog</a:t>
                      </a:r>
                      <a:endParaRPr lang="nl-BE" sz="1400" dirty="0">
                        <a:effectLst/>
                        <a:latin typeface="Corbel" panose="020B0503020204020204" pitchFamily="34" charset="0"/>
                        <a:ea typeface="Calibri" panose="020F0502020204030204" pitchFamily="34" charset="0"/>
                        <a:cs typeface="Times New Roman" panose="02020603050405020304" pitchFamily="18" charset="0"/>
                      </a:endParaRPr>
                    </a:p>
                  </a:txBody>
                  <a:tcPr marL="47638" marR="476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44546A">
                        <a:lumMod val="40000"/>
                        <a:lumOff val="60000"/>
                      </a:srgbClr>
                    </a:solidFill>
                  </a:tcPr>
                </a:tc>
                <a:tc gridSpan="9">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nSpc>
                          <a:spcPct val="107000"/>
                        </a:lnSpc>
                        <a:spcAft>
                          <a:spcPts val="800"/>
                        </a:spcAft>
                      </a:pPr>
                      <a:r>
                        <a:rPr lang="nl-BE" sz="1400" dirty="0" smtClean="0">
                          <a:effectLst/>
                          <a:latin typeface="Corbel" panose="020B0503020204020204" pitchFamily="34" charset="0"/>
                          <a:ea typeface="Calibri" panose="020F0502020204030204" pitchFamily="34" charset="0"/>
                          <a:cs typeface="Times New Roman" panose="02020603050405020304" pitchFamily="18" charset="0"/>
                        </a:rPr>
                        <a:t>Leerling/ student gecenterd</a:t>
                      </a:r>
                      <a:endParaRPr lang="nl-BE" sz="1400" dirty="0">
                        <a:effectLst/>
                        <a:latin typeface="Corbel" panose="020B0503020204020204" pitchFamily="34" charset="0"/>
                        <a:ea typeface="Calibri" panose="020F0502020204030204" pitchFamily="34" charset="0"/>
                        <a:cs typeface="Times New Roman" panose="02020603050405020304" pitchFamily="18" charset="0"/>
                      </a:endParaRPr>
                    </a:p>
                  </a:txBody>
                  <a:tcPr marL="47638" marR="476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hMerge="1">
                  <a:txBody>
                    <a:bodyPr/>
                    <a:lstStyle/>
                    <a:p>
                      <a:endParaRPr lang="nl-BE"/>
                    </a:p>
                  </a:txBody>
                  <a:tcPr/>
                </a:tc>
                <a:tc hMerge="1">
                  <a:txBody>
                    <a:bodyPr/>
                    <a:lstStyle/>
                    <a:p>
                      <a:endParaRPr lang="nl-BE"/>
                    </a:p>
                  </a:txBody>
                  <a:tcPr/>
                </a:tc>
                <a:tc hMerge="1">
                  <a:txBody>
                    <a:bodyPr/>
                    <a:lstStyle/>
                    <a:p>
                      <a:endParaRPr lang="nl-BE"/>
                    </a:p>
                  </a:txBody>
                  <a:tcPr/>
                </a:tc>
                <a:tc hMerge="1">
                  <a:txBody>
                    <a:bodyPr/>
                    <a:lstStyle/>
                    <a:p>
                      <a:endParaRPr lang="nl-BE"/>
                    </a:p>
                  </a:txBody>
                  <a:tcPr/>
                </a:tc>
                <a:tc hMerge="1">
                  <a:txBody>
                    <a:bodyPr/>
                    <a:lstStyle/>
                    <a:p>
                      <a:endParaRPr lang="nl-BE"/>
                    </a:p>
                  </a:txBody>
                  <a:tcPr/>
                </a:tc>
                <a:tc hMerge="1">
                  <a:txBody>
                    <a:bodyPr/>
                    <a:lstStyle/>
                    <a:p>
                      <a:endParaRPr lang="nl-BE"/>
                    </a:p>
                  </a:txBody>
                  <a:tcPr/>
                </a:tc>
                <a:tc hMerge="1">
                  <a:txBody>
                    <a:bodyPr/>
                    <a:lstStyle/>
                    <a:p>
                      <a:endParaRPr lang="nl-BE"/>
                    </a:p>
                  </a:txBody>
                  <a:tcPr/>
                </a:tc>
                <a:tc hMerge="1">
                  <a:txBody>
                    <a:bodyPr/>
                    <a:lstStyle/>
                    <a:p>
                      <a:endParaRPr lang="nl-BE"/>
                    </a:p>
                  </a:txBody>
                  <a:tcPr/>
                </a:tc>
                <a:tc gridSpan="3">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nSpc>
                          <a:spcPct val="107000"/>
                        </a:lnSpc>
                        <a:spcAft>
                          <a:spcPts val="800"/>
                        </a:spcAft>
                      </a:pPr>
                      <a:r>
                        <a:rPr lang="nl-BE" sz="1400" b="1" dirty="0" smtClean="0">
                          <a:solidFill>
                            <a:schemeClr val="bg1"/>
                          </a:solidFill>
                          <a:effectLst/>
                          <a:latin typeface="Corbel" panose="020B0503020204020204" pitchFamily="34" charset="0"/>
                          <a:ea typeface="Calibri" panose="020F0502020204030204" pitchFamily="34" charset="0"/>
                          <a:cs typeface="Times New Roman" panose="02020603050405020304" pitchFamily="18" charset="0"/>
                        </a:rPr>
                        <a:t>leerkracht / docent gecenterd</a:t>
                      </a:r>
                      <a:endParaRPr lang="nl-BE" sz="1400" dirty="0">
                        <a:effectLst/>
                        <a:latin typeface="Corbel" panose="020B0503020204020204" pitchFamily="34" charset="0"/>
                        <a:ea typeface="Calibri" panose="020F0502020204030204" pitchFamily="34" charset="0"/>
                        <a:cs typeface="Times New Roman" panose="02020603050405020304" pitchFamily="18" charset="0"/>
                      </a:endParaRPr>
                    </a:p>
                  </a:txBody>
                  <a:tcPr marL="47638" marR="476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hMerge="1">
                  <a:txBody>
                    <a:bodyPr/>
                    <a:lstStyle/>
                    <a:p>
                      <a:endParaRPr lang="nl-BE"/>
                    </a:p>
                  </a:txBody>
                  <a:tcPr/>
                </a:tc>
                <a:tc hMerge="1">
                  <a:txBody>
                    <a:bodyPr/>
                    <a:lstStyle/>
                    <a:p>
                      <a:endParaRPr lang="nl-BE"/>
                    </a:p>
                  </a:txBody>
                  <a:tcPr/>
                </a:tc>
                <a:tc gridSpan="18">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nSpc>
                          <a:spcPct val="107000"/>
                        </a:lnSpc>
                        <a:spcAft>
                          <a:spcPts val="800"/>
                        </a:spcAft>
                      </a:pPr>
                      <a:r>
                        <a:rPr lang="nl-BE" sz="1400" dirty="0" smtClean="0">
                          <a:effectLst/>
                          <a:latin typeface="Corbel" panose="020B0503020204020204" pitchFamily="34" charset="0"/>
                          <a:ea typeface="Calibri" panose="020F0502020204030204" pitchFamily="34" charset="0"/>
                          <a:cs typeface="Times New Roman" panose="02020603050405020304" pitchFamily="18" charset="0"/>
                        </a:rPr>
                        <a:t>Leerling/ student gecenterd</a:t>
                      </a:r>
                    </a:p>
                  </a:txBody>
                  <a:tcPr marL="47638" marR="476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hMerge="1">
                  <a:txBody>
                    <a:bodyPr/>
                    <a:lstStyle/>
                    <a:p>
                      <a:endParaRPr lang="nl-BE"/>
                    </a:p>
                  </a:txBody>
                  <a:tcPr/>
                </a:tc>
                <a:tc hMerge="1">
                  <a:txBody>
                    <a:bodyPr/>
                    <a:lstStyle/>
                    <a:p>
                      <a:endParaRPr lang="nl-BE"/>
                    </a:p>
                  </a:txBody>
                  <a:tcPr/>
                </a:tc>
                <a:tc hMerge="1">
                  <a:txBody>
                    <a:bodyPr/>
                    <a:lstStyle/>
                    <a:p>
                      <a:endParaRPr lang="nl-BE"/>
                    </a:p>
                  </a:txBody>
                  <a:tcPr/>
                </a:tc>
                <a:tc hMerge="1">
                  <a:txBody>
                    <a:bodyPr/>
                    <a:lstStyle/>
                    <a:p>
                      <a:endParaRPr lang="nl-BE"/>
                    </a:p>
                  </a:txBody>
                  <a:tcPr/>
                </a:tc>
                <a:tc hMerge="1">
                  <a:txBody>
                    <a:bodyPr/>
                    <a:lstStyle/>
                    <a:p>
                      <a:endParaRPr lang="nl-BE"/>
                    </a:p>
                  </a:txBody>
                  <a:tcPr/>
                </a:tc>
                <a:tc hMerge="1">
                  <a:txBody>
                    <a:bodyPr/>
                    <a:lstStyle/>
                    <a:p>
                      <a:endParaRPr lang="nl-BE"/>
                    </a:p>
                  </a:txBody>
                  <a:tcPr/>
                </a:tc>
                <a:tc hMerge="1">
                  <a:txBody>
                    <a:bodyPr/>
                    <a:lstStyle/>
                    <a:p>
                      <a:endParaRPr lang="nl-BE"/>
                    </a:p>
                  </a:txBody>
                  <a:tcPr/>
                </a:tc>
                <a:tc hMerge="1">
                  <a:txBody>
                    <a:bodyPr/>
                    <a:lstStyle/>
                    <a:p>
                      <a:endParaRPr lang="nl-BE"/>
                    </a:p>
                  </a:txBody>
                  <a:tcPr/>
                </a:tc>
                <a:tc hMerge="1">
                  <a:txBody>
                    <a:bodyPr/>
                    <a:lstStyle/>
                    <a:p>
                      <a:endParaRPr lang="nl-BE"/>
                    </a:p>
                  </a:txBody>
                  <a:tcPr/>
                </a:tc>
                <a:tc hMerge="1">
                  <a:txBody>
                    <a:bodyPr/>
                    <a:lstStyle/>
                    <a:p>
                      <a:endParaRPr lang="nl-BE"/>
                    </a:p>
                  </a:txBody>
                  <a:tcPr/>
                </a:tc>
                <a:tc hMerge="1">
                  <a:txBody>
                    <a:bodyPr/>
                    <a:lstStyle/>
                    <a:p>
                      <a:endParaRPr lang="nl-BE"/>
                    </a:p>
                  </a:txBody>
                  <a:tcPr/>
                </a:tc>
                <a:tc hMerge="1">
                  <a:txBody>
                    <a:bodyPr/>
                    <a:lstStyle/>
                    <a:p>
                      <a:endParaRPr lang="nl-BE"/>
                    </a:p>
                  </a:txBody>
                  <a:tcPr/>
                </a:tc>
                <a:tc hMerge="1">
                  <a:txBody>
                    <a:bodyPr/>
                    <a:lstStyle/>
                    <a:p>
                      <a:endParaRPr lang="nl-BE"/>
                    </a:p>
                  </a:txBody>
                  <a:tcPr/>
                </a:tc>
                <a:tc hMerge="1">
                  <a:txBody>
                    <a:bodyPr/>
                    <a:lstStyle/>
                    <a:p>
                      <a:endParaRPr lang="nl-BE"/>
                    </a:p>
                  </a:txBody>
                  <a:tcPr/>
                </a:tc>
                <a:tc hMerge="1">
                  <a:txBody>
                    <a:bodyPr/>
                    <a:lstStyle/>
                    <a:p>
                      <a:endParaRPr lang="nl-BE"/>
                    </a:p>
                  </a:txBody>
                  <a:tcPr/>
                </a:tc>
                <a:tc hMerge="1">
                  <a:txBody>
                    <a:bodyPr/>
                    <a:lstStyle/>
                    <a:p>
                      <a:endParaRPr lang="nl-BE"/>
                    </a:p>
                  </a:txBody>
                  <a:tcPr/>
                </a:tc>
                <a:tc hMerge="1">
                  <a:txBody>
                    <a:bodyPr/>
                    <a:lstStyle/>
                    <a:p>
                      <a:endParaRPr lang="nl-BE"/>
                    </a:p>
                  </a:txBody>
                  <a:tcPr/>
                </a:tc>
                <a:extLst>
                  <a:ext uri="{0D108BD9-81ED-4DB2-BD59-A6C34878D82A}">
                    <a16:rowId xmlns:a16="http://schemas.microsoft.com/office/drawing/2014/main" val="1330946272"/>
                  </a:ext>
                </a:extLst>
              </a:tr>
              <a:tr h="2266607">
                <a:tc vMerge="1">
                  <a:txBody>
                    <a:bodyPr/>
                    <a:lstStyle/>
                    <a:p>
                      <a:endParaRPr lang="nl-BE"/>
                    </a:p>
                  </a:txBody>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nSpc>
                          <a:spcPct val="107000"/>
                        </a:lnSpc>
                        <a:spcAft>
                          <a:spcPts val="800"/>
                        </a:spcAft>
                      </a:pPr>
                      <a:r>
                        <a:rPr lang="en-GB" sz="1400" dirty="0" err="1" smtClean="0">
                          <a:effectLst/>
                          <a:latin typeface="Corbel" panose="020B0503020204020204" pitchFamily="34" charset="0"/>
                          <a:ea typeface="Calibri" panose="020F0502020204030204" pitchFamily="34" charset="0"/>
                          <a:cs typeface="Times New Roman" panose="02020603050405020304" pitchFamily="18" charset="0"/>
                        </a:rPr>
                        <a:t>inhoud</a:t>
                      </a:r>
                      <a:endParaRPr lang="nl-BE" sz="1400" dirty="0">
                        <a:effectLst/>
                        <a:latin typeface="Corbel" panose="020B0503020204020204" pitchFamily="34" charset="0"/>
                        <a:ea typeface="Calibri" panose="020F0502020204030204" pitchFamily="34" charset="0"/>
                        <a:cs typeface="Times New Roman" panose="02020603050405020304" pitchFamily="18" charset="0"/>
                      </a:endParaRPr>
                    </a:p>
                  </a:txBody>
                  <a:tcPr marL="47638" marR="476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44546A">
                        <a:lumMod val="40000"/>
                        <a:lumOff val="60000"/>
                      </a:srgbClr>
                    </a:solidFill>
                  </a:tcPr>
                </a:tc>
                <a:tc gridSpan="3">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nSpc>
                          <a:spcPct val="107000"/>
                        </a:lnSpc>
                        <a:spcAft>
                          <a:spcPts val="800"/>
                        </a:spcAft>
                      </a:pPr>
                      <a:r>
                        <a:rPr lang="en-GB" sz="1400" i="1" dirty="0" smtClean="0">
                          <a:effectLst/>
                          <a:latin typeface="Corbel" panose="020B0503020204020204" pitchFamily="34" charset="0"/>
                          <a:ea typeface="Calibri" panose="020F0502020204030204" pitchFamily="34" charset="0"/>
                          <a:cs typeface="Times New Roman" panose="02020603050405020304" pitchFamily="18" charset="0"/>
                        </a:rPr>
                        <a:t>Hoe</a:t>
                      </a:r>
                      <a:r>
                        <a:rPr lang="en-GB" sz="1400" i="1" baseline="0" dirty="0" smtClean="0">
                          <a:effectLst/>
                          <a:latin typeface="Corbel" panose="020B0503020204020204" pitchFamily="34" charset="0"/>
                          <a:ea typeface="Calibri" panose="020F0502020204030204" pitchFamily="34" charset="0"/>
                          <a:cs typeface="Times New Roman" panose="02020603050405020304" pitchFamily="18" charset="0"/>
                        </a:rPr>
                        <a:t> </a:t>
                      </a:r>
                      <a:r>
                        <a:rPr lang="en-GB" sz="1400" i="1" baseline="0" dirty="0" err="1" smtClean="0">
                          <a:effectLst/>
                          <a:latin typeface="Corbel" panose="020B0503020204020204" pitchFamily="34" charset="0"/>
                          <a:ea typeface="Calibri" panose="020F0502020204030204" pitchFamily="34" charset="0"/>
                          <a:cs typeface="Times New Roman" panose="02020603050405020304" pitchFamily="18" charset="0"/>
                        </a:rPr>
                        <a:t>vul</a:t>
                      </a:r>
                      <a:r>
                        <a:rPr lang="en-GB" sz="1400" i="1" baseline="0" dirty="0" smtClean="0">
                          <a:effectLst/>
                          <a:latin typeface="Corbel" panose="020B0503020204020204" pitchFamily="34" charset="0"/>
                          <a:ea typeface="Calibri" panose="020F0502020204030204" pitchFamily="34" charset="0"/>
                          <a:cs typeface="Times New Roman" panose="02020603050405020304" pitchFamily="18" charset="0"/>
                        </a:rPr>
                        <a:t> </a:t>
                      </a:r>
                      <a:r>
                        <a:rPr lang="en-GB" sz="1400" i="1" baseline="0" dirty="0" err="1" smtClean="0">
                          <a:effectLst/>
                          <a:latin typeface="Corbel" panose="020B0503020204020204" pitchFamily="34" charset="0"/>
                          <a:ea typeface="Calibri" panose="020F0502020204030204" pitchFamily="34" charset="0"/>
                          <a:cs typeface="Times New Roman" panose="02020603050405020304" pitchFamily="18" charset="0"/>
                        </a:rPr>
                        <a:t>jij</a:t>
                      </a:r>
                      <a:r>
                        <a:rPr lang="en-GB" sz="1400" i="1" baseline="0" dirty="0" smtClean="0">
                          <a:effectLst/>
                          <a:latin typeface="Corbel" panose="020B0503020204020204" pitchFamily="34" charset="0"/>
                          <a:ea typeface="Calibri" panose="020F0502020204030204" pitchFamily="34" charset="0"/>
                          <a:cs typeface="Times New Roman" panose="02020603050405020304" pitchFamily="18" charset="0"/>
                        </a:rPr>
                        <a:t> </a:t>
                      </a:r>
                      <a:r>
                        <a:rPr lang="en-GB" sz="1400" i="1" baseline="0" dirty="0" err="1" smtClean="0">
                          <a:effectLst/>
                          <a:latin typeface="Corbel" panose="020B0503020204020204" pitchFamily="34" charset="0"/>
                          <a:ea typeface="Calibri" panose="020F0502020204030204" pitchFamily="34" charset="0"/>
                          <a:cs typeface="Times New Roman" panose="02020603050405020304" pitchFamily="18" charset="0"/>
                        </a:rPr>
                        <a:t>dit</a:t>
                      </a:r>
                      <a:r>
                        <a:rPr lang="en-GB" sz="1400" i="1" baseline="0" dirty="0" smtClean="0">
                          <a:effectLst/>
                          <a:latin typeface="Corbel" panose="020B0503020204020204" pitchFamily="34" charset="0"/>
                          <a:ea typeface="Calibri" panose="020F0502020204030204" pitchFamily="34" charset="0"/>
                          <a:cs typeface="Times New Roman" panose="02020603050405020304" pitchFamily="18" charset="0"/>
                        </a:rPr>
                        <a:t> concept </a:t>
                      </a:r>
                      <a:r>
                        <a:rPr lang="en-GB" sz="1400" i="1" baseline="0" dirty="0" err="1" smtClean="0">
                          <a:effectLst/>
                          <a:latin typeface="Corbel" panose="020B0503020204020204" pitchFamily="34" charset="0"/>
                          <a:ea typeface="Calibri" panose="020F0502020204030204" pitchFamily="34" charset="0"/>
                          <a:cs typeface="Times New Roman" panose="02020603050405020304" pitchFamily="18" charset="0"/>
                        </a:rPr>
                        <a:t>zelf</a:t>
                      </a:r>
                      <a:r>
                        <a:rPr lang="en-GB" sz="1400" i="1" baseline="0" dirty="0" smtClean="0">
                          <a:effectLst/>
                          <a:latin typeface="Corbel" panose="020B0503020204020204" pitchFamily="34" charset="0"/>
                          <a:ea typeface="Calibri" panose="020F0502020204030204" pitchFamily="34" charset="0"/>
                          <a:cs typeface="Times New Roman" panose="02020603050405020304" pitchFamily="18" charset="0"/>
                        </a:rPr>
                        <a:t> in? Wat </a:t>
                      </a:r>
                      <a:r>
                        <a:rPr lang="en-GB" sz="1400" i="1" baseline="0" dirty="0" err="1" smtClean="0">
                          <a:effectLst/>
                          <a:latin typeface="Corbel" panose="020B0503020204020204" pitchFamily="34" charset="0"/>
                          <a:ea typeface="Calibri" panose="020F0502020204030204" pitchFamily="34" charset="0"/>
                          <a:cs typeface="Times New Roman" panose="02020603050405020304" pitchFamily="18" charset="0"/>
                        </a:rPr>
                        <a:t>denken</a:t>
                      </a:r>
                      <a:r>
                        <a:rPr lang="en-GB" sz="1400" i="1" baseline="0" dirty="0" smtClean="0">
                          <a:effectLst/>
                          <a:latin typeface="Corbel" panose="020B0503020204020204" pitchFamily="34" charset="0"/>
                          <a:ea typeface="Calibri" panose="020F0502020204030204" pitchFamily="34" charset="0"/>
                          <a:cs typeface="Times New Roman" panose="02020603050405020304" pitchFamily="18" charset="0"/>
                        </a:rPr>
                        <a:t> </a:t>
                      </a:r>
                      <a:r>
                        <a:rPr lang="en-GB" sz="1400" i="1" baseline="0" dirty="0" err="1" smtClean="0">
                          <a:effectLst/>
                          <a:latin typeface="Corbel" panose="020B0503020204020204" pitchFamily="34" charset="0"/>
                          <a:ea typeface="Calibri" panose="020F0502020204030204" pitchFamily="34" charset="0"/>
                          <a:cs typeface="Times New Roman" panose="02020603050405020304" pitchFamily="18" charset="0"/>
                        </a:rPr>
                        <a:t>anderen</a:t>
                      </a:r>
                      <a:r>
                        <a:rPr lang="en-GB" sz="1400" i="1" baseline="0" dirty="0" smtClean="0">
                          <a:effectLst/>
                          <a:latin typeface="Corbel" panose="020B0503020204020204" pitchFamily="34" charset="0"/>
                          <a:ea typeface="Calibri" panose="020F0502020204030204" pitchFamily="34" charset="0"/>
                          <a:cs typeface="Times New Roman" panose="02020603050405020304" pitchFamily="18" charset="0"/>
                        </a:rPr>
                        <a:t> </a:t>
                      </a:r>
                      <a:r>
                        <a:rPr lang="en-GB" sz="1400" i="1" baseline="0" dirty="0" err="1" smtClean="0">
                          <a:effectLst/>
                          <a:latin typeface="Corbel" panose="020B0503020204020204" pitchFamily="34" charset="0"/>
                          <a:ea typeface="Calibri" panose="020F0502020204030204" pitchFamily="34" charset="0"/>
                          <a:cs typeface="Times New Roman" panose="02020603050405020304" pitchFamily="18" charset="0"/>
                        </a:rPr>
                        <a:t>erover</a:t>
                      </a:r>
                      <a:r>
                        <a:rPr lang="en-GB" sz="1400" i="1" baseline="0" dirty="0" smtClean="0">
                          <a:effectLst/>
                          <a:latin typeface="Corbel" panose="020B0503020204020204" pitchFamily="34" charset="0"/>
                          <a:ea typeface="Calibri" panose="020F0502020204030204" pitchFamily="34" charset="0"/>
                          <a:cs typeface="Times New Roman" panose="02020603050405020304" pitchFamily="18" charset="0"/>
                        </a:rPr>
                        <a:t>?</a:t>
                      </a:r>
                      <a:endParaRPr lang="nl-BE" sz="1400" i="1" dirty="0">
                        <a:effectLst/>
                        <a:latin typeface="Corbel" panose="020B0503020204020204" pitchFamily="34" charset="0"/>
                        <a:ea typeface="Calibri" panose="020F0502020204030204" pitchFamily="34" charset="0"/>
                        <a:cs typeface="Times New Roman" panose="02020603050405020304" pitchFamily="18" charset="0"/>
                      </a:endParaRPr>
                    </a:p>
                  </a:txBody>
                  <a:tcPr marL="47638" marR="476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5B9BD5">
                        <a:lumMod val="20000"/>
                        <a:lumOff val="80000"/>
                      </a:srgbClr>
                    </a:solidFill>
                  </a:tcPr>
                </a:tc>
                <a:tc hMerge="1">
                  <a:txBody>
                    <a:bodyPr/>
                    <a:lstStyle/>
                    <a:p>
                      <a:endParaRPr lang="nl-BE"/>
                    </a:p>
                  </a:txBody>
                  <a:tcPr/>
                </a:tc>
                <a:tc hMerge="1">
                  <a:txBody>
                    <a:bodyPr/>
                    <a:lstStyle/>
                    <a:p>
                      <a:endParaRPr lang="nl-BE"/>
                    </a:p>
                  </a:txBody>
                  <a:tcPr/>
                </a:tc>
                <a:tc gridSpan="3">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nSpc>
                          <a:spcPct val="107000"/>
                        </a:lnSpc>
                        <a:spcAft>
                          <a:spcPts val="800"/>
                        </a:spcAft>
                      </a:pPr>
                      <a:r>
                        <a:rPr lang="en-GB" sz="1400" i="1" dirty="0" err="1" smtClean="0">
                          <a:effectLst/>
                          <a:latin typeface="Corbel" panose="020B0503020204020204" pitchFamily="34" charset="0"/>
                          <a:ea typeface="Calibri" panose="020F0502020204030204" pitchFamily="34" charset="0"/>
                          <a:cs typeface="Times New Roman" panose="02020603050405020304" pitchFamily="18" charset="0"/>
                        </a:rPr>
                        <a:t>Waarover</a:t>
                      </a:r>
                      <a:r>
                        <a:rPr lang="en-GB" sz="1400" i="1" dirty="0" smtClean="0">
                          <a:effectLst/>
                          <a:latin typeface="Corbel" panose="020B0503020204020204" pitchFamily="34" charset="0"/>
                          <a:ea typeface="Calibri" panose="020F0502020204030204" pitchFamily="34" charset="0"/>
                          <a:cs typeface="Times New Roman" panose="02020603050405020304" pitchFamily="18" charset="0"/>
                        </a:rPr>
                        <a:t> </a:t>
                      </a:r>
                      <a:r>
                        <a:rPr lang="en-GB" sz="1400" i="1" dirty="0" err="1" smtClean="0">
                          <a:effectLst/>
                          <a:latin typeface="Corbel" panose="020B0503020204020204" pitchFamily="34" charset="0"/>
                          <a:ea typeface="Calibri" panose="020F0502020204030204" pitchFamily="34" charset="0"/>
                          <a:cs typeface="Times New Roman" panose="02020603050405020304" pitchFamily="18" charset="0"/>
                        </a:rPr>
                        <a:t>zijn</a:t>
                      </a:r>
                      <a:r>
                        <a:rPr lang="en-GB" sz="1400" i="1" dirty="0" smtClean="0">
                          <a:effectLst/>
                          <a:latin typeface="Corbel" panose="020B0503020204020204" pitchFamily="34" charset="0"/>
                          <a:ea typeface="Calibri" panose="020F0502020204030204" pitchFamily="34" charset="0"/>
                          <a:cs typeface="Times New Roman" panose="02020603050405020304" pitchFamily="18" charset="0"/>
                        </a:rPr>
                        <a:t> we het </a:t>
                      </a:r>
                      <a:r>
                        <a:rPr lang="en-GB" sz="1400" i="1" dirty="0" err="1" smtClean="0">
                          <a:effectLst/>
                          <a:latin typeface="Corbel" panose="020B0503020204020204" pitchFamily="34" charset="0"/>
                          <a:ea typeface="Calibri" panose="020F0502020204030204" pitchFamily="34" charset="0"/>
                          <a:cs typeface="Times New Roman" panose="02020603050405020304" pitchFamily="18" charset="0"/>
                        </a:rPr>
                        <a:t>niet</a:t>
                      </a:r>
                      <a:r>
                        <a:rPr lang="en-GB" sz="1400" i="1" dirty="0" smtClean="0">
                          <a:effectLst/>
                          <a:latin typeface="Corbel" panose="020B0503020204020204" pitchFamily="34" charset="0"/>
                          <a:ea typeface="Calibri" panose="020F0502020204030204" pitchFamily="34" charset="0"/>
                          <a:cs typeface="Times New Roman" panose="02020603050405020304" pitchFamily="18" charset="0"/>
                        </a:rPr>
                        <a:t> </a:t>
                      </a:r>
                      <a:r>
                        <a:rPr lang="en-GB" sz="1400" i="1" dirty="0" err="1" smtClean="0">
                          <a:effectLst/>
                          <a:latin typeface="Corbel" panose="020B0503020204020204" pitchFamily="34" charset="0"/>
                          <a:ea typeface="Calibri" panose="020F0502020204030204" pitchFamily="34" charset="0"/>
                          <a:cs typeface="Times New Roman" panose="02020603050405020304" pitchFamily="18" charset="0"/>
                        </a:rPr>
                        <a:t>eens</a:t>
                      </a:r>
                      <a:r>
                        <a:rPr lang="en-GB" sz="1400" i="1" dirty="0" smtClean="0">
                          <a:effectLst/>
                          <a:latin typeface="Corbel" panose="020B0503020204020204" pitchFamily="34" charset="0"/>
                          <a:ea typeface="Calibri" panose="020F0502020204030204" pitchFamily="34" charset="0"/>
                          <a:cs typeface="Times New Roman" panose="02020603050405020304" pitchFamily="18" charset="0"/>
                        </a:rPr>
                        <a:t>?</a:t>
                      </a:r>
                      <a:r>
                        <a:rPr lang="en-GB" sz="1400" i="1" baseline="0" dirty="0" smtClean="0">
                          <a:effectLst/>
                          <a:latin typeface="Corbel" panose="020B0503020204020204" pitchFamily="34" charset="0"/>
                          <a:ea typeface="Calibri" panose="020F0502020204030204" pitchFamily="34" charset="0"/>
                          <a:cs typeface="Times New Roman" panose="02020603050405020304" pitchFamily="18" charset="0"/>
                        </a:rPr>
                        <a:t> </a:t>
                      </a:r>
                      <a:r>
                        <a:rPr lang="en-GB" sz="1400" i="1" baseline="0" dirty="0" err="1" smtClean="0">
                          <a:effectLst/>
                          <a:latin typeface="Corbel" panose="020B0503020204020204" pitchFamily="34" charset="0"/>
                          <a:ea typeface="Calibri" panose="020F0502020204030204" pitchFamily="34" charset="0"/>
                          <a:cs typeface="Times New Roman" panose="02020603050405020304" pitchFamily="18" charset="0"/>
                        </a:rPr>
                        <a:t>Waarover</a:t>
                      </a:r>
                      <a:r>
                        <a:rPr lang="en-GB" sz="1400" i="1" baseline="0" dirty="0" smtClean="0">
                          <a:effectLst/>
                          <a:latin typeface="Corbel" panose="020B0503020204020204" pitchFamily="34" charset="0"/>
                          <a:ea typeface="Calibri" panose="020F0502020204030204" pitchFamily="34" charset="0"/>
                          <a:cs typeface="Times New Roman" panose="02020603050405020304" pitchFamily="18" charset="0"/>
                        </a:rPr>
                        <a:t> </a:t>
                      </a:r>
                      <a:r>
                        <a:rPr lang="en-GB" sz="1400" i="1" baseline="0" dirty="0" err="1" smtClean="0">
                          <a:effectLst/>
                          <a:latin typeface="Corbel" panose="020B0503020204020204" pitchFamily="34" charset="0"/>
                          <a:ea typeface="Calibri" panose="020F0502020204030204" pitchFamily="34" charset="0"/>
                          <a:cs typeface="Times New Roman" panose="02020603050405020304" pitchFamily="18" charset="0"/>
                        </a:rPr>
                        <a:t>bestaat</a:t>
                      </a:r>
                      <a:r>
                        <a:rPr lang="en-GB" sz="1400" i="1" baseline="0" dirty="0" smtClean="0">
                          <a:effectLst/>
                          <a:latin typeface="Corbel" panose="020B0503020204020204" pitchFamily="34" charset="0"/>
                          <a:ea typeface="Calibri" panose="020F0502020204030204" pitchFamily="34" charset="0"/>
                          <a:cs typeface="Times New Roman" panose="02020603050405020304" pitchFamily="18" charset="0"/>
                        </a:rPr>
                        <a:t> </a:t>
                      </a:r>
                      <a:r>
                        <a:rPr lang="en-GB" sz="1400" i="1" baseline="0" dirty="0" err="1" smtClean="0">
                          <a:effectLst/>
                          <a:latin typeface="Corbel" panose="020B0503020204020204" pitchFamily="34" charset="0"/>
                          <a:ea typeface="Calibri" panose="020F0502020204030204" pitchFamily="34" charset="0"/>
                          <a:cs typeface="Times New Roman" panose="02020603050405020304" pitchFamily="18" charset="0"/>
                        </a:rPr>
                        <a:t>er</a:t>
                      </a:r>
                      <a:r>
                        <a:rPr lang="en-GB" sz="1400" i="1" baseline="0" dirty="0" smtClean="0">
                          <a:effectLst/>
                          <a:latin typeface="Corbel" panose="020B0503020204020204" pitchFamily="34" charset="0"/>
                          <a:ea typeface="Calibri" panose="020F0502020204030204" pitchFamily="34" charset="0"/>
                          <a:cs typeface="Times New Roman" panose="02020603050405020304" pitchFamily="18" charset="0"/>
                        </a:rPr>
                        <a:t> </a:t>
                      </a:r>
                      <a:r>
                        <a:rPr lang="en-GB" sz="1400" i="1" baseline="0" dirty="0" err="1" smtClean="0">
                          <a:effectLst/>
                          <a:latin typeface="Corbel" panose="020B0503020204020204" pitchFamily="34" charset="0"/>
                          <a:ea typeface="Calibri" panose="020F0502020204030204" pitchFamily="34" charset="0"/>
                          <a:cs typeface="Times New Roman" panose="02020603050405020304" pitchFamily="18" charset="0"/>
                        </a:rPr>
                        <a:t>verwarring</a:t>
                      </a:r>
                      <a:r>
                        <a:rPr lang="en-GB" sz="1400" i="1" baseline="0" dirty="0" smtClean="0">
                          <a:effectLst/>
                          <a:latin typeface="Corbel" panose="020B0503020204020204" pitchFamily="34" charset="0"/>
                          <a:ea typeface="Calibri" panose="020F0502020204030204" pitchFamily="34" charset="0"/>
                          <a:cs typeface="Times New Roman" panose="02020603050405020304" pitchFamily="18" charset="0"/>
                        </a:rPr>
                        <a:t>?</a:t>
                      </a:r>
                      <a:endParaRPr lang="nl-BE" sz="1400" i="1" dirty="0">
                        <a:effectLst/>
                        <a:latin typeface="Corbel" panose="020B0503020204020204" pitchFamily="34" charset="0"/>
                        <a:ea typeface="Calibri" panose="020F0502020204030204" pitchFamily="34" charset="0"/>
                        <a:cs typeface="Times New Roman" panose="02020603050405020304" pitchFamily="18" charset="0"/>
                      </a:endParaRPr>
                    </a:p>
                  </a:txBody>
                  <a:tcPr marL="47638" marR="476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5B9BD5">
                        <a:lumMod val="20000"/>
                        <a:lumOff val="80000"/>
                      </a:srgbClr>
                    </a:solidFill>
                  </a:tcPr>
                </a:tc>
                <a:tc hMerge="1">
                  <a:txBody>
                    <a:bodyPr/>
                    <a:lstStyle/>
                    <a:p>
                      <a:endParaRPr lang="nl-BE"/>
                    </a:p>
                  </a:txBody>
                  <a:tcPr/>
                </a:tc>
                <a:tc hMerge="1">
                  <a:txBody>
                    <a:bodyPr/>
                    <a:lstStyle/>
                    <a:p>
                      <a:endParaRPr lang="nl-BE"/>
                    </a:p>
                  </a:txBody>
                  <a:tcPr/>
                </a:tc>
                <a:tc gridSpan="3">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nSpc>
                          <a:spcPct val="107000"/>
                        </a:lnSpc>
                        <a:spcAft>
                          <a:spcPts val="800"/>
                        </a:spcAft>
                      </a:pPr>
                      <a:r>
                        <a:rPr lang="en-GB" sz="1400" i="1" dirty="0" smtClean="0">
                          <a:effectLst/>
                          <a:latin typeface="Corbel" panose="020B0503020204020204" pitchFamily="34" charset="0"/>
                          <a:ea typeface="Calibri" panose="020F0502020204030204" pitchFamily="34" charset="0"/>
                          <a:cs typeface="Times New Roman" panose="02020603050405020304" pitchFamily="18" charset="0"/>
                        </a:rPr>
                        <a:t>Je </a:t>
                      </a:r>
                      <a:r>
                        <a:rPr lang="en-GB" sz="1400" i="1" dirty="0" err="1" smtClean="0">
                          <a:effectLst/>
                          <a:latin typeface="Corbel" panose="020B0503020204020204" pitchFamily="34" charset="0"/>
                          <a:ea typeface="Calibri" panose="020F0502020204030204" pitchFamily="34" charset="0"/>
                          <a:cs typeface="Times New Roman" panose="02020603050405020304" pitchFamily="18" charset="0"/>
                        </a:rPr>
                        <a:t>idee</a:t>
                      </a:r>
                      <a:r>
                        <a:rPr lang="en-GB" sz="1400" i="1" dirty="0" smtClean="0">
                          <a:effectLst/>
                          <a:latin typeface="Corbel" panose="020B0503020204020204" pitchFamily="34" charset="0"/>
                          <a:ea typeface="Calibri" panose="020F0502020204030204" pitchFamily="34" charset="0"/>
                          <a:cs typeface="Times New Roman" panose="02020603050405020304" pitchFamily="18" charset="0"/>
                        </a:rPr>
                        <a:t> </a:t>
                      </a:r>
                      <a:r>
                        <a:rPr lang="en-GB" sz="1400" i="1" dirty="0" err="1" smtClean="0">
                          <a:effectLst/>
                          <a:latin typeface="Corbel" panose="020B0503020204020204" pitchFamily="34" charset="0"/>
                          <a:ea typeface="Calibri" panose="020F0502020204030204" pitchFamily="34" charset="0"/>
                          <a:cs typeface="Times New Roman" panose="02020603050405020304" pitchFamily="18" charset="0"/>
                        </a:rPr>
                        <a:t>werkt</a:t>
                      </a:r>
                      <a:r>
                        <a:rPr lang="en-GB" sz="1400" i="1" dirty="0" smtClean="0">
                          <a:effectLst/>
                          <a:latin typeface="Corbel" panose="020B0503020204020204" pitchFamily="34" charset="0"/>
                          <a:ea typeface="Calibri" panose="020F0502020204030204" pitchFamily="34" charset="0"/>
                          <a:cs typeface="Times New Roman" panose="02020603050405020304" pitchFamily="18" charset="0"/>
                        </a:rPr>
                        <a:t> </a:t>
                      </a:r>
                      <a:r>
                        <a:rPr lang="en-GB" sz="1400" i="1" dirty="0" err="1" smtClean="0">
                          <a:effectLst/>
                          <a:latin typeface="Corbel" panose="020B0503020204020204" pitchFamily="34" charset="0"/>
                          <a:ea typeface="Calibri" panose="020F0502020204030204" pitchFamily="34" charset="0"/>
                          <a:cs typeface="Times New Roman" panose="02020603050405020304" pitchFamily="18" charset="0"/>
                        </a:rPr>
                        <a:t>niet</a:t>
                      </a:r>
                      <a:r>
                        <a:rPr lang="en-GB" sz="1400" i="1" dirty="0" smtClean="0">
                          <a:effectLst/>
                          <a:latin typeface="Corbel" panose="020B0503020204020204" pitchFamily="34" charset="0"/>
                          <a:ea typeface="Calibri" panose="020F0502020204030204" pitchFamily="34" charset="0"/>
                          <a:cs typeface="Times New Roman" panose="02020603050405020304" pitchFamily="18" charset="0"/>
                        </a:rPr>
                        <a:t> </a:t>
                      </a:r>
                      <a:r>
                        <a:rPr lang="en-GB" sz="1400" i="1" dirty="0" err="1" smtClean="0">
                          <a:effectLst/>
                          <a:latin typeface="Corbel" panose="020B0503020204020204" pitchFamily="34" charset="0"/>
                          <a:ea typeface="Calibri" panose="020F0502020204030204" pitchFamily="34" charset="0"/>
                          <a:cs typeface="Times New Roman" panose="02020603050405020304" pitchFamily="18" charset="0"/>
                        </a:rPr>
                        <a:t>altijd</a:t>
                      </a:r>
                      <a:r>
                        <a:rPr lang="en-GB" sz="1400" i="1" dirty="0" smtClean="0">
                          <a:effectLst/>
                          <a:latin typeface="Corbel" panose="020B0503020204020204" pitchFamily="34" charset="0"/>
                          <a:ea typeface="Calibri" panose="020F0502020204030204" pitchFamily="34" charset="0"/>
                          <a:cs typeface="Times New Roman" panose="02020603050405020304" pitchFamily="18" charset="0"/>
                        </a:rPr>
                        <a:t>?</a:t>
                      </a:r>
                      <a:endParaRPr lang="nl-BE" sz="1400" i="1" dirty="0">
                        <a:effectLst/>
                        <a:latin typeface="Corbel" panose="020B0503020204020204" pitchFamily="34" charset="0"/>
                        <a:ea typeface="Calibri" panose="020F0502020204030204" pitchFamily="34" charset="0"/>
                        <a:cs typeface="Times New Roman" panose="02020603050405020304" pitchFamily="18" charset="0"/>
                      </a:endParaRPr>
                    </a:p>
                  </a:txBody>
                  <a:tcPr marL="47638" marR="476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5B9BD5">
                        <a:lumMod val="20000"/>
                        <a:lumOff val="80000"/>
                      </a:srgbClr>
                    </a:solidFill>
                  </a:tcPr>
                </a:tc>
                <a:tc hMerge="1">
                  <a:txBody>
                    <a:bodyPr/>
                    <a:lstStyle/>
                    <a:p>
                      <a:endParaRPr lang="nl-BE"/>
                    </a:p>
                  </a:txBody>
                  <a:tcPr/>
                </a:tc>
                <a:tc hMerge="1">
                  <a:txBody>
                    <a:bodyPr/>
                    <a:lstStyle/>
                    <a:p>
                      <a:endParaRPr lang="nl-BE"/>
                    </a:p>
                  </a:txBody>
                  <a:tcPr/>
                </a:tc>
                <a:tc gridSpan="3">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nSpc>
                          <a:spcPct val="107000"/>
                        </a:lnSpc>
                        <a:spcAft>
                          <a:spcPts val="800"/>
                        </a:spcAft>
                      </a:pPr>
                      <a:r>
                        <a:rPr lang="nl-BE" sz="1400" dirty="0" smtClean="0">
                          <a:effectLst/>
                          <a:latin typeface="Corbel" panose="020B0503020204020204" pitchFamily="34" charset="0"/>
                          <a:ea typeface="Calibri" panose="020F0502020204030204" pitchFamily="34" charset="0"/>
                          <a:cs typeface="Times New Roman" panose="02020603050405020304" pitchFamily="18" charset="0"/>
                        </a:rPr>
                        <a:t>Het </a:t>
                      </a:r>
                      <a:r>
                        <a:rPr lang="nl-BE" sz="1400" dirty="0" err="1" smtClean="0">
                          <a:effectLst/>
                          <a:latin typeface="Corbel" panose="020B0503020204020204" pitchFamily="34" charset="0"/>
                          <a:ea typeface="Calibri" panose="020F0502020204030204" pitchFamily="34" charset="0"/>
                          <a:cs typeface="Times New Roman" panose="02020603050405020304" pitchFamily="18" charset="0"/>
                        </a:rPr>
                        <a:t>weten-schappelijk</a:t>
                      </a:r>
                      <a:r>
                        <a:rPr lang="nl-BE" sz="1400" dirty="0" smtClean="0">
                          <a:effectLst/>
                          <a:latin typeface="Corbel" panose="020B0503020204020204" pitchFamily="34" charset="0"/>
                          <a:ea typeface="Calibri" panose="020F0502020204030204" pitchFamily="34" charset="0"/>
                          <a:cs typeface="Times New Roman" panose="02020603050405020304" pitchFamily="18" charset="0"/>
                        </a:rPr>
                        <a:t> concept </a:t>
                      </a:r>
                      <a:r>
                        <a:rPr lang="nl-BE" sz="1400" dirty="0" err="1" smtClean="0">
                          <a:effectLst/>
                          <a:latin typeface="Corbel" panose="020B0503020204020204" pitchFamily="34" charset="0"/>
                          <a:ea typeface="Calibri" panose="020F0502020204030204" pitchFamily="34" charset="0"/>
                          <a:cs typeface="Times New Roman" panose="02020603050405020304" pitchFamily="18" charset="0"/>
                        </a:rPr>
                        <a:t>aan-brengen</a:t>
                      </a:r>
                      <a:r>
                        <a:rPr lang="nl-BE" sz="1400" baseline="0" dirty="0" smtClean="0">
                          <a:effectLst/>
                          <a:latin typeface="Corbel" panose="020B0503020204020204" pitchFamily="34" charset="0"/>
                          <a:ea typeface="Calibri" panose="020F0502020204030204" pitchFamily="34" charset="0"/>
                          <a:cs typeface="Times New Roman" panose="02020603050405020304" pitchFamily="18" charset="0"/>
                        </a:rPr>
                        <a:t> en verschillen met </a:t>
                      </a:r>
                      <a:r>
                        <a:rPr lang="nl-BE" sz="1400" baseline="0" dirty="0" err="1" smtClean="0">
                          <a:effectLst/>
                          <a:latin typeface="Corbel" panose="020B0503020204020204" pitchFamily="34" charset="0"/>
                          <a:ea typeface="Calibri" panose="020F0502020204030204" pitchFamily="34" charset="0"/>
                          <a:cs typeface="Times New Roman" panose="02020603050405020304" pitchFamily="18" charset="0"/>
                        </a:rPr>
                        <a:t>preconcept</a:t>
                      </a:r>
                      <a:r>
                        <a:rPr lang="nl-BE" sz="1400" baseline="0" dirty="0" smtClean="0">
                          <a:effectLst/>
                          <a:latin typeface="Corbel" panose="020B0503020204020204" pitchFamily="34" charset="0"/>
                          <a:ea typeface="Calibri" panose="020F0502020204030204" pitchFamily="34" charset="0"/>
                          <a:cs typeface="Times New Roman" panose="02020603050405020304" pitchFamily="18" charset="0"/>
                        </a:rPr>
                        <a:t> duidelijk stellen.</a:t>
                      </a:r>
                      <a:endParaRPr lang="nl-BE" sz="1400" dirty="0">
                        <a:effectLst/>
                        <a:latin typeface="Corbel" panose="020B0503020204020204" pitchFamily="34" charset="0"/>
                        <a:ea typeface="Calibri" panose="020F0502020204030204" pitchFamily="34" charset="0"/>
                        <a:cs typeface="Times New Roman" panose="02020603050405020304" pitchFamily="18" charset="0"/>
                      </a:endParaRPr>
                    </a:p>
                  </a:txBody>
                  <a:tcPr marL="47638" marR="476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5B9BD5">
                        <a:lumMod val="20000"/>
                        <a:lumOff val="80000"/>
                      </a:srgbClr>
                    </a:solidFill>
                  </a:tcPr>
                </a:tc>
                <a:tc hMerge="1">
                  <a:txBody>
                    <a:bodyPr/>
                    <a:lstStyle/>
                    <a:p>
                      <a:endParaRPr lang="nl-BE"/>
                    </a:p>
                  </a:txBody>
                  <a:tcPr/>
                </a:tc>
                <a:tc hMerge="1">
                  <a:txBody>
                    <a:bodyPr/>
                    <a:lstStyle/>
                    <a:p>
                      <a:endParaRPr lang="nl-BE"/>
                    </a:p>
                  </a:txBody>
                  <a:tcPr/>
                </a:tc>
                <a:tc gridSpan="8">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nSpc>
                          <a:spcPct val="107000"/>
                        </a:lnSpc>
                        <a:spcAft>
                          <a:spcPts val="800"/>
                        </a:spcAft>
                      </a:pPr>
                      <a:r>
                        <a:rPr lang="en-GB" sz="1400" i="0" dirty="0" err="1" smtClean="0">
                          <a:effectLst/>
                          <a:latin typeface="Corbel" panose="020B0503020204020204" pitchFamily="34" charset="0"/>
                          <a:ea typeface="Calibri" panose="020F0502020204030204" pitchFamily="34" charset="0"/>
                          <a:cs typeface="Times New Roman" panose="02020603050405020304" pitchFamily="18" charset="0"/>
                        </a:rPr>
                        <a:t>Ideeën</a:t>
                      </a:r>
                      <a:r>
                        <a:rPr lang="en-GB" sz="1400" i="0" dirty="0" smtClean="0">
                          <a:effectLst/>
                          <a:latin typeface="Corbel" panose="020B0503020204020204" pitchFamily="34" charset="0"/>
                          <a:ea typeface="Calibri" panose="020F0502020204030204" pitchFamily="34" charset="0"/>
                          <a:cs typeface="Times New Roman" panose="02020603050405020304" pitchFamily="18" charset="0"/>
                        </a:rPr>
                        <a:t> </a:t>
                      </a:r>
                      <a:r>
                        <a:rPr lang="en-GB" sz="1400" i="0" dirty="0" err="1" smtClean="0">
                          <a:effectLst/>
                          <a:latin typeface="Corbel" panose="020B0503020204020204" pitchFamily="34" charset="0"/>
                          <a:ea typeface="Calibri" panose="020F0502020204030204" pitchFamily="34" charset="0"/>
                          <a:cs typeface="Times New Roman" panose="02020603050405020304" pitchFamily="18" charset="0"/>
                        </a:rPr>
                        <a:t>inoefenen</a:t>
                      </a:r>
                      <a:r>
                        <a:rPr lang="en-GB" sz="1400" i="0" baseline="0" dirty="0" smtClean="0">
                          <a:effectLst/>
                          <a:latin typeface="Corbel" panose="020B0503020204020204" pitchFamily="34" charset="0"/>
                          <a:ea typeface="Calibri" panose="020F0502020204030204" pitchFamily="34" charset="0"/>
                          <a:cs typeface="Times New Roman" panose="02020603050405020304" pitchFamily="18" charset="0"/>
                        </a:rPr>
                        <a:t> in </a:t>
                      </a:r>
                      <a:r>
                        <a:rPr lang="en-GB" sz="1400" i="0" baseline="0" dirty="0" err="1" smtClean="0">
                          <a:effectLst/>
                          <a:latin typeface="Corbel" panose="020B0503020204020204" pitchFamily="34" charset="0"/>
                          <a:ea typeface="Calibri" panose="020F0502020204030204" pitchFamily="34" charset="0"/>
                          <a:cs typeface="Times New Roman" panose="02020603050405020304" pitchFamily="18" charset="0"/>
                        </a:rPr>
                        <a:t>experimenten</a:t>
                      </a:r>
                      <a:r>
                        <a:rPr lang="en-GB" sz="1400" i="0" baseline="0" dirty="0" smtClean="0">
                          <a:effectLst/>
                          <a:latin typeface="Corbel" panose="020B0503020204020204" pitchFamily="34" charset="0"/>
                          <a:ea typeface="Calibri" panose="020F0502020204030204" pitchFamily="34" charset="0"/>
                          <a:cs typeface="Times New Roman" panose="02020603050405020304" pitchFamily="18" charset="0"/>
                        </a:rPr>
                        <a:t> en eenvoudige </a:t>
                      </a:r>
                      <a:r>
                        <a:rPr lang="en-GB" sz="1400" i="0" baseline="0" dirty="0" err="1" smtClean="0">
                          <a:effectLst/>
                          <a:latin typeface="Corbel" panose="020B0503020204020204" pitchFamily="34" charset="0"/>
                          <a:ea typeface="Calibri" panose="020F0502020204030204" pitchFamily="34" charset="0"/>
                          <a:cs typeface="Times New Roman" panose="02020603050405020304" pitchFamily="18" charset="0"/>
                        </a:rPr>
                        <a:t>vragen</a:t>
                      </a:r>
                      <a:r>
                        <a:rPr lang="en-GB" sz="1400" i="0" baseline="0" dirty="0" smtClean="0">
                          <a:effectLst/>
                          <a:latin typeface="Corbel" panose="020B050302020402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n-GB" sz="1400" i="1" baseline="0" dirty="0" smtClean="0">
                          <a:effectLst/>
                          <a:latin typeface="Corbel" panose="020B0503020204020204" pitchFamily="34" charset="0"/>
                          <a:ea typeface="Calibri" panose="020F0502020204030204" pitchFamily="34" charset="0"/>
                          <a:cs typeface="Times New Roman" panose="02020603050405020304" pitchFamily="18" charset="0"/>
                        </a:rPr>
                        <a:t>Hoe </a:t>
                      </a:r>
                      <a:r>
                        <a:rPr lang="en-GB" sz="1400" i="1" baseline="0" dirty="0" err="1" smtClean="0">
                          <a:effectLst/>
                          <a:latin typeface="Corbel" panose="020B0503020204020204" pitchFamily="34" charset="0"/>
                          <a:ea typeface="Calibri" panose="020F0502020204030204" pitchFamily="34" charset="0"/>
                          <a:cs typeface="Times New Roman" panose="02020603050405020304" pitchFamily="18" charset="0"/>
                        </a:rPr>
                        <a:t>zou</a:t>
                      </a:r>
                      <a:r>
                        <a:rPr lang="en-GB" sz="1400" i="1" baseline="0" dirty="0" smtClean="0">
                          <a:effectLst/>
                          <a:latin typeface="Corbel" panose="020B0503020204020204" pitchFamily="34" charset="0"/>
                          <a:ea typeface="Calibri" panose="020F0502020204030204" pitchFamily="34" charset="0"/>
                          <a:cs typeface="Times New Roman" panose="02020603050405020304" pitchFamily="18" charset="0"/>
                        </a:rPr>
                        <a:t> de </a:t>
                      </a:r>
                      <a:r>
                        <a:rPr lang="en-GB" sz="1400" i="1" baseline="0" dirty="0" err="1" smtClean="0">
                          <a:effectLst/>
                          <a:latin typeface="Corbel" panose="020B0503020204020204" pitchFamily="34" charset="0"/>
                          <a:ea typeface="Calibri" panose="020F0502020204030204" pitchFamily="34" charset="0"/>
                          <a:cs typeface="Times New Roman" panose="02020603050405020304" pitchFamily="18" charset="0"/>
                        </a:rPr>
                        <a:t>wetenschapper</a:t>
                      </a:r>
                      <a:r>
                        <a:rPr lang="en-GB" sz="1400" i="1" baseline="0" dirty="0" smtClean="0">
                          <a:effectLst/>
                          <a:latin typeface="Corbel" panose="020B0503020204020204" pitchFamily="34" charset="0"/>
                          <a:ea typeface="Calibri" panose="020F0502020204030204" pitchFamily="34" charset="0"/>
                          <a:cs typeface="Times New Roman" panose="02020603050405020304" pitchFamily="18" charset="0"/>
                        </a:rPr>
                        <a:t> </a:t>
                      </a:r>
                      <a:r>
                        <a:rPr lang="en-GB" sz="1400" i="1" baseline="0" dirty="0" err="1" smtClean="0">
                          <a:effectLst/>
                          <a:latin typeface="Corbel" panose="020B0503020204020204" pitchFamily="34" charset="0"/>
                          <a:ea typeface="Calibri" panose="020F0502020204030204" pitchFamily="34" charset="0"/>
                          <a:cs typeface="Times New Roman" panose="02020603050405020304" pitchFamily="18" charset="0"/>
                        </a:rPr>
                        <a:t>dit</a:t>
                      </a:r>
                      <a:r>
                        <a:rPr lang="en-GB" sz="1400" i="1" baseline="0" dirty="0" smtClean="0">
                          <a:effectLst/>
                          <a:latin typeface="Corbel" panose="020B0503020204020204" pitchFamily="34" charset="0"/>
                          <a:ea typeface="Calibri" panose="020F0502020204030204" pitchFamily="34" charset="0"/>
                          <a:cs typeface="Times New Roman" panose="02020603050405020304" pitchFamily="18" charset="0"/>
                        </a:rPr>
                        <a:t> </a:t>
                      </a:r>
                      <a:r>
                        <a:rPr lang="en-GB" sz="1400" i="1" baseline="0" dirty="0" err="1" smtClean="0">
                          <a:effectLst/>
                          <a:latin typeface="Corbel" panose="020B0503020204020204" pitchFamily="34" charset="0"/>
                          <a:ea typeface="Calibri" panose="020F0502020204030204" pitchFamily="34" charset="0"/>
                          <a:cs typeface="Times New Roman" panose="02020603050405020304" pitchFamily="18" charset="0"/>
                        </a:rPr>
                        <a:t>verklaren</a:t>
                      </a:r>
                      <a:r>
                        <a:rPr lang="en-GB" sz="1400" i="1" baseline="0" dirty="0" smtClean="0">
                          <a:effectLst/>
                          <a:latin typeface="Corbel" panose="020B050302020402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n-GB" sz="1400" i="0" baseline="0" dirty="0" err="1" smtClean="0">
                          <a:effectLst/>
                          <a:latin typeface="Corbel" panose="020B0503020204020204" pitchFamily="34" charset="0"/>
                          <a:ea typeface="Calibri" panose="020F0502020204030204" pitchFamily="34" charset="0"/>
                          <a:cs typeface="Times New Roman" panose="02020603050405020304" pitchFamily="18" charset="0"/>
                        </a:rPr>
                        <a:t>Ontdekken</a:t>
                      </a:r>
                      <a:r>
                        <a:rPr lang="en-GB" sz="1400" i="0" baseline="0" dirty="0" smtClean="0">
                          <a:effectLst/>
                          <a:latin typeface="Corbel" panose="020B0503020204020204" pitchFamily="34" charset="0"/>
                          <a:ea typeface="Calibri" panose="020F0502020204030204" pitchFamily="34" charset="0"/>
                          <a:cs typeface="Times New Roman" panose="02020603050405020304" pitchFamily="18" charset="0"/>
                        </a:rPr>
                        <a:t> </a:t>
                      </a:r>
                      <a:r>
                        <a:rPr lang="en-GB" sz="1400" i="0" baseline="0" dirty="0" err="1" smtClean="0">
                          <a:effectLst/>
                          <a:latin typeface="Corbel" panose="020B0503020204020204" pitchFamily="34" charset="0"/>
                          <a:ea typeface="Calibri" panose="020F0502020204030204" pitchFamily="34" charset="0"/>
                          <a:cs typeface="Times New Roman" panose="02020603050405020304" pitchFamily="18" charset="0"/>
                        </a:rPr>
                        <a:t>dat</a:t>
                      </a:r>
                      <a:r>
                        <a:rPr lang="en-GB" sz="1400" i="0" baseline="0" dirty="0" smtClean="0">
                          <a:effectLst/>
                          <a:latin typeface="Corbel" panose="020B0503020204020204" pitchFamily="34" charset="0"/>
                          <a:ea typeface="Calibri" panose="020F0502020204030204" pitchFamily="34" charset="0"/>
                          <a:cs typeface="Times New Roman" panose="02020603050405020304" pitchFamily="18" charset="0"/>
                        </a:rPr>
                        <a:t> het </a:t>
                      </a:r>
                      <a:r>
                        <a:rPr lang="en-GB" sz="1400" i="0" baseline="0" dirty="0" err="1" smtClean="0">
                          <a:effectLst/>
                          <a:latin typeface="Corbel" panose="020B0503020204020204" pitchFamily="34" charset="0"/>
                          <a:ea typeface="Calibri" panose="020F0502020204030204" pitchFamily="34" charset="0"/>
                          <a:cs typeface="Times New Roman" panose="02020603050405020304" pitchFamily="18" charset="0"/>
                        </a:rPr>
                        <a:t>idee</a:t>
                      </a:r>
                      <a:r>
                        <a:rPr lang="en-GB" sz="1400" i="0" baseline="0" dirty="0" smtClean="0">
                          <a:effectLst/>
                          <a:latin typeface="Corbel" panose="020B0503020204020204" pitchFamily="34" charset="0"/>
                          <a:ea typeface="Calibri" panose="020F0502020204030204" pitchFamily="34" charset="0"/>
                          <a:cs typeface="Times New Roman" panose="02020603050405020304" pitchFamily="18" charset="0"/>
                        </a:rPr>
                        <a:t> van de </a:t>
                      </a:r>
                      <a:r>
                        <a:rPr lang="en-GB" sz="1400" i="0" baseline="0" dirty="0" err="1" smtClean="0">
                          <a:effectLst/>
                          <a:latin typeface="Corbel" panose="020B0503020204020204" pitchFamily="34" charset="0"/>
                          <a:ea typeface="Calibri" panose="020F0502020204030204" pitchFamily="34" charset="0"/>
                          <a:cs typeface="Times New Roman" panose="02020603050405020304" pitchFamily="18" charset="0"/>
                        </a:rPr>
                        <a:t>wetenschapper</a:t>
                      </a:r>
                      <a:r>
                        <a:rPr lang="en-GB" sz="1400" i="0" baseline="0" dirty="0" smtClean="0">
                          <a:effectLst/>
                          <a:latin typeface="Corbel" panose="020B0503020204020204" pitchFamily="34" charset="0"/>
                          <a:ea typeface="Calibri" panose="020F0502020204030204" pitchFamily="34" charset="0"/>
                          <a:cs typeface="Times New Roman" panose="02020603050405020304" pitchFamily="18" charset="0"/>
                        </a:rPr>
                        <a:t> </a:t>
                      </a:r>
                      <a:r>
                        <a:rPr lang="en-GB" sz="1400" i="0" baseline="0" dirty="0" err="1" smtClean="0">
                          <a:effectLst/>
                          <a:latin typeface="Corbel" panose="020B0503020204020204" pitchFamily="34" charset="0"/>
                          <a:ea typeface="Calibri" panose="020F0502020204030204" pitchFamily="34" charset="0"/>
                          <a:cs typeface="Times New Roman" panose="02020603050405020304" pitchFamily="18" charset="0"/>
                        </a:rPr>
                        <a:t>goed</a:t>
                      </a:r>
                      <a:r>
                        <a:rPr lang="en-GB" sz="1400" i="0" baseline="0" dirty="0" smtClean="0">
                          <a:effectLst/>
                          <a:latin typeface="Corbel" panose="020B0503020204020204" pitchFamily="34" charset="0"/>
                          <a:ea typeface="Calibri" panose="020F0502020204030204" pitchFamily="34" charset="0"/>
                          <a:cs typeface="Times New Roman" panose="02020603050405020304" pitchFamily="18" charset="0"/>
                        </a:rPr>
                        <a:t> </a:t>
                      </a:r>
                      <a:r>
                        <a:rPr lang="en-GB" sz="1400" i="0" baseline="0" dirty="0" err="1" smtClean="0">
                          <a:effectLst/>
                          <a:latin typeface="Corbel" panose="020B0503020204020204" pitchFamily="34" charset="0"/>
                          <a:ea typeface="Calibri" panose="020F0502020204030204" pitchFamily="34" charset="0"/>
                          <a:cs typeface="Times New Roman" panose="02020603050405020304" pitchFamily="18" charset="0"/>
                        </a:rPr>
                        <a:t>blijkt</a:t>
                      </a:r>
                      <a:r>
                        <a:rPr lang="en-GB" sz="1400" i="0" baseline="0" dirty="0" smtClean="0">
                          <a:effectLst/>
                          <a:latin typeface="Corbel" panose="020B0503020204020204" pitchFamily="34" charset="0"/>
                          <a:ea typeface="Calibri" panose="020F0502020204030204" pitchFamily="34" charset="0"/>
                          <a:cs typeface="Times New Roman" panose="02020603050405020304" pitchFamily="18" charset="0"/>
                        </a:rPr>
                        <a:t> </a:t>
                      </a:r>
                      <a:r>
                        <a:rPr lang="en-GB" sz="1400" i="0" baseline="0" dirty="0" err="1" smtClean="0">
                          <a:effectLst/>
                          <a:latin typeface="Corbel" panose="020B0503020204020204" pitchFamily="34" charset="0"/>
                          <a:ea typeface="Calibri" panose="020F0502020204030204" pitchFamily="34" charset="0"/>
                          <a:cs typeface="Times New Roman" panose="02020603050405020304" pitchFamily="18" charset="0"/>
                        </a:rPr>
                        <a:t>te</a:t>
                      </a:r>
                      <a:r>
                        <a:rPr lang="en-GB" sz="1400" i="0" baseline="0" dirty="0" smtClean="0">
                          <a:effectLst/>
                          <a:latin typeface="Corbel" panose="020B0503020204020204" pitchFamily="34" charset="0"/>
                          <a:ea typeface="Calibri" panose="020F0502020204030204" pitchFamily="34" charset="0"/>
                          <a:cs typeface="Times New Roman" panose="02020603050405020304" pitchFamily="18" charset="0"/>
                        </a:rPr>
                        <a:t> </a:t>
                      </a:r>
                      <a:r>
                        <a:rPr lang="en-GB" sz="1400" i="0" baseline="0" dirty="0" err="1" smtClean="0">
                          <a:effectLst/>
                          <a:latin typeface="Corbel" panose="020B0503020204020204" pitchFamily="34" charset="0"/>
                          <a:ea typeface="Calibri" panose="020F0502020204030204" pitchFamily="34" charset="0"/>
                          <a:cs typeface="Times New Roman" panose="02020603050405020304" pitchFamily="18" charset="0"/>
                        </a:rPr>
                        <a:t>werken</a:t>
                      </a:r>
                      <a:r>
                        <a:rPr lang="en-GB" sz="1400" i="0" baseline="0" dirty="0" smtClean="0">
                          <a:effectLst/>
                          <a:latin typeface="Corbel" panose="020B0503020204020204" pitchFamily="34" charset="0"/>
                          <a:ea typeface="Calibri" panose="020F0502020204030204" pitchFamily="34" charset="0"/>
                          <a:cs typeface="Times New Roman" panose="02020603050405020304" pitchFamily="18" charset="0"/>
                        </a:rPr>
                        <a:t>. </a:t>
                      </a:r>
                      <a:endParaRPr lang="nl-BE" sz="1400" i="0" dirty="0">
                        <a:effectLst/>
                        <a:latin typeface="Corbel" panose="020B0503020204020204" pitchFamily="34" charset="0"/>
                        <a:ea typeface="Calibri" panose="020F0502020204030204" pitchFamily="34" charset="0"/>
                        <a:cs typeface="Times New Roman" panose="02020603050405020304" pitchFamily="18" charset="0"/>
                      </a:endParaRPr>
                    </a:p>
                  </a:txBody>
                  <a:tcPr marL="47638" marR="476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5B9BD5">
                        <a:lumMod val="20000"/>
                        <a:lumOff val="80000"/>
                      </a:srgbClr>
                    </a:solidFill>
                  </a:tcPr>
                </a:tc>
                <a:tc hMerge="1">
                  <a:txBody>
                    <a:bodyPr/>
                    <a:lstStyle/>
                    <a:p>
                      <a:endParaRPr lang="nl-BE"/>
                    </a:p>
                  </a:txBody>
                  <a:tcPr/>
                </a:tc>
                <a:tc hMerge="1">
                  <a:txBody>
                    <a:bodyPr/>
                    <a:lstStyle/>
                    <a:p>
                      <a:endParaRPr lang="nl-BE"/>
                    </a:p>
                  </a:txBody>
                  <a:tcPr/>
                </a:tc>
                <a:tc hMerge="1">
                  <a:txBody>
                    <a:bodyPr/>
                    <a:lstStyle/>
                    <a:p>
                      <a:endParaRPr lang="nl-BE"/>
                    </a:p>
                  </a:txBody>
                  <a:tcPr/>
                </a:tc>
                <a:tc hMerge="1">
                  <a:txBody>
                    <a:bodyPr/>
                    <a:lstStyle/>
                    <a:p>
                      <a:endParaRPr lang="nl-BE"/>
                    </a:p>
                  </a:txBody>
                  <a:tcPr/>
                </a:tc>
                <a:tc hMerge="1">
                  <a:txBody>
                    <a:bodyPr/>
                    <a:lstStyle/>
                    <a:p>
                      <a:endParaRPr lang="nl-BE"/>
                    </a:p>
                  </a:txBody>
                  <a:tcPr/>
                </a:tc>
                <a:tc hMerge="1">
                  <a:txBody>
                    <a:bodyPr/>
                    <a:lstStyle/>
                    <a:p>
                      <a:endParaRPr lang="nl-BE"/>
                    </a:p>
                  </a:txBody>
                  <a:tcPr/>
                </a:tc>
                <a:tc hMerge="1">
                  <a:txBody>
                    <a:bodyPr/>
                    <a:lstStyle/>
                    <a:p>
                      <a:endParaRPr lang="nl-BE"/>
                    </a:p>
                  </a:txBody>
                  <a:tcPr/>
                </a:tc>
                <a:tc gridSpan="10">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nSpc>
                          <a:spcPct val="107000"/>
                        </a:lnSpc>
                        <a:spcAft>
                          <a:spcPts val="800"/>
                        </a:spcAft>
                      </a:pPr>
                      <a:r>
                        <a:rPr lang="nl-BE" sz="1400" dirty="0" smtClean="0">
                          <a:effectLst/>
                          <a:latin typeface="Corbel" panose="020B0503020204020204" pitchFamily="34" charset="0"/>
                          <a:ea typeface="Calibri" panose="020F0502020204030204" pitchFamily="34" charset="0"/>
                          <a:cs typeface="Times New Roman" panose="02020603050405020304" pitchFamily="18" charset="0"/>
                        </a:rPr>
                        <a:t>Het</a:t>
                      </a:r>
                      <a:r>
                        <a:rPr lang="nl-BE" sz="1400" baseline="0" dirty="0" smtClean="0">
                          <a:effectLst/>
                          <a:latin typeface="Corbel" panose="020B0503020204020204" pitchFamily="34" charset="0"/>
                          <a:ea typeface="Calibri" panose="020F0502020204030204" pitchFamily="34" charset="0"/>
                          <a:cs typeface="Times New Roman" panose="02020603050405020304" pitchFamily="18" charset="0"/>
                        </a:rPr>
                        <a:t> wetenschappelijk idee gebruiken in allerlei probleemstellingen en vragen. </a:t>
                      </a:r>
                      <a:endParaRPr lang="nl-BE" sz="1400" dirty="0">
                        <a:effectLst/>
                        <a:latin typeface="Corbel" panose="020B0503020204020204" pitchFamily="34" charset="0"/>
                        <a:ea typeface="Calibri" panose="020F0502020204030204" pitchFamily="34" charset="0"/>
                        <a:cs typeface="Times New Roman" panose="02020603050405020304" pitchFamily="18" charset="0"/>
                      </a:endParaRPr>
                    </a:p>
                  </a:txBody>
                  <a:tcPr marL="47638" marR="476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5B9BD5">
                        <a:lumMod val="20000"/>
                        <a:lumOff val="80000"/>
                      </a:srgbClr>
                    </a:solidFill>
                  </a:tcPr>
                </a:tc>
                <a:tc hMerge="1">
                  <a:txBody>
                    <a:bodyPr/>
                    <a:lstStyle/>
                    <a:p>
                      <a:endParaRPr lang="nl-BE"/>
                    </a:p>
                  </a:txBody>
                  <a:tcPr/>
                </a:tc>
                <a:tc hMerge="1">
                  <a:txBody>
                    <a:bodyPr/>
                    <a:lstStyle/>
                    <a:p>
                      <a:pPr>
                        <a:lnSpc>
                          <a:spcPct val="107000"/>
                        </a:lnSpc>
                        <a:spcAft>
                          <a:spcPts val="800"/>
                        </a:spcAft>
                      </a:pPr>
                      <a:endParaRPr lang="nl-BE" sz="1000" dirty="0">
                        <a:effectLst/>
                        <a:latin typeface="Corbel" panose="020B0503020204020204" pitchFamily="34" charset="0"/>
                        <a:ea typeface="Calibri" panose="020F0502020204030204" pitchFamily="34" charset="0"/>
                        <a:cs typeface="Times New Roman" panose="02020603050405020304" pitchFamily="18" charset="0"/>
                      </a:endParaRPr>
                    </a:p>
                  </a:txBody>
                  <a:tcPr marL="47638" marR="476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5B9BD5">
                        <a:lumMod val="20000"/>
                        <a:lumOff val="80000"/>
                      </a:srgbClr>
                    </a:solidFill>
                  </a:tcPr>
                </a:tc>
                <a:tc hMerge="1">
                  <a:txBody>
                    <a:bodyPr/>
                    <a:lstStyle/>
                    <a:p>
                      <a:endParaRPr lang="nl-BE"/>
                    </a:p>
                  </a:txBody>
                  <a:tcPr/>
                </a:tc>
                <a:tc hMerge="1">
                  <a:txBody>
                    <a:bodyPr/>
                    <a:lstStyle/>
                    <a:p>
                      <a:endParaRPr lang="nl-BE"/>
                    </a:p>
                  </a:txBody>
                  <a:tcPr/>
                </a:tc>
                <a:tc hMerge="1">
                  <a:txBody>
                    <a:bodyPr/>
                    <a:lstStyle/>
                    <a:p>
                      <a:endParaRPr lang="nl-BE"/>
                    </a:p>
                  </a:txBody>
                  <a:tcPr/>
                </a:tc>
                <a:tc hMerge="1">
                  <a:txBody>
                    <a:bodyPr/>
                    <a:lstStyle/>
                    <a:p>
                      <a:endParaRPr lang="nl-BE"/>
                    </a:p>
                  </a:txBody>
                  <a:tcPr/>
                </a:tc>
                <a:tc hMerge="1">
                  <a:txBody>
                    <a:bodyPr/>
                    <a:lstStyle/>
                    <a:p>
                      <a:endParaRPr lang="nl-BE"/>
                    </a:p>
                  </a:txBody>
                  <a:tcPr/>
                </a:tc>
                <a:tc hMerge="1">
                  <a:txBody>
                    <a:bodyPr/>
                    <a:lstStyle/>
                    <a:p>
                      <a:endParaRPr lang="nl-BE"/>
                    </a:p>
                  </a:txBody>
                  <a:tcPr/>
                </a:tc>
                <a:tc hMerge="1">
                  <a:txBody>
                    <a:bodyPr/>
                    <a:lstStyle/>
                    <a:p>
                      <a:endParaRPr lang="nl-BE"/>
                    </a:p>
                  </a:txBody>
                  <a:tcPr/>
                </a:tc>
                <a:extLst>
                  <a:ext uri="{0D108BD9-81ED-4DB2-BD59-A6C34878D82A}">
                    <a16:rowId xmlns:a16="http://schemas.microsoft.com/office/drawing/2014/main" val="2552178346"/>
                  </a:ext>
                </a:extLst>
              </a:tr>
            </a:tbl>
          </a:graphicData>
        </a:graphic>
      </p:graphicFrame>
      <p:sp>
        <p:nvSpPr>
          <p:cNvPr id="2" name="Titel 1"/>
          <p:cNvSpPr>
            <a:spLocks noGrp="1"/>
          </p:cNvSpPr>
          <p:nvPr>
            <p:ph type="title"/>
          </p:nvPr>
        </p:nvSpPr>
        <p:spPr>
          <a:xfrm>
            <a:off x="716280" y="0"/>
            <a:ext cx="10515600" cy="1325563"/>
          </a:xfrm>
        </p:spPr>
        <p:txBody>
          <a:bodyPr/>
          <a:lstStyle/>
          <a:p>
            <a:r>
              <a:rPr lang="nl-BE" sz="3600" dirty="0" smtClean="0"/>
              <a:t>In de klas</a:t>
            </a:r>
            <a:endParaRPr lang="nl-BE" sz="3600" dirty="0"/>
          </a:p>
        </p:txBody>
      </p:sp>
    </p:spTree>
    <p:extLst>
      <p:ext uri="{BB962C8B-B14F-4D97-AF65-F5344CB8AC3E}">
        <p14:creationId xmlns:p14="http://schemas.microsoft.com/office/powerpoint/2010/main" val="27457432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inhoud 2"/>
          <p:cNvSpPr txBox="1">
            <a:spLocks/>
          </p:cNvSpPr>
          <p:nvPr/>
        </p:nvSpPr>
        <p:spPr>
          <a:xfrm>
            <a:off x="2363244" y="1690689"/>
            <a:ext cx="7562850" cy="454582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GB" sz="1800" dirty="0"/>
          </a:p>
        </p:txBody>
      </p:sp>
      <p:pic>
        <p:nvPicPr>
          <p:cNvPr id="8" name="Afbeelding 7"/>
          <p:cNvPicPr>
            <a:picLocks noChangeAspect="1"/>
          </p:cNvPicPr>
          <p:nvPr/>
        </p:nvPicPr>
        <p:blipFill>
          <a:blip r:embed="rId3"/>
          <a:stretch>
            <a:fillRect/>
          </a:stretch>
        </p:blipFill>
        <p:spPr>
          <a:xfrm>
            <a:off x="7923826" y="1384468"/>
            <a:ext cx="2002269" cy="3797132"/>
          </a:xfrm>
          <a:prstGeom prst="rect">
            <a:avLst/>
          </a:prstGeom>
        </p:spPr>
      </p:pic>
      <p:sp>
        <p:nvSpPr>
          <p:cNvPr id="9" name="Rectangle 2"/>
          <p:cNvSpPr/>
          <p:nvPr/>
        </p:nvSpPr>
        <p:spPr>
          <a:xfrm>
            <a:off x="2804945" y="1581825"/>
            <a:ext cx="3599194" cy="707886"/>
          </a:xfrm>
          <a:prstGeom prst="rect">
            <a:avLst/>
          </a:prstGeom>
        </p:spPr>
        <p:txBody>
          <a:bodyPr wrap="square">
            <a:spAutoFit/>
          </a:bodyPr>
          <a:lstStyle/>
          <a:p>
            <a:pPr defTabSz="685800"/>
            <a:r>
              <a:rPr lang="nl-BE" sz="2000" b="1" dirty="0">
                <a:solidFill>
                  <a:prstClr val="black"/>
                </a:solidFill>
                <a:latin typeface="Corbel" panose="020B0503020204020204" pitchFamily="34" charset="0"/>
              </a:rPr>
              <a:t>N = 148 (N</a:t>
            </a:r>
            <a:r>
              <a:rPr lang="nl-BE" sz="2000" b="1" baseline="-25000" dirty="0">
                <a:solidFill>
                  <a:prstClr val="black"/>
                </a:solidFill>
                <a:latin typeface="Corbel" panose="020B0503020204020204" pitchFamily="34" charset="0"/>
              </a:rPr>
              <a:t>exp</a:t>
            </a:r>
            <a:r>
              <a:rPr lang="nl-BE" sz="2000" b="1" dirty="0">
                <a:solidFill>
                  <a:prstClr val="black"/>
                </a:solidFill>
                <a:latin typeface="Corbel" panose="020B0503020204020204" pitchFamily="34" charset="0"/>
              </a:rPr>
              <a:t> = 90, N</a:t>
            </a:r>
            <a:r>
              <a:rPr lang="nl-BE" sz="2000" b="1" baseline="-25000" dirty="0">
                <a:solidFill>
                  <a:prstClr val="black"/>
                </a:solidFill>
                <a:latin typeface="Corbel" panose="020B0503020204020204" pitchFamily="34" charset="0"/>
              </a:rPr>
              <a:t>contr</a:t>
            </a:r>
            <a:r>
              <a:rPr lang="nl-BE" sz="2000" b="1" dirty="0">
                <a:solidFill>
                  <a:prstClr val="black"/>
                </a:solidFill>
                <a:latin typeface="Corbel" panose="020B0503020204020204" pitchFamily="34" charset="0"/>
              </a:rPr>
              <a:t> = 58)</a:t>
            </a:r>
          </a:p>
          <a:p>
            <a:pPr defTabSz="685800"/>
            <a:r>
              <a:rPr lang="nl-BE" sz="2000" b="1" dirty="0">
                <a:solidFill>
                  <a:prstClr val="black"/>
                </a:solidFill>
                <a:latin typeface="Corbel" panose="020B0503020204020204" pitchFamily="34" charset="0"/>
              </a:rPr>
              <a:t>3 schools, 9 classes, 12-13 y</a:t>
            </a:r>
          </a:p>
        </p:txBody>
      </p:sp>
      <p:sp>
        <p:nvSpPr>
          <p:cNvPr id="11" name="Rectangle 2"/>
          <p:cNvSpPr/>
          <p:nvPr/>
        </p:nvSpPr>
        <p:spPr>
          <a:xfrm>
            <a:off x="3678947" y="2787163"/>
            <a:ext cx="3636252" cy="707886"/>
          </a:xfrm>
          <a:prstGeom prst="rect">
            <a:avLst/>
          </a:prstGeom>
        </p:spPr>
        <p:txBody>
          <a:bodyPr wrap="square">
            <a:spAutoFit/>
          </a:bodyPr>
          <a:lstStyle/>
          <a:p>
            <a:pPr defTabSz="685800"/>
            <a:r>
              <a:rPr lang="nl-BE" sz="2000" dirty="0">
                <a:solidFill>
                  <a:prstClr val="black"/>
                </a:solidFill>
                <a:latin typeface="Corbel" panose="020B0503020204020204" pitchFamily="34" charset="0"/>
              </a:rPr>
              <a:t>N = 60 (N</a:t>
            </a:r>
            <a:r>
              <a:rPr lang="nl-BE" sz="2000" baseline="-25000" dirty="0">
                <a:solidFill>
                  <a:prstClr val="black"/>
                </a:solidFill>
                <a:latin typeface="Corbel" panose="020B0503020204020204" pitchFamily="34" charset="0"/>
              </a:rPr>
              <a:t>exp</a:t>
            </a:r>
            <a:r>
              <a:rPr lang="nl-BE" sz="2000" dirty="0">
                <a:solidFill>
                  <a:prstClr val="black"/>
                </a:solidFill>
                <a:latin typeface="Corbel" panose="020B0503020204020204" pitchFamily="34" charset="0"/>
              </a:rPr>
              <a:t> = 35, N</a:t>
            </a:r>
            <a:r>
              <a:rPr lang="nl-BE" sz="2000" baseline="-25000" dirty="0">
                <a:solidFill>
                  <a:prstClr val="black"/>
                </a:solidFill>
                <a:latin typeface="Corbel" panose="020B0503020204020204" pitchFamily="34" charset="0"/>
              </a:rPr>
              <a:t>contr</a:t>
            </a:r>
            <a:r>
              <a:rPr lang="nl-BE" sz="2000" dirty="0">
                <a:solidFill>
                  <a:prstClr val="black"/>
                </a:solidFill>
                <a:latin typeface="Corbel" panose="020B0503020204020204" pitchFamily="34" charset="0"/>
              </a:rPr>
              <a:t> = 25)</a:t>
            </a:r>
          </a:p>
          <a:p>
            <a:pPr defTabSz="685800"/>
            <a:r>
              <a:rPr lang="nl-BE" sz="2000" dirty="0">
                <a:solidFill>
                  <a:prstClr val="black"/>
                </a:solidFill>
                <a:latin typeface="Corbel" panose="020B0503020204020204" pitchFamily="34" charset="0"/>
              </a:rPr>
              <a:t>1 universiteit, 3 klassen, 19-21 y</a:t>
            </a:r>
          </a:p>
        </p:txBody>
      </p:sp>
      <p:sp>
        <p:nvSpPr>
          <p:cNvPr id="13" name="Rectangle 16"/>
          <p:cNvSpPr/>
          <p:nvPr/>
        </p:nvSpPr>
        <p:spPr>
          <a:xfrm>
            <a:off x="4474807" y="4137613"/>
            <a:ext cx="3798588" cy="707886"/>
          </a:xfrm>
          <a:prstGeom prst="rect">
            <a:avLst/>
          </a:prstGeom>
        </p:spPr>
        <p:txBody>
          <a:bodyPr wrap="square">
            <a:spAutoFit/>
          </a:bodyPr>
          <a:lstStyle/>
          <a:p>
            <a:pPr defTabSz="685800"/>
            <a:r>
              <a:rPr lang="nl-BE" sz="2000" dirty="0">
                <a:solidFill>
                  <a:prstClr val="black"/>
                </a:solidFill>
                <a:latin typeface="Corbel" panose="020B0503020204020204" pitchFamily="34" charset="0"/>
              </a:rPr>
              <a:t>N = 192 (N</a:t>
            </a:r>
            <a:r>
              <a:rPr lang="nl-BE" sz="2000" baseline="-25000" dirty="0">
                <a:solidFill>
                  <a:prstClr val="black"/>
                </a:solidFill>
                <a:latin typeface="Corbel" panose="020B0503020204020204" pitchFamily="34" charset="0"/>
              </a:rPr>
              <a:t>exp</a:t>
            </a:r>
            <a:r>
              <a:rPr lang="nl-BE" sz="2000" dirty="0">
                <a:solidFill>
                  <a:prstClr val="black"/>
                </a:solidFill>
                <a:latin typeface="Corbel" panose="020B0503020204020204" pitchFamily="34" charset="0"/>
              </a:rPr>
              <a:t> = 98, N</a:t>
            </a:r>
            <a:r>
              <a:rPr lang="nl-BE" sz="2000" baseline="-25000" dirty="0">
                <a:solidFill>
                  <a:prstClr val="black"/>
                </a:solidFill>
                <a:latin typeface="Corbel" panose="020B0503020204020204" pitchFamily="34" charset="0"/>
              </a:rPr>
              <a:t>contr</a:t>
            </a:r>
            <a:r>
              <a:rPr lang="nl-BE" sz="2000" dirty="0">
                <a:solidFill>
                  <a:prstClr val="black"/>
                </a:solidFill>
                <a:latin typeface="Corbel" panose="020B0503020204020204" pitchFamily="34" charset="0"/>
              </a:rPr>
              <a:t> = 94)</a:t>
            </a:r>
          </a:p>
          <a:p>
            <a:pPr defTabSz="685800"/>
            <a:r>
              <a:rPr lang="nl-BE" sz="2000" dirty="0">
                <a:solidFill>
                  <a:prstClr val="black"/>
                </a:solidFill>
                <a:latin typeface="Corbel" panose="020B0503020204020204" pitchFamily="34" charset="0"/>
              </a:rPr>
              <a:t>2 schools, 4 classes, 12-13 y</a:t>
            </a:r>
          </a:p>
        </p:txBody>
      </p:sp>
      <p:pic>
        <p:nvPicPr>
          <p:cNvPr id="14" name="Afbeelding 13"/>
          <p:cNvPicPr>
            <a:picLocks noChangeAspect="1"/>
          </p:cNvPicPr>
          <p:nvPr/>
        </p:nvPicPr>
        <p:blipFill>
          <a:blip r:embed="rId4"/>
          <a:stretch>
            <a:fillRect/>
          </a:stretch>
        </p:blipFill>
        <p:spPr>
          <a:xfrm>
            <a:off x="8731174" y="1476910"/>
            <a:ext cx="1194920" cy="286537"/>
          </a:xfrm>
          <a:prstGeom prst="rect">
            <a:avLst/>
          </a:prstGeom>
        </p:spPr>
      </p:pic>
      <p:pic>
        <p:nvPicPr>
          <p:cNvPr id="15" name="Afbeelding 14"/>
          <p:cNvPicPr>
            <a:picLocks noChangeAspect="1"/>
          </p:cNvPicPr>
          <p:nvPr/>
        </p:nvPicPr>
        <p:blipFill>
          <a:blip r:embed="rId5"/>
          <a:stretch>
            <a:fillRect/>
          </a:stretch>
        </p:blipFill>
        <p:spPr>
          <a:xfrm>
            <a:off x="9044896" y="1977226"/>
            <a:ext cx="750311" cy="530780"/>
          </a:xfrm>
          <a:prstGeom prst="rect">
            <a:avLst/>
          </a:prstGeom>
        </p:spPr>
      </p:pic>
      <p:pic>
        <p:nvPicPr>
          <p:cNvPr id="16" name="Afbeelding 15"/>
          <p:cNvPicPr>
            <a:picLocks noChangeAspect="1"/>
          </p:cNvPicPr>
          <p:nvPr/>
        </p:nvPicPr>
        <p:blipFill>
          <a:blip r:embed="rId6"/>
          <a:stretch>
            <a:fillRect/>
          </a:stretch>
        </p:blipFill>
        <p:spPr>
          <a:xfrm>
            <a:off x="9044895" y="4311709"/>
            <a:ext cx="1067582" cy="533791"/>
          </a:xfrm>
          <a:prstGeom prst="rect">
            <a:avLst/>
          </a:prstGeom>
        </p:spPr>
      </p:pic>
      <p:sp>
        <p:nvSpPr>
          <p:cNvPr id="22" name="Vrije vorm 21"/>
          <p:cNvSpPr/>
          <p:nvPr/>
        </p:nvSpPr>
        <p:spPr>
          <a:xfrm>
            <a:off x="7026442" y="2903621"/>
            <a:ext cx="0" cy="0"/>
          </a:xfrm>
          <a:custGeom>
            <a:avLst/>
            <a:gdLst>
              <a:gd name="connsiteX0" fmla="*/ 0 w 0"/>
              <a:gd name="connsiteY0" fmla="*/ 0 h 0"/>
              <a:gd name="connsiteX1" fmla="*/ 0 w 0"/>
              <a:gd name="connsiteY1" fmla="*/ 0 h 0"/>
            </a:gdLst>
            <a:ahLst/>
            <a:cxnLst>
              <a:cxn ang="0">
                <a:pos x="connsiteX0" y="connsiteY0"/>
              </a:cxn>
              <a:cxn ang="0">
                <a:pos x="connsiteX1" y="connsiteY1"/>
              </a:cxn>
            </a:cxnLst>
            <a:rect l="l" t="t" r="r" b="b"/>
            <a:pathLst>
              <a:path>
                <a:moveTo>
                  <a:pt x="0" y="0"/>
                </a:moveTo>
                <a:lnTo>
                  <a:pt x="0" y="0"/>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6" name="TextBox 3"/>
          <p:cNvSpPr txBox="1"/>
          <p:nvPr/>
        </p:nvSpPr>
        <p:spPr>
          <a:xfrm>
            <a:off x="1962603" y="5007171"/>
            <a:ext cx="5961222" cy="1323439"/>
          </a:xfrm>
          <a:prstGeom prst="rect">
            <a:avLst/>
          </a:prstGeom>
          <a:noFill/>
        </p:spPr>
        <p:txBody>
          <a:bodyPr wrap="square" rtlCol="0">
            <a:spAutoFit/>
          </a:bodyPr>
          <a:lstStyle/>
          <a:p>
            <a:pPr defTabSz="685800">
              <a:defRPr/>
            </a:pPr>
            <a:r>
              <a:rPr lang="nl-BE" sz="2000" kern="0" dirty="0">
                <a:solidFill>
                  <a:prstClr val="black"/>
                </a:solidFill>
                <a:latin typeface="Corbel" panose="020B0503020204020204" pitchFamily="34" charset="0"/>
              </a:rPr>
              <a:t>- Quasi-experimenteel: Pre-post energie concept test </a:t>
            </a:r>
          </a:p>
          <a:p>
            <a:pPr defTabSz="685800">
              <a:defRPr/>
            </a:pPr>
            <a:r>
              <a:rPr lang="nl-BE" sz="2000" kern="0" dirty="0">
                <a:solidFill>
                  <a:prstClr val="black"/>
                </a:solidFill>
                <a:latin typeface="Corbel" panose="020B0503020204020204" pitchFamily="34" charset="0"/>
              </a:rPr>
              <a:t>- Convenience sample</a:t>
            </a:r>
          </a:p>
          <a:p>
            <a:pPr defTabSz="685800">
              <a:defRPr/>
            </a:pPr>
            <a:r>
              <a:rPr lang="nl-BE" sz="2000" kern="0" dirty="0">
                <a:solidFill>
                  <a:prstClr val="black"/>
                </a:solidFill>
                <a:latin typeface="Corbel" panose="020B0503020204020204" pitchFamily="34" charset="0"/>
              </a:rPr>
              <a:t>- 4u experimentele groep IF</a:t>
            </a:r>
          </a:p>
          <a:p>
            <a:pPr defTabSz="685800">
              <a:defRPr/>
            </a:pPr>
            <a:r>
              <a:rPr lang="nl-BE" sz="2000" kern="0" dirty="0">
                <a:solidFill>
                  <a:prstClr val="black"/>
                </a:solidFill>
                <a:latin typeface="Corbel" panose="020B0503020204020204" pitchFamily="34" charset="0"/>
              </a:rPr>
              <a:t>- 4u controle groep goede klassieke les</a:t>
            </a:r>
            <a:endParaRPr lang="nl-BE" sz="2000" kern="0" dirty="0">
              <a:solidFill>
                <a:prstClr val="black"/>
              </a:solidFill>
            </a:endParaRPr>
          </a:p>
        </p:txBody>
      </p:sp>
      <p:sp>
        <p:nvSpPr>
          <p:cNvPr id="3" name="Freeform 2"/>
          <p:cNvSpPr/>
          <p:nvPr/>
        </p:nvSpPr>
        <p:spPr>
          <a:xfrm>
            <a:off x="5648131" y="1070848"/>
            <a:ext cx="2929812" cy="636654"/>
          </a:xfrm>
          <a:custGeom>
            <a:avLst/>
            <a:gdLst>
              <a:gd name="connsiteX0" fmla="*/ 0 w 2929812"/>
              <a:gd name="connsiteY0" fmla="*/ 468703 h 636654"/>
              <a:gd name="connsiteX1" fmla="*/ 1707502 w 2929812"/>
              <a:gd name="connsiteY1" fmla="*/ 2172 h 636654"/>
              <a:gd name="connsiteX2" fmla="*/ 2929812 w 2929812"/>
              <a:gd name="connsiteY2" fmla="*/ 636654 h 636654"/>
            </a:gdLst>
            <a:ahLst/>
            <a:cxnLst>
              <a:cxn ang="0">
                <a:pos x="connsiteX0" y="connsiteY0"/>
              </a:cxn>
              <a:cxn ang="0">
                <a:pos x="connsiteX1" y="connsiteY1"/>
              </a:cxn>
              <a:cxn ang="0">
                <a:pos x="connsiteX2" y="connsiteY2"/>
              </a:cxn>
            </a:cxnLst>
            <a:rect l="l" t="t" r="r" b="b"/>
            <a:pathLst>
              <a:path w="2929812" h="636654">
                <a:moveTo>
                  <a:pt x="0" y="468703"/>
                </a:moveTo>
                <a:cubicBezTo>
                  <a:pt x="609600" y="221441"/>
                  <a:pt x="1219200" y="-25820"/>
                  <a:pt x="1707502" y="2172"/>
                </a:cubicBezTo>
                <a:cubicBezTo>
                  <a:pt x="2195804" y="30164"/>
                  <a:pt x="2562808" y="333409"/>
                  <a:pt x="2929812" y="636654"/>
                </a:cubicBezTo>
              </a:path>
            </a:pathLst>
          </a:custGeom>
          <a:noFill/>
          <a:ln>
            <a:solidFill>
              <a:schemeClr val="tx1"/>
            </a:solidFill>
            <a:headEnd type="stealth" w="lg" len="lg"/>
            <a:tailEnd type="non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4" name="Freeform 3"/>
          <p:cNvSpPr/>
          <p:nvPr/>
        </p:nvSpPr>
        <p:spPr>
          <a:xfrm>
            <a:off x="6590523" y="2202024"/>
            <a:ext cx="1688841" cy="606490"/>
          </a:xfrm>
          <a:custGeom>
            <a:avLst/>
            <a:gdLst>
              <a:gd name="connsiteX0" fmla="*/ 0 w 1688841"/>
              <a:gd name="connsiteY0" fmla="*/ 606490 h 606490"/>
              <a:gd name="connsiteX1" fmla="*/ 793102 w 1688841"/>
              <a:gd name="connsiteY1" fmla="*/ 158621 h 606490"/>
              <a:gd name="connsiteX2" fmla="*/ 1688841 w 1688841"/>
              <a:gd name="connsiteY2" fmla="*/ 0 h 606490"/>
            </a:gdLst>
            <a:ahLst/>
            <a:cxnLst>
              <a:cxn ang="0">
                <a:pos x="connsiteX0" y="connsiteY0"/>
              </a:cxn>
              <a:cxn ang="0">
                <a:pos x="connsiteX1" y="connsiteY1"/>
              </a:cxn>
              <a:cxn ang="0">
                <a:pos x="connsiteX2" y="connsiteY2"/>
              </a:cxn>
            </a:cxnLst>
            <a:rect l="l" t="t" r="r" b="b"/>
            <a:pathLst>
              <a:path w="1688841" h="606490">
                <a:moveTo>
                  <a:pt x="0" y="606490"/>
                </a:moveTo>
                <a:cubicBezTo>
                  <a:pt x="255814" y="433096"/>
                  <a:pt x="511629" y="259703"/>
                  <a:pt x="793102" y="158621"/>
                </a:cubicBezTo>
                <a:cubicBezTo>
                  <a:pt x="1074575" y="57539"/>
                  <a:pt x="1381708" y="28769"/>
                  <a:pt x="1688841" y="0"/>
                </a:cubicBezTo>
              </a:path>
            </a:pathLst>
          </a:custGeom>
          <a:noFill/>
          <a:ln>
            <a:solidFill>
              <a:schemeClr val="tx1"/>
            </a:solidFill>
            <a:headEnd type="stealth" w="lg" len="lg"/>
            <a:tailEnd type="non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6" name="Freeform 5"/>
          <p:cNvSpPr/>
          <p:nvPr/>
        </p:nvSpPr>
        <p:spPr>
          <a:xfrm>
            <a:off x="7560907" y="4618654"/>
            <a:ext cx="1875453" cy="362611"/>
          </a:xfrm>
          <a:custGeom>
            <a:avLst/>
            <a:gdLst>
              <a:gd name="connsiteX0" fmla="*/ 0 w 1875453"/>
              <a:gd name="connsiteY0" fmla="*/ 0 h 362611"/>
              <a:gd name="connsiteX1" fmla="*/ 1119674 w 1875453"/>
              <a:gd name="connsiteY1" fmla="*/ 345233 h 362611"/>
              <a:gd name="connsiteX2" fmla="*/ 1875453 w 1875453"/>
              <a:gd name="connsiteY2" fmla="*/ 279918 h 362611"/>
            </a:gdLst>
            <a:ahLst/>
            <a:cxnLst>
              <a:cxn ang="0">
                <a:pos x="connsiteX0" y="connsiteY0"/>
              </a:cxn>
              <a:cxn ang="0">
                <a:pos x="connsiteX1" y="connsiteY1"/>
              </a:cxn>
              <a:cxn ang="0">
                <a:pos x="connsiteX2" y="connsiteY2"/>
              </a:cxn>
            </a:cxnLst>
            <a:rect l="l" t="t" r="r" b="b"/>
            <a:pathLst>
              <a:path w="1875453" h="362611">
                <a:moveTo>
                  <a:pt x="0" y="0"/>
                </a:moveTo>
                <a:cubicBezTo>
                  <a:pt x="403549" y="149290"/>
                  <a:pt x="807099" y="298580"/>
                  <a:pt x="1119674" y="345233"/>
                </a:cubicBezTo>
                <a:cubicBezTo>
                  <a:pt x="1432249" y="391886"/>
                  <a:pt x="1653851" y="335902"/>
                  <a:pt x="1875453" y="279918"/>
                </a:cubicBezTo>
              </a:path>
            </a:pathLst>
          </a:custGeom>
          <a:noFill/>
          <a:ln>
            <a:solidFill>
              <a:schemeClr val="tx1"/>
            </a:solidFill>
            <a:headEnd type="stealth" w="lg" len="lg"/>
            <a:tailEnd type="non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 name="Titel 1"/>
          <p:cNvSpPr>
            <a:spLocks noGrp="1"/>
          </p:cNvSpPr>
          <p:nvPr>
            <p:ph type="title"/>
          </p:nvPr>
        </p:nvSpPr>
        <p:spPr>
          <a:xfrm>
            <a:off x="424070" y="102478"/>
            <a:ext cx="9615280" cy="1325563"/>
          </a:xfrm>
        </p:spPr>
        <p:txBody>
          <a:bodyPr/>
          <a:lstStyle/>
          <a:p>
            <a:r>
              <a:rPr lang="nl-BE" sz="3600" dirty="0">
                <a:latin typeface="Corbel" panose="020B0503020204020204" pitchFamily="34" charset="0"/>
              </a:rPr>
              <a:t>Datacollectie thema energie</a:t>
            </a:r>
          </a:p>
        </p:txBody>
      </p:sp>
    </p:spTree>
    <p:extLst>
      <p:ext uri="{BB962C8B-B14F-4D97-AF65-F5344CB8AC3E}">
        <p14:creationId xmlns:p14="http://schemas.microsoft.com/office/powerpoint/2010/main" val="42291952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17"/>
          <p:cNvSpPr txBox="1"/>
          <p:nvPr/>
        </p:nvSpPr>
        <p:spPr>
          <a:xfrm>
            <a:off x="3016899" y="1919854"/>
            <a:ext cx="2767632" cy="1323439"/>
          </a:xfrm>
          <a:prstGeom prst="rect">
            <a:avLst/>
          </a:prstGeom>
          <a:solidFill>
            <a:schemeClr val="bg1">
              <a:lumMod val="75000"/>
            </a:schemeClr>
          </a:solidFill>
        </p:spPr>
        <p:txBody>
          <a:bodyPr wrap="square" rtlCol="0">
            <a:spAutoFit/>
          </a:bodyPr>
          <a:lstStyle/>
          <a:p>
            <a:r>
              <a:rPr lang="nl-BE" sz="1600" dirty="0">
                <a:latin typeface="Corbel" panose="020B0503020204020204" pitchFamily="34" charset="0"/>
              </a:rPr>
              <a:t>Pre-test</a:t>
            </a:r>
          </a:p>
          <a:p>
            <a:endParaRPr lang="nl-BE" sz="1600" dirty="0">
              <a:latin typeface="Corbel" panose="020B0503020204020204" pitchFamily="34" charset="0"/>
            </a:endParaRPr>
          </a:p>
          <a:p>
            <a:endParaRPr lang="nl-BE" sz="1600" dirty="0">
              <a:latin typeface="Corbel" panose="020B0503020204020204" pitchFamily="34" charset="0"/>
            </a:endParaRPr>
          </a:p>
          <a:p>
            <a:endParaRPr lang="nl-BE" sz="1600" dirty="0">
              <a:latin typeface="Corbel" panose="020B0503020204020204" pitchFamily="34" charset="0"/>
            </a:endParaRPr>
          </a:p>
          <a:p>
            <a:endParaRPr lang="nl-BE" sz="1600" dirty="0">
              <a:latin typeface="Corbel" panose="020B0503020204020204" pitchFamily="34" charset="0"/>
            </a:endParaRPr>
          </a:p>
        </p:txBody>
      </p:sp>
      <p:sp>
        <p:nvSpPr>
          <p:cNvPr id="6" name="Title 1"/>
          <p:cNvSpPr>
            <a:spLocks noGrp="1"/>
          </p:cNvSpPr>
          <p:nvPr>
            <p:ph type="title"/>
          </p:nvPr>
        </p:nvSpPr>
        <p:spPr>
          <a:xfrm>
            <a:off x="2391342" y="-5322"/>
            <a:ext cx="7676106" cy="1325563"/>
          </a:xfrm>
        </p:spPr>
        <p:txBody>
          <a:bodyPr>
            <a:normAutofit/>
          </a:bodyPr>
          <a:lstStyle/>
          <a:p>
            <a:pPr algn="ctr"/>
            <a:r>
              <a:rPr lang="nl-BE" sz="3600" dirty="0">
                <a:latin typeface="Corbel" panose="020B0503020204020204" pitchFamily="34" charset="0"/>
              </a:rPr>
              <a:t>Resultaten Vlaanderen</a:t>
            </a:r>
            <a:r>
              <a:rPr lang="nl-BE" dirty="0" smtClean="0"/>
              <a:t> </a:t>
            </a:r>
            <a:endParaRPr lang="nl-BE" sz="3600" dirty="0">
              <a:solidFill>
                <a:srgbClr val="FF0000"/>
              </a:solidFill>
              <a:latin typeface="Corbel" panose="020B0503020204020204" pitchFamily="34" charset="0"/>
            </a:endParaRPr>
          </a:p>
        </p:txBody>
      </p:sp>
      <p:sp>
        <p:nvSpPr>
          <p:cNvPr id="8" name="TextBox 9"/>
          <p:cNvSpPr txBox="1"/>
          <p:nvPr/>
        </p:nvSpPr>
        <p:spPr>
          <a:xfrm>
            <a:off x="4579896" y="2670392"/>
            <a:ext cx="1147665" cy="338554"/>
          </a:xfrm>
          <a:prstGeom prst="rect">
            <a:avLst/>
          </a:prstGeom>
          <a:noFill/>
        </p:spPr>
        <p:txBody>
          <a:bodyPr wrap="square" rtlCol="0">
            <a:spAutoFit/>
          </a:bodyPr>
          <a:lstStyle/>
          <a:p>
            <a:r>
              <a:rPr lang="nl-BE" sz="1600" dirty="0">
                <a:latin typeface="Corbel" panose="020B0503020204020204" pitchFamily="34" charset="0"/>
              </a:rPr>
              <a:t>Controle</a:t>
            </a:r>
          </a:p>
        </p:txBody>
      </p:sp>
      <p:sp>
        <p:nvSpPr>
          <p:cNvPr id="9" name="TextBox 10"/>
          <p:cNvSpPr txBox="1"/>
          <p:nvPr/>
        </p:nvSpPr>
        <p:spPr>
          <a:xfrm>
            <a:off x="3018904" y="2640454"/>
            <a:ext cx="1558213" cy="338554"/>
          </a:xfrm>
          <a:prstGeom prst="rect">
            <a:avLst/>
          </a:prstGeom>
          <a:noFill/>
        </p:spPr>
        <p:txBody>
          <a:bodyPr wrap="square" rtlCol="0">
            <a:spAutoFit/>
          </a:bodyPr>
          <a:lstStyle/>
          <a:p>
            <a:r>
              <a:rPr lang="nl-BE" sz="1600" dirty="0">
                <a:latin typeface="Corbel" panose="020B0503020204020204" pitchFamily="34" charset="0"/>
              </a:rPr>
              <a:t>Experimenteel</a:t>
            </a:r>
          </a:p>
        </p:txBody>
      </p:sp>
      <p:sp>
        <p:nvSpPr>
          <p:cNvPr id="10" name="TextBox 11"/>
          <p:cNvSpPr txBox="1"/>
          <p:nvPr/>
        </p:nvSpPr>
        <p:spPr>
          <a:xfrm>
            <a:off x="5851762" y="2254788"/>
            <a:ext cx="1558213" cy="338554"/>
          </a:xfrm>
          <a:prstGeom prst="rect">
            <a:avLst/>
          </a:prstGeom>
          <a:noFill/>
        </p:spPr>
        <p:txBody>
          <a:bodyPr wrap="square" rtlCol="0">
            <a:spAutoFit/>
          </a:bodyPr>
          <a:lstStyle/>
          <a:p>
            <a:pPr algn="ctr"/>
            <a:r>
              <a:rPr lang="nl-BE" sz="1600" dirty="0">
                <a:latin typeface="Corbel" panose="020B0503020204020204" pitchFamily="34" charset="0"/>
              </a:rPr>
              <a:t>Interventie IF</a:t>
            </a:r>
          </a:p>
        </p:txBody>
      </p:sp>
      <p:sp>
        <p:nvSpPr>
          <p:cNvPr id="11" name="TextBox 12"/>
          <p:cNvSpPr txBox="1"/>
          <p:nvPr/>
        </p:nvSpPr>
        <p:spPr>
          <a:xfrm>
            <a:off x="5851762" y="2652989"/>
            <a:ext cx="1558213" cy="338554"/>
          </a:xfrm>
          <a:prstGeom prst="rect">
            <a:avLst/>
          </a:prstGeom>
          <a:noFill/>
        </p:spPr>
        <p:txBody>
          <a:bodyPr wrap="square" rtlCol="0">
            <a:spAutoFit/>
          </a:bodyPr>
          <a:lstStyle/>
          <a:p>
            <a:pPr algn="ctr"/>
            <a:r>
              <a:rPr lang="nl-BE" sz="1600" dirty="0">
                <a:latin typeface="Corbel" panose="020B0503020204020204" pitchFamily="34" charset="0"/>
              </a:rPr>
              <a:t>Controle les</a:t>
            </a:r>
          </a:p>
        </p:txBody>
      </p:sp>
      <p:sp>
        <p:nvSpPr>
          <p:cNvPr id="12" name="TextBox 14"/>
          <p:cNvSpPr txBox="1"/>
          <p:nvPr/>
        </p:nvSpPr>
        <p:spPr>
          <a:xfrm>
            <a:off x="7818156" y="1919854"/>
            <a:ext cx="1567879" cy="1323439"/>
          </a:xfrm>
          <a:prstGeom prst="rect">
            <a:avLst/>
          </a:prstGeom>
          <a:solidFill>
            <a:schemeClr val="bg1">
              <a:lumMod val="75000"/>
            </a:schemeClr>
          </a:solidFill>
        </p:spPr>
        <p:txBody>
          <a:bodyPr wrap="square" rtlCol="0">
            <a:spAutoFit/>
          </a:bodyPr>
          <a:lstStyle/>
          <a:p>
            <a:r>
              <a:rPr lang="nl-BE" sz="1600" dirty="0">
                <a:latin typeface="Corbel" panose="020B0503020204020204" pitchFamily="34" charset="0"/>
              </a:rPr>
              <a:t>Post-test</a:t>
            </a:r>
          </a:p>
          <a:p>
            <a:endParaRPr lang="nl-BE" sz="1600" dirty="0">
              <a:latin typeface="Corbel" panose="020B0503020204020204" pitchFamily="34" charset="0"/>
            </a:endParaRPr>
          </a:p>
          <a:p>
            <a:endParaRPr lang="nl-BE" sz="1600" dirty="0">
              <a:latin typeface="Corbel" panose="020B0503020204020204" pitchFamily="34" charset="0"/>
            </a:endParaRPr>
          </a:p>
          <a:p>
            <a:endParaRPr lang="nl-BE" sz="1600" dirty="0">
              <a:latin typeface="Corbel" panose="020B0503020204020204" pitchFamily="34" charset="0"/>
            </a:endParaRPr>
          </a:p>
          <a:p>
            <a:endParaRPr lang="nl-BE" sz="1600" dirty="0">
              <a:latin typeface="Corbel" panose="020B0503020204020204" pitchFamily="34" charset="0"/>
            </a:endParaRPr>
          </a:p>
        </p:txBody>
      </p:sp>
      <p:sp>
        <p:nvSpPr>
          <p:cNvPr id="13" name="TextBox 15"/>
          <p:cNvSpPr txBox="1"/>
          <p:nvPr/>
        </p:nvSpPr>
        <p:spPr>
          <a:xfrm>
            <a:off x="7796821" y="2670392"/>
            <a:ext cx="1147665" cy="338554"/>
          </a:xfrm>
          <a:prstGeom prst="rect">
            <a:avLst/>
          </a:prstGeom>
          <a:noFill/>
        </p:spPr>
        <p:txBody>
          <a:bodyPr wrap="square" rtlCol="0">
            <a:spAutoFit/>
          </a:bodyPr>
          <a:lstStyle/>
          <a:p>
            <a:r>
              <a:rPr lang="nl-BE" sz="1600" dirty="0">
                <a:latin typeface="Corbel" panose="020B0503020204020204" pitchFamily="34" charset="0"/>
              </a:rPr>
              <a:t>Controle</a:t>
            </a:r>
          </a:p>
        </p:txBody>
      </p:sp>
      <p:sp>
        <p:nvSpPr>
          <p:cNvPr id="14" name="TextBox 16"/>
          <p:cNvSpPr txBox="1"/>
          <p:nvPr/>
        </p:nvSpPr>
        <p:spPr>
          <a:xfrm>
            <a:off x="7818156" y="2254788"/>
            <a:ext cx="1558213" cy="338554"/>
          </a:xfrm>
          <a:prstGeom prst="rect">
            <a:avLst/>
          </a:prstGeom>
          <a:noFill/>
        </p:spPr>
        <p:txBody>
          <a:bodyPr wrap="square" rtlCol="0">
            <a:spAutoFit/>
          </a:bodyPr>
          <a:lstStyle/>
          <a:p>
            <a:r>
              <a:rPr lang="nl-BE" sz="1600" dirty="0">
                <a:latin typeface="Corbel" panose="020B0503020204020204" pitchFamily="34" charset="0"/>
              </a:rPr>
              <a:t>Experimenteel</a:t>
            </a:r>
          </a:p>
        </p:txBody>
      </p:sp>
      <p:cxnSp>
        <p:nvCxnSpPr>
          <p:cNvPr id="15" name="Straight Arrow Connector 37"/>
          <p:cNvCxnSpPr>
            <a:endCxn id="13" idx="1"/>
          </p:cNvCxnSpPr>
          <p:nvPr/>
        </p:nvCxnSpPr>
        <p:spPr>
          <a:xfrm flipV="1">
            <a:off x="7252996" y="2839670"/>
            <a:ext cx="543824" cy="15389"/>
          </a:xfrm>
          <a:prstGeom prst="straightConnector1">
            <a:avLst/>
          </a:prstGeom>
          <a:ln>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16" name="Straight Arrow Connector 41"/>
          <p:cNvCxnSpPr>
            <a:stCxn id="10" idx="3"/>
            <a:endCxn id="14" idx="1"/>
          </p:cNvCxnSpPr>
          <p:nvPr/>
        </p:nvCxnSpPr>
        <p:spPr>
          <a:xfrm>
            <a:off x="7409975" y="2424065"/>
            <a:ext cx="408181" cy="0"/>
          </a:xfrm>
          <a:prstGeom prst="straightConnector1">
            <a:avLst/>
          </a:prstGeom>
          <a:ln>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17" name="Straight Arrow Connector 47"/>
          <p:cNvCxnSpPr/>
          <p:nvPr/>
        </p:nvCxnSpPr>
        <p:spPr>
          <a:xfrm>
            <a:off x="5580441" y="2855058"/>
            <a:ext cx="408181" cy="0"/>
          </a:xfrm>
          <a:prstGeom prst="straightConnector1">
            <a:avLst/>
          </a:prstGeom>
          <a:ln>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18" name="Freeform 52"/>
          <p:cNvSpPr/>
          <p:nvPr/>
        </p:nvSpPr>
        <p:spPr>
          <a:xfrm>
            <a:off x="4481805" y="2444620"/>
            <a:ext cx="1380931" cy="363894"/>
          </a:xfrm>
          <a:custGeom>
            <a:avLst/>
            <a:gdLst>
              <a:gd name="connsiteX0" fmla="*/ 0 w 1380931"/>
              <a:gd name="connsiteY0" fmla="*/ 363894 h 363894"/>
              <a:gd name="connsiteX1" fmla="*/ 783772 w 1380931"/>
              <a:gd name="connsiteY1" fmla="*/ 83976 h 363894"/>
              <a:gd name="connsiteX2" fmla="*/ 1380931 w 1380931"/>
              <a:gd name="connsiteY2" fmla="*/ 0 h 363894"/>
            </a:gdLst>
            <a:ahLst/>
            <a:cxnLst>
              <a:cxn ang="0">
                <a:pos x="connsiteX0" y="connsiteY0"/>
              </a:cxn>
              <a:cxn ang="0">
                <a:pos x="connsiteX1" y="connsiteY1"/>
              </a:cxn>
              <a:cxn ang="0">
                <a:pos x="connsiteX2" y="connsiteY2"/>
              </a:cxn>
            </a:cxnLst>
            <a:rect l="l" t="t" r="r" b="b"/>
            <a:pathLst>
              <a:path w="1380931" h="363894">
                <a:moveTo>
                  <a:pt x="0" y="363894"/>
                </a:moveTo>
                <a:cubicBezTo>
                  <a:pt x="276808" y="254259"/>
                  <a:pt x="553617" y="144625"/>
                  <a:pt x="783772" y="83976"/>
                </a:cubicBezTo>
                <a:cubicBezTo>
                  <a:pt x="1013927" y="23327"/>
                  <a:pt x="1197429" y="11663"/>
                  <a:pt x="1380931" y="0"/>
                </a:cubicBezTo>
              </a:path>
            </a:pathLst>
          </a:custGeom>
          <a:noFill/>
          <a:ln w="6350">
            <a:solidFill>
              <a:schemeClr val="tx1"/>
            </a:solidFill>
            <a:tailEnd type="stealth"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600">
              <a:latin typeface="Corbel" panose="020B0503020204020204" pitchFamily="34" charset="0"/>
            </a:endParaRPr>
          </a:p>
        </p:txBody>
      </p:sp>
      <p:cxnSp>
        <p:nvCxnSpPr>
          <p:cNvPr id="3" name="Straight Arrow Connector 2"/>
          <p:cNvCxnSpPr/>
          <p:nvPr/>
        </p:nvCxnSpPr>
        <p:spPr>
          <a:xfrm flipH="1" flipV="1">
            <a:off x="3016125" y="1322292"/>
            <a:ext cx="774" cy="217397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11594069" y="3157417"/>
            <a:ext cx="490840" cy="369332"/>
          </a:xfrm>
          <a:prstGeom prst="rect">
            <a:avLst/>
          </a:prstGeom>
          <a:noFill/>
        </p:spPr>
        <p:txBody>
          <a:bodyPr wrap="none" rtlCol="0">
            <a:spAutoFit/>
          </a:bodyPr>
          <a:lstStyle/>
          <a:p>
            <a:r>
              <a:rPr lang="nl-BE" dirty="0" smtClean="0"/>
              <a:t>tijd</a:t>
            </a:r>
            <a:endParaRPr lang="nl-BE" dirty="0"/>
          </a:p>
        </p:txBody>
      </p:sp>
      <p:sp>
        <p:nvSpPr>
          <p:cNvPr id="25" name="TextBox 24"/>
          <p:cNvSpPr txBox="1"/>
          <p:nvPr/>
        </p:nvSpPr>
        <p:spPr>
          <a:xfrm>
            <a:off x="1889663" y="1080016"/>
            <a:ext cx="1126462" cy="369332"/>
          </a:xfrm>
          <a:prstGeom prst="rect">
            <a:avLst/>
          </a:prstGeom>
          <a:noFill/>
        </p:spPr>
        <p:txBody>
          <a:bodyPr wrap="none" rtlCol="0">
            <a:spAutoFit/>
          </a:bodyPr>
          <a:lstStyle/>
          <a:p>
            <a:r>
              <a:rPr lang="nl-BE" dirty="0" smtClean="0"/>
              <a:t>Test-score</a:t>
            </a:r>
            <a:endParaRPr lang="nl-BE" dirty="0"/>
          </a:p>
        </p:txBody>
      </p:sp>
      <p:sp>
        <p:nvSpPr>
          <p:cNvPr id="26" name="TextBox 14"/>
          <p:cNvSpPr txBox="1"/>
          <p:nvPr/>
        </p:nvSpPr>
        <p:spPr>
          <a:xfrm>
            <a:off x="9386035" y="1920554"/>
            <a:ext cx="2144313" cy="1323439"/>
          </a:xfrm>
          <a:prstGeom prst="rect">
            <a:avLst/>
          </a:prstGeom>
          <a:solidFill>
            <a:schemeClr val="bg1">
              <a:lumMod val="85000"/>
            </a:schemeClr>
          </a:solidFill>
        </p:spPr>
        <p:txBody>
          <a:bodyPr wrap="square" rtlCol="0">
            <a:spAutoFit/>
          </a:bodyPr>
          <a:lstStyle/>
          <a:p>
            <a:r>
              <a:rPr lang="nl-BE" sz="1600" dirty="0" smtClean="0">
                <a:latin typeface="Corbel" panose="020B0503020204020204" pitchFamily="34" charset="0"/>
              </a:rPr>
              <a:t>(extra concept)</a:t>
            </a:r>
          </a:p>
          <a:p>
            <a:endParaRPr lang="nl-BE" sz="1600" dirty="0" smtClean="0">
              <a:latin typeface="Corbel" panose="020B0503020204020204" pitchFamily="34" charset="0"/>
            </a:endParaRPr>
          </a:p>
          <a:p>
            <a:endParaRPr lang="nl-BE" sz="1600" dirty="0" smtClean="0">
              <a:latin typeface="Corbel" panose="020B0503020204020204" pitchFamily="34" charset="0"/>
            </a:endParaRPr>
          </a:p>
          <a:p>
            <a:endParaRPr lang="nl-BE" sz="1600" dirty="0" smtClean="0">
              <a:latin typeface="Corbel" panose="020B0503020204020204" pitchFamily="34" charset="0"/>
            </a:endParaRPr>
          </a:p>
          <a:p>
            <a:endParaRPr lang="nl-BE" sz="1600" dirty="0">
              <a:latin typeface="Corbel" panose="020B0503020204020204" pitchFamily="34" charset="0"/>
            </a:endParaRPr>
          </a:p>
        </p:txBody>
      </p:sp>
      <p:sp>
        <p:nvSpPr>
          <p:cNvPr id="27" name="TextBox 15"/>
          <p:cNvSpPr txBox="1"/>
          <p:nvPr/>
        </p:nvSpPr>
        <p:spPr>
          <a:xfrm>
            <a:off x="9364701" y="2671092"/>
            <a:ext cx="1147665" cy="338554"/>
          </a:xfrm>
          <a:prstGeom prst="rect">
            <a:avLst/>
          </a:prstGeom>
          <a:noFill/>
        </p:spPr>
        <p:txBody>
          <a:bodyPr wrap="square" rtlCol="0">
            <a:spAutoFit/>
          </a:bodyPr>
          <a:lstStyle/>
          <a:p>
            <a:r>
              <a:rPr lang="nl-BE" sz="1600" dirty="0">
                <a:latin typeface="Corbel" panose="020B0503020204020204" pitchFamily="34" charset="0"/>
              </a:rPr>
              <a:t>Controle</a:t>
            </a:r>
          </a:p>
        </p:txBody>
      </p:sp>
      <p:sp>
        <p:nvSpPr>
          <p:cNvPr id="28" name="TextBox 16"/>
          <p:cNvSpPr txBox="1"/>
          <p:nvPr/>
        </p:nvSpPr>
        <p:spPr>
          <a:xfrm>
            <a:off x="10167147" y="2678087"/>
            <a:ext cx="1558213" cy="338554"/>
          </a:xfrm>
          <a:prstGeom prst="rect">
            <a:avLst/>
          </a:prstGeom>
          <a:noFill/>
        </p:spPr>
        <p:txBody>
          <a:bodyPr wrap="square" rtlCol="0">
            <a:spAutoFit/>
          </a:bodyPr>
          <a:lstStyle/>
          <a:p>
            <a:r>
              <a:rPr lang="nl-BE" sz="1600" dirty="0">
                <a:latin typeface="Corbel" panose="020B0503020204020204" pitchFamily="34" charset="0"/>
              </a:rPr>
              <a:t>Experimenteel</a:t>
            </a:r>
          </a:p>
        </p:txBody>
      </p:sp>
      <p:cxnSp>
        <p:nvCxnSpPr>
          <p:cNvPr id="21" name="Straight Arrow Connector 20"/>
          <p:cNvCxnSpPr/>
          <p:nvPr/>
        </p:nvCxnSpPr>
        <p:spPr>
          <a:xfrm>
            <a:off x="2794000" y="3234718"/>
            <a:ext cx="8849360" cy="717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29" name="Table 28"/>
          <p:cNvGraphicFramePr>
            <a:graphicFrameLocks noGrp="1"/>
          </p:cNvGraphicFramePr>
          <p:nvPr>
            <p:extLst>
              <p:ext uri="{D42A27DB-BD31-4B8C-83A1-F6EECF244321}">
                <p14:modId xmlns:p14="http://schemas.microsoft.com/office/powerpoint/2010/main" val="781025398"/>
              </p:ext>
            </p:extLst>
          </p:nvPr>
        </p:nvGraphicFramePr>
        <p:xfrm>
          <a:off x="1389548" y="3908206"/>
          <a:ext cx="9198147" cy="2610300"/>
        </p:xfrm>
        <a:graphic>
          <a:graphicData uri="http://schemas.openxmlformats.org/drawingml/2006/table">
            <a:tbl>
              <a:tblPr firstRow="1" bandRow="1">
                <a:tableStyleId>{5940675A-B579-460E-94D1-54222C63F5DA}</a:tableStyleId>
              </a:tblPr>
              <a:tblGrid>
                <a:gridCol w="3438474">
                  <a:extLst>
                    <a:ext uri="{9D8B030D-6E8A-4147-A177-3AD203B41FA5}">
                      <a16:colId xmlns:a16="http://schemas.microsoft.com/office/drawing/2014/main" val="428673293"/>
                    </a:ext>
                  </a:extLst>
                </a:gridCol>
                <a:gridCol w="5759673">
                  <a:extLst>
                    <a:ext uri="{9D8B030D-6E8A-4147-A177-3AD203B41FA5}">
                      <a16:colId xmlns:a16="http://schemas.microsoft.com/office/drawing/2014/main" val="1540878360"/>
                    </a:ext>
                  </a:extLst>
                </a:gridCol>
              </a:tblGrid>
              <a:tr h="522060">
                <a:tc>
                  <a:txBody>
                    <a:bodyPr/>
                    <a:lstStyle/>
                    <a:p>
                      <a:pPr marL="0" lvl="0" indent="0" algn="l">
                        <a:lnSpc>
                          <a:spcPct val="100000"/>
                        </a:lnSpc>
                        <a:spcBef>
                          <a:spcPts val="0"/>
                        </a:spcBef>
                        <a:buFontTx/>
                        <a:buNone/>
                      </a:pPr>
                      <a:r>
                        <a:rPr lang="nl-BE" sz="2000" kern="1200" dirty="0" smtClean="0">
                          <a:solidFill>
                            <a:schemeClr val="tx1"/>
                          </a:solidFill>
                          <a:latin typeface="+mn-lt"/>
                          <a:ea typeface="+mn-ea"/>
                          <a:cs typeface="+mn-cs"/>
                        </a:rPr>
                        <a:t>onvoorspelbaarheid van de les</a:t>
                      </a:r>
                    </a:p>
                  </a:txBody>
                  <a:tcPr marL="68580" marR="68580" marT="34290" marB="34290"/>
                </a:tc>
                <a:tc>
                  <a:txBody>
                    <a:bodyPr/>
                    <a:lstStyle/>
                    <a:p>
                      <a:r>
                        <a:rPr lang="nl-BE" sz="2000" kern="1200" dirty="0" smtClean="0">
                          <a:solidFill>
                            <a:schemeClr val="tx1"/>
                          </a:solidFill>
                          <a:latin typeface="+mn-lt"/>
                          <a:ea typeface="+mn-ea"/>
                          <a:cs typeface="+mn-cs"/>
                        </a:rPr>
                        <a:t>preconcepten zijn voorspelbaar en werden</a:t>
                      </a:r>
                      <a:r>
                        <a:rPr lang="nl-BE" sz="2000" kern="1200" baseline="0" dirty="0" smtClean="0">
                          <a:solidFill>
                            <a:schemeClr val="tx1"/>
                          </a:solidFill>
                          <a:latin typeface="+mn-lt"/>
                          <a:ea typeface="+mn-ea"/>
                          <a:cs typeface="+mn-cs"/>
                        </a:rPr>
                        <a:t> </a:t>
                      </a:r>
                      <a:r>
                        <a:rPr lang="nl-BE" sz="2000" kern="1200" baseline="0" dirty="0" err="1" smtClean="0">
                          <a:solidFill>
                            <a:schemeClr val="tx1"/>
                          </a:solidFill>
                          <a:latin typeface="+mn-lt"/>
                          <a:ea typeface="+mn-ea"/>
                          <a:cs typeface="+mn-cs"/>
                        </a:rPr>
                        <a:t>opgelijst</a:t>
                      </a:r>
                      <a:endParaRPr lang="nl-BE" sz="2000" kern="1200" dirty="0">
                        <a:solidFill>
                          <a:schemeClr val="tx1"/>
                        </a:solidFill>
                        <a:latin typeface="+mn-lt"/>
                        <a:ea typeface="+mn-ea"/>
                        <a:cs typeface="+mn-cs"/>
                      </a:endParaRPr>
                    </a:p>
                  </a:txBody>
                  <a:tcPr marL="68580" marR="68580" marT="34290" marB="34290"/>
                </a:tc>
                <a:extLst>
                  <a:ext uri="{0D108BD9-81ED-4DB2-BD59-A6C34878D82A}">
                    <a16:rowId xmlns:a16="http://schemas.microsoft.com/office/drawing/2014/main" val="2999618611"/>
                  </a:ext>
                </a:extLst>
              </a:tr>
              <a:tr h="522060">
                <a:tc>
                  <a:txBody>
                    <a:bodyPr/>
                    <a:lstStyle/>
                    <a:p>
                      <a:pPr marL="0" lvl="0" indent="0" algn="l">
                        <a:lnSpc>
                          <a:spcPct val="100000"/>
                        </a:lnSpc>
                        <a:spcBef>
                          <a:spcPts val="0"/>
                        </a:spcBef>
                        <a:buFontTx/>
                        <a:buNone/>
                      </a:pPr>
                      <a:r>
                        <a:rPr lang="nl-BE" sz="2000" kern="1200" dirty="0" smtClean="0">
                          <a:solidFill>
                            <a:schemeClr val="tx1"/>
                          </a:solidFill>
                          <a:latin typeface="+mn-lt"/>
                          <a:ea typeface="+mn-ea"/>
                          <a:cs typeface="+mn-cs"/>
                        </a:rPr>
                        <a:t>timing</a:t>
                      </a:r>
                    </a:p>
                  </a:txBody>
                  <a:tcPr marL="68580" marR="68580" marT="34290" marB="34290"/>
                </a:tc>
                <a:tc>
                  <a:txBody>
                    <a:bodyPr/>
                    <a:lstStyle/>
                    <a:p>
                      <a:r>
                        <a:rPr lang="nl-BE" sz="2000" kern="1200" dirty="0" smtClean="0">
                          <a:solidFill>
                            <a:schemeClr val="tx1"/>
                          </a:solidFill>
                          <a:latin typeface="+mn-lt"/>
                          <a:ea typeface="+mn-ea"/>
                          <a:cs typeface="+mn-cs"/>
                        </a:rPr>
                        <a:t>even veel tijd</a:t>
                      </a:r>
                      <a:r>
                        <a:rPr lang="nl-BE" sz="2000" kern="1200" baseline="0" dirty="0" smtClean="0">
                          <a:solidFill>
                            <a:schemeClr val="tx1"/>
                          </a:solidFill>
                          <a:latin typeface="+mn-lt"/>
                          <a:ea typeface="+mn-ea"/>
                          <a:cs typeface="+mn-cs"/>
                        </a:rPr>
                        <a:t> nodig als ‘klassieke’ les</a:t>
                      </a:r>
                      <a:endParaRPr lang="nl-BE" sz="2000" kern="1200" dirty="0">
                        <a:solidFill>
                          <a:schemeClr val="tx1"/>
                        </a:solidFill>
                        <a:latin typeface="+mn-lt"/>
                        <a:ea typeface="+mn-ea"/>
                        <a:cs typeface="+mn-cs"/>
                      </a:endParaRPr>
                    </a:p>
                  </a:txBody>
                  <a:tcPr marL="68580" marR="68580" marT="34290" marB="34290"/>
                </a:tc>
                <a:extLst>
                  <a:ext uri="{0D108BD9-81ED-4DB2-BD59-A6C34878D82A}">
                    <a16:rowId xmlns:a16="http://schemas.microsoft.com/office/drawing/2014/main" val="3392130304"/>
                  </a:ext>
                </a:extLst>
              </a:tr>
              <a:tr h="522060">
                <a:tc>
                  <a:txBody>
                    <a:bodyPr/>
                    <a:lstStyle/>
                    <a:p>
                      <a:pPr marL="0" lvl="0" indent="0" algn="l">
                        <a:lnSpc>
                          <a:spcPct val="100000"/>
                        </a:lnSpc>
                        <a:spcBef>
                          <a:spcPts val="0"/>
                        </a:spcBef>
                        <a:buFontTx/>
                        <a:buNone/>
                      </a:pPr>
                      <a:r>
                        <a:rPr lang="nl-BE" sz="2000" kern="1200" dirty="0" smtClean="0">
                          <a:solidFill>
                            <a:schemeClr val="tx1"/>
                          </a:solidFill>
                          <a:latin typeface="+mn-lt"/>
                          <a:ea typeface="+mn-ea"/>
                          <a:cs typeface="+mn-cs"/>
                        </a:rPr>
                        <a:t>hebben</a:t>
                      </a:r>
                      <a:r>
                        <a:rPr lang="nl-BE" sz="2000" kern="1200" baseline="0" dirty="0" smtClean="0">
                          <a:solidFill>
                            <a:schemeClr val="tx1"/>
                          </a:solidFill>
                          <a:latin typeface="+mn-lt"/>
                          <a:ea typeface="+mn-ea"/>
                          <a:cs typeface="+mn-cs"/>
                        </a:rPr>
                        <a:t> leerlingen ideeën? </a:t>
                      </a:r>
                      <a:endParaRPr lang="nl-BE" sz="2000" kern="1200" dirty="0" smtClean="0">
                        <a:solidFill>
                          <a:schemeClr val="tx1"/>
                        </a:solidFill>
                        <a:latin typeface="+mn-lt"/>
                        <a:ea typeface="+mn-ea"/>
                        <a:cs typeface="+mn-cs"/>
                      </a:endParaRPr>
                    </a:p>
                  </a:txBody>
                  <a:tcPr marL="68580" marR="68580" marT="34290" marB="34290"/>
                </a:tc>
                <a:tc>
                  <a:txBody>
                    <a:bodyPr/>
                    <a:lstStyle/>
                    <a:p>
                      <a:r>
                        <a:rPr lang="nl-BE" sz="2000" kern="1200" dirty="0" smtClean="0">
                          <a:solidFill>
                            <a:schemeClr val="tx1"/>
                          </a:solidFill>
                          <a:latin typeface="+mn-lt"/>
                          <a:ea typeface="+mn-ea"/>
                          <a:cs typeface="+mn-cs"/>
                        </a:rPr>
                        <a:t>meer</a:t>
                      </a:r>
                      <a:r>
                        <a:rPr lang="nl-BE" sz="2000" kern="1200" baseline="0" dirty="0" smtClean="0">
                          <a:solidFill>
                            <a:schemeClr val="tx1"/>
                          </a:solidFill>
                          <a:latin typeface="+mn-lt"/>
                          <a:ea typeface="+mn-ea"/>
                          <a:cs typeface="+mn-cs"/>
                        </a:rPr>
                        <a:t> dan je denkt, die komen vrij makkelijk</a:t>
                      </a:r>
                      <a:endParaRPr lang="nl-BE" sz="2000" kern="1200" dirty="0">
                        <a:solidFill>
                          <a:schemeClr val="tx1"/>
                        </a:solidFill>
                        <a:latin typeface="+mn-lt"/>
                        <a:ea typeface="+mn-ea"/>
                        <a:cs typeface="+mn-cs"/>
                      </a:endParaRPr>
                    </a:p>
                  </a:txBody>
                  <a:tcPr marL="68580" marR="68580" marT="34290" marB="34290"/>
                </a:tc>
                <a:extLst>
                  <a:ext uri="{0D108BD9-81ED-4DB2-BD59-A6C34878D82A}">
                    <a16:rowId xmlns:a16="http://schemas.microsoft.com/office/drawing/2014/main" val="3974803443"/>
                  </a:ext>
                </a:extLst>
              </a:tr>
              <a:tr h="52206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BE" sz="2000" kern="1200" dirty="0" smtClean="0">
                          <a:solidFill>
                            <a:schemeClr val="tx1"/>
                          </a:solidFill>
                          <a:latin typeface="+mn-lt"/>
                          <a:ea typeface="+mn-ea"/>
                          <a:cs typeface="+mn-cs"/>
                        </a:rPr>
                        <a:t>klasmanagement</a:t>
                      </a:r>
                    </a:p>
                  </a:txBody>
                  <a:tcPr marL="68580" marR="68580" marT="34290" marB="34290"/>
                </a:tc>
                <a:tc>
                  <a:txBody>
                    <a:bodyPr/>
                    <a:lstStyle/>
                    <a:p>
                      <a:r>
                        <a:rPr lang="nl-BE" sz="2000" kern="1200" dirty="0" smtClean="0">
                          <a:solidFill>
                            <a:schemeClr val="tx1"/>
                          </a:solidFill>
                          <a:latin typeface="+mn-lt"/>
                          <a:ea typeface="+mn-ea"/>
                          <a:cs typeface="+mn-cs"/>
                        </a:rPr>
                        <a:t>leerlingen</a:t>
                      </a:r>
                      <a:r>
                        <a:rPr lang="nl-BE" sz="2000" kern="1200" baseline="0" dirty="0" smtClean="0">
                          <a:solidFill>
                            <a:schemeClr val="tx1"/>
                          </a:solidFill>
                          <a:latin typeface="+mn-lt"/>
                          <a:ea typeface="+mn-ea"/>
                          <a:cs typeface="+mn-cs"/>
                        </a:rPr>
                        <a:t> zijn geëngageerd en betrokken</a:t>
                      </a:r>
                      <a:endParaRPr lang="nl-BE" sz="2000" kern="1200" dirty="0">
                        <a:solidFill>
                          <a:schemeClr val="tx1"/>
                        </a:solidFill>
                        <a:latin typeface="+mn-lt"/>
                        <a:ea typeface="+mn-ea"/>
                        <a:cs typeface="+mn-cs"/>
                      </a:endParaRPr>
                    </a:p>
                  </a:txBody>
                  <a:tcPr marL="68580" marR="68580" marT="34290" marB="34290"/>
                </a:tc>
                <a:extLst>
                  <a:ext uri="{0D108BD9-81ED-4DB2-BD59-A6C34878D82A}">
                    <a16:rowId xmlns:a16="http://schemas.microsoft.com/office/drawing/2014/main" val="2844120606"/>
                  </a:ext>
                </a:extLst>
              </a:tr>
              <a:tr h="522060">
                <a:tc>
                  <a:txBody>
                    <a:bodyPr/>
                    <a:lstStyle/>
                    <a:p>
                      <a:pPr algn="l"/>
                      <a:r>
                        <a:rPr lang="nl-BE" sz="2000" kern="1200" dirty="0" smtClean="0">
                          <a:solidFill>
                            <a:schemeClr val="tx1"/>
                          </a:solidFill>
                          <a:latin typeface="+mn-lt"/>
                          <a:ea typeface="+mn-ea"/>
                          <a:cs typeface="+mn-cs"/>
                        </a:rPr>
                        <a:t>Socratische</a:t>
                      </a:r>
                      <a:r>
                        <a:rPr lang="nl-BE" sz="2000" kern="1200" baseline="0" dirty="0" smtClean="0">
                          <a:solidFill>
                            <a:schemeClr val="tx1"/>
                          </a:solidFill>
                          <a:latin typeface="+mn-lt"/>
                          <a:ea typeface="+mn-ea"/>
                          <a:cs typeface="+mn-cs"/>
                        </a:rPr>
                        <a:t> houding</a:t>
                      </a:r>
                      <a:endParaRPr lang="nl-BE" sz="2000" kern="1200" dirty="0">
                        <a:solidFill>
                          <a:schemeClr val="tx1"/>
                        </a:solidFill>
                        <a:latin typeface="+mn-lt"/>
                        <a:ea typeface="+mn-ea"/>
                        <a:cs typeface="+mn-cs"/>
                      </a:endParaRPr>
                    </a:p>
                  </a:txBody>
                  <a:tcPr marL="68580" marR="68580" marT="34290" marB="34290"/>
                </a:tc>
                <a:tc>
                  <a:txBody>
                    <a:bodyPr/>
                    <a:lstStyle/>
                    <a:p>
                      <a:r>
                        <a:rPr lang="nl-BE" sz="2000" kern="1200" dirty="0" smtClean="0">
                          <a:solidFill>
                            <a:schemeClr val="tx1"/>
                          </a:solidFill>
                          <a:latin typeface="+mn-lt"/>
                          <a:ea typeface="+mn-ea"/>
                          <a:cs typeface="+mn-cs"/>
                        </a:rPr>
                        <a:t>sjabloon (wat te doen, zeggen, verwachten) + training!</a:t>
                      </a:r>
                      <a:endParaRPr lang="nl-BE" sz="2000" kern="1200" dirty="0">
                        <a:solidFill>
                          <a:schemeClr val="tx1"/>
                        </a:solidFill>
                        <a:latin typeface="+mn-lt"/>
                        <a:ea typeface="+mn-ea"/>
                        <a:cs typeface="+mn-cs"/>
                      </a:endParaRPr>
                    </a:p>
                  </a:txBody>
                  <a:tcPr marL="68580" marR="68580" marT="34290" marB="34290"/>
                </a:tc>
                <a:extLst>
                  <a:ext uri="{0D108BD9-81ED-4DB2-BD59-A6C34878D82A}">
                    <a16:rowId xmlns:a16="http://schemas.microsoft.com/office/drawing/2014/main" val="984337110"/>
                  </a:ext>
                </a:extLst>
              </a:tr>
            </a:tbl>
          </a:graphicData>
        </a:graphic>
      </p:graphicFrame>
      <p:sp>
        <p:nvSpPr>
          <p:cNvPr id="2" name="Rectangle 1"/>
          <p:cNvSpPr/>
          <p:nvPr/>
        </p:nvSpPr>
        <p:spPr>
          <a:xfrm>
            <a:off x="4886960" y="3932892"/>
            <a:ext cx="5547360" cy="4257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30" name="Rectangle 29"/>
          <p:cNvSpPr/>
          <p:nvPr/>
        </p:nvSpPr>
        <p:spPr>
          <a:xfrm>
            <a:off x="4908428" y="4478222"/>
            <a:ext cx="5547360" cy="4257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31" name="Rectangle 30"/>
          <p:cNvSpPr/>
          <p:nvPr/>
        </p:nvSpPr>
        <p:spPr>
          <a:xfrm>
            <a:off x="4858044" y="4973354"/>
            <a:ext cx="5547360" cy="4257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32" name="Rectangle 31"/>
          <p:cNvSpPr/>
          <p:nvPr/>
        </p:nvSpPr>
        <p:spPr>
          <a:xfrm>
            <a:off x="4886960" y="5499960"/>
            <a:ext cx="5547360" cy="4257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33" name="Rectangle 32"/>
          <p:cNvSpPr/>
          <p:nvPr/>
        </p:nvSpPr>
        <p:spPr>
          <a:xfrm>
            <a:off x="4908428" y="6042994"/>
            <a:ext cx="5603938" cy="4257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Tree>
    <p:extLst>
      <p:ext uri="{BB962C8B-B14F-4D97-AF65-F5344CB8AC3E}">
        <p14:creationId xmlns:p14="http://schemas.microsoft.com/office/powerpoint/2010/main" val="4016315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7"/>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9"/>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xit" presetSubtype="0" fill="hold" grpId="0" nodeType="clickEffect">
                                  <p:stCondLst>
                                    <p:cond delay="0"/>
                                  </p:stCondLst>
                                  <p:childTnLst>
                                    <p:set>
                                      <p:cBhvr>
                                        <p:cTn id="40" dur="1" fill="hold">
                                          <p:stCondLst>
                                            <p:cond delay="0"/>
                                          </p:stCondLst>
                                        </p:cTn>
                                        <p:tgtEl>
                                          <p:spTgt spid="2"/>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1" presetClass="exit" presetSubtype="0" fill="hold" grpId="0" nodeType="clickEffect">
                                  <p:stCondLst>
                                    <p:cond delay="0"/>
                                  </p:stCondLst>
                                  <p:childTnLst>
                                    <p:set>
                                      <p:cBhvr>
                                        <p:cTn id="44" dur="1" fill="hold">
                                          <p:stCondLst>
                                            <p:cond delay="0"/>
                                          </p:stCondLst>
                                        </p:cTn>
                                        <p:tgtEl>
                                          <p:spTgt spid="30"/>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1" presetClass="exit" presetSubtype="0" fill="hold" grpId="0" nodeType="clickEffect">
                                  <p:stCondLst>
                                    <p:cond delay="0"/>
                                  </p:stCondLst>
                                  <p:childTnLst>
                                    <p:set>
                                      <p:cBhvr>
                                        <p:cTn id="48" dur="1" fill="hold">
                                          <p:stCondLst>
                                            <p:cond delay="0"/>
                                          </p:stCondLst>
                                        </p:cTn>
                                        <p:tgtEl>
                                          <p:spTgt spid="31"/>
                                        </p:tgtEl>
                                        <p:attrNameLst>
                                          <p:attrName>style.visibility</p:attrName>
                                        </p:attrNameLst>
                                      </p:cBhvr>
                                      <p:to>
                                        <p:strVal val="hidden"/>
                                      </p:to>
                                    </p:set>
                                  </p:childTnLst>
                                </p:cTn>
                              </p:par>
                            </p:childTnLst>
                          </p:cTn>
                        </p:par>
                      </p:childTnLst>
                    </p:cTn>
                  </p:par>
                  <p:par>
                    <p:cTn id="49" fill="hold">
                      <p:stCondLst>
                        <p:cond delay="indefinite"/>
                      </p:stCondLst>
                      <p:childTnLst>
                        <p:par>
                          <p:cTn id="50" fill="hold">
                            <p:stCondLst>
                              <p:cond delay="0"/>
                            </p:stCondLst>
                            <p:childTnLst>
                              <p:par>
                                <p:cTn id="51" presetID="1" presetClass="exit" presetSubtype="0" fill="hold" grpId="0" nodeType="clickEffect">
                                  <p:stCondLst>
                                    <p:cond delay="0"/>
                                  </p:stCondLst>
                                  <p:childTnLst>
                                    <p:set>
                                      <p:cBhvr>
                                        <p:cTn id="52" dur="1" fill="hold">
                                          <p:stCondLst>
                                            <p:cond delay="0"/>
                                          </p:stCondLst>
                                        </p:cTn>
                                        <p:tgtEl>
                                          <p:spTgt spid="32"/>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1" presetClass="exit" presetSubtype="0" fill="hold" grpId="0" nodeType="clickEffect">
                                  <p:stCondLst>
                                    <p:cond delay="0"/>
                                  </p:stCondLst>
                                  <p:childTnLst>
                                    <p:set>
                                      <p:cBhvr>
                                        <p:cTn id="56" dur="1" fill="hold">
                                          <p:stCondLst>
                                            <p:cond delay="0"/>
                                          </p:stCondLst>
                                        </p:cTn>
                                        <p:tgtEl>
                                          <p:spTgt spid="3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animBg="1"/>
      <p:bldP spid="13" grpId="0"/>
      <p:bldP spid="14" grpId="0"/>
      <p:bldP spid="18" grpId="0" animBg="1"/>
      <p:bldP spid="26" grpId="0" animBg="1"/>
      <p:bldP spid="27" grpId="0"/>
      <p:bldP spid="28" grpId="0"/>
      <p:bldP spid="2" grpId="0" animBg="1"/>
      <p:bldP spid="30" grpId="0" animBg="1"/>
      <p:bldP spid="31" grpId="0" animBg="1"/>
      <p:bldP spid="32" grpId="0" animBg="1"/>
      <p:bldP spid="3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26794" y="2321705"/>
            <a:ext cx="6516326" cy="4536295"/>
          </a:xfrm>
          <a:prstGeom prst="rect">
            <a:avLst/>
          </a:prstGeom>
        </p:spPr>
      </p:pic>
      <p:sp>
        <p:nvSpPr>
          <p:cNvPr id="8" name="Title 7"/>
          <p:cNvSpPr>
            <a:spLocks noGrp="1"/>
          </p:cNvSpPr>
          <p:nvPr>
            <p:ph type="ctrTitle"/>
          </p:nvPr>
        </p:nvSpPr>
        <p:spPr>
          <a:xfrm>
            <a:off x="1966694" y="158038"/>
            <a:ext cx="9930031" cy="2321705"/>
          </a:xfrm>
        </p:spPr>
        <p:txBody>
          <a:bodyPr>
            <a:normAutofit/>
          </a:bodyPr>
          <a:lstStyle/>
          <a:p>
            <a:r>
              <a:rPr lang="nl-BE" sz="3200" dirty="0">
                <a:latin typeface="Corbel" panose="020B0503020204020204" pitchFamily="34" charset="0"/>
              </a:rPr>
              <a:t>De alternerende rol van de wetenschapsleerkracht</a:t>
            </a:r>
            <a:br>
              <a:rPr lang="nl-BE" sz="3200" dirty="0">
                <a:latin typeface="Corbel" panose="020B0503020204020204" pitchFamily="34" charset="0"/>
              </a:rPr>
            </a:br>
            <a:r>
              <a:rPr lang="nl-BE" sz="3200" dirty="0">
                <a:latin typeface="Corbel" panose="020B0503020204020204" pitchFamily="34" charset="0"/>
              </a:rPr>
              <a:t>coach én expert</a:t>
            </a:r>
            <a:br>
              <a:rPr lang="nl-BE" sz="3200" dirty="0">
                <a:latin typeface="Corbel" panose="020B0503020204020204" pitchFamily="34" charset="0"/>
              </a:rPr>
            </a:br>
            <a:r>
              <a:rPr lang="en-GB" sz="3100" b="1" dirty="0" smtClean="0"/>
              <a:t/>
            </a:r>
            <a:br>
              <a:rPr lang="en-GB" sz="3100" b="1" dirty="0" smtClean="0"/>
            </a:br>
            <a:r>
              <a:rPr lang="en-GB" sz="2400" b="1" dirty="0" err="1" smtClean="0"/>
              <a:t>Werken</a:t>
            </a:r>
            <a:r>
              <a:rPr lang="en-GB" sz="2400" b="1" dirty="0" smtClean="0"/>
              <a:t> </a:t>
            </a:r>
            <a:r>
              <a:rPr lang="en-GB" sz="2400" b="1" u="sng" dirty="0"/>
              <a:t>met</a:t>
            </a:r>
            <a:r>
              <a:rPr lang="en-GB" sz="2400" b="1" dirty="0"/>
              <a:t>, </a:t>
            </a:r>
            <a:r>
              <a:rPr lang="en-GB" sz="2400" b="1" dirty="0" err="1"/>
              <a:t>niet</a:t>
            </a:r>
            <a:r>
              <a:rPr lang="en-GB" sz="2400" b="1" dirty="0"/>
              <a:t> </a:t>
            </a:r>
            <a:r>
              <a:rPr lang="en-GB" sz="2400" b="1" dirty="0" err="1"/>
              <a:t>tegen</a:t>
            </a:r>
            <a:r>
              <a:rPr lang="en-GB" sz="2400" b="1" dirty="0"/>
              <a:t>, </a:t>
            </a:r>
            <a:br>
              <a:rPr lang="en-GB" sz="2400" b="1" dirty="0"/>
            </a:br>
            <a:r>
              <a:rPr lang="en-GB" sz="2400" b="1" dirty="0" err="1"/>
              <a:t>intuïtieve</a:t>
            </a:r>
            <a:r>
              <a:rPr lang="en-GB" sz="2400" b="1" dirty="0"/>
              <a:t> </a:t>
            </a:r>
            <a:r>
              <a:rPr lang="en-GB" sz="2400" b="1" dirty="0" err="1"/>
              <a:t>voorkennis</a:t>
            </a:r>
            <a:r>
              <a:rPr lang="en-GB" sz="2400" b="1" dirty="0"/>
              <a:t> van </a:t>
            </a:r>
            <a:r>
              <a:rPr lang="en-GB" sz="2400" b="1" dirty="0" err="1" smtClean="0"/>
              <a:t>leerlingen</a:t>
            </a:r>
            <a:endParaRPr lang="en-GB" sz="1400" i="1" dirty="0">
              <a:latin typeface="Corbel" panose="020B0503020204020204" pitchFamily="34" charset="0"/>
            </a:endParaRPr>
          </a:p>
        </p:txBody>
      </p:sp>
      <p:sp>
        <p:nvSpPr>
          <p:cNvPr id="3" name="Slide Number Placeholder 2"/>
          <p:cNvSpPr>
            <a:spLocks noGrp="1"/>
          </p:cNvSpPr>
          <p:nvPr>
            <p:ph type="sldNum" sz="quarter" idx="12"/>
          </p:nvPr>
        </p:nvSpPr>
        <p:spPr/>
        <p:txBody>
          <a:bodyPr/>
          <a:lstStyle/>
          <a:p>
            <a:fld id="{A8DC62C1-349B-4A70-B500-183D562168A3}" type="slidenum">
              <a:rPr lang="nl-BE" smtClean="0"/>
              <a:t>14</a:t>
            </a:fld>
            <a:endParaRPr lang="nl-BE"/>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5427" y="279403"/>
            <a:ext cx="1811976" cy="6301845"/>
          </a:xfrm>
          <a:prstGeom prst="rect">
            <a:avLst/>
          </a:prstGeom>
        </p:spPr>
      </p:pic>
      <p:sp>
        <p:nvSpPr>
          <p:cNvPr id="4" name="Rectangle 3"/>
          <p:cNvSpPr/>
          <p:nvPr/>
        </p:nvSpPr>
        <p:spPr>
          <a:xfrm>
            <a:off x="2401989" y="5657918"/>
            <a:ext cx="2563522" cy="923330"/>
          </a:xfrm>
          <a:prstGeom prst="rect">
            <a:avLst/>
          </a:prstGeom>
        </p:spPr>
        <p:txBody>
          <a:bodyPr wrap="none">
            <a:spAutoFit/>
          </a:bodyPr>
          <a:lstStyle/>
          <a:p>
            <a:r>
              <a:rPr lang="en-US" dirty="0">
                <a:latin typeface="Corbel" panose="020B0503020204020204" pitchFamily="34" charset="0"/>
              </a:rPr>
              <a:t>Jan </a:t>
            </a:r>
            <a:r>
              <a:rPr lang="en-US" dirty="0" smtClean="0">
                <a:latin typeface="Corbel" panose="020B0503020204020204" pitchFamily="34" charset="0"/>
              </a:rPr>
              <a:t>Sermeus</a:t>
            </a:r>
          </a:p>
          <a:p>
            <a:endParaRPr lang="en-US" dirty="0">
              <a:latin typeface="Corbel" panose="020B0503020204020204" pitchFamily="34" charset="0"/>
            </a:endParaRPr>
          </a:p>
          <a:p>
            <a:r>
              <a:rPr lang="en-US" dirty="0" smtClean="0">
                <a:latin typeface="Corbel" panose="020B0503020204020204" pitchFamily="34" charset="0"/>
              </a:rPr>
              <a:t>Jan.Sermeus@odisee.be</a:t>
            </a:r>
            <a:endParaRPr lang="nl-BE" dirty="0"/>
          </a:p>
        </p:txBody>
      </p:sp>
      <p:pic>
        <p:nvPicPr>
          <p:cNvPr id="1026" name="Picture 2" descr="Odisee - Wikipedia"/>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877634" y="5919552"/>
            <a:ext cx="2422525" cy="10593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832723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112;p16"/>
          <p:cNvSpPr/>
          <p:nvPr/>
        </p:nvSpPr>
        <p:spPr>
          <a:xfrm>
            <a:off x="1195889" y="1065899"/>
            <a:ext cx="9559200" cy="5101295"/>
          </a:xfrm>
          <a:prstGeom prst="stripedRightArrow">
            <a:avLst>
              <a:gd name="adj1" fmla="val 63273"/>
              <a:gd name="adj2" fmla="val 34406"/>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116;p16"/>
          <p:cNvSpPr/>
          <p:nvPr/>
        </p:nvSpPr>
        <p:spPr>
          <a:xfrm rot="-2700000">
            <a:off x="5209327" y="2786888"/>
            <a:ext cx="1764939" cy="1761120"/>
          </a:xfrm>
          <a:prstGeom prst="ellipse">
            <a:avLst/>
          </a:prstGeom>
          <a:solidFill>
            <a:srgbClr val="A1C3FA"/>
          </a:solidFill>
          <a:ln>
            <a:noFill/>
          </a:ln>
        </p:spPr>
        <p:txBody>
          <a:bodyPr spcFirstLastPara="1" wrap="square" lIns="121900" tIns="60925" rIns="121900" bIns="60925" anchor="ctr" anchorCtr="0">
            <a:noAutofit/>
          </a:bodyPr>
          <a:lstStyle/>
          <a:p>
            <a:pPr marL="0" lvl="0" indent="0" algn="l" rtl="0">
              <a:spcBef>
                <a:spcPts val="0"/>
              </a:spcBef>
              <a:spcAft>
                <a:spcPts val="0"/>
              </a:spcAft>
              <a:buNone/>
            </a:pPr>
            <a:endParaRPr/>
          </a:p>
        </p:txBody>
      </p:sp>
      <p:grpSp>
        <p:nvGrpSpPr>
          <p:cNvPr id="7" name="Google Shape;117;p16"/>
          <p:cNvGrpSpPr/>
          <p:nvPr/>
        </p:nvGrpSpPr>
        <p:grpSpPr>
          <a:xfrm>
            <a:off x="2556514" y="2176692"/>
            <a:ext cx="3656143" cy="3556840"/>
            <a:chOff x="1917433" y="1453653"/>
            <a:chExt cx="2742176" cy="2667697"/>
          </a:xfrm>
        </p:grpSpPr>
        <p:sp>
          <p:nvSpPr>
            <p:cNvPr id="8" name="Google Shape;118;p16"/>
            <p:cNvSpPr/>
            <p:nvPr/>
          </p:nvSpPr>
          <p:spPr>
            <a:xfrm rot="-2700000">
              <a:off x="2440767" y="1711670"/>
              <a:ext cx="1621029" cy="2151664"/>
            </a:xfrm>
            <a:custGeom>
              <a:avLst/>
              <a:gdLst/>
              <a:ahLst/>
              <a:cxnLst/>
              <a:rect l="l" t="t" r="r" b="b"/>
              <a:pathLst>
                <a:path w="250" h="332" extrusionOk="0">
                  <a:moveTo>
                    <a:pt x="32" y="286"/>
                  </a:moveTo>
                  <a:cubicBezTo>
                    <a:pt x="32" y="157"/>
                    <a:pt x="127" y="49"/>
                    <a:pt x="250" y="29"/>
                  </a:cubicBezTo>
                  <a:cubicBezTo>
                    <a:pt x="245" y="19"/>
                    <a:pt x="239" y="9"/>
                    <a:pt x="232" y="0"/>
                  </a:cubicBezTo>
                  <a:cubicBezTo>
                    <a:pt x="100" y="28"/>
                    <a:pt x="0" y="145"/>
                    <a:pt x="0" y="286"/>
                  </a:cubicBezTo>
                  <a:cubicBezTo>
                    <a:pt x="0" y="302"/>
                    <a:pt x="1" y="317"/>
                    <a:pt x="3" y="332"/>
                  </a:cubicBezTo>
                  <a:cubicBezTo>
                    <a:pt x="13" y="325"/>
                    <a:pt x="23" y="319"/>
                    <a:pt x="33" y="314"/>
                  </a:cubicBezTo>
                  <a:cubicBezTo>
                    <a:pt x="33" y="305"/>
                    <a:pt x="32" y="296"/>
                    <a:pt x="32" y="286"/>
                  </a:cubicBezTo>
                  <a:close/>
                </a:path>
              </a:pathLst>
            </a:custGeom>
            <a:solidFill>
              <a:srgbClr val="A1C3FA"/>
            </a:solidFill>
            <a:ln w="9525" cap="flat" cmpd="sng">
              <a:solidFill>
                <a:srgbClr val="FFFFFF"/>
              </a:solidFill>
              <a:prstDash val="solid"/>
              <a:miter lim="8000"/>
              <a:headEnd type="none" w="sm" len="sm"/>
              <a:tailEnd type="none" w="sm" len="sm"/>
            </a:ln>
          </p:spPr>
          <p:txBody>
            <a:bodyPr spcFirstLastPara="1" wrap="square" lIns="121900" tIns="60925" rIns="121900" bIns="60925" anchor="t" anchorCtr="0">
              <a:noAutofit/>
            </a:bodyPr>
            <a:lstStyle/>
            <a:p>
              <a:pPr marL="0" lvl="0" indent="0" algn="l" rtl="0">
                <a:spcBef>
                  <a:spcPts val="0"/>
                </a:spcBef>
                <a:spcAft>
                  <a:spcPts val="0"/>
                </a:spcAft>
                <a:buNone/>
              </a:pPr>
              <a:endParaRPr/>
            </a:p>
          </p:txBody>
        </p:sp>
        <p:sp>
          <p:nvSpPr>
            <p:cNvPr id="9" name="Google Shape;119;p16"/>
            <p:cNvSpPr/>
            <p:nvPr/>
          </p:nvSpPr>
          <p:spPr>
            <a:xfrm rot="-2700000">
              <a:off x="2689034" y="1771298"/>
              <a:ext cx="1575643" cy="1769691"/>
            </a:xfrm>
            <a:custGeom>
              <a:avLst/>
              <a:gdLst/>
              <a:ahLst/>
              <a:cxnLst/>
              <a:rect l="l" t="t" r="r" b="b"/>
              <a:pathLst>
                <a:path w="254" h="285" extrusionOk="0">
                  <a:moveTo>
                    <a:pt x="200" y="153"/>
                  </a:moveTo>
                  <a:cubicBezTo>
                    <a:pt x="217" y="143"/>
                    <a:pt x="236" y="137"/>
                    <a:pt x="254" y="136"/>
                  </a:cubicBezTo>
                  <a:cubicBezTo>
                    <a:pt x="253" y="87"/>
                    <a:pt x="240" y="41"/>
                    <a:pt x="218" y="0"/>
                  </a:cubicBezTo>
                  <a:cubicBezTo>
                    <a:pt x="95" y="20"/>
                    <a:pt x="0" y="128"/>
                    <a:pt x="0" y="257"/>
                  </a:cubicBezTo>
                  <a:cubicBezTo>
                    <a:pt x="0" y="267"/>
                    <a:pt x="1" y="276"/>
                    <a:pt x="1" y="285"/>
                  </a:cubicBezTo>
                  <a:cubicBezTo>
                    <a:pt x="43" y="263"/>
                    <a:pt x="90" y="251"/>
                    <a:pt x="140" y="250"/>
                  </a:cubicBezTo>
                  <a:cubicBezTo>
                    <a:pt x="142" y="211"/>
                    <a:pt x="164" y="174"/>
                    <a:pt x="200" y="153"/>
                  </a:cubicBezTo>
                  <a:close/>
                </a:path>
              </a:pathLst>
            </a:custGeom>
            <a:solidFill>
              <a:srgbClr val="0C58D3"/>
            </a:solidFill>
            <a:ln w="9525" cap="flat" cmpd="sng">
              <a:solidFill>
                <a:srgbClr val="FFFFFF"/>
              </a:solidFill>
              <a:prstDash val="solid"/>
              <a:miter lim="8000"/>
              <a:headEnd type="none" w="sm" len="sm"/>
              <a:tailEnd type="none" w="sm" len="sm"/>
            </a:ln>
          </p:spPr>
          <p:txBody>
            <a:bodyPr spcFirstLastPara="1" wrap="square" lIns="121900" tIns="60925" rIns="121900" bIns="60925" anchor="t" anchorCtr="0">
              <a:noAutofit/>
            </a:bodyPr>
            <a:lstStyle/>
            <a:p>
              <a:pPr marL="0" lvl="0" indent="0" algn="l" rtl="0">
                <a:spcBef>
                  <a:spcPts val="0"/>
                </a:spcBef>
                <a:spcAft>
                  <a:spcPts val="0"/>
                </a:spcAft>
                <a:buNone/>
              </a:pPr>
              <a:endParaRPr/>
            </a:p>
          </p:txBody>
        </p:sp>
        <p:sp>
          <p:nvSpPr>
            <p:cNvPr id="10" name="Google Shape;120;p16"/>
            <p:cNvSpPr txBox="1"/>
            <p:nvPr/>
          </p:nvSpPr>
          <p:spPr>
            <a:xfrm rot="-5400000">
              <a:off x="2686908" y="2290153"/>
              <a:ext cx="1496100" cy="563100"/>
            </a:xfrm>
            <a:prstGeom prst="rect">
              <a:avLst/>
            </a:prstGeom>
            <a:noFill/>
            <a:ln>
              <a:noFill/>
            </a:ln>
          </p:spPr>
          <p:txBody>
            <a:bodyPr spcFirstLastPara="1" wrap="square" lIns="121900" tIns="121900" rIns="121900" bIns="121900" anchor="ctr" anchorCtr="0">
              <a:noAutofit/>
            </a:bodyPr>
            <a:lstStyle/>
            <a:p>
              <a:pPr marL="0" lvl="0" indent="0" algn="ctr" rtl="0">
                <a:spcBef>
                  <a:spcPts val="0"/>
                </a:spcBef>
                <a:spcAft>
                  <a:spcPts val="0"/>
                </a:spcAft>
                <a:buNone/>
              </a:pPr>
              <a:r>
                <a:rPr lang="nl-BE" sz="1300">
                  <a:solidFill>
                    <a:srgbClr val="FFFFFF"/>
                  </a:solidFill>
                  <a:latin typeface="Roboto"/>
                  <a:ea typeface="Roboto"/>
                  <a:cs typeface="Roboto"/>
                  <a:sym typeface="Roboto"/>
                </a:rPr>
                <a:t>fenomeen doorgronden</a:t>
              </a:r>
              <a:endParaRPr sz="1300">
                <a:solidFill>
                  <a:srgbClr val="FFFFFF"/>
                </a:solidFill>
                <a:latin typeface="Roboto"/>
                <a:ea typeface="Roboto"/>
                <a:cs typeface="Roboto"/>
                <a:sym typeface="Roboto"/>
              </a:endParaRPr>
            </a:p>
          </p:txBody>
        </p:sp>
      </p:grpSp>
      <p:grpSp>
        <p:nvGrpSpPr>
          <p:cNvPr id="11" name="Google Shape;121;p16"/>
          <p:cNvGrpSpPr/>
          <p:nvPr/>
        </p:nvGrpSpPr>
        <p:grpSpPr>
          <a:xfrm>
            <a:off x="4601766" y="3544916"/>
            <a:ext cx="3558742" cy="3660847"/>
            <a:chOff x="3451411" y="2479847"/>
            <a:chExt cx="2669123" cy="2745704"/>
          </a:xfrm>
        </p:grpSpPr>
        <p:sp>
          <p:nvSpPr>
            <p:cNvPr id="12" name="Google Shape;122;p16"/>
            <p:cNvSpPr/>
            <p:nvPr/>
          </p:nvSpPr>
          <p:spPr>
            <a:xfrm rot="-2700000">
              <a:off x="3709147" y="3080460"/>
              <a:ext cx="2153650" cy="1621060"/>
            </a:xfrm>
            <a:custGeom>
              <a:avLst/>
              <a:gdLst/>
              <a:ahLst/>
              <a:cxnLst/>
              <a:rect l="l" t="t" r="r" b="b"/>
              <a:pathLst>
                <a:path w="333" h="250" extrusionOk="0">
                  <a:moveTo>
                    <a:pt x="287" y="218"/>
                  </a:moveTo>
                  <a:cubicBezTo>
                    <a:pt x="157" y="218"/>
                    <a:pt x="50" y="124"/>
                    <a:pt x="30" y="0"/>
                  </a:cubicBezTo>
                  <a:cubicBezTo>
                    <a:pt x="19" y="5"/>
                    <a:pt x="10" y="11"/>
                    <a:pt x="0" y="18"/>
                  </a:cubicBezTo>
                  <a:cubicBezTo>
                    <a:pt x="28" y="151"/>
                    <a:pt x="146" y="250"/>
                    <a:pt x="287" y="250"/>
                  </a:cubicBezTo>
                  <a:cubicBezTo>
                    <a:pt x="302" y="250"/>
                    <a:pt x="318" y="249"/>
                    <a:pt x="333" y="247"/>
                  </a:cubicBezTo>
                  <a:cubicBezTo>
                    <a:pt x="326" y="237"/>
                    <a:pt x="320" y="227"/>
                    <a:pt x="315" y="217"/>
                  </a:cubicBezTo>
                  <a:cubicBezTo>
                    <a:pt x="306" y="218"/>
                    <a:pt x="296" y="218"/>
                    <a:pt x="287" y="218"/>
                  </a:cubicBezTo>
                  <a:close/>
                </a:path>
              </a:pathLst>
            </a:custGeom>
            <a:solidFill>
              <a:srgbClr val="A1C3FA"/>
            </a:solidFill>
            <a:ln w="9525" cap="flat" cmpd="sng">
              <a:solidFill>
                <a:srgbClr val="FFFFFF"/>
              </a:solidFill>
              <a:prstDash val="solid"/>
              <a:miter lim="8000"/>
              <a:headEnd type="none" w="sm" len="sm"/>
              <a:tailEnd type="none" w="sm" len="sm"/>
            </a:ln>
          </p:spPr>
          <p:txBody>
            <a:bodyPr spcFirstLastPara="1" wrap="square" lIns="121900" tIns="60925" rIns="121900" bIns="60925" anchor="t" anchorCtr="0">
              <a:noAutofit/>
            </a:bodyPr>
            <a:lstStyle/>
            <a:p>
              <a:pPr marL="0" lvl="0" indent="0" algn="l" rtl="0">
                <a:spcBef>
                  <a:spcPts val="0"/>
                </a:spcBef>
                <a:spcAft>
                  <a:spcPts val="0"/>
                </a:spcAft>
                <a:buNone/>
              </a:pPr>
              <a:endParaRPr/>
            </a:p>
          </p:txBody>
        </p:sp>
        <p:sp>
          <p:nvSpPr>
            <p:cNvPr id="13" name="Google Shape;123;p16"/>
            <p:cNvSpPr/>
            <p:nvPr/>
          </p:nvSpPr>
          <p:spPr>
            <a:xfrm rot="-2700000">
              <a:off x="3773733" y="2873178"/>
              <a:ext cx="1764275" cy="1573502"/>
            </a:xfrm>
            <a:custGeom>
              <a:avLst/>
              <a:gdLst/>
              <a:ahLst/>
              <a:cxnLst/>
              <a:rect l="l" t="t" r="r" b="b"/>
              <a:pathLst>
                <a:path w="285" h="254" extrusionOk="0">
                  <a:moveTo>
                    <a:pt x="152" y="54"/>
                  </a:moveTo>
                  <a:cubicBezTo>
                    <a:pt x="142" y="37"/>
                    <a:pt x="137" y="19"/>
                    <a:pt x="136" y="0"/>
                  </a:cubicBezTo>
                  <a:cubicBezTo>
                    <a:pt x="86" y="1"/>
                    <a:pt x="40" y="14"/>
                    <a:pt x="0" y="36"/>
                  </a:cubicBezTo>
                  <a:cubicBezTo>
                    <a:pt x="20" y="160"/>
                    <a:pt x="127" y="254"/>
                    <a:pt x="257" y="254"/>
                  </a:cubicBezTo>
                  <a:cubicBezTo>
                    <a:pt x="266" y="254"/>
                    <a:pt x="276" y="254"/>
                    <a:pt x="285" y="253"/>
                  </a:cubicBezTo>
                  <a:cubicBezTo>
                    <a:pt x="263" y="211"/>
                    <a:pt x="251" y="164"/>
                    <a:pt x="250" y="115"/>
                  </a:cubicBezTo>
                  <a:cubicBezTo>
                    <a:pt x="210" y="112"/>
                    <a:pt x="173" y="91"/>
                    <a:pt x="152" y="54"/>
                  </a:cubicBezTo>
                  <a:close/>
                </a:path>
              </a:pathLst>
            </a:custGeom>
            <a:solidFill>
              <a:srgbClr val="0D5DDF"/>
            </a:solidFill>
            <a:ln w="9525" cap="flat" cmpd="sng">
              <a:solidFill>
                <a:srgbClr val="FFFFFF"/>
              </a:solidFill>
              <a:prstDash val="solid"/>
              <a:miter lim="8000"/>
              <a:headEnd type="none" w="sm" len="sm"/>
              <a:tailEnd type="none" w="sm" len="sm"/>
            </a:ln>
          </p:spPr>
          <p:txBody>
            <a:bodyPr spcFirstLastPara="1" wrap="square" lIns="121900" tIns="60925" rIns="121900" bIns="60925" anchor="t" anchorCtr="0">
              <a:noAutofit/>
            </a:bodyPr>
            <a:lstStyle/>
            <a:p>
              <a:pPr marL="0" lvl="0" indent="0" algn="l" rtl="0">
                <a:spcBef>
                  <a:spcPts val="0"/>
                </a:spcBef>
                <a:spcAft>
                  <a:spcPts val="0"/>
                </a:spcAft>
                <a:buNone/>
              </a:pPr>
              <a:endParaRPr/>
            </a:p>
          </p:txBody>
        </p:sp>
        <p:sp>
          <p:nvSpPr>
            <p:cNvPr id="14" name="Google Shape;124;p16"/>
            <p:cNvSpPr txBox="1"/>
            <p:nvPr/>
          </p:nvSpPr>
          <p:spPr>
            <a:xfrm>
              <a:off x="3823936" y="3427182"/>
              <a:ext cx="1496100" cy="563100"/>
            </a:xfrm>
            <a:prstGeom prst="rect">
              <a:avLst/>
            </a:prstGeom>
            <a:noFill/>
            <a:ln>
              <a:noFill/>
            </a:ln>
          </p:spPr>
          <p:txBody>
            <a:bodyPr spcFirstLastPara="1" wrap="square" lIns="121900" tIns="121900" rIns="121900" bIns="121900" anchor="ctr" anchorCtr="0">
              <a:noAutofit/>
            </a:bodyPr>
            <a:lstStyle/>
            <a:p>
              <a:pPr marL="0" lvl="0" indent="0" algn="ctr" rtl="0">
                <a:spcBef>
                  <a:spcPts val="0"/>
                </a:spcBef>
                <a:spcAft>
                  <a:spcPts val="0"/>
                </a:spcAft>
                <a:buNone/>
              </a:pPr>
              <a:r>
                <a:rPr lang="nl-BE" sz="1300">
                  <a:solidFill>
                    <a:srgbClr val="FFFFFF"/>
                  </a:solidFill>
                  <a:latin typeface="Roboto"/>
                  <a:ea typeface="Roboto"/>
                  <a:cs typeface="Roboto"/>
                  <a:sym typeface="Roboto"/>
                </a:rPr>
                <a:t>Ontwerpen</a:t>
              </a:r>
              <a:endParaRPr sz="1300">
                <a:solidFill>
                  <a:srgbClr val="FFFFFF"/>
                </a:solidFill>
                <a:latin typeface="Roboto"/>
                <a:ea typeface="Roboto"/>
                <a:cs typeface="Roboto"/>
                <a:sym typeface="Roboto"/>
              </a:endParaRPr>
            </a:p>
          </p:txBody>
        </p:sp>
      </p:grpSp>
      <p:grpSp>
        <p:nvGrpSpPr>
          <p:cNvPr id="15" name="Google Shape;125;p16"/>
          <p:cNvGrpSpPr/>
          <p:nvPr/>
        </p:nvGrpSpPr>
        <p:grpSpPr>
          <a:xfrm>
            <a:off x="5975489" y="1601240"/>
            <a:ext cx="3659653" cy="3553196"/>
            <a:chOff x="4481729" y="1022053"/>
            <a:chExt cx="2744808" cy="2664963"/>
          </a:xfrm>
        </p:grpSpPr>
        <p:sp>
          <p:nvSpPr>
            <p:cNvPr id="16" name="Google Shape;126;p16"/>
            <p:cNvSpPr/>
            <p:nvPr/>
          </p:nvSpPr>
          <p:spPr>
            <a:xfrm rot="-2700000">
              <a:off x="5085474" y="1278703"/>
              <a:ext cx="1617163" cy="2151664"/>
            </a:xfrm>
            <a:custGeom>
              <a:avLst/>
              <a:gdLst/>
              <a:ahLst/>
              <a:cxnLst/>
              <a:rect l="l" t="t" r="r" b="b"/>
              <a:pathLst>
                <a:path w="250" h="332" extrusionOk="0">
                  <a:moveTo>
                    <a:pt x="218" y="45"/>
                  </a:moveTo>
                  <a:cubicBezTo>
                    <a:pt x="218" y="175"/>
                    <a:pt x="123" y="282"/>
                    <a:pt x="0" y="303"/>
                  </a:cubicBezTo>
                  <a:cubicBezTo>
                    <a:pt x="5" y="313"/>
                    <a:pt x="11" y="323"/>
                    <a:pt x="18" y="332"/>
                  </a:cubicBezTo>
                  <a:cubicBezTo>
                    <a:pt x="150" y="304"/>
                    <a:pt x="250" y="186"/>
                    <a:pt x="250" y="45"/>
                  </a:cubicBezTo>
                  <a:cubicBezTo>
                    <a:pt x="250" y="30"/>
                    <a:pt x="248" y="15"/>
                    <a:pt x="246" y="0"/>
                  </a:cubicBezTo>
                  <a:cubicBezTo>
                    <a:pt x="237" y="6"/>
                    <a:pt x="226" y="12"/>
                    <a:pt x="216" y="18"/>
                  </a:cubicBezTo>
                  <a:cubicBezTo>
                    <a:pt x="217" y="27"/>
                    <a:pt x="218" y="36"/>
                    <a:pt x="218" y="45"/>
                  </a:cubicBezTo>
                  <a:close/>
                </a:path>
              </a:pathLst>
            </a:custGeom>
            <a:solidFill>
              <a:srgbClr val="A1C3FA"/>
            </a:solidFill>
            <a:ln w="9525" cap="flat" cmpd="sng">
              <a:solidFill>
                <a:srgbClr val="FFFFFF"/>
              </a:solidFill>
              <a:prstDash val="solid"/>
              <a:miter lim="8000"/>
              <a:headEnd type="none" w="sm" len="sm"/>
              <a:tailEnd type="none" w="sm" len="sm"/>
            </a:ln>
          </p:spPr>
          <p:txBody>
            <a:bodyPr spcFirstLastPara="1" wrap="square" lIns="121900" tIns="60925" rIns="121900" bIns="60925" anchor="t" anchorCtr="0">
              <a:noAutofit/>
            </a:bodyPr>
            <a:lstStyle/>
            <a:p>
              <a:pPr marL="0" lvl="0" indent="0" algn="l" rtl="0">
                <a:spcBef>
                  <a:spcPts val="0"/>
                </a:spcBef>
                <a:spcAft>
                  <a:spcPts val="0"/>
                </a:spcAft>
                <a:buNone/>
              </a:pPr>
              <a:endParaRPr/>
            </a:p>
          </p:txBody>
        </p:sp>
        <p:sp>
          <p:nvSpPr>
            <p:cNvPr id="17" name="Google Shape;127;p16"/>
            <p:cNvSpPr/>
            <p:nvPr/>
          </p:nvSpPr>
          <p:spPr>
            <a:xfrm rot="-2700000">
              <a:off x="4874704" y="1604373"/>
              <a:ext cx="1579339" cy="1765685"/>
            </a:xfrm>
            <a:custGeom>
              <a:avLst/>
              <a:gdLst/>
              <a:ahLst/>
              <a:cxnLst/>
              <a:rect l="l" t="t" r="r" b="b"/>
              <a:pathLst>
                <a:path w="254" h="285" extrusionOk="0">
                  <a:moveTo>
                    <a:pt x="53" y="133"/>
                  </a:moveTo>
                  <a:cubicBezTo>
                    <a:pt x="37" y="142"/>
                    <a:pt x="18" y="148"/>
                    <a:pt x="0" y="149"/>
                  </a:cubicBezTo>
                  <a:cubicBezTo>
                    <a:pt x="1" y="198"/>
                    <a:pt x="14" y="244"/>
                    <a:pt x="36" y="285"/>
                  </a:cubicBezTo>
                  <a:cubicBezTo>
                    <a:pt x="159" y="264"/>
                    <a:pt x="254" y="157"/>
                    <a:pt x="254" y="27"/>
                  </a:cubicBezTo>
                  <a:cubicBezTo>
                    <a:pt x="254" y="18"/>
                    <a:pt x="253" y="9"/>
                    <a:pt x="252" y="0"/>
                  </a:cubicBezTo>
                  <a:cubicBezTo>
                    <a:pt x="211" y="21"/>
                    <a:pt x="164" y="34"/>
                    <a:pt x="114" y="34"/>
                  </a:cubicBezTo>
                  <a:cubicBezTo>
                    <a:pt x="112" y="74"/>
                    <a:pt x="90" y="111"/>
                    <a:pt x="53" y="133"/>
                  </a:cubicBezTo>
                  <a:close/>
                </a:path>
              </a:pathLst>
            </a:custGeom>
            <a:solidFill>
              <a:srgbClr val="0E65F0"/>
            </a:solidFill>
            <a:ln w="9525" cap="flat" cmpd="sng">
              <a:solidFill>
                <a:srgbClr val="FFFFFF"/>
              </a:solidFill>
              <a:prstDash val="solid"/>
              <a:miter lim="8000"/>
              <a:headEnd type="none" w="sm" len="sm"/>
              <a:tailEnd type="none" w="sm" len="sm"/>
            </a:ln>
          </p:spPr>
          <p:txBody>
            <a:bodyPr spcFirstLastPara="1" wrap="square" lIns="121900" tIns="60925" rIns="121900" bIns="60925" anchor="t" anchorCtr="0">
              <a:noAutofit/>
            </a:bodyPr>
            <a:lstStyle/>
            <a:p>
              <a:pPr marL="0" lvl="0" indent="0" algn="l" rtl="0">
                <a:spcBef>
                  <a:spcPts val="0"/>
                </a:spcBef>
                <a:spcAft>
                  <a:spcPts val="0"/>
                </a:spcAft>
                <a:buNone/>
              </a:pPr>
              <a:endParaRPr/>
            </a:p>
          </p:txBody>
        </p:sp>
        <p:sp>
          <p:nvSpPr>
            <p:cNvPr id="18" name="Google Shape;128;p16"/>
            <p:cNvSpPr txBox="1"/>
            <p:nvPr/>
          </p:nvSpPr>
          <p:spPr>
            <a:xfrm rot="5400000">
              <a:off x="4960966" y="2290154"/>
              <a:ext cx="1496100" cy="563100"/>
            </a:xfrm>
            <a:prstGeom prst="rect">
              <a:avLst/>
            </a:prstGeom>
            <a:noFill/>
            <a:ln>
              <a:noFill/>
            </a:ln>
          </p:spPr>
          <p:txBody>
            <a:bodyPr spcFirstLastPara="1" wrap="square" lIns="121900" tIns="121900" rIns="121900" bIns="121900" anchor="ctr" anchorCtr="0">
              <a:noAutofit/>
            </a:bodyPr>
            <a:lstStyle/>
            <a:p>
              <a:pPr marL="0" lvl="0" indent="0" algn="ctr" rtl="0">
                <a:spcBef>
                  <a:spcPts val="0"/>
                </a:spcBef>
                <a:spcAft>
                  <a:spcPts val="0"/>
                </a:spcAft>
                <a:buNone/>
              </a:pPr>
              <a:r>
                <a:rPr lang="nl-BE" sz="1300">
                  <a:solidFill>
                    <a:srgbClr val="FFFFFF"/>
                  </a:solidFill>
                  <a:latin typeface="Roboto"/>
                  <a:ea typeface="Roboto"/>
                  <a:cs typeface="Roboto"/>
                  <a:sym typeface="Roboto"/>
                </a:rPr>
                <a:t>Probleem oplossen</a:t>
              </a:r>
              <a:endParaRPr sz="1300">
                <a:solidFill>
                  <a:srgbClr val="FFFFFF"/>
                </a:solidFill>
                <a:latin typeface="Roboto"/>
                <a:ea typeface="Roboto"/>
                <a:cs typeface="Roboto"/>
                <a:sym typeface="Roboto"/>
              </a:endParaRPr>
            </a:p>
          </p:txBody>
        </p:sp>
      </p:grpSp>
      <p:grpSp>
        <p:nvGrpSpPr>
          <p:cNvPr id="19" name="Google Shape;129;p16"/>
          <p:cNvGrpSpPr/>
          <p:nvPr/>
        </p:nvGrpSpPr>
        <p:grpSpPr>
          <a:xfrm>
            <a:off x="4034795" y="136290"/>
            <a:ext cx="3539946" cy="3653352"/>
            <a:chOff x="3026172" y="-76686"/>
            <a:chExt cx="2655026" cy="2740082"/>
          </a:xfrm>
        </p:grpSpPr>
        <p:sp>
          <p:nvSpPr>
            <p:cNvPr id="20" name="Google Shape;130;p16"/>
            <p:cNvSpPr/>
            <p:nvPr/>
          </p:nvSpPr>
          <p:spPr>
            <a:xfrm rot="-2700000">
              <a:off x="3282650" y="444474"/>
              <a:ext cx="2142068" cy="1612705"/>
            </a:xfrm>
            <a:custGeom>
              <a:avLst/>
              <a:gdLst/>
              <a:ahLst/>
              <a:cxnLst/>
              <a:rect l="l" t="t" r="r" b="b"/>
              <a:pathLst>
                <a:path w="331" h="249" extrusionOk="0">
                  <a:moveTo>
                    <a:pt x="45" y="32"/>
                  </a:moveTo>
                  <a:cubicBezTo>
                    <a:pt x="174" y="32"/>
                    <a:pt x="281" y="126"/>
                    <a:pt x="302" y="249"/>
                  </a:cubicBezTo>
                  <a:cubicBezTo>
                    <a:pt x="312" y="244"/>
                    <a:pt x="322" y="238"/>
                    <a:pt x="331" y="231"/>
                  </a:cubicBezTo>
                  <a:cubicBezTo>
                    <a:pt x="303" y="99"/>
                    <a:pt x="186" y="0"/>
                    <a:pt x="45" y="0"/>
                  </a:cubicBezTo>
                  <a:cubicBezTo>
                    <a:pt x="29" y="0"/>
                    <a:pt x="14" y="1"/>
                    <a:pt x="0" y="3"/>
                  </a:cubicBezTo>
                  <a:cubicBezTo>
                    <a:pt x="6" y="13"/>
                    <a:pt x="12" y="23"/>
                    <a:pt x="17" y="33"/>
                  </a:cubicBezTo>
                  <a:cubicBezTo>
                    <a:pt x="26" y="32"/>
                    <a:pt x="36" y="32"/>
                    <a:pt x="45" y="32"/>
                  </a:cubicBezTo>
                  <a:close/>
                </a:path>
              </a:pathLst>
            </a:custGeom>
            <a:solidFill>
              <a:srgbClr val="A1C3FA"/>
            </a:solidFill>
            <a:ln w="9525" cap="flat" cmpd="sng">
              <a:solidFill>
                <a:srgbClr val="FFFFFF"/>
              </a:solidFill>
              <a:prstDash val="solid"/>
              <a:miter lim="8000"/>
              <a:headEnd type="none" w="sm" len="sm"/>
              <a:tailEnd type="none" w="sm" len="sm"/>
            </a:ln>
          </p:spPr>
          <p:txBody>
            <a:bodyPr spcFirstLastPara="1" wrap="square" lIns="121900" tIns="60925" rIns="121900" bIns="60925" anchor="t" anchorCtr="0">
              <a:noAutofit/>
            </a:bodyPr>
            <a:lstStyle/>
            <a:p>
              <a:pPr marL="0" lvl="0" indent="0" algn="l" rtl="0">
                <a:spcBef>
                  <a:spcPts val="0"/>
                </a:spcBef>
                <a:spcAft>
                  <a:spcPts val="0"/>
                </a:spcAft>
                <a:buNone/>
              </a:pPr>
              <a:endParaRPr/>
            </a:p>
          </p:txBody>
        </p:sp>
        <p:sp>
          <p:nvSpPr>
            <p:cNvPr id="21" name="Google Shape;131;p16"/>
            <p:cNvSpPr/>
            <p:nvPr/>
          </p:nvSpPr>
          <p:spPr>
            <a:xfrm rot="-2700000">
              <a:off x="3599956" y="695260"/>
              <a:ext cx="1767975" cy="1573496"/>
            </a:xfrm>
            <a:custGeom>
              <a:avLst/>
              <a:gdLst/>
              <a:ahLst/>
              <a:cxnLst/>
              <a:rect l="l" t="t" r="r" b="b"/>
              <a:pathLst>
                <a:path w="285" h="253" extrusionOk="0">
                  <a:moveTo>
                    <a:pt x="28" y="0"/>
                  </a:moveTo>
                  <a:cubicBezTo>
                    <a:pt x="19" y="0"/>
                    <a:pt x="9" y="0"/>
                    <a:pt x="0" y="1"/>
                  </a:cubicBezTo>
                  <a:cubicBezTo>
                    <a:pt x="22" y="43"/>
                    <a:pt x="34" y="90"/>
                    <a:pt x="35" y="140"/>
                  </a:cubicBezTo>
                  <a:cubicBezTo>
                    <a:pt x="74" y="142"/>
                    <a:pt x="112" y="163"/>
                    <a:pt x="133" y="200"/>
                  </a:cubicBezTo>
                  <a:cubicBezTo>
                    <a:pt x="143" y="217"/>
                    <a:pt x="148" y="235"/>
                    <a:pt x="149" y="253"/>
                  </a:cubicBezTo>
                  <a:cubicBezTo>
                    <a:pt x="198" y="252"/>
                    <a:pt x="244" y="239"/>
                    <a:pt x="285" y="217"/>
                  </a:cubicBezTo>
                  <a:cubicBezTo>
                    <a:pt x="264" y="94"/>
                    <a:pt x="157" y="0"/>
                    <a:pt x="28" y="0"/>
                  </a:cubicBezTo>
                  <a:close/>
                </a:path>
              </a:pathLst>
            </a:custGeom>
            <a:solidFill>
              <a:srgbClr val="0944A1"/>
            </a:solidFill>
            <a:ln w="9525" cap="flat" cmpd="sng">
              <a:solidFill>
                <a:srgbClr val="FFFFFF"/>
              </a:solidFill>
              <a:prstDash val="solid"/>
              <a:miter lim="8000"/>
              <a:headEnd type="none" w="sm" len="sm"/>
              <a:tailEnd type="none" w="sm" len="sm"/>
            </a:ln>
          </p:spPr>
          <p:txBody>
            <a:bodyPr spcFirstLastPara="1" wrap="square" lIns="121900" tIns="60925" rIns="121900" bIns="60925" anchor="t" anchorCtr="0">
              <a:noAutofit/>
            </a:bodyPr>
            <a:lstStyle/>
            <a:p>
              <a:pPr marL="0" lvl="0" indent="0" algn="l" rtl="0">
                <a:spcBef>
                  <a:spcPts val="0"/>
                </a:spcBef>
                <a:spcAft>
                  <a:spcPts val="0"/>
                </a:spcAft>
                <a:buNone/>
              </a:pPr>
              <a:endParaRPr/>
            </a:p>
          </p:txBody>
        </p:sp>
        <p:sp>
          <p:nvSpPr>
            <p:cNvPr id="22" name="Google Shape;132;p16"/>
            <p:cNvSpPr txBox="1"/>
            <p:nvPr/>
          </p:nvSpPr>
          <p:spPr>
            <a:xfrm>
              <a:off x="3823913" y="1153125"/>
              <a:ext cx="1496100" cy="563100"/>
            </a:xfrm>
            <a:prstGeom prst="rect">
              <a:avLst/>
            </a:prstGeom>
            <a:noFill/>
            <a:ln>
              <a:noFill/>
            </a:ln>
          </p:spPr>
          <p:txBody>
            <a:bodyPr spcFirstLastPara="1" wrap="square" lIns="121900" tIns="121900" rIns="121900" bIns="121900" anchor="ctr" anchorCtr="0">
              <a:noAutofit/>
            </a:bodyPr>
            <a:lstStyle/>
            <a:p>
              <a:pPr marL="0" lvl="0" indent="0" algn="ctr" rtl="0">
                <a:spcBef>
                  <a:spcPts val="0"/>
                </a:spcBef>
                <a:spcAft>
                  <a:spcPts val="0"/>
                </a:spcAft>
                <a:buNone/>
              </a:pPr>
              <a:r>
                <a:rPr lang="nl-BE" sz="1300">
                  <a:solidFill>
                    <a:srgbClr val="FFFFFF"/>
                  </a:solidFill>
                  <a:latin typeface="Roboto"/>
                  <a:ea typeface="Roboto"/>
                  <a:cs typeface="Roboto"/>
                  <a:sym typeface="Roboto"/>
                </a:rPr>
                <a:t>Onderzoeken</a:t>
              </a:r>
              <a:endParaRPr sz="1300">
                <a:solidFill>
                  <a:srgbClr val="FFFFFF"/>
                </a:solidFill>
                <a:latin typeface="Roboto"/>
                <a:ea typeface="Roboto"/>
                <a:cs typeface="Roboto"/>
                <a:sym typeface="Roboto"/>
              </a:endParaRPr>
            </a:p>
          </p:txBody>
        </p:sp>
      </p:grpSp>
      <p:sp>
        <p:nvSpPr>
          <p:cNvPr id="23" name="Google Shape;133;p16"/>
          <p:cNvSpPr txBox="1"/>
          <p:nvPr/>
        </p:nvSpPr>
        <p:spPr>
          <a:xfrm>
            <a:off x="5675550" y="3452786"/>
            <a:ext cx="840900" cy="429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nl-BE" sz="1800"/>
              <a:t>STEM</a:t>
            </a:r>
            <a:endParaRPr sz="1800"/>
          </a:p>
        </p:txBody>
      </p:sp>
      <p:sp>
        <p:nvSpPr>
          <p:cNvPr id="24" name="Google Shape;134;p16"/>
          <p:cNvSpPr txBox="1"/>
          <p:nvPr/>
        </p:nvSpPr>
        <p:spPr>
          <a:xfrm rot="16200000">
            <a:off x="729524" y="3260446"/>
            <a:ext cx="2950800" cy="71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nl-BE" b="1" dirty="0">
                <a:solidFill>
                  <a:schemeClr val="dk1"/>
                </a:solidFill>
              </a:rPr>
              <a:t>21ste </a:t>
            </a:r>
            <a:r>
              <a:rPr lang="nl-BE" b="1" dirty="0" err="1">
                <a:solidFill>
                  <a:schemeClr val="dk1"/>
                </a:solidFill>
              </a:rPr>
              <a:t>eeuwse</a:t>
            </a:r>
            <a:r>
              <a:rPr lang="nl-BE" b="1" dirty="0">
                <a:solidFill>
                  <a:schemeClr val="dk1"/>
                </a:solidFill>
              </a:rPr>
              <a:t> vaardigheden</a:t>
            </a:r>
            <a:r>
              <a:rPr lang="nl-BE" dirty="0">
                <a:solidFill>
                  <a:schemeClr val="dk1"/>
                </a:solidFill>
              </a:rPr>
              <a:t> </a:t>
            </a:r>
            <a:endParaRPr dirty="0"/>
          </a:p>
        </p:txBody>
      </p:sp>
      <p:sp>
        <p:nvSpPr>
          <p:cNvPr id="27" name="Oval 26"/>
          <p:cNvSpPr/>
          <p:nvPr/>
        </p:nvSpPr>
        <p:spPr>
          <a:xfrm>
            <a:off x="5061677" y="2627406"/>
            <a:ext cx="2071945" cy="2079964"/>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rstTxWarp prst="textArchDown">
              <a:avLst/>
            </a:prstTxWarp>
          </a:bodyPr>
          <a:lstStyle/>
          <a:p>
            <a:pPr algn="ctr"/>
            <a:r>
              <a:rPr lang="nl-BE" dirty="0">
                <a:solidFill>
                  <a:schemeClr val="tx1"/>
                </a:solidFill>
              </a:rPr>
              <a:t>Geletterdheid</a:t>
            </a:r>
          </a:p>
        </p:txBody>
      </p:sp>
      <p:sp>
        <p:nvSpPr>
          <p:cNvPr id="28" name="Oval 27"/>
          <p:cNvSpPr/>
          <p:nvPr/>
        </p:nvSpPr>
        <p:spPr>
          <a:xfrm>
            <a:off x="3484990" y="1775997"/>
            <a:ext cx="5356034" cy="5079649"/>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rstTxWarp prst="textArchDown">
              <a:avLst/>
            </a:prstTxWarp>
          </a:bodyPr>
          <a:lstStyle/>
          <a:p>
            <a:pPr algn="ctr"/>
            <a:r>
              <a:rPr lang="nl-BE" dirty="0">
                <a:solidFill>
                  <a:schemeClr val="tx1"/>
                </a:solidFill>
              </a:rPr>
              <a:t>Specialisatie</a:t>
            </a:r>
          </a:p>
        </p:txBody>
      </p:sp>
      <p:sp>
        <p:nvSpPr>
          <p:cNvPr id="25" name="Title 1"/>
          <p:cNvSpPr>
            <a:spLocks noGrp="1"/>
          </p:cNvSpPr>
          <p:nvPr>
            <p:ph type="title"/>
          </p:nvPr>
        </p:nvSpPr>
        <p:spPr>
          <a:xfrm>
            <a:off x="1655162" y="7920"/>
            <a:ext cx="9698637" cy="1325563"/>
          </a:xfrm>
        </p:spPr>
        <p:txBody>
          <a:bodyPr/>
          <a:lstStyle/>
          <a:p>
            <a:r>
              <a:rPr lang="nl-BE" dirty="0" smtClean="0"/>
              <a:t>STEM </a:t>
            </a:r>
            <a:r>
              <a:rPr lang="nl-BE" sz="2800" dirty="0" smtClean="0"/>
              <a:t>(=</a:t>
            </a:r>
            <a:r>
              <a:rPr lang="nl-BE" sz="2800" dirty="0" err="1" smtClean="0"/>
              <a:t>science</a:t>
            </a:r>
            <a:r>
              <a:rPr lang="nl-BE" sz="2800" dirty="0" smtClean="0"/>
              <a:t>, </a:t>
            </a:r>
            <a:r>
              <a:rPr lang="nl-BE" sz="2800" dirty="0" err="1" smtClean="0"/>
              <a:t>technology</a:t>
            </a:r>
            <a:r>
              <a:rPr lang="nl-BE" sz="2800" dirty="0" smtClean="0"/>
              <a:t>, engineering, </a:t>
            </a:r>
            <a:r>
              <a:rPr lang="nl-BE" sz="2800" dirty="0" err="1" smtClean="0"/>
              <a:t>mathematics</a:t>
            </a:r>
            <a:r>
              <a:rPr lang="nl-BE" sz="2800" dirty="0" smtClean="0"/>
              <a:t>)</a:t>
            </a:r>
            <a:endParaRPr lang="nl-BE" dirty="0"/>
          </a:p>
        </p:txBody>
      </p:sp>
    </p:spTree>
    <p:extLst>
      <p:ext uri="{BB962C8B-B14F-4D97-AF65-F5344CB8AC3E}">
        <p14:creationId xmlns:p14="http://schemas.microsoft.com/office/powerpoint/2010/main" val="201847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4" grpId="0"/>
      <p:bldP spid="27" grpId="0"/>
      <p:bldP spid="2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55162" y="7920"/>
            <a:ext cx="9698637" cy="1325563"/>
          </a:xfrm>
        </p:spPr>
        <p:txBody>
          <a:bodyPr/>
          <a:lstStyle/>
          <a:p>
            <a:r>
              <a:rPr lang="nl-BE" dirty="0" smtClean="0"/>
              <a:t>STEM</a:t>
            </a:r>
            <a:endParaRPr lang="nl-BE" dirty="0"/>
          </a:p>
        </p:txBody>
      </p:sp>
      <p:pic>
        <p:nvPicPr>
          <p:cNvPr id="4" name="Picture 3"/>
          <p:cNvPicPr>
            <a:picLocks noChangeAspect="1"/>
          </p:cNvPicPr>
          <p:nvPr/>
        </p:nvPicPr>
        <p:blipFill>
          <a:blip r:embed="rId2"/>
          <a:stretch>
            <a:fillRect/>
          </a:stretch>
        </p:blipFill>
        <p:spPr>
          <a:xfrm>
            <a:off x="930436" y="1243436"/>
            <a:ext cx="4438650" cy="3905250"/>
          </a:xfrm>
          <a:prstGeom prst="rect">
            <a:avLst/>
          </a:prstGeom>
        </p:spPr>
      </p:pic>
      <p:pic>
        <p:nvPicPr>
          <p:cNvPr id="5" name="Picture 4"/>
          <p:cNvPicPr>
            <a:picLocks noChangeAspect="1"/>
          </p:cNvPicPr>
          <p:nvPr/>
        </p:nvPicPr>
        <p:blipFill>
          <a:blip r:embed="rId3"/>
          <a:stretch>
            <a:fillRect/>
          </a:stretch>
        </p:blipFill>
        <p:spPr>
          <a:xfrm>
            <a:off x="4151091" y="1922653"/>
            <a:ext cx="5686425" cy="4257675"/>
          </a:xfrm>
          <a:prstGeom prst="rect">
            <a:avLst/>
          </a:prstGeom>
        </p:spPr>
      </p:pic>
      <p:pic>
        <p:nvPicPr>
          <p:cNvPr id="6" name="Picture 5"/>
          <p:cNvPicPr>
            <a:picLocks noChangeAspect="1"/>
          </p:cNvPicPr>
          <p:nvPr/>
        </p:nvPicPr>
        <p:blipFill>
          <a:blip r:embed="rId4"/>
          <a:stretch>
            <a:fillRect/>
          </a:stretch>
        </p:blipFill>
        <p:spPr>
          <a:xfrm>
            <a:off x="5914501" y="3427003"/>
            <a:ext cx="5653278" cy="3194759"/>
          </a:xfrm>
          <a:prstGeom prst="rect">
            <a:avLst/>
          </a:prstGeom>
        </p:spPr>
      </p:pic>
      <p:pic>
        <p:nvPicPr>
          <p:cNvPr id="15" name="Picture 14"/>
          <p:cNvPicPr>
            <a:picLocks noChangeAspect="1"/>
          </p:cNvPicPr>
          <p:nvPr/>
        </p:nvPicPr>
        <p:blipFill>
          <a:blip r:embed="rId5"/>
          <a:stretch>
            <a:fillRect/>
          </a:stretch>
        </p:blipFill>
        <p:spPr>
          <a:xfrm>
            <a:off x="1162466" y="1027907"/>
            <a:ext cx="6267120" cy="3110532"/>
          </a:xfrm>
          <a:prstGeom prst="rect">
            <a:avLst/>
          </a:prstGeom>
        </p:spPr>
      </p:pic>
      <p:pic>
        <p:nvPicPr>
          <p:cNvPr id="16" name="Picture 15"/>
          <p:cNvPicPr>
            <a:picLocks noChangeAspect="1"/>
          </p:cNvPicPr>
          <p:nvPr/>
        </p:nvPicPr>
        <p:blipFill>
          <a:blip r:embed="rId6"/>
          <a:stretch>
            <a:fillRect/>
          </a:stretch>
        </p:blipFill>
        <p:spPr>
          <a:xfrm>
            <a:off x="1502833" y="1362312"/>
            <a:ext cx="6589906" cy="3206511"/>
          </a:xfrm>
          <a:prstGeom prst="rect">
            <a:avLst/>
          </a:prstGeom>
        </p:spPr>
      </p:pic>
      <p:pic>
        <p:nvPicPr>
          <p:cNvPr id="17" name="Picture 16"/>
          <p:cNvPicPr>
            <a:picLocks noChangeAspect="1"/>
          </p:cNvPicPr>
          <p:nvPr/>
        </p:nvPicPr>
        <p:blipFill>
          <a:blip r:embed="rId7"/>
          <a:stretch>
            <a:fillRect/>
          </a:stretch>
        </p:blipFill>
        <p:spPr>
          <a:xfrm>
            <a:off x="1905627" y="1690688"/>
            <a:ext cx="6656949" cy="3264897"/>
          </a:xfrm>
          <a:prstGeom prst="rect">
            <a:avLst/>
          </a:prstGeom>
        </p:spPr>
      </p:pic>
      <p:pic>
        <p:nvPicPr>
          <p:cNvPr id="18" name="Picture 17"/>
          <p:cNvPicPr>
            <a:picLocks noChangeAspect="1"/>
          </p:cNvPicPr>
          <p:nvPr/>
        </p:nvPicPr>
        <p:blipFill>
          <a:blip r:embed="rId8"/>
          <a:stretch>
            <a:fillRect/>
          </a:stretch>
        </p:blipFill>
        <p:spPr>
          <a:xfrm>
            <a:off x="2419346" y="1980421"/>
            <a:ext cx="6691970" cy="3278313"/>
          </a:xfrm>
          <a:prstGeom prst="rect">
            <a:avLst/>
          </a:prstGeom>
        </p:spPr>
      </p:pic>
      <p:pic>
        <p:nvPicPr>
          <p:cNvPr id="19" name="Picture 18"/>
          <p:cNvPicPr>
            <a:picLocks noChangeAspect="1"/>
          </p:cNvPicPr>
          <p:nvPr/>
        </p:nvPicPr>
        <p:blipFill>
          <a:blip r:embed="rId9"/>
          <a:stretch>
            <a:fillRect/>
          </a:stretch>
        </p:blipFill>
        <p:spPr>
          <a:xfrm>
            <a:off x="2958923" y="2353470"/>
            <a:ext cx="6678041" cy="3282618"/>
          </a:xfrm>
          <a:prstGeom prst="rect">
            <a:avLst/>
          </a:prstGeom>
        </p:spPr>
      </p:pic>
      <p:pic>
        <p:nvPicPr>
          <p:cNvPr id="20" name="Picture 19"/>
          <p:cNvPicPr>
            <a:picLocks noChangeAspect="1"/>
          </p:cNvPicPr>
          <p:nvPr/>
        </p:nvPicPr>
        <p:blipFill>
          <a:blip r:embed="rId10"/>
          <a:stretch>
            <a:fillRect/>
          </a:stretch>
        </p:blipFill>
        <p:spPr>
          <a:xfrm>
            <a:off x="3452437" y="2668713"/>
            <a:ext cx="6702853" cy="3262384"/>
          </a:xfrm>
          <a:prstGeom prst="rect">
            <a:avLst/>
          </a:prstGeom>
        </p:spPr>
      </p:pic>
      <p:pic>
        <p:nvPicPr>
          <p:cNvPr id="21" name="Picture 20"/>
          <p:cNvPicPr>
            <a:picLocks noChangeAspect="1"/>
          </p:cNvPicPr>
          <p:nvPr/>
        </p:nvPicPr>
        <p:blipFill>
          <a:blip r:embed="rId11"/>
          <a:stretch>
            <a:fillRect/>
          </a:stretch>
        </p:blipFill>
        <p:spPr>
          <a:xfrm>
            <a:off x="4031356" y="3014159"/>
            <a:ext cx="6656850" cy="3153245"/>
          </a:xfrm>
          <a:prstGeom prst="rect">
            <a:avLst/>
          </a:prstGeom>
        </p:spPr>
      </p:pic>
      <p:pic>
        <p:nvPicPr>
          <p:cNvPr id="22" name="Picture 21"/>
          <p:cNvPicPr>
            <a:picLocks noChangeAspect="1"/>
          </p:cNvPicPr>
          <p:nvPr/>
        </p:nvPicPr>
        <p:blipFill>
          <a:blip r:embed="rId12"/>
          <a:stretch>
            <a:fillRect/>
          </a:stretch>
        </p:blipFill>
        <p:spPr>
          <a:xfrm>
            <a:off x="4603643" y="3377962"/>
            <a:ext cx="6658717" cy="3278254"/>
          </a:xfrm>
          <a:prstGeom prst="rect">
            <a:avLst/>
          </a:prstGeom>
        </p:spPr>
      </p:pic>
      <p:grpSp>
        <p:nvGrpSpPr>
          <p:cNvPr id="14" name="Group 13"/>
          <p:cNvGrpSpPr>
            <a:grpSpLocks noChangeAspect="1"/>
          </p:cNvGrpSpPr>
          <p:nvPr/>
        </p:nvGrpSpPr>
        <p:grpSpPr>
          <a:xfrm>
            <a:off x="939905" y="-265410"/>
            <a:ext cx="10640570" cy="7123410"/>
            <a:chOff x="-73771" y="2284839"/>
            <a:chExt cx="5819775" cy="3896092"/>
          </a:xfrm>
        </p:grpSpPr>
        <p:pic>
          <p:nvPicPr>
            <p:cNvPr id="23" name="Picture 2" descr="License Plate Birdhouse - Complete Step-By-Step ..."/>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3771" y="2466180"/>
              <a:ext cx="5819775" cy="3714751"/>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6" descr="Afbeeldingsresultaat voor bird drawing"/>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2284839"/>
              <a:ext cx="1400603" cy="1400603"/>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408987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par>
                          <p:cTn id="23" fill="hold">
                            <p:stCondLst>
                              <p:cond delay="0"/>
                            </p:stCondLst>
                            <p:childTnLst>
                              <p:par>
                                <p:cTn id="24" presetID="1" presetClass="entr" presetSubtype="0" fill="hold" nodeType="afterEffect">
                                  <p:stCondLst>
                                    <p:cond delay="500"/>
                                  </p:stCondLst>
                                  <p:childTnLst>
                                    <p:set>
                                      <p:cBhvr>
                                        <p:cTn id="25" dur="1" fill="hold">
                                          <p:stCondLst>
                                            <p:cond delay="0"/>
                                          </p:stCondLst>
                                        </p:cTn>
                                        <p:tgtEl>
                                          <p:spTgt spid="17"/>
                                        </p:tgtEl>
                                        <p:attrNameLst>
                                          <p:attrName>style.visibility</p:attrName>
                                        </p:attrNameLst>
                                      </p:cBhvr>
                                      <p:to>
                                        <p:strVal val="visible"/>
                                      </p:to>
                                    </p:set>
                                  </p:childTnLst>
                                </p:cTn>
                              </p:par>
                            </p:childTnLst>
                          </p:cTn>
                        </p:par>
                        <p:par>
                          <p:cTn id="26" fill="hold">
                            <p:stCondLst>
                              <p:cond delay="500"/>
                            </p:stCondLst>
                            <p:childTnLst>
                              <p:par>
                                <p:cTn id="27" presetID="1" presetClass="entr" presetSubtype="0" fill="hold" nodeType="afterEffect">
                                  <p:stCondLst>
                                    <p:cond delay="400"/>
                                  </p:stCondLst>
                                  <p:childTnLst>
                                    <p:set>
                                      <p:cBhvr>
                                        <p:cTn id="28" dur="1" fill="hold">
                                          <p:stCondLst>
                                            <p:cond delay="0"/>
                                          </p:stCondLst>
                                        </p:cTn>
                                        <p:tgtEl>
                                          <p:spTgt spid="18"/>
                                        </p:tgtEl>
                                        <p:attrNameLst>
                                          <p:attrName>style.visibility</p:attrName>
                                        </p:attrNameLst>
                                      </p:cBhvr>
                                      <p:to>
                                        <p:strVal val="visible"/>
                                      </p:to>
                                    </p:set>
                                  </p:childTnLst>
                                </p:cTn>
                              </p:par>
                            </p:childTnLst>
                          </p:cTn>
                        </p:par>
                        <p:par>
                          <p:cTn id="29" fill="hold">
                            <p:stCondLst>
                              <p:cond delay="900"/>
                            </p:stCondLst>
                            <p:childTnLst>
                              <p:par>
                                <p:cTn id="30" presetID="1" presetClass="entr" presetSubtype="0" fill="hold" nodeType="afterEffect">
                                  <p:stCondLst>
                                    <p:cond delay="300"/>
                                  </p:stCondLst>
                                  <p:childTnLst>
                                    <p:set>
                                      <p:cBhvr>
                                        <p:cTn id="31" dur="1" fill="hold">
                                          <p:stCondLst>
                                            <p:cond delay="0"/>
                                          </p:stCondLst>
                                        </p:cTn>
                                        <p:tgtEl>
                                          <p:spTgt spid="19"/>
                                        </p:tgtEl>
                                        <p:attrNameLst>
                                          <p:attrName>style.visibility</p:attrName>
                                        </p:attrNameLst>
                                      </p:cBhvr>
                                      <p:to>
                                        <p:strVal val="visible"/>
                                      </p:to>
                                    </p:set>
                                  </p:childTnLst>
                                </p:cTn>
                              </p:par>
                            </p:childTnLst>
                          </p:cTn>
                        </p:par>
                        <p:par>
                          <p:cTn id="32" fill="hold">
                            <p:stCondLst>
                              <p:cond delay="1200"/>
                            </p:stCondLst>
                            <p:childTnLst>
                              <p:par>
                                <p:cTn id="33" presetID="1" presetClass="entr" presetSubtype="0" fill="hold" nodeType="afterEffect">
                                  <p:stCondLst>
                                    <p:cond delay="200"/>
                                  </p:stCondLst>
                                  <p:childTnLst>
                                    <p:set>
                                      <p:cBhvr>
                                        <p:cTn id="34" dur="1" fill="hold">
                                          <p:stCondLst>
                                            <p:cond delay="0"/>
                                          </p:stCondLst>
                                        </p:cTn>
                                        <p:tgtEl>
                                          <p:spTgt spid="20"/>
                                        </p:tgtEl>
                                        <p:attrNameLst>
                                          <p:attrName>style.visibility</p:attrName>
                                        </p:attrNameLst>
                                      </p:cBhvr>
                                      <p:to>
                                        <p:strVal val="visible"/>
                                      </p:to>
                                    </p:set>
                                  </p:childTnLst>
                                </p:cTn>
                              </p:par>
                            </p:childTnLst>
                          </p:cTn>
                        </p:par>
                        <p:par>
                          <p:cTn id="35" fill="hold">
                            <p:stCondLst>
                              <p:cond delay="1400"/>
                            </p:stCondLst>
                            <p:childTnLst>
                              <p:par>
                                <p:cTn id="36" presetID="1" presetClass="entr" presetSubtype="0" fill="hold" nodeType="afterEffect">
                                  <p:stCondLst>
                                    <p:cond delay="100"/>
                                  </p:stCondLst>
                                  <p:childTnLst>
                                    <p:set>
                                      <p:cBhvr>
                                        <p:cTn id="37" dur="1" fill="hold">
                                          <p:stCondLst>
                                            <p:cond delay="0"/>
                                          </p:stCondLst>
                                        </p:cTn>
                                        <p:tgtEl>
                                          <p:spTgt spid="21"/>
                                        </p:tgtEl>
                                        <p:attrNameLst>
                                          <p:attrName>style.visibility</p:attrName>
                                        </p:attrNameLst>
                                      </p:cBhvr>
                                      <p:to>
                                        <p:strVal val="visible"/>
                                      </p:to>
                                    </p:set>
                                  </p:childTnLst>
                                </p:cTn>
                              </p:par>
                            </p:childTnLst>
                          </p:cTn>
                        </p:par>
                        <p:par>
                          <p:cTn id="38" fill="hold">
                            <p:stCondLst>
                              <p:cond delay="1500"/>
                            </p:stCondLst>
                            <p:childTnLst>
                              <p:par>
                                <p:cTn id="39" presetID="1" presetClass="entr" presetSubtype="0" fill="hold" nodeType="afterEffect">
                                  <p:stCondLst>
                                    <p:cond delay="100"/>
                                  </p:stCondLst>
                                  <p:childTnLst>
                                    <p:set>
                                      <p:cBhvr>
                                        <p:cTn id="40" dur="1" fill="hold">
                                          <p:stCondLst>
                                            <p:cond delay="0"/>
                                          </p:stCondLst>
                                        </p:cTn>
                                        <p:tgtEl>
                                          <p:spTgt spid="22"/>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Socrates Biography - Facts, Childhood, Family Life ..."/>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087186" y="3251150"/>
            <a:ext cx="1384033" cy="1153361"/>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Socrates Biography - Facts, Childhood, Family Life ..."/>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57130" y="1139587"/>
            <a:ext cx="1384033" cy="1153361"/>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Socrates Biography - Facts, Childhood, Family Life ..."/>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98365" y="-13774"/>
            <a:ext cx="1384033" cy="1153361"/>
          </a:xfrm>
          <a:prstGeom prst="rect">
            <a:avLst/>
          </a:prstGeom>
          <a:noFill/>
          <a:extLst>
            <a:ext uri="{909E8E84-426E-40DD-AFC4-6F175D3DCCD1}">
              <a14:hiddenFill xmlns:a14="http://schemas.microsoft.com/office/drawing/2010/main">
                <a:solidFill>
                  <a:srgbClr val="FFFFFF"/>
                </a:solidFill>
              </a14:hiddenFill>
            </a:ext>
          </a:extLst>
        </p:spPr>
      </p:pic>
      <p:pic>
        <p:nvPicPr>
          <p:cNvPr id="8" name="Afbeelding 3">
            <a:extLst>
              <a:ext uri="{FF2B5EF4-FFF2-40B4-BE49-F238E27FC236}">
                <a16:creationId xmlns:a16="http://schemas.microsoft.com/office/drawing/2014/main" id="{E6194DD3-6F1F-5E40-81D8-61B082E9AF0F}"/>
              </a:ext>
            </a:extLst>
          </p:cNvPr>
          <p:cNvPicPr>
            <a:picLocks noChangeAspect="1"/>
          </p:cNvPicPr>
          <p:nvPr/>
        </p:nvPicPr>
        <p:blipFill rotWithShape="1">
          <a:blip r:embed="rId4"/>
          <a:srcRect l="5829" t="13837" r="23142" b="11878"/>
          <a:stretch/>
        </p:blipFill>
        <p:spPr>
          <a:xfrm>
            <a:off x="4840544" y="2945915"/>
            <a:ext cx="2232615" cy="1458596"/>
          </a:xfrm>
          <a:prstGeom prst="rect">
            <a:avLst/>
          </a:prstGeom>
        </p:spPr>
      </p:pic>
      <p:sp>
        <p:nvSpPr>
          <p:cNvPr id="4" name="TextBox 3"/>
          <p:cNvSpPr txBox="1"/>
          <p:nvPr/>
        </p:nvSpPr>
        <p:spPr>
          <a:xfrm>
            <a:off x="9481683" y="1191589"/>
            <a:ext cx="2619179" cy="1754326"/>
          </a:xfrm>
          <a:prstGeom prst="rect">
            <a:avLst/>
          </a:prstGeom>
          <a:noFill/>
        </p:spPr>
        <p:txBody>
          <a:bodyPr wrap="none" rtlCol="0">
            <a:spAutoFit/>
          </a:bodyPr>
          <a:lstStyle/>
          <a:p>
            <a:r>
              <a:rPr lang="nl-BE" dirty="0" smtClean="0"/>
              <a:t>Sappige vraag:</a:t>
            </a:r>
          </a:p>
          <a:p>
            <a:r>
              <a:rPr lang="nl-BE" dirty="0" smtClean="0"/>
              <a:t>- vraag</a:t>
            </a:r>
          </a:p>
          <a:p>
            <a:r>
              <a:rPr lang="nl-BE" dirty="0" smtClean="0"/>
              <a:t>- </a:t>
            </a:r>
            <a:r>
              <a:rPr lang="nl-BE" dirty="0" err="1" smtClean="0"/>
              <a:t>onderzoekbaar</a:t>
            </a:r>
            <a:endParaRPr lang="nl-BE" dirty="0"/>
          </a:p>
          <a:p>
            <a:r>
              <a:rPr lang="nl-BE" dirty="0" smtClean="0"/>
              <a:t>- met materiaal voor je</a:t>
            </a:r>
          </a:p>
          <a:p>
            <a:r>
              <a:rPr lang="nl-BE" dirty="0" smtClean="0"/>
              <a:t>- waarop je het antwoord </a:t>
            </a:r>
          </a:p>
          <a:p>
            <a:r>
              <a:rPr lang="nl-BE" dirty="0" smtClean="0"/>
              <a:t>nog niet weet</a:t>
            </a:r>
            <a:endParaRPr lang="nl-BE" dirty="0"/>
          </a:p>
        </p:txBody>
      </p:sp>
      <p:sp>
        <p:nvSpPr>
          <p:cNvPr id="6" name="TextBox 5"/>
          <p:cNvSpPr txBox="1"/>
          <p:nvPr/>
        </p:nvSpPr>
        <p:spPr>
          <a:xfrm>
            <a:off x="450574" y="5393635"/>
            <a:ext cx="2695546" cy="1200329"/>
          </a:xfrm>
          <a:prstGeom prst="rect">
            <a:avLst/>
          </a:prstGeom>
          <a:noFill/>
        </p:spPr>
        <p:txBody>
          <a:bodyPr wrap="none" rtlCol="0">
            <a:spAutoFit/>
          </a:bodyPr>
          <a:lstStyle/>
          <a:p>
            <a:pPr algn="r"/>
            <a:r>
              <a:rPr lang="nl-BE" dirty="0" smtClean="0"/>
              <a:t>Vanuit een vraag</a:t>
            </a:r>
          </a:p>
          <a:p>
            <a:pPr algn="r"/>
            <a:r>
              <a:rPr lang="nl-BE" dirty="0" smtClean="0"/>
              <a:t>Met beschikbaar materiaal</a:t>
            </a:r>
          </a:p>
          <a:p>
            <a:pPr algn="r"/>
            <a:r>
              <a:rPr lang="nl-BE" dirty="0" smtClean="0"/>
              <a:t>Met budget</a:t>
            </a:r>
          </a:p>
          <a:p>
            <a:pPr algn="r"/>
            <a:endParaRPr lang="nl-BE" dirty="0"/>
          </a:p>
        </p:txBody>
      </p:sp>
      <p:pic>
        <p:nvPicPr>
          <p:cNvPr id="11" name="Picture 4" descr="Related imag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588493" y="5544132"/>
            <a:ext cx="1190710" cy="1145494"/>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Socrates Biography - Facts, Childhood, Family Life ..."/>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4552918"/>
            <a:ext cx="1384033" cy="1153361"/>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4" descr="Related imag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4324" y="4288882"/>
            <a:ext cx="1190710" cy="1145494"/>
          </a:xfrm>
          <a:prstGeom prst="rect">
            <a:avLst/>
          </a:prstGeom>
          <a:noFill/>
          <a:extLst>
            <a:ext uri="{909E8E84-426E-40DD-AFC4-6F175D3DCCD1}">
              <a14:hiddenFill xmlns:a14="http://schemas.microsoft.com/office/drawing/2010/main">
                <a:solidFill>
                  <a:srgbClr val="FFFFFF"/>
                </a:solidFill>
              </a14:hiddenFill>
            </a:ext>
          </a:extLst>
        </p:spPr>
      </p:pic>
      <p:sp>
        <p:nvSpPr>
          <p:cNvPr id="3" name="Freeform 2"/>
          <p:cNvSpPr/>
          <p:nvPr/>
        </p:nvSpPr>
        <p:spPr>
          <a:xfrm>
            <a:off x="4921736" y="390"/>
            <a:ext cx="2070231" cy="2070231"/>
          </a:xfrm>
          <a:custGeom>
            <a:avLst/>
            <a:gdLst>
              <a:gd name="connsiteX0" fmla="*/ 0 w 2070231"/>
              <a:gd name="connsiteY0" fmla="*/ 1035116 h 2070231"/>
              <a:gd name="connsiteX1" fmla="*/ 1035116 w 2070231"/>
              <a:gd name="connsiteY1" fmla="*/ 0 h 2070231"/>
              <a:gd name="connsiteX2" fmla="*/ 2070232 w 2070231"/>
              <a:gd name="connsiteY2" fmla="*/ 1035116 h 2070231"/>
              <a:gd name="connsiteX3" fmla="*/ 1035116 w 2070231"/>
              <a:gd name="connsiteY3" fmla="*/ 2070232 h 2070231"/>
              <a:gd name="connsiteX4" fmla="*/ 0 w 2070231"/>
              <a:gd name="connsiteY4" fmla="*/ 1035116 h 20702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0231" h="2070231">
                <a:moveTo>
                  <a:pt x="0" y="1035116"/>
                </a:moveTo>
                <a:cubicBezTo>
                  <a:pt x="0" y="463437"/>
                  <a:pt x="463437" y="0"/>
                  <a:pt x="1035116" y="0"/>
                </a:cubicBezTo>
                <a:cubicBezTo>
                  <a:pt x="1606795" y="0"/>
                  <a:pt x="2070232" y="463437"/>
                  <a:pt x="2070232" y="1035116"/>
                </a:cubicBezTo>
                <a:cubicBezTo>
                  <a:pt x="2070232" y="1606795"/>
                  <a:pt x="1606795" y="2070232"/>
                  <a:pt x="1035116" y="2070232"/>
                </a:cubicBezTo>
                <a:cubicBezTo>
                  <a:pt x="463437" y="2070232"/>
                  <a:pt x="0" y="1606795"/>
                  <a:pt x="0" y="1035116"/>
                </a:cubicBezTo>
                <a:close/>
              </a:path>
            </a:pathLst>
          </a:cu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326038" tIns="326038" rIns="326038" bIns="326038" numCol="1" spcCol="1270" anchor="ctr" anchorCtr="0">
            <a:noAutofit/>
          </a:bodyPr>
          <a:lstStyle/>
          <a:p>
            <a:pPr lvl="0" algn="ctr" defTabSz="800100">
              <a:lnSpc>
                <a:spcPct val="90000"/>
              </a:lnSpc>
              <a:spcBef>
                <a:spcPct val="0"/>
              </a:spcBef>
              <a:spcAft>
                <a:spcPct val="35000"/>
              </a:spcAft>
            </a:pPr>
            <a:r>
              <a:rPr lang="nl-BE" sz="1800" b="1" u="none" kern="1200" dirty="0"/>
              <a:t>1. Eigen ideeën verkennen</a:t>
            </a:r>
          </a:p>
        </p:txBody>
      </p:sp>
      <p:sp>
        <p:nvSpPr>
          <p:cNvPr id="7" name="Freeform 6"/>
          <p:cNvSpPr/>
          <p:nvPr/>
        </p:nvSpPr>
        <p:spPr>
          <a:xfrm rot="2160000">
            <a:off x="6926815" y="1591213"/>
            <a:ext cx="551487" cy="698703"/>
          </a:xfrm>
          <a:custGeom>
            <a:avLst/>
            <a:gdLst>
              <a:gd name="connsiteX0" fmla="*/ 0 w 551487"/>
              <a:gd name="connsiteY0" fmla="*/ 139741 h 698703"/>
              <a:gd name="connsiteX1" fmla="*/ 275744 w 551487"/>
              <a:gd name="connsiteY1" fmla="*/ 139741 h 698703"/>
              <a:gd name="connsiteX2" fmla="*/ 275744 w 551487"/>
              <a:gd name="connsiteY2" fmla="*/ 0 h 698703"/>
              <a:gd name="connsiteX3" fmla="*/ 551487 w 551487"/>
              <a:gd name="connsiteY3" fmla="*/ 349352 h 698703"/>
              <a:gd name="connsiteX4" fmla="*/ 275744 w 551487"/>
              <a:gd name="connsiteY4" fmla="*/ 698703 h 698703"/>
              <a:gd name="connsiteX5" fmla="*/ 275744 w 551487"/>
              <a:gd name="connsiteY5" fmla="*/ 558962 h 698703"/>
              <a:gd name="connsiteX6" fmla="*/ 0 w 551487"/>
              <a:gd name="connsiteY6" fmla="*/ 558962 h 698703"/>
              <a:gd name="connsiteX7" fmla="*/ 0 w 551487"/>
              <a:gd name="connsiteY7" fmla="*/ 139741 h 698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51487" h="698703">
                <a:moveTo>
                  <a:pt x="0" y="139741"/>
                </a:moveTo>
                <a:lnTo>
                  <a:pt x="275744" y="139741"/>
                </a:lnTo>
                <a:lnTo>
                  <a:pt x="275744" y="0"/>
                </a:lnTo>
                <a:lnTo>
                  <a:pt x="551487" y="349352"/>
                </a:lnTo>
                <a:lnTo>
                  <a:pt x="275744" y="698703"/>
                </a:lnTo>
                <a:lnTo>
                  <a:pt x="275744" y="558962"/>
                </a:lnTo>
                <a:lnTo>
                  <a:pt x="0" y="558962"/>
                </a:lnTo>
                <a:lnTo>
                  <a:pt x="0" y="139741"/>
                </a:lnTo>
                <a:close/>
              </a:path>
            </a:pathLst>
          </a:custGeom>
        </p:spPr>
        <p:style>
          <a:lnRef idx="0">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0" tIns="139740" rIns="165445" bIns="139741" numCol="1" spcCol="1270" anchor="ctr" anchorCtr="0">
            <a:noAutofit/>
          </a:bodyPr>
          <a:lstStyle/>
          <a:p>
            <a:pPr lvl="0" algn="ctr" defTabSz="2667000">
              <a:lnSpc>
                <a:spcPct val="90000"/>
              </a:lnSpc>
              <a:spcBef>
                <a:spcPct val="0"/>
              </a:spcBef>
              <a:spcAft>
                <a:spcPct val="35000"/>
              </a:spcAft>
            </a:pPr>
            <a:endParaRPr lang="nl-NL" sz="6000" kern="1200"/>
          </a:p>
        </p:txBody>
      </p:sp>
      <p:sp>
        <p:nvSpPr>
          <p:cNvPr id="9" name="Freeform 8"/>
          <p:cNvSpPr/>
          <p:nvPr/>
        </p:nvSpPr>
        <p:spPr>
          <a:xfrm>
            <a:off x="7438404" y="1828856"/>
            <a:ext cx="2070231" cy="2070231"/>
          </a:xfrm>
          <a:custGeom>
            <a:avLst/>
            <a:gdLst>
              <a:gd name="connsiteX0" fmla="*/ 0 w 2070231"/>
              <a:gd name="connsiteY0" fmla="*/ 1035116 h 2070231"/>
              <a:gd name="connsiteX1" fmla="*/ 1035116 w 2070231"/>
              <a:gd name="connsiteY1" fmla="*/ 0 h 2070231"/>
              <a:gd name="connsiteX2" fmla="*/ 2070232 w 2070231"/>
              <a:gd name="connsiteY2" fmla="*/ 1035116 h 2070231"/>
              <a:gd name="connsiteX3" fmla="*/ 1035116 w 2070231"/>
              <a:gd name="connsiteY3" fmla="*/ 2070232 h 2070231"/>
              <a:gd name="connsiteX4" fmla="*/ 0 w 2070231"/>
              <a:gd name="connsiteY4" fmla="*/ 1035116 h 20702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0231" h="2070231">
                <a:moveTo>
                  <a:pt x="0" y="1035116"/>
                </a:moveTo>
                <a:cubicBezTo>
                  <a:pt x="0" y="463437"/>
                  <a:pt x="463437" y="0"/>
                  <a:pt x="1035116" y="0"/>
                </a:cubicBezTo>
                <a:cubicBezTo>
                  <a:pt x="1606795" y="0"/>
                  <a:pt x="2070232" y="463437"/>
                  <a:pt x="2070232" y="1035116"/>
                </a:cubicBezTo>
                <a:cubicBezTo>
                  <a:pt x="2070232" y="1606795"/>
                  <a:pt x="1606795" y="2070232"/>
                  <a:pt x="1035116" y="2070232"/>
                </a:cubicBezTo>
                <a:cubicBezTo>
                  <a:pt x="463437" y="2070232"/>
                  <a:pt x="0" y="1606795"/>
                  <a:pt x="0" y="1035116"/>
                </a:cubicBezTo>
                <a:close/>
              </a:path>
            </a:pathLst>
          </a:custGeom>
        </p:spPr>
        <p:style>
          <a:lnRef idx="2">
            <a:schemeClr val="lt1">
              <a:hueOff val="0"/>
              <a:satOff val="0"/>
              <a:lumOff val="0"/>
              <a:alphaOff val="0"/>
            </a:schemeClr>
          </a:lnRef>
          <a:fillRef idx="1">
            <a:schemeClr val="accent5">
              <a:hueOff val="-1838336"/>
              <a:satOff val="-2557"/>
              <a:lumOff val="-981"/>
              <a:alphaOff val="0"/>
            </a:schemeClr>
          </a:fillRef>
          <a:effectRef idx="0">
            <a:schemeClr val="accent5">
              <a:hueOff val="-1838336"/>
              <a:satOff val="-2557"/>
              <a:lumOff val="-981"/>
              <a:alphaOff val="0"/>
            </a:schemeClr>
          </a:effectRef>
          <a:fontRef idx="minor">
            <a:schemeClr val="lt1"/>
          </a:fontRef>
        </p:style>
        <p:txBody>
          <a:bodyPr spcFirstLastPara="0" vert="horz" wrap="square" lIns="326038" tIns="326038" rIns="326038" bIns="326038" numCol="1" spcCol="1270" anchor="ctr" anchorCtr="0">
            <a:noAutofit/>
          </a:bodyPr>
          <a:lstStyle/>
          <a:p>
            <a:pPr lvl="0" algn="ctr" defTabSz="800100">
              <a:lnSpc>
                <a:spcPct val="90000"/>
              </a:lnSpc>
              <a:spcBef>
                <a:spcPct val="0"/>
              </a:spcBef>
              <a:spcAft>
                <a:spcPct val="35000"/>
              </a:spcAft>
            </a:pPr>
            <a:r>
              <a:rPr lang="nl-BE" sz="1800" b="1" u="none" kern="1200" dirty="0"/>
              <a:t>2. Eigen </a:t>
            </a:r>
            <a:r>
              <a:rPr lang="nl-BE" sz="1800" b="1" u="none" kern="1200" dirty="0" smtClean="0"/>
              <a:t>sappige vraag </a:t>
            </a:r>
            <a:r>
              <a:rPr lang="nl-BE" sz="1800" b="1" u="none" kern="1200" dirty="0"/>
              <a:t>onderzoeken</a:t>
            </a:r>
          </a:p>
        </p:txBody>
      </p:sp>
      <p:sp>
        <p:nvSpPr>
          <p:cNvPr id="16" name="Freeform 15"/>
          <p:cNvSpPr/>
          <p:nvPr/>
        </p:nvSpPr>
        <p:spPr>
          <a:xfrm rot="17280000">
            <a:off x="7721959" y="3979036"/>
            <a:ext cx="551488" cy="698704"/>
          </a:xfrm>
          <a:custGeom>
            <a:avLst/>
            <a:gdLst>
              <a:gd name="connsiteX0" fmla="*/ 0 w 551487"/>
              <a:gd name="connsiteY0" fmla="*/ 139741 h 698703"/>
              <a:gd name="connsiteX1" fmla="*/ 275744 w 551487"/>
              <a:gd name="connsiteY1" fmla="*/ 139741 h 698703"/>
              <a:gd name="connsiteX2" fmla="*/ 275744 w 551487"/>
              <a:gd name="connsiteY2" fmla="*/ 0 h 698703"/>
              <a:gd name="connsiteX3" fmla="*/ 551487 w 551487"/>
              <a:gd name="connsiteY3" fmla="*/ 349352 h 698703"/>
              <a:gd name="connsiteX4" fmla="*/ 275744 w 551487"/>
              <a:gd name="connsiteY4" fmla="*/ 698703 h 698703"/>
              <a:gd name="connsiteX5" fmla="*/ 275744 w 551487"/>
              <a:gd name="connsiteY5" fmla="*/ 558962 h 698703"/>
              <a:gd name="connsiteX6" fmla="*/ 0 w 551487"/>
              <a:gd name="connsiteY6" fmla="*/ 558962 h 698703"/>
              <a:gd name="connsiteX7" fmla="*/ 0 w 551487"/>
              <a:gd name="connsiteY7" fmla="*/ 139741 h 698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51487" h="698703">
                <a:moveTo>
                  <a:pt x="551487" y="558962"/>
                </a:moveTo>
                <a:lnTo>
                  <a:pt x="275743" y="558962"/>
                </a:lnTo>
                <a:lnTo>
                  <a:pt x="275743" y="698703"/>
                </a:lnTo>
                <a:lnTo>
                  <a:pt x="0" y="349351"/>
                </a:lnTo>
                <a:lnTo>
                  <a:pt x="275743" y="0"/>
                </a:lnTo>
                <a:lnTo>
                  <a:pt x="275743" y="139741"/>
                </a:lnTo>
                <a:lnTo>
                  <a:pt x="551487" y="139741"/>
                </a:lnTo>
                <a:lnTo>
                  <a:pt x="551487" y="558962"/>
                </a:lnTo>
                <a:close/>
              </a:path>
            </a:pathLst>
          </a:custGeom>
        </p:spPr>
        <p:style>
          <a:lnRef idx="0">
            <a:schemeClr val="lt1">
              <a:hueOff val="0"/>
              <a:satOff val="0"/>
              <a:lumOff val="0"/>
              <a:alphaOff val="0"/>
            </a:schemeClr>
          </a:lnRef>
          <a:fillRef idx="1">
            <a:schemeClr val="accent5">
              <a:hueOff val="-1838336"/>
              <a:satOff val="-2557"/>
              <a:lumOff val="-981"/>
              <a:alphaOff val="0"/>
            </a:schemeClr>
          </a:fillRef>
          <a:effectRef idx="0">
            <a:schemeClr val="accent5">
              <a:hueOff val="-1838336"/>
              <a:satOff val="-2557"/>
              <a:lumOff val="-981"/>
              <a:alphaOff val="0"/>
            </a:schemeClr>
          </a:effectRef>
          <a:fontRef idx="minor">
            <a:schemeClr val="lt1"/>
          </a:fontRef>
        </p:style>
        <p:txBody>
          <a:bodyPr spcFirstLastPara="0" vert="horz" wrap="square" lIns="165445" tIns="139741" rIns="1" bIns="139741" numCol="1" spcCol="1270" anchor="ctr" anchorCtr="0">
            <a:noAutofit/>
          </a:bodyPr>
          <a:lstStyle/>
          <a:p>
            <a:pPr lvl="0" algn="ctr" defTabSz="2667000">
              <a:lnSpc>
                <a:spcPct val="90000"/>
              </a:lnSpc>
              <a:spcBef>
                <a:spcPct val="0"/>
              </a:spcBef>
              <a:spcAft>
                <a:spcPct val="35000"/>
              </a:spcAft>
            </a:pPr>
            <a:endParaRPr lang="nl-NL" sz="6000" kern="1200"/>
          </a:p>
        </p:txBody>
      </p:sp>
      <p:sp>
        <p:nvSpPr>
          <p:cNvPr id="17" name="Freeform 16"/>
          <p:cNvSpPr/>
          <p:nvPr/>
        </p:nvSpPr>
        <p:spPr>
          <a:xfrm>
            <a:off x="6477122" y="4787378"/>
            <a:ext cx="2070231" cy="2070231"/>
          </a:xfrm>
          <a:custGeom>
            <a:avLst/>
            <a:gdLst>
              <a:gd name="connsiteX0" fmla="*/ 0 w 2070231"/>
              <a:gd name="connsiteY0" fmla="*/ 1035116 h 2070231"/>
              <a:gd name="connsiteX1" fmla="*/ 1035116 w 2070231"/>
              <a:gd name="connsiteY1" fmla="*/ 0 h 2070231"/>
              <a:gd name="connsiteX2" fmla="*/ 2070232 w 2070231"/>
              <a:gd name="connsiteY2" fmla="*/ 1035116 h 2070231"/>
              <a:gd name="connsiteX3" fmla="*/ 1035116 w 2070231"/>
              <a:gd name="connsiteY3" fmla="*/ 2070232 h 2070231"/>
              <a:gd name="connsiteX4" fmla="*/ 0 w 2070231"/>
              <a:gd name="connsiteY4" fmla="*/ 1035116 h 20702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0231" h="2070231">
                <a:moveTo>
                  <a:pt x="0" y="1035116"/>
                </a:moveTo>
                <a:cubicBezTo>
                  <a:pt x="0" y="463437"/>
                  <a:pt x="463437" y="0"/>
                  <a:pt x="1035116" y="0"/>
                </a:cubicBezTo>
                <a:cubicBezTo>
                  <a:pt x="1606795" y="0"/>
                  <a:pt x="2070232" y="463437"/>
                  <a:pt x="2070232" y="1035116"/>
                </a:cubicBezTo>
                <a:cubicBezTo>
                  <a:pt x="2070232" y="1606795"/>
                  <a:pt x="1606795" y="2070232"/>
                  <a:pt x="1035116" y="2070232"/>
                </a:cubicBezTo>
                <a:cubicBezTo>
                  <a:pt x="463437" y="2070232"/>
                  <a:pt x="0" y="1606795"/>
                  <a:pt x="0" y="1035116"/>
                </a:cubicBezTo>
                <a:close/>
              </a:path>
            </a:pathLst>
          </a:custGeom>
        </p:spPr>
        <p:style>
          <a:lnRef idx="2">
            <a:schemeClr val="lt1">
              <a:hueOff val="0"/>
              <a:satOff val="0"/>
              <a:lumOff val="0"/>
              <a:alphaOff val="0"/>
            </a:schemeClr>
          </a:lnRef>
          <a:fillRef idx="1">
            <a:schemeClr val="accent5">
              <a:hueOff val="-3676672"/>
              <a:satOff val="-5114"/>
              <a:lumOff val="-1961"/>
              <a:alphaOff val="0"/>
            </a:schemeClr>
          </a:fillRef>
          <a:effectRef idx="0">
            <a:schemeClr val="accent5">
              <a:hueOff val="-3676672"/>
              <a:satOff val="-5114"/>
              <a:lumOff val="-1961"/>
              <a:alphaOff val="0"/>
            </a:schemeClr>
          </a:effectRef>
          <a:fontRef idx="minor">
            <a:schemeClr val="lt1"/>
          </a:fontRef>
        </p:style>
        <p:txBody>
          <a:bodyPr spcFirstLastPara="0" vert="horz" wrap="square" lIns="326038" tIns="326038" rIns="326038" bIns="326038" numCol="1" spcCol="1270" anchor="ctr" anchorCtr="0">
            <a:noAutofit/>
          </a:bodyPr>
          <a:lstStyle/>
          <a:p>
            <a:pPr lvl="0" algn="ctr" defTabSz="800100">
              <a:lnSpc>
                <a:spcPct val="90000"/>
              </a:lnSpc>
              <a:spcBef>
                <a:spcPct val="0"/>
              </a:spcBef>
              <a:spcAft>
                <a:spcPct val="35000"/>
              </a:spcAft>
            </a:pPr>
            <a:r>
              <a:rPr lang="nl-NL" sz="1800" b="1" kern="1200" dirty="0"/>
              <a:t>3. Idee van de </a:t>
            </a:r>
            <a:r>
              <a:rPr lang="nl-NL" sz="1800" b="1" kern="1200" dirty="0" err="1"/>
              <a:t>wetenschap-per</a:t>
            </a:r>
            <a:r>
              <a:rPr lang="nl-NL" sz="1800" b="1" kern="1200" dirty="0"/>
              <a:t> verkennen</a:t>
            </a:r>
          </a:p>
        </p:txBody>
      </p:sp>
      <p:sp>
        <p:nvSpPr>
          <p:cNvPr id="18" name="Freeform 17"/>
          <p:cNvSpPr/>
          <p:nvPr/>
        </p:nvSpPr>
        <p:spPr>
          <a:xfrm>
            <a:off x="5696716" y="5473141"/>
            <a:ext cx="551488" cy="698704"/>
          </a:xfrm>
          <a:custGeom>
            <a:avLst/>
            <a:gdLst>
              <a:gd name="connsiteX0" fmla="*/ 0 w 551487"/>
              <a:gd name="connsiteY0" fmla="*/ 139741 h 698703"/>
              <a:gd name="connsiteX1" fmla="*/ 275744 w 551487"/>
              <a:gd name="connsiteY1" fmla="*/ 139741 h 698703"/>
              <a:gd name="connsiteX2" fmla="*/ 275744 w 551487"/>
              <a:gd name="connsiteY2" fmla="*/ 0 h 698703"/>
              <a:gd name="connsiteX3" fmla="*/ 551487 w 551487"/>
              <a:gd name="connsiteY3" fmla="*/ 349352 h 698703"/>
              <a:gd name="connsiteX4" fmla="*/ 275744 w 551487"/>
              <a:gd name="connsiteY4" fmla="*/ 698703 h 698703"/>
              <a:gd name="connsiteX5" fmla="*/ 275744 w 551487"/>
              <a:gd name="connsiteY5" fmla="*/ 558962 h 698703"/>
              <a:gd name="connsiteX6" fmla="*/ 0 w 551487"/>
              <a:gd name="connsiteY6" fmla="*/ 558962 h 698703"/>
              <a:gd name="connsiteX7" fmla="*/ 0 w 551487"/>
              <a:gd name="connsiteY7" fmla="*/ 139741 h 698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51487" h="698703">
                <a:moveTo>
                  <a:pt x="551487" y="558962"/>
                </a:moveTo>
                <a:lnTo>
                  <a:pt x="275743" y="558962"/>
                </a:lnTo>
                <a:lnTo>
                  <a:pt x="275743" y="698703"/>
                </a:lnTo>
                <a:lnTo>
                  <a:pt x="0" y="349351"/>
                </a:lnTo>
                <a:lnTo>
                  <a:pt x="275743" y="0"/>
                </a:lnTo>
                <a:lnTo>
                  <a:pt x="275743" y="139741"/>
                </a:lnTo>
                <a:lnTo>
                  <a:pt x="551487" y="139741"/>
                </a:lnTo>
                <a:lnTo>
                  <a:pt x="551487" y="558962"/>
                </a:lnTo>
                <a:close/>
              </a:path>
            </a:pathLst>
          </a:custGeom>
        </p:spPr>
        <p:style>
          <a:lnRef idx="0">
            <a:schemeClr val="lt1">
              <a:hueOff val="0"/>
              <a:satOff val="0"/>
              <a:lumOff val="0"/>
              <a:alphaOff val="0"/>
            </a:schemeClr>
          </a:lnRef>
          <a:fillRef idx="1">
            <a:schemeClr val="accent5">
              <a:hueOff val="-3676672"/>
              <a:satOff val="-5114"/>
              <a:lumOff val="-1961"/>
              <a:alphaOff val="0"/>
            </a:schemeClr>
          </a:fillRef>
          <a:effectRef idx="0">
            <a:schemeClr val="accent5">
              <a:hueOff val="-3676672"/>
              <a:satOff val="-5114"/>
              <a:lumOff val="-1961"/>
              <a:alphaOff val="0"/>
            </a:schemeClr>
          </a:effectRef>
          <a:fontRef idx="minor">
            <a:schemeClr val="lt1"/>
          </a:fontRef>
        </p:style>
        <p:txBody>
          <a:bodyPr spcFirstLastPara="0" vert="horz" wrap="square" lIns="165446" tIns="139742" rIns="1" bIns="139741" numCol="1" spcCol="1270" anchor="ctr" anchorCtr="0">
            <a:noAutofit/>
          </a:bodyPr>
          <a:lstStyle/>
          <a:p>
            <a:pPr lvl="0" algn="ctr" defTabSz="2667000">
              <a:lnSpc>
                <a:spcPct val="90000"/>
              </a:lnSpc>
              <a:spcBef>
                <a:spcPct val="0"/>
              </a:spcBef>
              <a:spcAft>
                <a:spcPct val="35000"/>
              </a:spcAft>
            </a:pPr>
            <a:endParaRPr lang="nl-NL" sz="6000" kern="1200"/>
          </a:p>
        </p:txBody>
      </p:sp>
      <p:sp>
        <p:nvSpPr>
          <p:cNvPr id="19" name="Freeform 18"/>
          <p:cNvSpPr/>
          <p:nvPr/>
        </p:nvSpPr>
        <p:spPr>
          <a:xfrm>
            <a:off x="3366349" y="4787378"/>
            <a:ext cx="2070231" cy="2070231"/>
          </a:xfrm>
          <a:custGeom>
            <a:avLst/>
            <a:gdLst>
              <a:gd name="connsiteX0" fmla="*/ 0 w 2070231"/>
              <a:gd name="connsiteY0" fmla="*/ 1035116 h 2070231"/>
              <a:gd name="connsiteX1" fmla="*/ 1035116 w 2070231"/>
              <a:gd name="connsiteY1" fmla="*/ 0 h 2070231"/>
              <a:gd name="connsiteX2" fmla="*/ 2070232 w 2070231"/>
              <a:gd name="connsiteY2" fmla="*/ 1035116 h 2070231"/>
              <a:gd name="connsiteX3" fmla="*/ 1035116 w 2070231"/>
              <a:gd name="connsiteY3" fmla="*/ 2070232 h 2070231"/>
              <a:gd name="connsiteX4" fmla="*/ 0 w 2070231"/>
              <a:gd name="connsiteY4" fmla="*/ 1035116 h 20702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0231" h="2070231">
                <a:moveTo>
                  <a:pt x="0" y="1035116"/>
                </a:moveTo>
                <a:cubicBezTo>
                  <a:pt x="0" y="463437"/>
                  <a:pt x="463437" y="0"/>
                  <a:pt x="1035116" y="0"/>
                </a:cubicBezTo>
                <a:cubicBezTo>
                  <a:pt x="1606795" y="0"/>
                  <a:pt x="2070232" y="463437"/>
                  <a:pt x="2070232" y="1035116"/>
                </a:cubicBezTo>
                <a:cubicBezTo>
                  <a:pt x="2070232" y="1606795"/>
                  <a:pt x="1606795" y="2070232"/>
                  <a:pt x="1035116" y="2070232"/>
                </a:cubicBezTo>
                <a:cubicBezTo>
                  <a:pt x="463437" y="2070232"/>
                  <a:pt x="0" y="1606795"/>
                  <a:pt x="0" y="1035116"/>
                </a:cubicBezTo>
                <a:close/>
              </a:path>
            </a:pathLst>
          </a:custGeom>
        </p:spPr>
        <p:style>
          <a:lnRef idx="2">
            <a:schemeClr val="lt1">
              <a:hueOff val="0"/>
              <a:satOff val="0"/>
              <a:lumOff val="0"/>
              <a:alphaOff val="0"/>
            </a:schemeClr>
          </a:lnRef>
          <a:fillRef idx="1">
            <a:schemeClr val="accent5">
              <a:hueOff val="-5515009"/>
              <a:satOff val="-7671"/>
              <a:lumOff val="-2942"/>
              <a:alphaOff val="0"/>
            </a:schemeClr>
          </a:fillRef>
          <a:effectRef idx="0">
            <a:schemeClr val="accent5">
              <a:hueOff val="-5515009"/>
              <a:satOff val="-7671"/>
              <a:lumOff val="-2942"/>
              <a:alphaOff val="0"/>
            </a:schemeClr>
          </a:effectRef>
          <a:fontRef idx="minor">
            <a:schemeClr val="lt1"/>
          </a:fontRef>
        </p:style>
        <p:txBody>
          <a:bodyPr spcFirstLastPara="0" vert="horz" wrap="square" lIns="326038" tIns="326038" rIns="326038" bIns="326038" numCol="1" spcCol="1270" anchor="ctr" anchorCtr="0">
            <a:noAutofit/>
          </a:bodyPr>
          <a:lstStyle/>
          <a:p>
            <a:pPr lvl="0" algn="ctr" defTabSz="800100">
              <a:lnSpc>
                <a:spcPct val="90000"/>
              </a:lnSpc>
              <a:spcBef>
                <a:spcPct val="0"/>
              </a:spcBef>
              <a:spcAft>
                <a:spcPct val="35000"/>
              </a:spcAft>
            </a:pPr>
            <a:r>
              <a:rPr lang="nl-BE" sz="1800" b="1" u="none" kern="1200" dirty="0"/>
              <a:t>4. Eigen </a:t>
            </a:r>
            <a:r>
              <a:rPr lang="nl-BE" sz="1800" b="1" u="none" kern="1200" dirty="0" smtClean="0"/>
              <a:t>prototype maken</a:t>
            </a:r>
            <a:endParaRPr lang="nl-BE" sz="1800" b="1" u="none" kern="1200" dirty="0"/>
          </a:p>
        </p:txBody>
      </p:sp>
      <p:sp>
        <p:nvSpPr>
          <p:cNvPr id="20" name="Freeform 19"/>
          <p:cNvSpPr/>
          <p:nvPr/>
        </p:nvSpPr>
        <p:spPr>
          <a:xfrm rot="4320000">
            <a:off x="3649903" y="4008726"/>
            <a:ext cx="551488" cy="698703"/>
          </a:xfrm>
          <a:custGeom>
            <a:avLst/>
            <a:gdLst>
              <a:gd name="connsiteX0" fmla="*/ 0 w 551487"/>
              <a:gd name="connsiteY0" fmla="*/ 139741 h 698703"/>
              <a:gd name="connsiteX1" fmla="*/ 275744 w 551487"/>
              <a:gd name="connsiteY1" fmla="*/ 139741 h 698703"/>
              <a:gd name="connsiteX2" fmla="*/ 275744 w 551487"/>
              <a:gd name="connsiteY2" fmla="*/ 0 h 698703"/>
              <a:gd name="connsiteX3" fmla="*/ 551487 w 551487"/>
              <a:gd name="connsiteY3" fmla="*/ 349352 h 698703"/>
              <a:gd name="connsiteX4" fmla="*/ 275744 w 551487"/>
              <a:gd name="connsiteY4" fmla="*/ 698703 h 698703"/>
              <a:gd name="connsiteX5" fmla="*/ 275744 w 551487"/>
              <a:gd name="connsiteY5" fmla="*/ 558962 h 698703"/>
              <a:gd name="connsiteX6" fmla="*/ 0 w 551487"/>
              <a:gd name="connsiteY6" fmla="*/ 558962 h 698703"/>
              <a:gd name="connsiteX7" fmla="*/ 0 w 551487"/>
              <a:gd name="connsiteY7" fmla="*/ 139741 h 698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51487" h="698703">
                <a:moveTo>
                  <a:pt x="551487" y="558962"/>
                </a:moveTo>
                <a:lnTo>
                  <a:pt x="275743" y="558962"/>
                </a:lnTo>
                <a:lnTo>
                  <a:pt x="275743" y="698703"/>
                </a:lnTo>
                <a:lnTo>
                  <a:pt x="0" y="349351"/>
                </a:lnTo>
                <a:lnTo>
                  <a:pt x="275743" y="0"/>
                </a:lnTo>
                <a:lnTo>
                  <a:pt x="275743" y="139741"/>
                </a:lnTo>
                <a:lnTo>
                  <a:pt x="551487" y="139741"/>
                </a:lnTo>
                <a:lnTo>
                  <a:pt x="551487" y="558962"/>
                </a:lnTo>
                <a:close/>
              </a:path>
            </a:pathLst>
          </a:custGeom>
        </p:spPr>
        <p:style>
          <a:lnRef idx="0">
            <a:schemeClr val="lt1">
              <a:hueOff val="0"/>
              <a:satOff val="0"/>
              <a:lumOff val="0"/>
              <a:alphaOff val="0"/>
            </a:schemeClr>
          </a:lnRef>
          <a:fillRef idx="1">
            <a:schemeClr val="accent5">
              <a:hueOff val="-5515009"/>
              <a:satOff val="-7671"/>
              <a:lumOff val="-2942"/>
              <a:alphaOff val="0"/>
            </a:schemeClr>
          </a:fillRef>
          <a:effectRef idx="0">
            <a:schemeClr val="accent5">
              <a:hueOff val="-5515009"/>
              <a:satOff val="-7671"/>
              <a:lumOff val="-2942"/>
              <a:alphaOff val="0"/>
            </a:schemeClr>
          </a:effectRef>
          <a:fontRef idx="minor">
            <a:schemeClr val="lt1"/>
          </a:fontRef>
        </p:style>
        <p:txBody>
          <a:bodyPr spcFirstLastPara="0" vert="horz" wrap="square" lIns="165446" tIns="139740" rIns="0" bIns="139741" numCol="1" spcCol="1270" anchor="ctr" anchorCtr="0">
            <a:noAutofit/>
          </a:bodyPr>
          <a:lstStyle/>
          <a:p>
            <a:pPr lvl="0" algn="ctr" defTabSz="2667000">
              <a:lnSpc>
                <a:spcPct val="90000"/>
              </a:lnSpc>
              <a:spcBef>
                <a:spcPct val="0"/>
              </a:spcBef>
              <a:spcAft>
                <a:spcPct val="35000"/>
              </a:spcAft>
            </a:pPr>
            <a:endParaRPr lang="nl-NL" sz="6000" kern="1200"/>
          </a:p>
        </p:txBody>
      </p:sp>
      <p:sp>
        <p:nvSpPr>
          <p:cNvPr id="21" name="Freeform 20"/>
          <p:cNvSpPr/>
          <p:nvPr/>
        </p:nvSpPr>
        <p:spPr>
          <a:xfrm>
            <a:off x="2405067" y="1828856"/>
            <a:ext cx="2070231" cy="2070231"/>
          </a:xfrm>
          <a:custGeom>
            <a:avLst/>
            <a:gdLst>
              <a:gd name="connsiteX0" fmla="*/ 0 w 2070231"/>
              <a:gd name="connsiteY0" fmla="*/ 1035116 h 2070231"/>
              <a:gd name="connsiteX1" fmla="*/ 1035116 w 2070231"/>
              <a:gd name="connsiteY1" fmla="*/ 0 h 2070231"/>
              <a:gd name="connsiteX2" fmla="*/ 2070232 w 2070231"/>
              <a:gd name="connsiteY2" fmla="*/ 1035116 h 2070231"/>
              <a:gd name="connsiteX3" fmla="*/ 1035116 w 2070231"/>
              <a:gd name="connsiteY3" fmla="*/ 2070232 h 2070231"/>
              <a:gd name="connsiteX4" fmla="*/ 0 w 2070231"/>
              <a:gd name="connsiteY4" fmla="*/ 1035116 h 20702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0231" h="2070231">
                <a:moveTo>
                  <a:pt x="0" y="1035116"/>
                </a:moveTo>
                <a:cubicBezTo>
                  <a:pt x="0" y="463437"/>
                  <a:pt x="463437" y="0"/>
                  <a:pt x="1035116" y="0"/>
                </a:cubicBezTo>
                <a:cubicBezTo>
                  <a:pt x="1606795" y="0"/>
                  <a:pt x="2070232" y="463437"/>
                  <a:pt x="2070232" y="1035116"/>
                </a:cubicBezTo>
                <a:cubicBezTo>
                  <a:pt x="2070232" y="1606795"/>
                  <a:pt x="1606795" y="2070232"/>
                  <a:pt x="1035116" y="2070232"/>
                </a:cubicBezTo>
                <a:cubicBezTo>
                  <a:pt x="463437" y="2070232"/>
                  <a:pt x="0" y="1606795"/>
                  <a:pt x="0" y="1035116"/>
                </a:cubicBezTo>
                <a:close/>
              </a:path>
            </a:pathLst>
          </a:custGeom>
        </p:spPr>
        <p:style>
          <a:lnRef idx="2">
            <a:schemeClr val="lt1">
              <a:hueOff val="0"/>
              <a:satOff val="0"/>
              <a:lumOff val="0"/>
              <a:alphaOff val="0"/>
            </a:schemeClr>
          </a:lnRef>
          <a:fillRef idx="1">
            <a:schemeClr val="accent5">
              <a:hueOff val="-7353344"/>
              <a:satOff val="-10228"/>
              <a:lumOff val="-3922"/>
              <a:alphaOff val="0"/>
            </a:schemeClr>
          </a:fillRef>
          <a:effectRef idx="0">
            <a:schemeClr val="accent5">
              <a:hueOff val="-7353344"/>
              <a:satOff val="-10228"/>
              <a:lumOff val="-3922"/>
              <a:alphaOff val="0"/>
            </a:schemeClr>
          </a:effectRef>
          <a:fontRef idx="minor">
            <a:schemeClr val="lt1"/>
          </a:fontRef>
        </p:style>
        <p:txBody>
          <a:bodyPr spcFirstLastPara="0" vert="horz" wrap="square" lIns="326038" tIns="326038" rIns="326038" bIns="326038" numCol="1" spcCol="1270" anchor="ctr" anchorCtr="0">
            <a:noAutofit/>
          </a:bodyPr>
          <a:lstStyle/>
          <a:p>
            <a:pPr lvl="0" algn="ctr" defTabSz="800100">
              <a:lnSpc>
                <a:spcPct val="90000"/>
              </a:lnSpc>
              <a:spcBef>
                <a:spcPct val="0"/>
              </a:spcBef>
              <a:spcAft>
                <a:spcPct val="35000"/>
              </a:spcAft>
            </a:pPr>
            <a:r>
              <a:rPr lang="nl-NL" sz="1800" b="1" kern="1200" dirty="0"/>
              <a:t>5. Bredere </a:t>
            </a:r>
            <a:r>
              <a:rPr lang="nl-NL" sz="1800" b="1" kern="1200" dirty="0" err="1"/>
              <a:t>maatschap-pelijke</a:t>
            </a:r>
            <a:r>
              <a:rPr lang="nl-NL" sz="1800" b="1" kern="1200" dirty="0"/>
              <a:t> blik</a:t>
            </a:r>
          </a:p>
        </p:txBody>
      </p:sp>
      <p:sp>
        <p:nvSpPr>
          <p:cNvPr id="22" name="Freeform 21"/>
          <p:cNvSpPr/>
          <p:nvPr/>
        </p:nvSpPr>
        <p:spPr>
          <a:xfrm rot="19440000">
            <a:off x="4410146" y="1609562"/>
            <a:ext cx="551487" cy="698703"/>
          </a:xfrm>
          <a:custGeom>
            <a:avLst/>
            <a:gdLst>
              <a:gd name="connsiteX0" fmla="*/ 0 w 551487"/>
              <a:gd name="connsiteY0" fmla="*/ 139741 h 698703"/>
              <a:gd name="connsiteX1" fmla="*/ 275744 w 551487"/>
              <a:gd name="connsiteY1" fmla="*/ 139741 h 698703"/>
              <a:gd name="connsiteX2" fmla="*/ 275744 w 551487"/>
              <a:gd name="connsiteY2" fmla="*/ 0 h 698703"/>
              <a:gd name="connsiteX3" fmla="*/ 551487 w 551487"/>
              <a:gd name="connsiteY3" fmla="*/ 349352 h 698703"/>
              <a:gd name="connsiteX4" fmla="*/ 275744 w 551487"/>
              <a:gd name="connsiteY4" fmla="*/ 698703 h 698703"/>
              <a:gd name="connsiteX5" fmla="*/ 275744 w 551487"/>
              <a:gd name="connsiteY5" fmla="*/ 558962 h 698703"/>
              <a:gd name="connsiteX6" fmla="*/ 0 w 551487"/>
              <a:gd name="connsiteY6" fmla="*/ 558962 h 698703"/>
              <a:gd name="connsiteX7" fmla="*/ 0 w 551487"/>
              <a:gd name="connsiteY7" fmla="*/ 139741 h 698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51487" h="698703">
                <a:moveTo>
                  <a:pt x="0" y="139741"/>
                </a:moveTo>
                <a:lnTo>
                  <a:pt x="275744" y="139741"/>
                </a:lnTo>
                <a:lnTo>
                  <a:pt x="275744" y="0"/>
                </a:lnTo>
                <a:lnTo>
                  <a:pt x="551487" y="349352"/>
                </a:lnTo>
                <a:lnTo>
                  <a:pt x="275744" y="698703"/>
                </a:lnTo>
                <a:lnTo>
                  <a:pt x="275744" y="558962"/>
                </a:lnTo>
                <a:lnTo>
                  <a:pt x="0" y="558962"/>
                </a:lnTo>
                <a:lnTo>
                  <a:pt x="0" y="139741"/>
                </a:lnTo>
                <a:close/>
              </a:path>
            </a:pathLst>
          </a:custGeom>
        </p:spPr>
        <p:style>
          <a:lnRef idx="0">
            <a:schemeClr val="lt1">
              <a:hueOff val="0"/>
              <a:satOff val="0"/>
              <a:lumOff val="0"/>
              <a:alphaOff val="0"/>
            </a:schemeClr>
          </a:lnRef>
          <a:fillRef idx="1">
            <a:schemeClr val="accent5">
              <a:hueOff val="-7353344"/>
              <a:satOff val="-10228"/>
              <a:lumOff val="-3922"/>
              <a:alphaOff val="0"/>
            </a:schemeClr>
          </a:fillRef>
          <a:effectRef idx="0">
            <a:schemeClr val="accent5">
              <a:hueOff val="-7353344"/>
              <a:satOff val="-10228"/>
              <a:lumOff val="-3922"/>
              <a:alphaOff val="0"/>
            </a:schemeClr>
          </a:effectRef>
          <a:fontRef idx="minor">
            <a:schemeClr val="lt1"/>
          </a:fontRef>
        </p:style>
        <p:txBody>
          <a:bodyPr spcFirstLastPara="0" vert="horz" wrap="square" lIns="0" tIns="139741" rIns="165445" bIns="139740" numCol="1" spcCol="1270" anchor="ctr" anchorCtr="0">
            <a:noAutofit/>
          </a:bodyPr>
          <a:lstStyle/>
          <a:p>
            <a:pPr lvl="0" algn="ctr" defTabSz="2667000">
              <a:lnSpc>
                <a:spcPct val="90000"/>
              </a:lnSpc>
              <a:spcBef>
                <a:spcPct val="0"/>
              </a:spcBef>
              <a:spcAft>
                <a:spcPct val="35000"/>
              </a:spcAft>
            </a:pPr>
            <a:endParaRPr lang="nl-NL" sz="6000" kern="1200"/>
          </a:p>
        </p:txBody>
      </p:sp>
    </p:spTree>
    <p:extLst>
      <p:ext uri="{BB962C8B-B14F-4D97-AF65-F5344CB8AC3E}">
        <p14:creationId xmlns:p14="http://schemas.microsoft.com/office/powerpoint/2010/main" val="2851712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0"/>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1"/>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4"/>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6"/>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14"/>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10"/>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11"/>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15"/>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12"/>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3" grpId="0" animBg="1"/>
      <p:bldP spid="7" grpId="0" animBg="1"/>
      <p:bldP spid="9" grpId="0" animBg="1"/>
      <p:bldP spid="16" grpId="0" animBg="1"/>
      <p:bldP spid="17" grpId="0" animBg="1"/>
      <p:bldP spid="18" grpId="0" animBg="1"/>
      <p:bldP spid="19" grpId="0" animBg="1"/>
      <p:bldP spid="20" grpId="0" animBg="1"/>
      <p:bldP spid="21" grpId="0" animBg="1"/>
      <p:bldP spid="2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7" name="Straight Arrow Connector 16"/>
          <p:cNvCxnSpPr/>
          <p:nvPr/>
        </p:nvCxnSpPr>
        <p:spPr>
          <a:xfrm>
            <a:off x="2027584" y="3435630"/>
            <a:ext cx="8163338" cy="0"/>
          </a:xfrm>
          <a:prstGeom prst="straightConnector1">
            <a:avLst/>
          </a:prstGeom>
          <a:ln w="762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6109253" y="1139691"/>
            <a:ext cx="0" cy="4591878"/>
          </a:xfrm>
          <a:prstGeom prst="straightConnector1">
            <a:avLst/>
          </a:prstGeom>
          <a:ln w="762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9273202" y="3493109"/>
            <a:ext cx="1835439" cy="369332"/>
          </a:xfrm>
          <a:prstGeom prst="rect">
            <a:avLst/>
          </a:prstGeom>
          <a:noFill/>
        </p:spPr>
        <p:txBody>
          <a:bodyPr wrap="none" rtlCol="0">
            <a:spAutoFit/>
          </a:bodyPr>
          <a:lstStyle/>
          <a:p>
            <a:r>
              <a:rPr lang="nl-BE" dirty="0" smtClean="0"/>
              <a:t>Open begeleiding</a:t>
            </a:r>
            <a:endParaRPr lang="nl-BE" dirty="0"/>
          </a:p>
        </p:txBody>
      </p:sp>
      <p:sp>
        <p:nvSpPr>
          <p:cNvPr id="20" name="TextBox 19"/>
          <p:cNvSpPr txBox="1"/>
          <p:nvPr/>
        </p:nvSpPr>
        <p:spPr>
          <a:xfrm>
            <a:off x="984240" y="3493109"/>
            <a:ext cx="2161554" cy="369332"/>
          </a:xfrm>
          <a:prstGeom prst="rect">
            <a:avLst/>
          </a:prstGeom>
          <a:noFill/>
        </p:spPr>
        <p:txBody>
          <a:bodyPr wrap="none" rtlCol="0">
            <a:spAutoFit/>
          </a:bodyPr>
          <a:lstStyle/>
          <a:p>
            <a:r>
              <a:rPr lang="nl-BE" dirty="0" smtClean="0"/>
              <a:t>Gesloten begeleiding</a:t>
            </a:r>
            <a:endParaRPr lang="nl-BE" dirty="0"/>
          </a:p>
        </p:txBody>
      </p:sp>
      <p:sp>
        <p:nvSpPr>
          <p:cNvPr id="21" name="TextBox 20"/>
          <p:cNvSpPr txBox="1"/>
          <p:nvPr/>
        </p:nvSpPr>
        <p:spPr>
          <a:xfrm>
            <a:off x="5148764" y="5722296"/>
            <a:ext cx="1920975" cy="369332"/>
          </a:xfrm>
          <a:prstGeom prst="rect">
            <a:avLst/>
          </a:prstGeom>
          <a:noFill/>
        </p:spPr>
        <p:txBody>
          <a:bodyPr wrap="none" rtlCol="0">
            <a:spAutoFit/>
          </a:bodyPr>
          <a:lstStyle/>
          <a:p>
            <a:r>
              <a:rPr lang="nl-BE" dirty="0" smtClean="0"/>
              <a:t>Gesloten opdracht</a:t>
            </a:r>
            <a:endParaRPr lang="nl-BE" dirty="0"/>
          </a:p>
        </p:txBody>
      </p:sp>
      <p:sp>
        <p:nvSpPr>
          <p:cNvPr id="22" name="TextBox 21"/>
          <p:cNvSpPr txBox="1"/>
          <p:nvPr/>
        </p:nvSpPr>
        <p:spPr>
          <a:xfrm>
            <a:off x="5285371" y="779633"/>
            <a:ext cx="1647759" cy="369332"/>
          </a:xfrm>
          <a:prstGeom prst="rect">
            <a:avLst/>
          </a:prstGeom>
          <a:noFill/>
        </p:spPr>
        <p:txBody>
          <a:bodyPr wrap="none" rtlCol="0">
            <a:spAutoFit/>
          </a:bodyPr>
          <a:lstStyle/>
          <a:p>
            <a:r>
              <a:rPr lang="nl-BE" dirty="0" smtClean="0"/>
              <a:t>Open opdracht</a:t>
            </a:r>
            <a:endParaRPr lang="nl-BE" dirty="0"/>
          </a:p>
        </p:txBody>
      </p:sp>
      <p:grpSp>
        <p:nvGrpSpPr>
          <p:cNvPr id="23" name="Group 22"/>
          <p:cNvGrpSpPr>
            <a:grpSpLocks noChangeAspect="1"/>
          </p:cNvGrpSpPr>
          <p:nvPr/>
        </p:nvGrpSpPr>
        <p:grpSpPr>
          <a:xfrm>
            <a:off x="1095848" y="4731026"/>
            <a:ext cx="2695228" cy="1804341"/>
            <a:chOff x="-73771" y="2284839"/>
            <a:chExt cx="5819775" cy="3896092"/>
          </a:xfrm>
        </p:grpSpPr>
        <p:pic>
          <p:nvPicPr>
            <p:cNvPr id="24" name="Picture 2" descr="License Plate Birdhouse - Complete Step-By-Step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771" y="2466180"/>
              <a:ext cx="5819775" cy="3714751"/>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6" descr="Afbeeldingsresultaat voor bird drawi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284839"/>
              <a:ext cx="1400603" cy="1400603"/>
            </a:xfrm>
            <a:prstGeom prst="rect">
              <a:avLst/>
            </a:prstGeom>
            <a:noFill/>
            <a:extLst>
              <a:ext uri="{909E8E84-426E-40DD-AFC4-6F175D3DCCD1}">
                <a14:hiddenFill xmlns:a14="http://schemas.microsoft.com/office/drawing/2010/main">
                  <a:solidFill>
                    <a:srgbClr val="FFFFFF"/>
                  </a:solidFill>
                </a14:hiddenFill>
              </a:ext>
            </a:extLst>
          </p:spPr>
        </p:pic>
      </p:grpSp>
      <p:sp>
        <p:nvSpPr>
          <p:cNvPr id="29" name="TextBox 28"/>
          <p:cNvSpPr txBox="1"/>
          <p:nvPr/>
        </p:nvSpPr>
        <p:spPr>
          <a:xfrm>
            <a:off x="8283301" y="964299"/>
            <a:ext cx="3908699" cy="923330"/>
          </a:xfrm>
          <a:prstGeom prst="rect">
            <a:avLst/>
          </a:prstGeom>
          <a:noFill/>
        </p:spPr>
        <p:txBody>
          <a:bodyPr wrap="none" rtlCol="0">
            <a:spAutoFit/>
          </a:bodyPr>
          <a:lstStyle/>
          <a:p>
            <a:r>
              <a:rPr lang="nl-BE" dirty="0" smtClean="0"/>
              <a:t>Onderzoek een eigen onderzoeksvraag/</a:t>
            </a:r>
          </a:p>
          <a:p>
            <a:r>
              <a:rPr lang="nl-BE" dirty="0" smtClean="0"/>
              <a:t>Ontwerp een eigen idee</a:t>
            </a:r>
          </a:p>
          <a:p>
            <a:r>
              <a:rPr lang="nl-BE" dirty="0" smtClean="0"/>
              <a:t>Op je eigen manier</a:t>
            </a:r>
            <a:endParaRPr lang="nl-BE" dirty="0"/>
          </a:p>
        </p:txBody>
      </p:sp>
      <p:sp>
        <p:nvSpPr>
          <p:cNvPr id="30" name="TextBox 29"/>
          <p:cNvSpPr txBox="1"/>
          <p:nvPr/>
        </p:nvSpPr>
        <p:spPr>
          <a:xfrm>
            <a:off x="3145794" y="953470"/>
            <a:ext cx="755335" cy="1569660"/>
          </a:xfrm>
          <a:prstGeom prst="rect">
            <a:avLst/>
          </a:prstGeom>
          <a:noFill/>
        </p:spPr>
        <p:txBody>
          <a:bodyPr wrap="none" rtlCol="0">
            <a:spAutoFit/>
          </a:bodyPr>
          <a:lstStyle/>
          <a:p>
            <a:r>
              <a:rPr lang="nl-BE" sz="9600" dirty="0" smtClean="0"/>
              <a:t>?</a:t>
            </a:r>
            <a:endParaRPr lang="nl-BE" sz="9600" dirty="0"/>
          </a:p>
        </p:txBody>
      </p:sp>
      <p:pic>
        <p:nvPicPr>
          <p:cNvPr id="31" name="Picture 3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60064" y="2186611"/>
            <a:ext cx="2466829" cy="1717266"/>
          </a:xfrm>
          <a:prstGeom prst="rect">
            <a:avLst/>
          </a:prstGeom>
        </p:spPr>
      </p:pic>
      <p:grpSp>
        <p:nvGrpSpPr>
          <p:cNvPr id="32" name="Group 31"/>
          <p:cNvGrpSpPr>
            <a:grpSpLocks noChangeAspect="1"/>
          </p:cNvGrpSpPr>
          <p:nvPr/>
        </p:nvGrpSpPr>
        <p:grpSpPr>
          <a:xfrm>
            <a:off x="5236762" y="4019261"/>
            <a:ext cx="1672107" cy="1119405"/>
            <a:chOff x="-73771" y="2284839"/>
            <a:chExt cx="5819775" cy="3896092"/>
          </a:xfrm>
        </p:grpSpPr>
        <p:pic>
          <p:nvPicPr>
            <p:cNvPr id="33" name="Picture 2" descr="License Plate Birdhouse - Complete Step-By-Step ..."/>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771" y="2466180"/>
              <a:ext cx="5819775" cy="3714751"/>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6" descr="Afbeeldingsresultaat voor bird drawi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284839"/>
              <a:ext cx="1400603" cy="1400603"/>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889940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9" grpId="0"/>
      <p:bldP spid="3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26794" y="2321705"/>
            <a:ext cx="6516326" cy="4536295"/>
          </a:xfrm>
          <a:prstGeom prst="rect">
            <a:avLst/>
          </a:prstGeom>
        </p:spPr>
      </p:pic>
      <p:sp>
        <p:nvSpPr>
          <p:cNvPr id="8" name="Title 7"/>
          <p:cNvSpPr>
            <a:spLocks noGrp="1"/>
          </p:cNvSpPr>
          <p:nvPr>
            <p:ph type="ctrTitle"/>
          </p:nvPr>
        </p:nvSpPr>
        <p:spPr>
          <a:xfrm>
            <a:off x="1966694" y="158038"/>
            <a:ext cx="9930031" cy="2321705"/>
          </a:xfrm>
        </p:spPr>
        <p:txBody>
          <a:bodyPr>
            <a:normAutofit/>
          </a:bodyPr>
          <a:lstStyle/>
          <a:p>
            <a:r>
              <a:rPr lang="nl-BE" sz="3200" dirty="0">
                <a:latin typeface="Corbel" panose="020B0503020204020204" pitchFamily="34" charset="0"/>
              </a:rPr>
              <a:t>De alternerende rol van de wetenschapsleerkracht</a:t>
            </a:r>
            <a:br>
              <a:rPr lang="nl-BE" sz="3200" dirty="0">
                <a:latin typeface="Corbel" panose="020B0503020204020204" pitchFamily="34" charset="0"/>
              </a:rPr>
            </a:br>
            <a:r>
              <a:rPr lang="nl-BE" sz="3200" dirty="0">
                <a:latin typeface="Corbel" panose="020B0503020204020204" pitchFamily="34" charset="0"/>
              </a:rPr>
              <a:t>coach én expert</a:t>
            </a:r>
            <a:br>
              <a:rPr lang="nl-BE" sz="3200" dirty="0">
                <a:latin typeface="Corbel" panose="020B0503020204020204" pitchFamily="34" charset="0"/>
              </a:rPr>
            </a:br>
            <a:r>
              <a:rPr lang="en-GB" sz="3100" b="1" dirty="0" smtClean="0"/>
              <a:t/>
            </a:r>
            <a:br>
              <a:rPr lang="en-GB" sz="3100" b="1" dirty="0" smtClean="0"/>
            </a:br>
            <a:r>
              <a:rPr lang="en-GB" sz="2400" b="1" dirty="0" err="1" smtClean="0"/>
              <a:t>Werken</a:t>
            </a:r>
            <a:r>
              <a:rPr lang="en-GB" sz="2400" b="1" dirty="0" smtClean="0"/>
              <a:t> </a:t>
            </a:r>
            <a:r>
              <a:rPr lang="en-GB" sz="2400" b="1" u="sng" dirty="0"/>
              <a:t>met</a:t>
            </a:r>
            <a:r>
              <a:rPr lang="en-GB" sz="2400" b="1" dirty="0"/>
              <a:t>, </a:t>
            </a:r>
            <a:r>
              <a:rPr lang="en-GB" sz="2400" b="1" dirty="0" err="1"/>
              <a:t>niet</a:t>
            </a:r>
            <a:r>
              <a:rPr lang="en-GB" sz="2400" b="1" dirty="0"/>
              <a:t> </a:t>
            </a:r>
            <a:r>
              <a:rPr lang="en-GB" sz="2400" b="1" dirty="0" err="1"/>
              <a:t>tegen</a:t>
            </a:r>
            <a:r>
              <a:rPr lang="en-GB" sz="2400" b="1" dirty="0"/>
              <a:t>, </a:t>
            </a:r>
            <a:br>
              <a:rPr lang="en-GB" sz="2400" b="1" dirty="0"/>
            </a:br>
            <a:r>
              <a:rPr lang="en-GB" sz="2400" b="1" dirty="0" err="1"/>
              <a:t>intuïtieve</a:t>
            </a:r>
            <a:r>
              <a:rPr lang="en-GB" sz="2400" b="1" dirty="0"/>
              <a:t> </a:t>
            </a:r>
            <a:r>
              <a:rPr lang="en-GB" sz="2400" b="1" dirty="0" err="1"/>
              <a:t>voorkennis</a:t>
            </a:r>
            <a:r>
              <a:rPr lang="en-GB" sz="2400" b="1" dirty="0"/>
              <a:t> van </a:t>
            </a:r>
            <a:r>
              <a:rPr lang="en-GB" sz="2400" b="1" dirty="0" err="1" smtClean="0"/>
              <a:t>leerlingen</a:t>
            </a:r>
            <a:endParaRPr lang="en-GB" sz="1400" i="1" dirty="0">
              <a:latin typeface="Corbel" panose="020B0503020204020204" pitchFamily="34" charset="0"/>
            </a:endParaRPr>
          </a:p>
        </p:txBody>
      </p:sp>
      <p:sp>
        <p:nvSpPr>
          <p:cNvPr id="3" name="Slide Number Placeholder 2"/>
          <p:cNvSpPr>
            <a:spLocks noGrp="1"/>
          </p:cNvSpPr>
          <p:nvPr>
            <p:ph type="sldNum" sz="quarter" idx="12"/>
          </p:nvPr>
        </p:nvSpPr>
        <p:spPr/>
        <p:txBody>
          <a:bodyPr/>
          <a:lstStyle/>
          <a:p>
            <a:fld id="{A8DC62C1-349B-4A70-B500-183D562168A3}" type="slidenum">
              <a:rPr lang="nl-BE" smtClean="0"/>
              <a:t>19</a:t>
            </a:fld>
            <a:endParaRPr lang="nl-BE"/>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5427" y="279403"/>
            <a:ext cx="1811976" cy="6301845"/>
          </a:xfrm>
          <a:prstGeom prst="rect">
            <a:avLst/>
          </a:prstGeom>
        </p:spPr>
      </p:pic>
      <p:sp>
        <p:nvSpPr>
          <p:cNvPr id="4" name="Rectangle 3"/>
          <p:cNvSpPr/>
          <p:nvPr/>
        </p:nvSpPr>
        <p:spPr>
          <a:xfrm>
            <a:off x="2401989" y="5657918"/>
            <a:ext cx="2563522" cy="923330"/>
          </a:xfrm>
          <a:prstGeom prst="rect">
            <a:avLst/>
          </a:prstGeom>
        </p:spPr>
        <p:txBody>
          <a:bodyPr wrap="none">
            <a:spAutoFit/>
          </a:bodyPr>
          <a:lstStyle/>
          <a:p>
            <a:r>
              <a:rPr lang="en-US" dirty="0">
                <a:latin typeface="Corbel" panose="020B0503020204020204" pitchFamily="34" charset="0"/>
              </a:rPr>
              <a:t>Jan </a:t>
            </a:r>
            <a:r>
              <a:rPr lang="en-US" dirty="0" smtClean="0">
                <a:latin typeface="Corbel" panose="020B0503020204020204" pitchFamily="34" charset="0"/>
              </a:rPr>
              <a:t>Sermeus</a:t>
            </a:r>
          </a:p>
          <a:p>
            <a:endParaRPr lang="en-US" dirty="0">
              <a:latin typeface="Corbel" panose="020B0503020204020204" pitchFamily="34" charset="0"/>
            </a:endParaRPr>
          </a:p>
          <a:p>
            <a:r>
              <a:rPr lang="en-US" dirty="0" smtClean="0">
                <a:latin typeface="Corbel" panose="020B0503020204020204" pitchFamily="34" charset="0"/>
              </a:rPr>
              <a:t>Jan.Sermeus@odisee.be</a:t>
            </a:r>
            <a:endParaRPr lang="nl-BE" dirty="0"/>
          </a:p>
        </p:txBody>
      </p:sp>
      <p:pic>
        <p:nvPicPr>
          <p:cNvPr id="1026" name="Picture 2" descr="Odisee - Wikipedia"/>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877634" y="5919552"/>
            <a:ext cx="2422525" cy="10593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023889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079379" y="1712023"/>
            <a:ext cx="6096851" cy="3429479"/>
          </a:xfrm>
          <a:prstGeom prst="rect">
            <a:avLst/>
          </a:prstGeom>
        </p:spPr>
      </p:pic>
      <p:pic>
        <p:nvPicPr>
          <p:cNvPr id="9" name="Afbeelding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18272" y="4583681"/>
            <a:ext cx="1235622" cy="598554"/>
          </a:xfrm>
          <a:prstGeom prst="rect">
            <a:avLst/>
          </a:prstGeom>
        </p:spPr>
      </p:pic>
      <p:pic>
        <p:nvPicPr>
          <p:cNvPr id="10" name="Afbeelding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24905" y="607285"/>
            <a:ext cx="1320438" cy="599755"/>
          </a:xfrm>
          <a:prstGeom prst="rect">
            <a:avLst/>
          </a:prstGeom>
        </p:spPr>
      </p:pic>
      <p:pic>
        <p:nvPicPr>
          <p:cNvPr id="11" name="Afbeelding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93166" y="605993"/>
            <a:ext cx="896998" cy="940756"/>
          </a:xfrm>
          <a:prstGeom prst="rect">
            <a:avLst/>
          </a:prstGeom>
        </p:spPr>
      </p:pic>
      <p:pic>
        <p:nvPicPr>
          <p:cNvPr id="12" name="Afbeelding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799415" y="423589"/>
            <a:ext cx="1177150" cy="558330"/>
          </a:xfrm>
          <a:prstGeom prst="rect">
            <a:avLst/>
          </a:prstGeom>
        </p:spPr>
      </p:pic>
      <p:pic>
        <p:nvPicPr>
          <p:cNvPr id="13" name="Afbeelding 1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719163" y="1263315"/>
            <a:ext cx="1058278" cy="956966"/>
          </a:xfrm>
          <a:prstGeom prst="rect">
            <a:avLst/>
          </a:prstGeom>
        </p:spPr>
      </p:pic>
      <p:pic>
        <p:nvPicPr>
          <p:cNvPr id="14" name="Afbeelding 1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485223" y="428446"/>
            <a:ext cx="1822269" cy="675399"/>
          </a:xfrm>
          <a:prstGeom prst="rect">
            <a:avLst/>
          </a:prstGeom>
        </p:spPr>
      </p:pic>
      <p:pic>
        <p:nvPicPr>
          <p:cNvPr id="15" name="Afbeelding 1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876663" y="2047556"/>
            <a:ext cx="861658" cy="645982"/>
          </a:xfrm>
          <a:prstGeom prst="rect">
            <a:avLst/>
          </a:prstGeom>
        </p:spPr>
      </p:pic>
      <p:pic>
        <p:nvPicPr>
          <p:cNvPr id="16" name="Afbeelding 1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46155" y="2177385"/>
            <a:ext cx="1759299" cy="815884"/>
          </a:xfrm>
          <a:prstGeom prst="rect">
            <a:avLst/>
          </a:prstGeom>
        </p:spPr>
      </p:pic>
      <p:pic>
        <p:nvPicPr>
          <p:cNvPr id="17" name="Afbeelding 16"/>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7568285" y="626413"/>
            <a:ext cx="1161086" cy="573939"/>
          </a:xfrm>
          <a:prstGeom prst="rect">
            <a:avLst/>
          </a:prstGeom>
        </p:spPr>
      </p:pic>
      <p:pic>
        <p:nvPicPr>
          <p:cNvPr id="18" name="Afbeelding 17"/>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9004083" y="5910332"/>
            <a:ext cx="1321723" cy="748643"/>
          </a:xfrm>
          <a:prstGeom prst="rect">
            <a:avLst/>
          </a:prstGeom>
        </p:spPr>
      </p:pic>
      <p:pic>
        <p:nvPicPr>
          <p:cNvPr id="19" name="Afbeelding 18"/>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4781290" y="5982375"/>
            <a:ext cx="1576815" cy="676600"/>
          </a:xfrm>
          <a:prstGeom prst="rect">
            <a:avLst/>
          </a:prstGeom>
        </p:spPr>
      </p:pic>
      <p:pic>
        <p:nvPicPr>
          <p:cNvPr id="22" name="Afbeelding 21"/>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6797363" y="6106753"/>
            <a:ext cx="1548543" cy="413645"/>
          </a:xfrm>
          <a:prstGeom prst="rect">
            <a:avLst/>
          </a:prstGeom>
        </p:spPr>
      </p:pic>
      <p:pic>
        <p:nvPicPr>
          <p:cNvPr id="27" name="Afbeelding 26"/>
          <p:cNvPicPr>
            <a:picLocks noChangeAspect="1"/>
          </p:cNvPicPr>
          <p:nvPr/>
        </p:nvPicPr>
        <p:blipFill>
          <a:blip r:embed="rId15"/>
          <a:stretch>
            <a:fillRect/>
          </a:stretch>
        </p:blipFill>
        <p:spPr>
          <a:xfrm>
            <a:off x="289916" y="1226030"/>
            <a:ext cx="2468167" cy="587222"/>
          </a:xfrm>
          <a:prstGeom prst="rect">
            <a:avLst/>
          </a:prstGeom>
        </p:spPr>
      </p:pic>
      <p:pic>
        <p:nvPicPr>
          <p:cNvPr id="28" name="Picture 4"/>
          <p:cNvPicPr>
            <a:picLocks noChangeAspect="1" noChangeArrowheads="1"/>
          </p:cNvPicPr>
          <p:nvPr/>
        </p:nvPicPr>
        <p:blipFill rotWithShape="1">
          <a:blip r:embed="rId16" cstate="print">
            <a:extLst>
              <a:ext uri="{28A0092B-C50C-407E-A947-70E740481C1C}">
                <a14:useLocalDpi xmlns:a14="http://schemas.microsoft.com/office/drawing/2010/main" val="0"/>
              </a:ext>
            </a:extLst>
          </a:blip>
          <a:srcRect t="34838"/>
          <a:stretch/>
        </p:blipFill>
        <p:spPr bwMode="auto">
          <a:xfrm>
            <a:off x="289916" y="3393361"/>
            <a:ext cx="1429233" cy="5816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 name="Afbeelding 1"/>
          <p:cNvPicPr>
            <a:picLocks noChangeAspect="1"/>
          </p:cNvPicPr>
          <p:nvPr/>
        </p:nvPicPr>
        <p:blipFill>
          <a:blip r:embed="rId17"/>
          <a:stretch>
            <a:fillRect/>
          </a:stretch>
        </p:blipFill>
        <p:spPr>
          <a:xfrm>
            <a:off x="10510647" y="5793663"/>
            <a:ext cx="1260409" cy="589665"/>
          </a:xfrm>
          <a:prstGeom prst="rect">
            <a:avLst/>
          </a:prstGeom>
        </p:spPr>
      </p:pic>
      <p:pic>
        <p:nvPicPr>
          <p:cNvPr id="33" name="Afbeelding 15"/>
          <p:cNvPicPr>
            <a:picLocks noChangeAspect="1"/>
          </p:cNvPicPr>
          <p:nvPr/>
        </p:nvPicPr>
        <p:blipFill>
          <a:blip r:embed="rId18"/>
          <a:stretch>
            <a:fillRect/>
          </a:stretch>
        </p:blipFill>
        <p:spPr>
          <a:xfrm>
            <a:off x="3224459" y="5646485"/>
            <a:ext cx="1261373" cy="1070099"/>
          </a:xfrm>
          <a:prstGeom prst="rect">
            <a:avLst/>
          </a:prstGeom>
        </p:spPr>
      </p:pic>
      <p:pic>
        <p:nvPicPr>
          <p:cNvPr id="34" name="Afbeelding 17"/>
          <p:cNvPicPr>
            <a:picLocks noChangeAspect="1"/>
          </p:cNvPicPr>
          <p:nvPr/>
        </p:nvPicPr>
        <p:blipFill>
          <a:blip r:embed="rId19"/>
          <a:stretch>
            <a:fillRect/>
          </a:stretch>
        </p:blipFill>
        <p:spPr>
          <a:xfrm>
            <a:off x="10154221" y="3062812"/>
            <a:ext cx="963723" cy="971080"/>
          </a:xfrm>
          <a:prstGeom prst="rect">
            <a:avLst/>
          </a:prstGeom>
        </p:spPr>
      </p:pic>
      <p:pic>
        <p:nvPicPr>
          <p:cNvPr id="35" name="Afbeelding 18"/>
          <p:cNvPicPr>
            <a:picLocks noChangeAspect="1"/>
          </p:cNvPicPr>
          <p:nvPr/>
        </p:nvPicPr>
        <p:blipFill>
          <a:blip r:embed="rId20"/>
          <a:stretch>
            <a:fillRect/>
          </a:stretch>
        </p:blipFill>
        <p:spPr>
          <a:xfrm>
            <a:off x="1203666" y="5646485"/>
            <a:ext cx="1762592" cy="987052"/>
          </a:xfrm>
          <a:prstGeom prst="rect">
            <a:avLst/>
          </a:prstGeom>
        </p:spPr>
      </p:pic>
      <p:pic>
        <p:nvPicPr>
          <p:cNvPr id="36" name="Afbeelding 2"/>
          <p:cNvPicPr>
            <a:picLocks noChangeAspect="1"/>
          </p:cNvPicPr>
          <p:nvPr/>
        </p:nvPicPr>
        <p:blipFill>
          <a:blip r:embed="rId21"/>
          <a:stretch>
            <a:fillRect/>
          </a:stretch>
        </p:blipFill>
        <p:spPr>
          <a:xfrm>
            <a:off x="501879" y="4611178"/>
            <a:ext cx="1403575" cy="701788"/>
          </a:xfrm>
          <a:prstGeom prst="rect">
            <a:avLst/>
          </a:prstGeom>
        </p:spPr>
      </p:pic>
      <p:sp>
        <p:nvSpPr>
          <p:cNvPr id="3" name="TextBox 2"/>
          <p:cNvSpPr txBox="1"/>
          <p:nvPr/>
        </p:nvSpPr>
        <p:spPr>
          <a:xfrm>
            <a:off x="3562232" y="5048924"/>
            <a:ext cx="4474366" cy="369332"/>
          </a:xfrm>
          <a:prstGeom prst="rect">
            <a:avLst/>
          </a:prstGeom>
          <a:noFill/>
        </p:spPr>
        <p:txBody>
          <a:bodyPr wrap="none" rtlCol="0">
            <a:spAutoFit/>
          </a:bodyPr>
          <a:lstStyle/>
          <a:p>
            <a:r>
              <a:rPr lang="nl-BE" dirty="0" smtClean="0"/>
              <a:t>Wim Temmerman, Annelies Pil, Christel Balck</a:t>
            </a:r>
            <a:endParaRPr lang="nl-BE" dirty="0"/>
          </a:p>
        </p:txBody>
      </p:sp>
    </p:spTree>
    <p:extLst>
      <p:ext uri="{BB962C8B-B14F-4D97-AF65-F5344CB8AC3E}">
        <p14:creationId xmlns:p14="http://schemas.microsoft.com/office/powerpoint/2010/main" val="3062810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8"/>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9"/>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2"/>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7"/>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8"/>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0"/>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3"/>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34"/>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35"/>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Opbouw conceptueel inzicht bij leerlingen</a:t>
            </a:r>
            <a:endParaRPr lang="nl-BE" dirty="0"/>
          </a:p>
        </p:txBody>
      </p:sp>
      <p:sp>
        <p:nvSpPr>
          <p:cNvPr id="6" name="Ovaal 8"/>
          <p:cNvSpPr/>
          <p:nvPr/>
        </p:nvSpPr>
        <p:spPr>
          <a:xfrm>
            <a:off x="3540547" y="2241572"/>
            <a:ext cx="910828" cy="889398"/>
          </a:xfrm>
          <a:prstGeom prst="ellipse">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p>
        </p:txBody>
      </p:sp>
      <p:sp>
        <p:nvSpPr>
          <p:cNvPr id="7" name="Right Arrow 6"/>
          <p:cNvSpPr/>
          <p:nvPr/>
        </p:nvSpPr>
        <p:spPr>
          <a:xfrm rot="18476051">
            <a:off x="4108294" y="2132856"/>
            <a:ext cx="475973" cy="265191"/>
          </a:xfrm>
          <a:prstGeom prst="rightArrow">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p>
        </p:txBody>
      </p:sp>
      <p:sp>
        <p:nvSpPr>
          <p:cNvPr id="8" name="Ovaal 8"/>
          <p:cNvSpPr/>
          <p:nvPr/>
        </p:nvSpPr>
        <p:spPr>
          <a:xfrm>
            <a:off x="5178447" y="3102618"/>
            <a:ext cx="910828" cy="88939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p>
        </p:txBody>
      </p:sp>
      <p:grpSp>
        <p:nvGrpSpPr>
          <p:cNvPr id="9" name="Group 8"/>
          <p:cNvGrpSpPr/>
          <p:nvPr/>
        </p:nvGrpSpPr>
        <p:grpSpPr>
          <a:xfrm>
            <a:off x="6573895" y="3871515"/>
            <a:ext cx="1191765" cy="889398"/>
            <a:chOff x="3049539" y="2001771"/>
            <a:chExt cx="1191765" cy="889398"/>
          </a:xfrm>
        </p:grpSpPr>
        <p:sp>
          <p:nvSpPr>
            <p:cNvPr id="10" name="Ovaal 8"/>
            <p:cNvSpPr/>
            <p:nvPr/>
          </p:nvSpPr>
          <p:spPr>
            <a:xfrm>
              <a:off x="3049539" y="2001771"/>
              <a:ext cx="910828" cy="88939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p>
          </p:txBody>
        </p:sp>
        <p:sp>
          <p:nvSpPr>
            <p:cNvPr id="11" name="Ovaal 15"/>
            <p:cNvSpPr/>
            <p:nvPr/>
          </p:nvSpPr>
          <p:spPr>
            <a:xfrm rot="19605377">
              <a:off x="3421647" y="2339823"/>
              <a:ext cx="192995" cy="187955"/>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p>
          </p:txBody>
        </p:sp>
        <p:sp>
          <p:nvSpPr>
            <p:cNvPr id="12" name="Right Arrow 11"/>
            <p:cNvSpPr/>
            <p:nvPr/>
          </p:nvSpPr>
          <p:spPr>
            <a:xfrm rot="8130197">
              <a:off x="3431431" y="2003383"/>
              <a:ext cx="809873" cy="239910"/>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p>
          </p:txBody>
        </p:sp>
      </p:grpSp>
      <p:sp>
        <p:nvSpPr>
          <p:cNvPr id="13" name="Ovaal 8"/>
          <p:cNvSpPr/>
          <p:nvPr/>
        </p:nvSpPr>
        <p:spPr>
          <a:xfrm>
            <a:off x="8054628" y="4636369"/>
            <a:ext cx="910828" cy="889398"/>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p>
        </p:txBody>
      </p:sp>
      <p:cxnSp>
        <p:nvCxnSpPr>
          <p:cNvPr id="18" name="Straight Arrow Connector 17"/>
          <p:cNvCxnSpPr/>
          <p:nvPr/>
        </p:nvCxnSpPr>
        <p:spPr>
          <a:xfrm>
            <a:off x="4603506" y="3050252"/>
            <a:ext cx="489243" cy="25477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6138816" y="3839645"/>
            <a:ext cx="382458" cy="21571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7531460" y="4545194"/>
            <a:ext cx="382458" cy="21571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flipV="1">
            <a:off x="3731808" y="3639805"/>
            <a:ext cx="1289515" cy="21477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nvGrpSpPr>
          <p:cNvPr id="39" name="Group 38"/>
          <p:cNvGrpSpPr/>
          <p:nvPr/>
        </p:nvGrpSpPr>
        <p:grpSpPr>
          <a:xfrm>
            <a:off x="2622332" y="3048130"/>
            <a:ext cx="1086714" cy="1123916"/>
            <a:chOff x="715333" y="3001215"/>
            <a:chExt cx="1086714" cy="1123916"/>
          </a:xfrm>
        </p:grpSpPr>
        <p:grpSp>
          <p:nvGrpSpPr>
            <p:cNvPr id="25" name="Group 24"/>
            <p:cNvGrpSpPr/>
            <p:nvPr/>
          </p:nvGrpSpPr>
          <p:grpSpPr>
            <a:xfrm>
              <a:off x="715333" y="3001215"/>
              <a:ext cx="1086714" cy="1092706"/>
              <a:chOff x="715333" y="3001215"/>
              <a:chExt cx="1086714" cy="1092706"/>
            </a:xfrm>
          </p:grpSpPr>
          <p:sp>
            <p:nvSpPr>
              <p:cNvPr id="26" name="Right Arrow 25"/>
              <p:cNvSpPr/>
              <p:nvPr/>
            </p:nvSpPr>
            <p:spPr>
              <a:xfrm rot="16200000">
                <a:off x="1092573" y="3076223"/>
                <a:ext cx="331404" cy="181388"/>
              </a:xfrm>
              <a:prstGeom prst="rightArrow">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p>
            </p:txBody>
          </p:sp>
          <p:sp>
            <p:nvSpPr>
              <p:cNvPr id="27" name="Right Arrow 26"/>
              <p:cNvSpPr/>
              <p:nvPr/>
            </p:nvSpPr>
            <p:spPr>
              <a:xfrm rot="13679355">
                <a:off x="787619" y="3231957"/>
                <a:ext cx="331404" cy="181388"/>
              </a:xfrm>
              <a:prstGeom prst="rightArrow">
                <a:avLst/>
              </a:prstGeom>
              <a:solidFill>
                <a:schemeClr val="accent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p>
            </p:txBody>
          </p:sp>
          <p:sp>
            <p:nvSpPr>
              <p:cNvPr id="28" name="Right Arrow 27"/>
              <p:cNvSpPr/>
              <p:nvPr/>
            </p:nvSpPr>
            <p:spPr>
              <a:xfrm rot="8318996">
                <a:off x="715333" y="3859088"/>
                <a:ext cx="331404" cy="181388"/>
              </a:xfrm>
              <a:prstGeom prst="rightArrow">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p>
            </p:txBody>
          </p:sp>
          <p:sp>
            <p:nvSpPr>
              <p:cNvPr id="29" name="Right Arrow 28"/>
              <p:cNvSpPr/>
              <p:nvPr/>
            </p:nvSpPr>
            <p:spPr>
              <a:xfrm rot="2479917">
                <a:off x="1329539" y="3912533"/>
                <a:ext cx="331404" cy="181388"/>
              </a:xfrm>
              <a:prstGeom prst="rightArrow">
                <a:avLst/>
              </a:prstGeom>
              <a:solidFill>
                <a:srgbClr val="3333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p>
            </p:txBody>
          </p:sp>
          <p:sp>
            <p:nvSpPr>
              <p:cNvPr id="30" name="Right Arrow 29"/>
              <p:cNvSpPr/>
              <p:nvPr/>
            </p:nvSpPr>
            <p:spPr>
              <a:xfrm rot="19981556">
                <a:off x="1470643" y="3346208"/>
                <a:ext cx="331404" cy="181388"/>
              </a:xfrm>
              <a:prstGeom prst="rightArrow">
                <a:avLst/>
              </a:prstGeom>
              <a:solidFill>
                <a:schemeClr val="accent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p>
            </p:txBody>
          </p:sp>
        </p:grpSp>
        <p:grpSp>
          <p:nvGrpSpPr>
            <p:cNvPr id="32" name="Group 31"/>
            <p:cNvGrpSpPr/>
            <p:nvPr/>
          </p:nvGrpSpPr>
          <p:grpSpPr>
            <a:xfrm>
              <a:off x="757206" y="3235733"/>
              <a:ext cx="910829" cy="889398"/>
              <a:chOff x="757206" y="3235733"/>
              <a:chExt cx="910829" cy="889398"/>
            </a:xfrm>
          </p:grpSpPr>
          <p:sp>
            <p:nvSpPr>
              <p:cNvPr id="33" name="Ovaal 8"/>
              <p:cNvSpPr/>
              <p:nvPr/>
            </p:nvSpPr>
            <p:spPr>
              <a:xfrm>
                <a:off x="757206" y="3235733"/>
                <a:ext cx="910829" cy="88939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p>
            </p:txBody>
          </p:sp>
          <p:sp>
            <p:nvSpPr>
              <p:cNvPr id="34" name="Ovaal 9"/>
              <p:cNvSpPr/>
              <p:nvPr/>
            </p:nvSpPr>
            <p:spPr>
              <a:xfrm>
                <a:off x="1198332" y="3298939"/>
                <a:ext cx="117872" cy="9184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p>
            </p:txBody>
          </p:sp>
          <p:sp>
            <p:nvSpPr>
              <p:cNvPr id="35" name="Ovaal 10"/>
              <p:cNvSpPr/>
              <p:nvPr/>
            </p:nvSpPr>
            <p:spPr>
              <a:xfrm>
                <a:off x="973304" y="3380547"/>
                <a:ext cx="225028" cy="197477"/>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p>
            </p:txBody>
          </p:sp>
          <p:sp>
            <p:nvSpPr>
              <p:cNvPr id="36" name="Ovaal 11"/>
              <p:cNvSpPr/>
              <p:nvPr/>
            </p:nvSpPr>
            <p:spPr>
              <a:xfrm>
                <a:off x="1326920" y="3380547"/>
                <a:ext cx="235744" cy="316873"/>
              </a:xfrm>
              <a:prstGeom prst="ellipse">
                <a:avLst/>
              </a:prstGeom>
              <a:solidFill>
                <a:srgbClr val="649B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p>
            </p:txBody>
          </p:sp>
          <p:sp>
            <p:nvSpPr>
              <p:cNvPr id="37" name="Ovaal 12"/>
              <p:cNvSpPr/>
              <p:nvPr/>
            </p:nvSpPr>
            <p:spPr>
              <a:xfrm>
                <a:off x="855432" y="3718852"/>
                <a:ext cx="342900" cy="236144"/>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p>
            </p:txBody>
          </p:sp>
          <p:sp>
            <p:nvSpPr>
              <p:cNvPr id="38" name="Ovaal 14"/>
              <p:cNvSpPr/>
              <p:nvPr/>
            </p:nvSpPr>
            <p:spPr>
              <a:xfrm>
                <a:off x="1288225" y="3836226"/>
                <a:ext cx="160736" cy="122868"/>
              </a:xfrm>
              <a:prstGeom prst="ellipse">
                <a:avLst/>
              </a:prstGeom>
              <a:solidFill>
                <a:srgbClr val="3333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p>
            </p:txBody>
          </p:sp>
        </p:grpSp>
      </p:grpSp>
      <p:cxnSp>
        <p:nvCxnSpPr>
          <p:cNvPr id="4" name="Straight Arrow Connector 3"/>
          <p:cNvCxnSpPr/>
          <p:nvPr/>
        </p:nvCxnSpPr>
        <p:spPr>
          <a:xfrm>
            <a:off x="6138816" y="3854575"/>
            <a:ext cx="1775102" cy="90633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0" name="Right Arrow 39"/>
          <p:cNvSpPr/>
          <p:nvPr/>
        </p:nvSpPr>
        <p:spPr>
          <a:xfrm rot="8130197">
            <a:off x="5684338" y="2928174"/>
            <a:ext cx="809873" cy="239910"/>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p>
        </p:txBody>
      </p:sp>
    </p:spTree>
    <p:extLst>
      <p:ext uri="{BB962C8B-B14F-4D97-AF65-F5344CB8AC3E}">
        <p14:creationId xmlns:p14="http://schemas.microsoft.com/office/powerpoint/2010/main" val="1156189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0"/>
                                        </p:tgtEl>
                                        <p:attrNameLst>
                                          <p:attrName>style.visibility</p:attrName>
                                        </p:attrNameLst>
                                      </p:cBhvr>
                                      <p:to>
                                        <p:strVal val="visible"/>
                                      </p:to>
                                    </p:set>
                                  </p:childTnLst>
                                </p:cTn>
                              </p:par>
                              <p:par>
                                <p:cTn id="9" presetID="1" presetClass="entr" presetSubtype="0" fill="hold" grpId="1"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xit" presetSubtype="0" fill="hold" grpId="1" nodeType="withEffect">
                                  <p:stCondLst>
                                    <p:cond delay="0"/>
                                  </p:stCondLst>
                                  <p:childTnLst>
                                    <p:set>
                                      <p:cBhvr>
                                        <p:cTn id="16" dur="1" fill="hold">
                                          <p:stCondLst>
                                            <p:cond delay="0"/>
                                          </p:stCondLst>
                                        </p:cTn>
                                        <p:tgtEl>
                                          <p:spTgt spid="40"/>
                                        </p:tgtEl>
                                        <p:attrNameLst>
                                          <p:attrName>style.visibility</p:attrName>
                                        </p:attrNameLst>
                                      </p:cBhvr>
                                      <p:to>
                                        <p:strVal val="hidden"/>
                                      </p:to>
                                    </p:set>
                                  </p:childTnLst>
                                </p:cTn>
                              </p:par>
                              <p:par>
                                <p:cTn id="17" presetID="1" presetClass="exit" presetSubtype="0" fill="hold" nodeType="withEffect">
                                  <p:stCondLst>
                                    <p:cond delay="0"/>
                                  </p:stCondLst>
                                  <p:childTnLst>
                                    <p:set>
                                      <p:cBhvr>
                                        <p:cTn id="18" dur="1" fill="hold">
                                          <p:stCondLst>
                                            <p:cond delay="0"/>
                                          </p:stCondLst>
                                        </p:cTn>
                                        <p:tgtEl>
                                          <p:spTgt spid="4"/>
                                        </p:tgtEl>
                                        <p:attrNameLst>
                                          <p:attrName>style.visibility</p:attrName>
                                        </p:attrNameLst>
                                      </p:cBhvr>
                                      <p:to>
                                        <p:strVal val="hidden"/>
                                      </p:to>
                                    </p:set>
                                  </p:childTnLst>
                                </p:cTn>
                              </p:par>
                              <p:par>
                                <p:cTn id="19" presetID="1" presetClass="exit" presetSubtype="0" fill="hold" grpId="2" nodeType="withEffect">
                                  <p:stCondLst>
                                    <p:cond delay="0"/>
                                  </p:stCondLst>
                                  <p:childTnLst>
                                    <p:set>
                                      <p:cBhvr>
                                        <p:cTn id="20" dur="1" fill="hold">
                                          <p:stCondLst>
                                            <p:cond delay="0"/>
                                          </p:stCondLst>
                                        </p:cTn>
                                        <p:tgtEl>
                                          <p:spTgt spid="13"/>
                                        </p:tgtEl>
                                        <p:attrNameLst>
                                          <p:attrName>style.visibility</p:attrName>
                                        </p:attrNameLst>
                                      </p:cBhvr>
                                      <p:to>
                                        <p:strVal val="hidden"/>
                                      </p:to>
                                    </p:set>
                                  </p:childTnLst>
                                </p:cTn>
                              </p:par>
                              <p:par>
                                <p:cTn id="21" presetID="1" presetClass="entr" presetSubtype="0" fill="hold" nodeType="with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8"/>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39"/>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13" grpId="0" animBg="1"/>
      <p:bldP spid="13" grpId="1" animBg="1"/>
      <p:bldP spid="13" grpId="2" animBg="1"/>
      <p:bldP spid="40" grpId="0" animBg="1"/>
      <p:bldP spid="40"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In de les</a:t>
            </a:r>
            <a:endParaRPr lang="nl-BE" dirty="0"/>
          </a:p>
        </p:txBody>
      </p:sp>
      <p:graphicFrame>
        <p:nvGraphicFramePr>
          <p:cNvPr id="4" name="Tijdelijke aanduiding voor inhoud 3"/>
          <p:cNvGraphicFramePr>
            <a:graphicFrameLocks/>
          </p:cNvGraphicFramePr>
          <p:nvPr>
            <p:extLst>
              <p:ext uri="{D42A27DB-BD31-4B8C-83A1-F6EECF244321}">
                <p14:modId xmlns:p14="http://schemas.microsoft.com/office/powerpoint/2010/main" val="2533215720"/>
              </p:ext>
            </p:extLst>
          </p:nvPr>
        </p:nvGraphicFramePr>
        <p:xfrm>
          <a:off x="844767" y="1822450"/>
          <a:ext cx="10299265" cy="2088352"/>
        </p:xfrm>
        <a:graphic>
          <a:graphicData uri="http://schemas.openxmlformats.org/drawingml/2006/table">
            <a:tbl>
              <a:tblPr firstRow="1" firstCol="1" bandRow="1"/>
              <a:tblGrid>
                <a:gridCol w="592602">
                  <a:extLst>
                    <a:ext uri="{9D8B030D-6E8A-4147-A177-3AD203B41FA5}">
                      <a16:colId xmlns:a16="http://schemas.microsoft.com/office/drawing/2014/main" val="4247899367"/>
                    </a:ext>
                  </a:extLst>
                </a:gridCol>
                <a:gridCol w="1299482">
                  <a:extLst>
                    <a:ext uri="{9D8B030D-6E8A-4147-A177-3AD203B41FA5}">
                      <a16:colId xmlns:a16="http://schemas.microsoft.com/office/drawing/2014/main" val="2481753104"/>
                    </a:ext>
                  </a:extLst>
                </a:gridCol>
                <a:gridCol w="1681436">
                  <a:extLst>
                    <a:ext uri="{9D8B030D-6E8A-4147-A177-3AD203B41FA5}">
                      <a16:colId xmlns:a16="http://schemas.microsoft.com/office/drawing/2014/main" val="2313267671"/>
                    </a:ext>
                  </a:extLst>
                </a:gridCol>
                <a:gridCol w="2241915">
                  <a:extLst>
                    <a:ext uri="{9D8B030D-6E8A-4147-A177-3AD203B41FA5}">
                      <a16:colId xmlns:a16="http://schemas.microsoft.com/office/drawing/2014/main" val="2190682577"/>
                    </a:ext>
                  </a:extLst>
                </a:gridCol>
                <a:gridCol w="4483830">
                  <a:extLst>
                    <a:ext uri="{9D8B030D-6E8A-4147-A177-3AD203B41FA5}">
                      <a16:colId xmlns:a16="http://schemas.microsoft.com/office/drawing/2014/main" val="2175802684"/>
                    </a:ext>
                  </a:extLst>
                </a:gridCol>
              </a:tblGrid>
              <a:tr h="390814">
                <a:tc rowSpan="3">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nSpc>
                          <a:spcPct val="107000"/>
                        </a:lnSpc>
                        <a:spcAft>
                          <a:spcPts val="800"/>
                        </a:spcAft>
                      </a:pPr>
                      <a:r>
                        <a:rPr lang="nl-BE" sz="1600" b="0" dirty="0">
                          <a:solidFill>
                            <a:schemeClr val="bg1"/>
                          </a:solidFill>
                          <a:effectLst/>
                          <a:latin typeface="Corbel" panose="020B0503020204020204" pitchFamily="34" charset="0"/>
                          <a:ea typeface="Calibri" panose="020F0502020204030204" pitchFamily="34" charset="0"/>
                          <a:cs typeface="Times New Roman" panose="02020603050405020304" pitchFamily="18" charset="0"/>
                        </a:rPr>
                        <a:t>CL</a:t>
                      </a:r>
                    </a:p>
                  </a:txBody>
                  <a:tcPr marL="47638" marR="476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70AD47"/>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nSpc>
                          <a:spcPct val="107000"/>
                        </a:lnSpc>
                        <a:spcAft>
                          <a:spcPts val="800"/>
                        </a:spcAft>
                      </a:pPr>
                      <a:r>
                        <a:rPr lang="nl-BE" sz="1600" dirty="0" err="1" smtClean="0">
                          <a:effectLst/>
                          <a:latin typeface="Corbel" panose="020B0503020204020204" pitchFamily="34" charset="0"/>
                          <a:ea typeface="Calibri" panose="020F0502020204030204" pitchFamily="34" charset="0"/>
                          <a:cs typeface="Times New Roman" panose="02020603050405020304" pitchFamily="18" charset="0"/>
                        </a:rPr>
                        <a:t>lesfase</a:t>
                      </a:r>
                      <a:endParaRPr lang="nl-BE" sz="1600" dirty="0">
                        <a:effectLst/>
                        <a:latin typeface="Corbel" panose="020B0503020204020204" pitchFamily="34" charset="0"/>
                        <a:ea typeface="Calibri" panose="020F0502020204030204" pitchFamily="34" charset="0"/>
                        <a:cs typeface="Times New Roman" panose="02020603050405020304" pitchFamily="18" charset="0"/>
                      </a:endParaRPr>
                    </a:p>
                  </a:txBody>
                  <a:tcPr marL="47638" marR="476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70AD47">
                        <a:lumMod val="40000"/>
                        <a:lumOff val="60000"/>
                      </a:srgb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nSpc>
                          <a:spcPct val="107000"/>
                        </a:lnSpc>
                        <a:spcAft>
                          <a:spcPts val="800"/>
                        </a:spcAft>
                      </a:pPr>
                      <a:r>
                        <a:rPr lang="nl-BE" sz="1600" b="1" dirty="0" smtClean="0">
                          <a:solidFill>
                            <a:schemeClr val="bg1"/>
                          </a:solidFill>
                          <a:effectLst/>
                          <a:latin typeface="Corbel" panose="020B0503020204020204" pitchFamily="34" charset="0"/>
                          <a:ea typeface="Calibri" panose="020F0502020204030204" pitchFamily="34" charset="0"/>
                          <a:cs typeface="Times New Roman" panose="02020603050405020304" pitchFamily="18" charset="0"/>
                        </a:rPr>
                        <a:t>contextualiseren</a:t>
                      </a:r>
                      <a:endParaRPr lang="nl-BE" sz="1600" b="1" dirty="0">
                        <a:solidFill>
                          <a:schemeClr val="bg1"/>
                        </a:solidFill>
                        <a:effectLst/>
                        <a:latin typeface="Corbel" panose="020B0503020204020204" pitchFamily="34" charset="0"/>
                        <a:ea typeface="Calibri" panose="020F0502020204030204" pitchFamily="34" charset="0"/>
                        <a:cs typeface="Times New Roman" panose="02020603050405020304" pitchFamily="18" charset="0"/>
                      </a:endParaRPr>
                    </a:p>
                  </a:txBody>
                  <a:tcPr marL="47638" marR="476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nSpc>
                          <a:spcPct val="107000"/>
                        </a:lnSpc>
                        <a:spcAft>
                          <a:spcPts val="800"/>
                        </a:spcAft>
                      </a:pPr>
                      <a:r>
                        <a:rPr lang="nl-BE" sz="1600" b="1" dirty="0" smtClean="0">
                          <a:solidFill>
                            <a:schemeClr val="bg1"/>
                          </a:solidFill>
                          <a:effectLst/>
                          <a:latin typeface="Corbel" panose="020B0503020204020204" pitchFamily="34" charset="0"/>
                          <a:ea typeface="Calibri" panose="020F0502020204030204" pitchFamily="34" charset="0"/>
                          <a:cs typeface="Times New Roman" panose="02020603050405020304" pitchFamily="18" charset="0"/>
                        </a:rPr>
                        <a:t>inleiden</a:t>
                      </a:r>
                      <a:endParaRPr lang="nl-BE" sz="1600" b="1" dirty="0">
                        <a:solidFill>
                          <a:schemeClr val="bg1"/>
                        </a:solidFill>
                        <a:effectLst/>
                        <a:latin typeface="Corbel" panose="020B0503020204020204" pitchFamily="34" charset="0"/>
                        <a:ea typeface="Calibri" panose="020F0502020204030204" pitchFamily="34" charset="0"/>
                        <a:cs typeface="Times New Roman" panose="02020603050405020304" pitchFamily="18" charset="0"/>
                      </a:endParaRPr>
                    </a:p>
                  </a:txBody>
                  <a:tcPr marL="47638" marR="476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nSpc>
                          <a:spcPct val="107000"/>
                        </a:lnSpc>
                        <a:spcAft>
                          <a:spcPts val="800"/>
                        </a:spcAft>
                      </a:pPr>
                      <a:r>
                        <a:rPr lang="nl-BE" sz="1600" b="1" dirty="0" smtClean="0">
                          <a:solidFill>
                            <a:schemeClr val="bg1"/>
                          </a:solidFill>
                          <a:effectLst/>
                          <a:latin typeface="Corbel" panose="020B0503020204020204" pitchFamily="34" charset="0"/>
                          <a:ea typeface="Calibri" panose="020F0502020204030204" pitchFamily="34" charset="0"/>
                          <a:cs typeface="Times New Roman" panose="02020603050405020304" pitchFamily="18" charset="0"/>
                        </a:rPr>
                        <a:t>vastzetten</a:t>
                      </a:r>
                      <a:endParaRPr lang="nl-BE" sz="1600" b="1" dirty="0">
                        <a:solidFill>
                          <a:schemeClr val="bg1"/>
                        </a:solidFill>
                        <a:effectLst/>
                        <a:latin typeface="Corbel" panose="020B0503020204020204" pitchFamily="34" charset="0"/>
                        <a:ea typeface="Calibri" panose="020F0502020204030204" pitchFamily="34" charset="0"/>
                        <a:cs typeface="Times New Roman" panose="02020603050405020304" pitchFamily="18" charset="0"/>
                      </a:endParaRPr>
                    </a:p>
                  </a:txBody>
                  <a:tcPr marL="47638" marR="476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0000"/>
                    </a:solidFill>
                  </a:tcPr>
                </a:tc>
                <a:extLst>
                  <a:ext uri="{0D108BD9-81ED-4DB2-BD59-A6C34878D82A}">
                    <a16:rowId xmlns:a16="http://schemas.microsoft.com/office/drawing/2014/main" val="446098628"/>
                  </a:ext>
                </a:extLst>
              </a:tr>
              <a:tr h="377337">
                <a:tc vMerge="1">
                  <a:txBody>
                    <a:bodyPr/>
                    <a:lstStyle/>
                    <a:p>
                      <a:endParaRPr lang="nl-BE"/>
                    </a:p>
                  </a:txBody>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nSpc>
                          <a:spcPct val="107000"/>
                        </a:lnSpc>
                        <a:spcAft>
                          <a:spcPts val="800"/>
                        </a:spcAft>
                      </a:pPr>
                      <a:r>
                        <a:rPr lang="nl-BE" sz="1600" dirty="0" smtClean="0">
                          <a:effectLst/>
                          <a:latin typeface="Corbel" panose="020B0503020204020204" pitchFamily="34" charset="0"/>
                          <a:ea typeface="Calibri" panose="020F0502020204030204" pitchFamily="34" charset="0"/>
                          <a:cs typeface="Times New Roman" panose="02020603050405020304" pitchFamily="18" charset="0"/>
                        </a:rPr>
                        <a:t>dialoog</a:t>
                      </a:r>
                      <a:endParaRPr lang="nl-BE" sz="1600" dirty="0">
                        <a:effectLst/>
                        <a:latin typeface="Corbel" panose="020B0503020204020204" pitchFamily="34" charset="0"/>
                        <a:ea typeface="Calibri" panose="020F0502020204030204" pitchFamily="34" charset="0"/>
                        <a:cs typeface="Times New Roman" panose="02020603050405020304" pitchFamily="18" charset="0"/>
                      </a:endParaRPr>
                    </a:p>
                  </a:txBody>
                  <a:tcPr marL="47638" marR="476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70AD47">
                        <a:lumMod val="40000"/>
                        <a:lumOff val="60000"/>
                      </a:srgbClr>
                    </a:solidFill>
                  </a:tcPr>
                </a:tc>
                <a:tc gridSpan="3">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nSpc>
                          <a:spcPct val="107000"/>
                        </a:lnSpc>
                        <a:spcAft>
                          <a:spcPts val="800"/>
                        </a:spcAft>
                      </a:pPr>
                      <a:r>
                        <a:rPr lang="nl-BE" sz="1600" b="1" dirty="0" smtClean="0">
                          <a:solidFill>
                            <a:schemeClr val="bg1"/>
                          </a:solidFill>
                          <a:effectLst/>
                          <a:latin typeface="Corbel" panose="020B0503020204020204" pitchFamily="34" charset="0"/>
                          <a:ea typeface="Calibri" panose="020F0502020204030204" pitchFamily="34" charset="0"/>
                          <a:cs typeface="Times New Roman" panose="02020603050405020304" pitchFamily="18" charset="0"/>
                        </a:rPr>
                        <a:t>leerkracht gecenterd</a:t>
                      </a:r>
                    </a:p>
                  </a:txBody>
                  <a:tcPr marL="47638" marR="476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hMerge="1">
                  <a:txBody>
                    <a:bodyPr/>
                    <a:lstStyle/>
                    <a:p>
                      <a:endParaRPr lang="nl-BE"/>
                    </a:p>
                  </a:txBody>
                  <a:tcPr/>
                </a:tc>
                <a:tc hMerge="1">
                  <a:txBody>
                    <a:bodyPr/>
                    <a:lstStyle/>
                    <a:p>
                      <a:endParaRPr lang="nl-BE"/>
                    </a:p>
                  </a:txBody>
                  <a:tcPr/>
                </a:tc>
                <a:extLst>
                  <a:ext uri="{0D108BD9-81ED-4DB2-BD59-A6C34878D82A}">
                    <a16:rowId xmlns:a16="http://schemas.microsoft.com/office/drawing/2014/main" val="3126152551"/>
                  </a:ext>
                </a:extLst>
              </a:tr>
              <a:tr h="1320201">
                <a:tc vMerge="1">
                  <a:txBody>
                    <a:bodyPr/>
                    <a:lstStyle/>
                    <a:p>
                      <a:endParaRPr lang="nl-BE"/>
                    </a:p>
                  </a:txBody>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nSpc>
                          <a:spcPct val="107000"/>
                        </a:lnSpc>
                        <a:spcAft>
                          <a:spcPts val="800"/>
                        </a:spcAft>
                      </a:pPr>
                      <a:r>
                        <a:rPr lang="en-GB" sz="1600" dirty="0" err="1" smtClean="0">
                          <a:effectLst/>
                          <a:latin typeface="Corbel" panose="020B0503020204020204" pitchFamily="34" charset="0"/>
                          <a:ea typeface="Calibri" panose="020F0502020204030204" pitchFamily="34" charset="0"/>
                          <a:cs typeface="Times New Roman" panose="02020603050405020304" pitchFamily="18" charset="0"/>
                        </a:rPr>
                        <a:t>inhoud</a:t>
                      </a:r>
                      <a:endParaRPr lang="nl-BE" sz="1600" dirty="0">
                        <a:effectLst/>
                        <a:latin typeface="Corbel" panose="020B0503020204020204" pitchFamily="34" charset="0"/>
                        <a:ea typeface="Calibri" panose="020F0502020204030204" pitchFamily="34" charset="0"/>
                        <a:cs typeface="Times New Roman" panose="02020603050405020304" pitchFamily="18" charset="0"/>
                      </a:endParaRPr>
                    </a:p>
                  </a:txBody>
                  <a:tcPr marL="47638" marR="476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70AD47">
                        <a:lumMod val="40000"/>
                        <a:lumOff val="60000"/>
                      </a:srgb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nSpc>
                          <a:spcPct val="107000"/>
                        </a:lnSpc>
                        <a:spcAft>
                          <a:spcPts val="800"/>
                        </a:spcAft>
                      </a:pPr>
                      <a:r>
                        <a:rPr lang="en-GB" sz="1600" dirty="0" smtClean="0">
                          <a:effectLst/>
                          <a:latin typeface="Corbel" panose="020B0503020204020204" pitchFamily="34" charset="0"/>
                          <a:ea typeface="Calibri" panose="020F0502020204030204" pitchFamily="34" charset="0"/>
                          <a:cs typeface="Times New Roman" panose="02020603050405020304" pitchFamily="18" charset="0"/>
                        </a:rPr>
                        <a:t>Mind setting. Het </a:t>
                      </a:r>
                      <a:r>
                        <a:rPr lang="en-GB" sz="1600" dirty="0" err="1" smtClean="0">
                          <a:effectLst/>
                          <a:latin typeface="Corbel" panose="020B0503020204020204" pitchFamily="34" charset="0"/>
                          <a:ea typeface="Calibri" panose="020F0502020204030204" pitchFamily="34" charset="0"/>
                          <a:cs typeface="Times New Roman" panose="02020603050405020304" pitchFamily="18" charset="0"/>
                        </a:rPr>
                        <a:t>onderwerp</a:t>
                      </a:r>
                      <a:r>
                        <a:rPr lang="en-GB" sz="1600" dirty="0" smtClean="0">
                          <a:effectLst/>
                          <a:latin typeface="Corbel" panose="020B0503020204020204" pitchFamily="34" charset="0"/>
                          <a:ea typeface="Calibri" panose="020F0502020204030204" pitchFamily="34" charset="0"/>
                          <a:cs typeface="Times New Roman" panose="02020603050405020304" pitchFamily="18" charset="0"/>
                        </a:rPr>
                        <a:t> </a:t>
                      </a:r>
                      <a:r>
                        <a:rPr lang="en-GB" sz="1600" dirty="0" err="1" smtClean="0">
                          <a:effectLst/>
                          <a:latin typeface="Corbel" panose="020B0503020204020204" pitchFamily="34" charset="0"/>
                          <a:ea typeface="Calibri" panose="020F0502020204030204" pitchFamily="34" charset="0"/>
                          <a:cs typeface="Times New Roman" panose="02020603050405020304" pitchFamily="18" charset="0"/>
                        </a:rPr>
                        <a:t>wordt</a:t>
                      </a:r>
                      <a:r>
                        <a:rPr lang="en-GB" sz="1600" dirty="0" smtClean="0">
                          <a:effectLst/>
                          <a:latin typeface="Corbel" panose="020B0503020204020204" pitchFamily="34" charset="0"/>
                          <a:ea typeface="Calibri" panose="020F0502020204030204" pitchFamily="34" charset="0"/>
                          <a:cs typeface="Times New Roman" panose="02020603050405020304" pitchFamily="18" charset="0"/>
                        </a:rPr>
                        <a:t> </a:t>
                      </a:r>
                      <a:r>
                        <a:rPr lang="en-GB" sz="1600" dirty="0" err="1" smtClean="0">
                          <a:effectLst/>
                          <a:latin typeface="Corbel" panose="020B0503020204020204" pitchFamily="34" charset="0"/>
                          <a:ea typeface="Calibri" panose="020F0502020204030204" pitchFamily="34" charset="0"/>
                          <a:cs typeface="Times New Roman" panose="02020603050405020304" pitchFamily="18" charset="0"/>
                        </a:rPr>
                        <a:t>ingeleid</a:t>
                      </a:r>
                      <a:r>
                        <a:rPr lang="en-GB" sz="1600" dirty="0" smtClean="0">
                          <a:effectLst/>
                          <a:latin typeface="Corbel" panose="020B0503020204020204" pitchFamily="34" charset="0"/>
                          <a:ea typeface="Calibri" panose="020F0502020204030204" pitchFamily="34" charset="0"/>
                          <a:cs typeface="Times New Roman" panose="02020603050405020304" pitchFamily="18" charset="0"/>
                        </a:rPr>
                        <a:t>, in</a:t>
                      </a:r>
                      <a:r>
                        <a:rPr lang="en-GB" sz="1600" baseline="0" dirty="0" smtClean="0">
                          <a:effectLst/>
                          <a:latin typeface="Corbel" panose="020B0503020204020204" pitchFamily="34" charset="0"/>
                          <a:ea typeface="Calibri" panose="020F0502020204030204" pitchFamily="34" charset="0"/>
                          <a:cs typeface="Times New Roman" panose="02020603050405020304" pitchFamily="18" charset="0"/>
                        </a:rPr>
                        <a:t> context </a:t>
                      </a:r>
                      <a:r>
                        <a:rPr lang="en-GB" sz="1600" baseline="0" dirty="0" err="1" smtClean="0">
                          <a:effectLst/>
                          <a:latin typeface="Corbel" panose="020B0503020204020204" pitchFamily="34" charset="0"/>
                          <a:ea typeface="Calibri" panose="020F0502020204030204" pitchFamily="34" charset="0"/>
                          <a:cs typeface="Times New Roman" panose="02020603050405020304" pitchFamily="18" charset="0"/>
                        </a:rPr>
                        <a:t>gezet</a:t>
                      </a:r>
                      <a:r>
                        <a:rPr lang="en-GB" sz="1600" baseline="0" dirty="0" smtClean="0">
                          <a:effectLst/>
                          <a:latin typeface="Corbel" panose="020B0503020204020204" pitchFamily="34" charset="0"/>
                          <a:ea typeface="Calibri" panose="020F0502020204030204" pitchFamily="34" charset="0"/>
                          <a:cs typeface="Times New Roman" panose="02020603050405020304" pitchFamily="18" charset="0"/>
                        </a:rPr>
                        <a:t>. </a:t>
                      </a:r>
                      <a:endParaRPr lang="nl-BE" sz="1600" dirty="0">
                        <a:effectLst/>
                        <a:latin typeface="Corbel" panose="020B0503020204020204" pitchFamily="34" charset="0"/>
                        <a:ea typeface="Calibri" panose="020F0502020204030204" pitchFamily="34" charset="0"/>
                        <a:cs typeface="Times New Roman" panose="02020603050405020304" pitchFamily="18" charset="0"/>
                      </a:endParaRPr>
                    </a:p>
                  </a:txBody>
                  <a:tcPr marL="47638" marR="476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70AD47">
                        <a:lumMod val="20000"/>
                        <a:lumOff val="80000"/>
                      </a:srgb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nSpc>
                          <a:spcPct val="107000"/>
                        </a:lnSpc>
                        <a:spcAft>
                          <a:spcPts val="800"/>
                        </a:spcAft>
                      </a:pPr>
                      <a:r>
                        <a:rPr lang="nl-BE" sz="1600" dirty="0" smtClean="0">
                          <a:effectLst/>
                          <a:latin typeface="Corbel" panose="020B0503020204020204" pitchFamily="34" charset="0"/>
                          <a:ea typeface="Calibri" panose="020F0502020204030204" pitchFamily="34" charset="0"/>
                          <a:cs typeface="Times New Roman" panose="02020603050405020304" pitchFamily="18" charset="0"/>
                        </a:rPr>
                        <a:t>Het wetenschappelijk concept aanbrengen. </a:t>
                      </a:r>
                      <a:endParaRPr lang="nl-BE" sz="1600" dirty="0">
                        <a:effectLst/>
                        <a:latin typeface="Corbel" panose="020B0503020204020204" pitchFamily="34" charset="0"/>
                        <a:ea typeface="Calibri" panose="020F0502020204030204" pitchFamily="34" charset="0"/>
                        <a:cs typeface="Times New Roman" panose="02020603050405020304" pitchFamily="18" charset="0"/>
                      </a:endParaRPr>
                    </a:p>
                  </a:txBody>
                  <a:tcPr marL="47638" marR="476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70AD47">
                        <a:lumMod val="20000"/>
                        <a:lumOff val="80000"/>
                      </a:srgb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nSpc>
                          <a:spcPct val="107000"/>
                        </a:lnSpc>
                        <a:spcAft>
                          <a:spcPts val="800"/>
                        </a:spcAft>
                      </a:pPr>
                      <a:r>
                        <a:rPr lang="en-GB" sz="1600" dirty="0" smtClean="0">
                          <a:effectLst/>
                          <a:latin typeface="Corbel" panose="020B0503020204020204" pitchFamily="34" charset="0"/>
                          <a:ea typeface="Calibri" panose="020F0502020204030204" pitchFamily="34" charset="0"/>
                          <a:cs typeface="Times New Roman" panose="02020603050405020304" pitchFamily="18" charset="0"/>
                        </a:rPr>
                        <a:t>Het </a:t>
                      </a:r>
                      <a:r>
                        <a:rPr lang="en-GB" sz="1600" dirty="0" err="1" smtClean="0">
                          <a:effectLst/>
                          <a:latin typeface="Corbel" panose="020B0503020204020204" pitchFamily="34" charset="0"/>
                          <a:ea typeface="Calibri" panose="020F0502020204030204" pitchFamily="34" charset="0"/>
                          <a:cs typeface="Times New Roman" panose="02020603050405020304" pitchFamily="18" charset="0"/>
                        </a:rPr>
                        <a:t>wetenschappelijk</a:t>
                      </a:r>
                      <a:r>
                        <a:rPr lang="en-GB" sz="1600" dirty="0" smtClean="0">
                          <a:effectLst/>
                          <a:latin typeface="Corbel" panose="020B0503020204020204" pitchFamily="34" charset="0"/>
                          <a:ea typeface="Calibri" panose="020F0502020204030204" pitchFamily="34" charset="0"/>
                          <a:cs typeface="Times New Roman" panose="02020603050405020304" pitchFamily="18" charset="0"/>
                        </a:rPr>
                        <a:t> concept </a:t>
                      </a:r>
                      <a:r>
                        <a:rPr lang="en-GB" sz="1600" dirty="0" err="1" smtClean="0">
                          <a:effectLst/>
                          <a:latin typeface="Corbel" panose="020B0503020204020204" pitchFamily="34" charset="0"/>
                          <a:ea typeface="Calibri" panose="020F0502020204030204" pitchFamily="34" charset="0"/>
                          <a:cs typeface="Times New Roman" panose="02020603050405020304" pitchFamily="18" charset="0"/>
                        </a:rPr>
                        <a:t>gebruiken</a:t>
                      </a:r>
                      <a:r>
                        <a:rPr lang="en-GB" sz="1600" dirty="0" smtClean="0">
                          <a:effectLst/>
                          <a:latin typeface="Corbel" panose="020B0503020204020204" pitchFamily="34" charset="0"/>
                          <a:ea typeface="Calibri" panose="020F0502020204030204" pitchFamily="34" charset="0"/>
                          <a:cs typeface="Times New Roman" panose="02020603050405020304" pitchFamily="18" charset="0"/>
                        </a:rPr>
                        <a:t> </a:t>
                      </a:r>
                      <a:r>
                        <a:rPr lang="en-GB" sz="1600" dirty="0" err="1" smtClean="0">
                          <a:effectLst/>
                          <a:latin typeface="Corbel" panose="020B0503020204020204" pitchFamily="34" charset="0"/>
                          <a:ea typeface="Calibri" panose="020F0502020204030204" pitchFamily="34" charset="0"/>
                          <a:cs typeface="Times New Roman" panose="02020603050405020304" pitchFamily="18" charset="0"/>
                        </a:rPr>
                        <a:t>en</a:t>
                      </a:r>
                      <a:r>
                        <a:rPr lang="en-GB" sz="1600" dirty="0" smtClean="0">
                          <a:effectLst/>
                          <a:latin typeface="Corbel" panose="020B0503020204020204" pitchFamily="34" charset="0"/>
                          <a:ea typeface="Calibri" panose="020F0502020204030204" pitchFamily="34" charset="0"/>
                          <a:cs typeface="Times New Roman" panose="02020603050405020304" pitchFamily="18" charset="0"/>
                        </a:rPr>
                        <a:t> </a:t>
                      </a:r>
                      <a:r>
                        <a:rPr lang="en-GB" sz="1600" dirty="0" err="1" smtClean="0">
                          <a:effectLst/>
                          <a:latin typeface="Corbel" panose="020B0503020204020204" pitchFamily="34" charset="0"/>
                          <a:ea typeface="Calibri" panose="020F0502020204030204" pitchFamily="34" charset="0"/>
                          <a:cs typeface="Times New Roman" panose="02020603050405020304" pitchFamily="18" charset="0"/>
                        </a:rPr>
                        <a:t>toepassen</a:t>
                      </a:r>
                      <a:r>
                        <a:rPr lang="en-GB" sz="1600" baseline="0" dirty="0" smtClean="0">
                          <a:effectLst/>
                          <a:latin typeface="Corbel" panose="020B0503020204020204" pitchFamily="34" charset="0"/>
                          <a:ea typeface="Calibri" panose="020F0502020204030204" pitchFamily="34" charset="0"/>
                          <a:cs typeface="Times New Roman" panose="02020603050405020304" pitchFamily="18" charset="0"/>
                        </a:rPr>
                        <a:t> in </a:t>
                      </a:r>
                      <a:r>
                        <a:rPr lang="en-GB" sz="1600" baseline="0" dirty="0" err="1" smtClean="0">
                          <a:effectLst/>
                          <a:latin typeface="Corbel" panose="020B0503020204020204" pitchFamily="34" charset="0"/>
                          <a:ea typeface="Calibri" panose="020F0502020204030204" pitchFamily="34" charset="0"/>
                          <a:cs typeface="Times New Roman" panose="02020603050405020304" pitchFamily="18" charset="0"/>
                        </a:rPr>
                        <a:t>oefeningen</a:t>
                      </a:r>
                      <a:r>
                        <a:rPr lang="en-GB" sz="1600" baseline="0" dirty="0" smtClean="0">
                          <a:effectLst/>
                          <a:latin typeface="Corbel" panose="020B0503020204020204" pitchFamily="34" charset="0"/>
                          <a:ea typeface="Calibri" panose="020F0502020204030204" pitchFamily="34" charset="0"/>
                          <a:cs typeface="Times New Roman" panose="02020603050405020304" pitchFamily="18" charset="0"/>
                        </a:rPr>
                        <a:t>, </a:t>
                      </a:r>
                      <a:r>
                        <a:rPr lang="en-GB" sz="1600" baseline="0" dirty="0" err="1" smtClean="0">
                          <a:effectLst/>
                          <a:latin typeface="Corbel" panose="020B0503020204020204" pitchFamily="34" charset="0"/>
                          <a:ea typeface="Calibri" panose="020F0502020204030204" pitchFamily="34" charset="0"/>
                          <a:cs typeface="Times New Roman" panose="02020603050405020304" pitchFamily="18" charset="0"/>
                        </a:rPr>
                        <a:t>experimenten</a:t>
                      </a:r>
                      <a:r>
                        <a:rPr lang="en-GB" sz="1600" baseline="0" dirty="0" smtClean="0">
                          <a:effectLst/>
                          <a:latin typeface="Corbel" panose="020B0503020204020204" pitchFamily="34" charset="0"/>
                          <a:ea typeface="Calibri" panose="020F0502020204030204" pitchFamily="34" charset="0"/>
                          <a:cs typeface="Times New Roman" panose="02020603050405020304" pitchFamily="18" charset="0"/>
                        </a:rPr>
                        <a:t> </a:t>
                      </a:r>
                      <a:r>
                        <a:rPr lang="en-GB" sz="1600" baseline="0" dirty="0" err="1" smtClean="0">
                          <a:effectLst/>
                          <a:latin typeface="Corbel" panose="020B0503020204020204" pitchFamily="34" charset="0"/>
                          <a:ea typeface="Calibri" panose="020F0502020204030204" pitchFamily="34" charset="0"/>
                          <a:cs typeface="Times New Roman" panose="02020603050405020304" pitchFamily="18" charset="0"/>
                        </a:rPr>
                        <a:t>en</a:t>
                      </a:r>
                      <a:r>
                        <a:rPr lang="en-GB" sz="1600" baseline="0" dirty="0" smtClean="0">
                          <a:effectLst/>
                          <a:latin typeface="Corbel" panose="020B0503020204020204" pitchFamily="34" charset="0"/>
                          <a:ea typeface="Calibri" panose="020F0502020204030204" pitchFamily="34" charset="0"/>
                          <a:cs typeface="Times New Roman" panose="02020603050405020304" pitchFamily="18" charset="0"/>
                        </a:rPr>
                        <a:t> </a:t>
                      </a:r>
                      <a:r>
                        <a:rPr lang="en-GB" sz="1600" baseline="0" dirty="0" err="1" smtClean="0">
                          <a:effectLst/>
                          <a:latin typeface="Corbel" panose="020B0503020204020204" pitchFamily="34" charset="0"/>
                          <a:ea typeface="Calibri" panose="020F0502020204030204" pitchFamily="34" charset="0"/>
                          <a:cs typeface="Times New Roman" panose="02020603050405020304" pitchFamily="18" charset="0"/>
                        </a:rPr>
                        <a:t>vragen</a:t>
                      </a:r>
                      <a:r>
                        <a:rPr lang="en-GB" sz="1600" baseline="0" dirty="0" smtClean="0">
                          <a:effectLst/>
                          <a:latin typeface="Corbel" panose="020B0503020204020204" pitchFamily="34" charset="0"/>
                          <a:ea typeface="Calibri" panose="020F0502020204030204" pitchFamily="34" charset="0"/>
                          <a:cs typeface="Times New Roman" panose="02020603050405020304" pitchFamily="18" charset="0"/>
                        </a:rPr>
                        <a:t>.</a:t>
                      </a:r>
                      <a:endParaRPr lang="nl-BE" sz="1600" dirty="0">
                        <a:effectLst/>
                        <a:latin typeface="Corbel" panose="020B0503020204020204" pitchFamily="34" charset="0"/>
                        <a:ea typeface="Calibri" panose="020F0502020204030204" pitchFamily="34" charset="0"/>
                        <a:cs typeface="Times New Roman" panose="02020603050405020304" pitchFamily="18" charset="0"/>
                      </a:endParaRPr>
                    </a:p>
                  </a:txBody>
                  <a:tcPr marL="47638" marR="476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70AD47">
                        <a:lumMod val="20000"/>
                        <a:lumOff val="80000"/>
                      </a:srgbClr>
                    </a:solidFill>
                  </a:tcPr>
                </a:tc>
                <a:extLst>
                  <a:ext uri="{0D108BD9-81ED-4DB2-BD59-A6C34878D82A}">
                    <a16:rowId xmlns:a16="http://schemas.microsoft.com/office/drawing/2014/main" val="3231275549"/>
                  </a:ext>
                </a:extLst>
              </a:tr>
            </a:tbl>
          </a:graphicData>
        </a:graphic>
      </p:graphicFrame>
    </p:spTree>
    <p:extLst>
      <p:ext uri="{BB962C8B-B14F-4D97-AF65-F5344CB8AC3E}">
        <p14:creationId xmlns:p14="http://schemas.microsoft.com/office/powerpoint/2010/main" val="205847698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Opbouw conceptueel inzicht bij leerlingen</a:t>
            </a:r>
            <a:endParaRPr lang="nl-BE" dirty="0"/>
          </a:p>
        </p:txBody>
      </p:sp>
      <p:sp>
        <p:nvSpPr>
          <p:cNvPr id="6" name="Ovaal 8"/>
          <p:cNvSpPr/>
          <p:nvPr/>
        </p:nvSpPr>
        <p:spPr>
          <a:xfrm>
            <a:off x="3522846" y="2336604"/>
            <a:ext cx="910828" cy="889398"/>
          </a:xfrm>
          <a:prstGeom prst="ellipse">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p>
        </p:txBody>
      </p:sp>
      <p:sp>
        <p:nvSpPr>
          <p:cNvPr id="7" name="Right Arrow 6"/>
          <p:cNvSpPr/>
          <p:nvPr/>
        </p:nvSpPr>
        <p:spPr>
          <a:xfrm rot="18476051">
            <a:off x="4008859" y="2237739"/>
            <a:ext cx="475973" cy="265191"/>
          </a:xfrm>
          <a:prstGeom prst="rightArrow">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p>
        </p:txBody>
      </p:sp>
      <p:sp>
        <p:nvSpPr>
          <p:cNvPr id="8" name="Ovaal 8"/>
          <p:cNvSpPr/>
          <p:nvPr/>
        </p:nvSpPr>
        <p:spPr>
          <a:xfrm>
            <a:off x="5178447" y="3102618"/>
            <a:ext cx="910828" cy="88939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p>
        </p:txBody>
      </p:sp>
      <p:grpSp>
        <p:nvGrpSpPr>
          <p:cNvPr id="9" name="Group 8"/>
          <p:cNvGrpSpPr/>
          <p:nvPr/>
        </p:nvGrpSpPr>
        <p:grpSpPr>
          <a:xfrm>
            <a:off x="6573895" y="3871515"/>
            <a:ext cx="1191765" cy="889398"/>
            <a:chOff x="3049539" y="2001771"/>
            <a:chExt cx="1191765" cy="889398"/>
          </a:xfrm>
        </p:grpSpPr>
        <p:sp>
          <p:nvSpPr>
            <p:cNvPr id="10" name="Ovaal 8"/>
            <p:cNvSpPr/>
            <p:nvPr/>
          </p:nvSpPr>
          <p:spPr>
            <a:xfrm>
              <a:off x="3049539" y="2001771"/>
              <a:ext cx="910828" cy="88939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p>
          </p:txBody>
        </p:sp>
        <p:sp>
          <p:nvSpPr>
            <p:cNvPr id="11" name="Ovaal 15"/>
            <p:cNvSpPr/>
            <p:nvPr/>
          </p:nvSpPr>
          <p:spPr>
            <a:xfrm rot="19605377">
              <a:off x="3421647" y="2339823"/>
              <a:ext cx="192995" cy="187955"/>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p>
          </p:txBody>
        </p:sp>
        <p:sp>
          <p:nvSpPr>
            <p:cNvPr id="12" name="Right Arrow 11"/>
            <p:cNvSpPr/>
            <p:nvPr/>
          </p:nvSpPr>
          <p:spPr>
            <a:xfrm rot="8130197">
              <a:off x="3431431" y="2003383"/>
              <a:ext cx="809873" cy="239910"/>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p>
          </p:txBody>
        </p:sp>
      </p:grpSp>
      <p:sp>
        <p:nvSpPr>
          <p:cNvPr id="13" name="Ovaal 8"/>
          <p:cNvSpPr/>
          <p:nvPr/>
        </p:nvSpPr>
        <p:spPr>
          <a:xfrm>
            <a:off x="8120177" y="4545194"/>
            <a:ext cx="910828" cy="889398"/>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p>
        </p:txBody>
      </p:sp>
      <p:cxnSp>
        <p:nvCxnSpPr>
          <p:cNvPr id="18" name="Straight Arrow Connector 17"/>
          <p:cNvCxnSpPr/>
          <p:nvPr/>
        </p:nvCxnSpPr>
        <p:spPr>
          <a:xfrm>
            <a:off x="4603506" y="3050252"/>
            <a:ext cx="489243" cy="25477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6138816" y="3839645"/>
            <a:ext cx="382458" cy="21571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7531460" y="4545194"/>
            <a:ext cx="382458" cy="21571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flipV="1">
            <a:off x="3731808" y="3639805"/>
            <a:ext cx="1289515" cy="21477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nvGrpSpPr>
          <p:cNvPr id="4" name="Group 3"/>
          <p:cNvGrpSpPr/>
          <p:nvPr/>
        </p:nvGrpSpPr>
        <p:grpSpPr>
          <a:xfrm>
            <a:off x="2622332" y="3048130"/>
            <a:ext cx="1086714" cy="1123916"/>
            <a:chOff x="2622332" y="3048130"/>
            <a:chExt cx="1086714" cy="1123916"/>
          </a:xfrm>
        </p:grpSpPr>
        <p:sp>
          <p:nvSpPr>
            <p:cNvPr id="26" name="Right Arrow 25"/>
            <p:cNvSpPr/>
            <p:nvPr/>
          </p:nvSpPr>
          <p:spPr>
            <a:xfrm rot="16200000">
              <a:off x="2999572" y="3123138"/>
              <a:ext cx="331404" cy="181388"/>
            </a:xfrm>
            <a:prstGeom prst="rightArrow">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p>
          </p:txBody>
        </p:sp>
        <p:sp>
          <p:nvSpPr>
            <p:cNvPr id="27" name="Right Arrow 26"/>
            <p:cNvSpPr/>
            <p:nvPr/>
          </p:nvSpPr>
          <p:spPr>
            <a:xfrm rot="13679355">
              <a:off x="2694618" y="3278872"/>
              <a:ext cx="331404" cy="181388"/>
            </a:xfrm>
            <a:prstGeom prst="rightArrow">
              <a:avLst/>
            </a:prstGeom>
            <a:solidFill>
              <a:schemeClr val="accent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p>
          </p:txBody>
        </p:sp>
        <p:sp>
          <p:nvSpPr>
            <p:cNvPr id="28" name="Right Arrow 27"/>
            <p:cNvSpPr/>
            <p:nvPr/>
          </p:nvSpPr>
          <p:spPr>
            <a:xfrm rot="8318996">
              <a:off x="2622332" y="3906003"/>
              <a:ext cx="331404" cy="181388"/>
            </a:xfrm>
            <a:prstGeom prst="rightArrow">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p>
          </p:txBody>
        </p:sp>
        <p:sp>
          <p:nvSpPr>
            <p:cNvPr id="29" name="Right Arrow 28"/>
            <p:cNvSpPr/>
            <p:nvPr/>
          </p:nvSpPr>
          <p:spPr>
            <a:xfrm rot="2479917">
              <a:off x="3236538" y="3959448"/>
              <a:ext cx="331404" cy="181388"/>
            </a:xfrm>
            <a:prstGeom prst="rightArrow">
              <a:avLst/>
            </a:prstGeom>
            <a:solidFill>
              <a:srgbClr val="3333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p>
          </p:txBody>
        </p:sp>
        <p:sp>
          <p:nvSpPr>
            <p:cNvPr id="30" name="Right Arrow 29"/>
            <p:cNvSpPr/>
            <p:nvPr/>
          </p:nvSpPr>
          <p:spPr>
            <a:xfrm rot="19981556">
              <a:off x="3377642" y="3393123"/>
              <a:ext cx="331404" cy="181388"/>
            </a:xfrm>
            <a:prstGeom prst="rightArrow">
              <a:avLst/>
            </a:prstGeom>
            <a:solidFill>
              <a:schemeClr val="accent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p>
          </p:txBody>
        </p:sp>
        <p:sp>
          <p:nvSpPr>
            <p:cNvPr id="33" name="Ovaal 8"/>
            <p:cNvSpPr/>
            <p:nvPr/>
          </p:nvSpPr>
          <p:spPr>
            <a:xfrm>
              <a:off x="2664205" y="3282648"/>
              <a:ext cx="910829" cy="88939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p>
          </p:txBody>
        </p:sp>
        <p:sp>
          <p:nvSpPr>
            <p:cNvPr id="34" name="Ovaal 9"/>
            <p:cNvSpPr/>
            <p:nvPr/>
          </p:nvSpPr>
          <p:spPr>
            <a:xfrm>
              <a:off x="3105331" y="3345854"/>
              <a:ext cx="117872" cy="9184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p>
          </p:txBody>
        </p:sp>
        <p:sp>
          <p:nvSpPr>
            <p:cNvPr id="35" name="Ovaal 10"/>
            <p:cNvSpPr/>
            <p:nvPr/>
          </p:nvSpPr>
          <p:spPr>
            <a:xfrm>
              <a:off x="2880303" y="3427462"/>
              <a:ext cx="225028" cy="197477"/>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p>
          </p:txBody>
        </p:sp>
        <p:sp>
          <p:nvSpPr>
            <p:cNvPr id="36" name="Ovaal 11"/>
            <p:cNvSpPr/>
            <p:nvPr/>
          </p:nvSpPr>
          <p:spPr>
            <a:xfrm>
              <a:off x="3233919" y="3427462"/>
              <a:ext cx="235744" cy="316873"/>
            </a:xfrm>
            <a:prstGeom prst="ellipse">
              <a:avLst/>
            </a:prstGeom>
            <a:solidFill>
              <a:srgbClr val="649B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p>
          </p:txBody>
        </p:sp>
        <p:sp>
          <p:nvSpPr>
            <p:cNvPr id="37" name="Ovaal 12"/>
            <p:cNvSpPr/>
            <p:nvPr/>
          </p:nvSpPr>
          <p:spPr>
            <a:xfrm>
              <a:off x="2762431" y="3765767"/>
              <a:ext cx="342900" cy="236144"/>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p>
          </p:txBody>
        </p:sp>
        <p:sp>
          <p:nvSpPr>
            <p:cNvPr id="38" name="Ovaal 14"/>
            <p:cNvSpPr/>
            <p:nvPr/>
          </p:nvSpPr>
          <p:spPr>
            <a:xfrm>
              <a:off x="3195224" y="3883141"/>
              <a:ext cx="160736" cy="122868"/>
            </a:xfrm>
            <a:prstGeom prst="ellipse">
              <a:avLst/>
            </a:prstGeom>
            <a:solidFill>
              <a:srgbClr val="3333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p>
          </p:txBody>
        </p:sp>
      </p:grpSp>
      <p:grpSp>
        <p:nvGrpSpPr>
          <p:cNvPr id="3" name="Group 2"/>
          <p:cNvGrpSpPr/>
          <p:nvPr/>
        </p:nvGrpSpPr>
        <p:grpSpPr>
          <a:xfrm>
            <a:off x="8106986" y="4545194"/>
            <a:ext cx="910828" cy="889398"/>
            <a:chOff x="8106986" y="4545194"/>
            <a:chExt cx="910828" cy="889398"/>
          </a:xfrm>
        </p:grpSpPr>
        <p:grpSp>
          <p:nvGrpSpPr>
            <p:cNvPr id="15" name="Group 14"/>
            <p:cNvGrpSpPr/>
            <p:nvPr/>
          </p:nvGrpSpPr>
          <p:grpSpPr>
            <a:xfrm>
              <a:off x="8106986" y="4545194"/>
              <a:ext cx="910828" cy="889398"/>
              <a:chOff x="6571583" y="1989101"/>
              <a:chExt cx="910828" cy="889398"/>
            </a:xfrm>
          </p:grpSpPr>
          <p:sp>
            <p:nvSpPr>
              <p:cNvPr id="16" name="Ovaal 8"/>
              <p:cNvSpPr/>
              <p:nvPr/>
            </p:nvSpPr>
            <p:spPr>
              <a:xfrm>
                <a:off x="6571583" y="1989101"/>
                <a:ext cx="910828" cy="88939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p>
            </p:txBody>
          </p:sp>
          <p:sp>
            <p:nvSpPr>
              <p:cNvPr id="17" name="Ovaal 15"/>
              <p:cNvSpPr/>
              <p:nvPr/>
            </p:nvSpPr>
            <p:spPr>
              <a:xfrm rot="19605377">
                <a:off x="6943691" y="2327153"/>
                <a:ext cx="192995" cy="187955"/>
              </a:xfrm>
              <a:prstGeom prst="ellipse">
                <a:avLst/>
              </a:prstGeom>
              <a:solidFill>
                <a:srgbClr val="FF0000">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p>
            </p:txBody>
          </p:sp>
        </p:grpSp>
        <p:sp>
          <p:nvSpPr>
            <p:cNvPr id="40" name="Ovaal 10"/>
            <p:cNvSpPr/>
            <p:nvPr/>
          </p:nvSpPr>
          <p:spPr>
            <a:xfrm>
              <a:off x="8333880" y="4709258"/>
              <a:ext cx="225028" cy="197477"/>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p>
          </p:txBody>
        </p:sp>
        <p:sp>
          <p:nvSpPr>
            <p:cNvPr id="41" name="Ovaal 11"/>
            <p:cNvSpPr/>
            <p:nvPr/>
          </p:nvSpPr>
          <p:spPr>
            <a:xfrm>
              <a:off x="8687496" y="4709258"/>
              <a:ext cx="235744" cy="316873"/>
            </a:xfrm>
            <a:prstGeom prst="ellipse">
              <a:avLst/>
            </a:prstGeom>
            <a:solidFill>
              <a:srgbClr val="649B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p>
          </p:txBody>
        </p:sp>
        <p:sp>
          <p:nvSpPr>
            <p:cNvPr id="42" name="Ovaal 12"/>
            <p:cNvSpPr/>
            <p:nvPr/>
          </p:nvSpPr>
          <p:spPr>
            <a:xfrm>
              <a:off x="8216008" y="5047563"/>
              <a:ext cx="342900" cy="236144"/>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p>
          </p:txBody>
        </p:sp>
        <p:sp>
          <p:nvSpPr>
            <p:cNvPr id="43" name="Ovaal 14"/>
            <p:cNvSpPr/>
            <p:nvPr/>
          </p:nvSpPr>
          <p:spPr>
            <a:xfrm>
              <a:off x="8648801" y="5164937"/>
              <a:ext cx="160736" cy="122868"/>
            </a:xfrm>
            <a:prstGeom prst="ellipse">
              <a:avLst/>
            </a:prstGeom>
            <a:solidFill>
              <a:srgbClr val="3333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p>
          </p:txBody>
        </p:sp>
        <p:sp>
          <p:nvSpPr>
            <p:cNvPr id="44" name="Ovaal 9"/>
            <p:cNvSpPr/>
            <p:nvPr/>
          </p:nvSpPr>
          <p:spPr>
            <a:xfrm>
              <a:off x="8581571" y="4636174"/>
              <a:ext cx="117872" cy="9184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p>
          </p:txBody>
        </p:sp>
      </p:grpSp>
    </p:spTree>
    <p:extLst>
      <p:ext uri="{BB962C8B-B14F-4D97-AF65-F5344CB8AC3E}">
        <p14:creationId xmlns:p14="http://schemas.microsoft.com/office/powerpoint/2010/main" val="1295691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1" nodeType="clickEffect">
                                  <p:stCondLst>
                                    <p:cond delay="0"/>
                                  </p:stCondLst>
                                  <p:childTnLst>
                                    <p:set>
                                      <p:cBhvr>
                                        <p:cTn id="6" dur="1" fill="hold">
                                          <p:stCondLst>
                                            <p:cond delay="0"/>
                                          </p:stCondLst>
                                        </p:cTn>
                                        <p:tgtEl>
                                          <p:spTgt spid="13"/>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Probleemstelling</a:t>
            </a:r>
            <a:endParaRPr lang="nl-BE" dirty="0"/>
          </a:p>
        </p:txBody>
      </p:sp>
      <p:sp>
        <p:nvSpPr>
          <p:cNvPr id="4" name="Rectangle 3"/>
          <p:cNvSpPr/>
          <p:nvPr/>
        </p:nvSpPr>
        <p:spPr>
          <a:xfrm>
            <a:off x="-38100" y="6334780"/>
            <a:ext cx="12268200" cy="523220"/>
          </a:xfrm>
          <a:prstGeom prst="rect">
            <a:avLst/>
          </a:prstGeom>
        </p:spPr>
        <p:txBody>
          <a:bodyPr wrap="square">
            <a:spAutoFit/>
          </a:bodyPr>
          <a:lstStyle/>
          <a:p>
            <a:r>
              <a:rPr lang="nl-NL" sz="1400" dirty="0">
                <a:latin typeface="Corbel" panose="020B0503020204020204" pitchFamily="34" charset="0"/>
              </a:rPr>
              <a:t>Van Nijlen, D., Denis, J., Willem, L., </a:t>
            </a:r>
            <a:r>
              <a:rPr lang="nl-NL" sz="1400" dirty="0" err="1">
                <a:latin typeface="Corbel" panose="020B0503020204020204" pitchFamily="34" charset="0"/>
              </a:rPr>
              <a:t>Crynen</a:t>
            </a:r>
            <a:r>
              <a:rPr lang="nl-NL" sz="1400" dirty="0">
                <a:latin typeface="Corbel" panose="020B0503020204020204" pitchFamily="34" charset="0"/>
              </a:rPr>
              <a:t>, M., </a:t>
            </a:r>
            <a:r>
              <a:rPr lang="nl-NL" sz="1400" dirty="0" err="1">
                <a:latin typeface="Corbel" panose="020B0503020204020204" pitchFamily="34" charset="0"/>
              </a:rPr>
              <a:t>Ameel</a:t>
            </a:r>
            <a:r>
              <a:rPr lang="nl-NL" sz="1400" dirty="0">
                <a:latin typeface="Corbel" panose="020B0503020204020204" pitchFamily="34" charset="0"/>
              </a:rPr>
              <a:t>, E., &amp; Janssen, R. (2016). Peiling natuurwetenschappen in de eerste graad A-stroom – Eindrapport. Leuven: KU Leuven, Steunpunt Toetsontwikkeling en Peilingen </a:t>
            </a:r>
            <a:r>
              <a:rPr lang="nl-NL" sz="1400" dirty="0">
                <a:latin typeface="Corbel" pitchFamily="34" charset="0"/>
                <a:hlinkClick r:id="rId2"/>
              </a:rPr>
              <a:t>http://www.ond.vlaanderen.be/curriculum/peilingen</a:t>
            </a:r>
            <a:r>
              <a:rPr lang="nl-NL" sz="1400" dirty="0">
                <a:latin typeface="Corbel" pitchFamily="34" charset="0"/>
              </a:rPr>
              <a:t> </a:t>
            </a:r>
          </a:p>
        </p:txBody>
      </p:sp>
      <p:graphicFrame>
        <p:nvGraphicFramePr>
          <p:cNvPr id="6" name="Table 5"/>
          <p:cNvGraphicFramePr>
            <a:graphicFrameLocks noGrp="1"/>
          </p:cNvGraphicFramePr>
          <p:nvPr>
            <p:extLst>
              <p:ext uri="{D42A27DB-BD31-4B8C-83A1-F6EECF244321}">
                <p14:modId xmlns:p14="http://schemas.microsoft.com/office/powerpoint/2010/main" val="3846044540"/>
              </p:ext>
            </p:extLst>
          </p:nvPr>
        </p:nvGraphicFramePr>
        <p:xfrm>
          <a:off x="1996940" y="1690688"/>
          <a:ext cx="8127999" cy="3657600"/>
        </p:xfrm>
        <a:graphic>
          <a:graphicData uri="http://schemas.openxmlformats.org/drawingml/2006/table">
            <a:tbl>
              <a:tblPr firstRow="1" bandRow="1">
                <a:tableStyleId>{5940675A-B579-460E-94D1-54222C63F5DA}</a:tableStyleId>
              </a:tblPr>
              <a:tblGrid>
                <a:gridCol w="2709333">
                  <a:extLst>
                    <a:ext uri="{9D8B030D-6E8A-4147-A177-3AD203B41FA5}">
                      <a16:colId xmlns:a16="http://schemas.microsoft.com/office/drawing/2014/main" val="2733342386"/>
                    </a:ext>
                  </a:extLst>
                </a:gridCol>
                <a:gridCol w="2709333">
                  <a:extLst>
                    <a:ext uri="{9D8B030D-6E8A-4147-A177-3AD203B41FA5}">
                      <a16:colId xmlns:a16="http://schemas.microsoft.com/office/drawing/2014/main" val="2347517014"/>
                    </a:ext>
                  </a:extLst>
                </a:gridCol>
                <a:gridCol w="2709333">
                  <a:extLst>
                    <a:ext uri="{9D8B030D-6E8A-4147-A177-3AD203B41FA5}">
                      <a16:colId xmlns:a16="http://schemas.microsoft.com/office/drawing/2014/main" val="1260536330"/>
                    </a:ext>
                  </a:extLst>
                </a:gridCol>
              </a:tblGrid>
              <a:tr h="3657600">
                <a:tc>
                  <a:txBody>
                    <a:bodyPr/>
                    <a:lstStyle/>
                    <a:p>
                      <a:pPr algn="ctr"/>
                      <a:r>
                        <a:rPr lang="nl-BE" dirty="0" smtClean="0"/>
                        <a:t>Concepten</a:t>
                      </a:r>
                      <a:r>
                        <a:rPr lang="nl-BE" baseline="0" dirty="0" smtClean="0"/>
                        <a:t> natuurwetenschappen</a:t>
                      </a:r>
                      <a:endParaRPr lang="nl-BE" dirty="0"/>
                    </a:p>
                  </a:txBody>
                  <a:tcPr anchor="ctr"/>
                </a:tc>
                <a:tc>
                  <a:txBody>
                    <a:bodyPr/>
                    <a:lstStyle/>
                    <a:p>
                      <a:pPr algn="ctr"/>
                      <a:r>
                        <a:rPr lang="nl-BE" dirty="0" smtClean="0"/>
                        <a:t>Concepten rond organismen</a:t>
                      </a:r>
                      <a:endParaRPr lang="nl-BE" dirty="0"/>
                    </a:p>
                  </a:txBody>
                  <a:tcPr anchor="ctr"/>
                </a:tc>
                <a:tc>
                  <a:txBody>
                    <a:bodyPr/>
                    <a:lstStyle/>
                    <a:p>
                      <a:pPr algn="ctr"/>
                      <a:r>
                        <a:rPr lang="nl-BE" dirty="0" smtClean="0"/>
                        <a:t>Concepten rond </a:t>
                      </a:r>
                    </a:p>
                    <a:p>
                      <a:pPr algn="ctr"/>
                      <a:r>
                        <a:rPr lang="nl-BE" dirty="0" smtClean="0"/>
                        <a:t>energie</a:t>
                      </a:r>
                      <a:endParaRPr lang="nl-BE" dirty="0"/>
                    </a:p>
                  </a:txBody>
                  <a:tcPr anchor="ctr"/>
                </a:tc>
                <a:extLst>
                  <a:ext uri="{0D108BD9-81ED-4DB2-BD59-A6C34878D82A}">
                    <a16:rowId xmlns:a16="http://schemas.microsoft.com/office/drawing/2014/main" val="1404253687"/>
                  </a:ext>
                </a:extLst>
              </a:tr>
            </a:tbl>
          </a:graphicData>
        </a:graphic>
      </p:graphicFrame>
      <p:sp>
        <p:nvSpPr>
          <p:cNvPr id="7" name="Rectangle 6"/>
          <p:cNvSpPr/>
          <p:nvPr/>
        </p:nvSpPr>
        <p:spPr>
          <a:xfrm>
            <a:off x="1996940" y="3519488"/>
            <a:ext cx="2706624" cy="1828800"/>
          </a:xfrm>
          <a:prstGeom prst="rect">
            <a:avLst/>
          </a:prstGeom>
          <a:solidFill>
            <a:schemeClr val="accent1">
              <a:alpha val="67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dirty="0" smtClean="0"/>
              <a:t>50%</a:t>
            </a:r>
            <a:endParaRPr lang="nl-BE" dirty="0"/>
          </a:p>
        </p:txBody>
      </p:sp>
      <p:sp>
        <p:nvSpPr>
          <p:cNvPr id="8" name="Rectangle 7"/>
          <p:cNvSpPr/>
          <p:nvPr/>
        </p:nvSpPr>
        <p:spPr>
          <a:xfrm>
            <a:off x="4708390" y="2787968"/>
            <a:ext cx="2706624" cy="2560320"/>
          </a:xfrm>
          <a:prstGeom prst="rect">
            <a:avLst/>
          </a:prstGeom>
          <a:solidFill>
            <a:schemeClr val="accent1">
              <a:alpha val="67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dirty="0" smtClean="0"/>
              <a:t>70%</a:t>
            </a:r>
            <a:endParaRPr lang="nl-BE" dirty="0"/>
          </a:p>
        </p:txBody>
      </p:sp>
      <p:sp>
        <p:nvSpPr>
          <p:cNvPr id="9" name="Rectangle 8"/>
          <p:cNvSpPr/>
          <p:nvPr/>
        </p:nvSpPr>
        <p:spPr>
          <a:xfrm>
            <a:off x="7419840" y="4251008"/>
            <a:ext cx="2706624" cy="1097280"/>
          </a:xfrm>
          <a:prstGeom prst="rect">
            <a:avLst/>
          </a:prstGeom>
          <a:solidFill>
            <a:schemeClr val="accent1">
              <a:alpha val="67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dirty="0" smtClean="0"/>
              <a:t>30%</a:t>
            </a:r>
            <a:endParaRPr lang="nl-BE" dirty="0"/>
          </a:p>
        </p:txBody>
      </p:sp>
    </p:spTree>
    <p:extLst>
      <p:ext uri="{BB962C8B-B14F-4D97-AF65-F5344CB8AC3E}">
        <p14:creationId xmlns:p14="http://schemas.microsoft.com/office/powerpoint/2010/main" val="3443087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el 1"/>
          <p:cNvSpPr>
            <a:spLocks noGrp="1"/>
          </p:cNvSpPr>
          <p:nvPr>
            <p:ph type="title"/>
          </p:nvPr>
        </p:nvSpPr>
        <p:spPr>
          <a:xfrm>
            <a:off x="538480" y="365127"/>
            <a:ext cx="9500870" cy="1325563"/>
          </a:xfrm>
        </p:spPr>
        <p:txBody>
          <a:bodyPr>
            <a:normAutofit/>
          </a:bodyPr>
          <a:lstStyle/>
          <a:p>
            <a:r>
              <a:rPr lang="nl-BE" sz="3600" dirty="0">
                <a:latin typeface="Corbel" panose="020B0503020204020204" pitchFamily="34" charset="0"/>
              </a:rPr>
              <a:t>Theoretisch </a:t>
            </a:r>
            <a:r>
              <a:rPr lang="nl-BE" sz="3600" dirty="0" smtClean="0">
                <a:latin typeface="Corbel" panose="020B0503020204020204" pitchFamily="34" charset="0"/>
              </a:rPr>
              <a:t>kader</a:t>
            </a:r>
            <a:endParaRPr lang="nl-BE" sz="3600" dirty="0">
              <a:latin typeface="Corbel" panose="020B0503020204020204" pitchFamily="34" charset="0"/>
            </a:endParaRPr>
          </a:p>
        </p:txBody>
      </p:sp>
      <p:sp>
        <p:nvSpPr>
          <p:cNvPr id="22" name="Tijdelijke aanduiding voor inhoud 2"/>
          <p:cNvSpPr txBox="1">
            <a:spLocks/>
          </p:cNvSpPr>
          <p:nvPr/>
        </p:nvSpPr>
        <p:spPr>
          <a:xfrm>
            <a:off x="650240" y="1783605"/>
            <a:ext cx="10830560" cy="454582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buFontTx/>
              <a:buChar char="-"/>
            </a:pPr>
            <a:r>
              <a:rPr lang="nl-BE" sz="2000" dirty="0" smtClean="0">
                <a:solidFill>
                  <a:srgbClr val="000000"/>
                </a:solidFill>
                <a:latin typeface="Corbel" panose="020B0503020204020204" pitchFamily="34" charset="0"/>
              </a:rPr>
              <a:t>Preconceptuele </a:t>
            </a:r>
            <a:r>
              <a:rPr lang="nl-BE" sz="2000" dirty="0">
                <a:solidFill>
                  <a:srgbClr val="000000"/>
                </a:solidFill>
                <a:latin typeface="Corbel" panose="020B0503020204020204" pitchFamily="34" charset="0"/>
              </a:rPr>
              <a:t>kennis is </a:t>
            </a:r>
            <a:r>
              <a:rPr lang="nl-BE" sz="2000" b="1" dirty="0">
                <a:solidFill>
                  <a:srgbClr val="000000"/>
                </a:solidFill>
                <a:latin typeface="Corbel" panose="020B0503020204020204" pitchFamily="34" charset="0"/>
              </a:rPr>
              <a:t>geordend</a:t>
            </a:r>
            <a:r>
              <a:rPr lang="nl-BE" sz="2000" dirty="0">
                <a:solidFill>
                  <a:srgbClr val="000000"/>
                </a:solidFill>
                <a:latin typeface="Corbel" panose="020B0503020204020204" pitchFamily="34" charset="0"/>
              </a:rPr>
              <a:t> in intuïtieve theorieën die goed werken om de </a:t>
            </a:r>
            <a:r>
              <a:rPr lang="nl-BE" sz="2000" b="1" dirty="0">
                <a:solidFill>
                  <a:srgbClr val="000000"/>
                </a:solidFill>
                <a:latin typeface="Corbel" panose="020B0503020204020204" pitchFamily="34" charset="0"/>
              </a:rPr>
              <a:t>dagelijkse realiteit </a:t>
            </a:r>
            <a:r>
              <a:rPr lang="nl-BE" sz="2000" dirty="0">
                <a:solidFill>
                  <a:srgbClr val="000000"/>
                </a:solidFill>
                <a:latin typeface="Corbel" panose="020B0503020204020204" pitchFamily="34" charset="0"/>
              </a:rPr>
              <a:t>te begrijpen. </a:t>
            </a:r>
            <a:endParaRPr lang="nl-BE" sz="2000" dirty="0" smtClean="0">
              <a:solidFill>
                <a:srgbClr val="000000"/>
              </a:solidFill>
              <a:latin typeface="Corbel" panose="020B0503020204020204" pitchFamily="34" charset="0"/>
            </a:endParaRPr>
          </a:p>
          <a:p>
            <a:pPr marL="0" indent="0">
              <a:lnSpc>
                <a:spcPct val="100000"/>
              </a:lnSpc>
              <a:spcBef>
                <a:spcPts val="0"/>
              </a:spcBef>
              <a:buNone/>
            </a:pPr>
            <a:r>
              <a:rPr lang="en-US" sz="1600" i="1" dirty="0" smtClean="0">
                <a:solidFill>
                  <a:srgbClr val="000000"/>
                </a:solidFill>
                <a:latin typeface="Corbel" panose="020B0503020204020204" pitchFamily="34" charset="0"/>
              </a:rPr>
              <a:t> </a:t>
            </a:r>
            <a:r>
              <a:rPr lang="en-US" sz="1600" i="1" dirty="0" err="1">
                <a:solidFill>
                  <a:srgbClr val="000000"/>
                </a:solidFill>
                <a:latin typeface="Corbel" panose="020B0503020204020204" pitchFamily="34" charset="0"/>
              </a:rPr>
              <a:t>Vosniadou</a:t>
            </a:r>
            <a:r>
              <a:rPr lang="en-US" sz="1600" i="1" dirty="0">
                <a:solidFill>
                  <a:srgbClr val="000000"/>
                </a:solidFill>
                <a:latin typeface="Corbel" panose="020B0503020204020204" pitchFamily="34" charset="0"/>
              </a:rPr>
              <a:t>, S. (2013) </a:t>
            </a:r>
          </a:p>
          <a:p>
            <a:pPr marL="92075" indent="-92075">
              <a:buNone/>
            </a:pPr>
            <a:endParaRPr lang="en-US" sz="1600" i="1" dirty="0">
              <a:solidFill>
                <a:srgbClr val="000000"/>
              </a:solidFill>
              <a:latin typeface="Times New Roman" panose="02020603050405020304" pitchFamily="18" charset="0"/>
              <a:ea typeface="Calibri" panose="020F0502020204030204" pitchFamily="34" charset="0"/>
            </a:endParaRPr>
          </a:p>
          <a:p>
            <a:pPr>
              <a:lnSpc>
                <a:spcPct val="100000"/>
              </a:lnSpc>
              <a:spcBef>
                <a:spcPts val="0"/>
              </a:spcBef>
              <a:buFontTx/>
              <a:buChar char="-"/>
            </a:pPr>
            <a:r>
              <a:rPr lang="nl-BE" sz="2000" dirty="0" smtClean="0">
                <a:solidFill>
                  <a:srgbClr val="000000"/>
                </a:solidFill>
                <a:latin typeface="Corbel" panose="020B0503020204020204" pitchFamily="34" charset="0"/>
              </a:rPr>
              <a:t>Door </a:t>
            </a:r>
            <a:r>
              <a:rPr lang="nl-BE" sz="2000" dirty="0">
                <a:solidFill>
                  <a:srgbClr val="000000"/>
                </a:solidFill>
                <a:latin typeface="Corbel" panose="020B0503020204020204" pitchFamily="34" charset="0"/>
              </a:rPr>
              <a:t>de beperktheid van het preconcept </a:t>
            </a:r>
            <a:r>
              <a:rPr lang="nl-BE" sz="2000" b="1" dirty="0">
                <a:solidFill>
                  <a:srgbClr val="000000"/>
                </a:solidFill>
                <a:latin typeface="Corbel" panose="020B0503020204020204" pitchFamily="34" charset="0"/>
              </a:rPr>
              <a:t>expliciet te maken</a:t>
            </a:r>
            <a:r>
              <a:rPr lang="nl-BE" sz="2000" dirty="0">
                <a:solidFill>
                  <a:srgbClr val="000000"/>
                </a:solidFill>
                <a:latin typeface="Corbel" panose="020B0503020204020204" pitchFamily="34" charset="0"/>
              </a:rPr>
              <a:t>, kunnen leerlingen en studenten heel </a:t>
            </a:r>
            <a:r>
              <a:rPr lang="nl-BE" sz="2000" b="1" dirty="0">
                <a:solidFill>
                  <a:srgbClr val="000000"/>
                </a:solidFill>
                <a:latin typeface="Corbel" panose="020B0503020204020204" pitchFamily="34" charset="0"/>
              </a:rPr>
              <a:t>bewust</a:t>
            </a:r>
            <a:r>
              <a:rPr lang="nl-BE" sz="2000" dirty="0">
                <a:solidFill>
                  <a:srgbClr val="000000"/>
                </a:solidFill>
                <a:latin typeface="Corbel" panose="020B0503020204020204" pitchFamily="34" charset="0"/>
              </a:rPr>
              <a:t> de stap van het preconcept naar het wetenschappelijk concept zetten</a:t>
            </a:r>
            <a:r>
              <a:rPr lang="nl-BE" sz="2000" dirty="0" smtClean="0">
                <a:solidFill>
                  <a:srgbClr val="000000"/>
                </a:solidFill>
                <a:latin typeface="Corbel" panose="020B0503020204020204" pitchFamily="34" charset="0"/>
              </a:rPr>
              <a:t>.</a:t>
            </a:r>
          </a:p>
          <a:p>
            <a:pPr marL="0" indent="0">
              <a:lnSpc>
                <a:spcPct val="100000"/>
              </a:lnSpc>
              <a:spcBef>
                <a:spcPts val="0"/>
              </a:spcBef>
              <a:buNone/>
            </a:pPr>
            <a:r>
              <a:rPr lang="en-US" sz="1600" i="1" dirty="0" smtClean="0">
                <a:solidFill>
                  <a:srgbClr val="000000"/>
                </a:solidFill>
                <a:latin typeface="Corbel" panose="020B0503020204020204" pitchFamily="34" charset="0"/>
              </a:rPr>
              <a:t> </a:t>
            </a:r>
            <a:r>
              <a:rPr lang="en-US" sz="1600" i="1" dirty="0">
                <a:solidFill>
                  <a:srgbClr val="000000"/>
                </a:solidFill>
                <a:latin typeface="Corbel" panose="020B0503020204020204" pitchFamily="34" charset="0"/>
              </a:rPr>
              <a:t>Posner, G., Strike, K., Hewson, P., &amp; </a:t>
            </a:r>
            <a:r>
              <a:rPr lang="en-US" sz="1600" i="1" dirty="0" err="1">
                <a:solidFill>
                  <a:srgbClr val="000000"/>
                </a:solidFill>
                <a:latin typeface="Corbel" panose="020B0503020204020204" pitchFamily="34" charset="0"/>
              </a:rPr>
              <a:t>Gertzog</a:t>
            </a:r>
            <a:r>
              <a:rPr lang="en-US" sz="1600" i="1" dirty="0">
                <a:solidFill>
                  <a:srgbClr val="000000"/>
                </a:solidFill>
                <a:latin typeface="Corbel" panose="020B0503020204020204" pitchFamily="34" charset="0"/>
              </a:rPr>
              <a:t>, W. (1982)</a:t>
            </a:r>
            <a:endParaRPr lang="en-GB" sz="1600" b="1" i="1" dirty="0">
              <a:solidFill>
                <a:prstClr val="black"/>
              </a:solidFill>
              <a:latin typeface="Corbel" panose="020B0503020204020204" pitchFamily="34" charset="0"/>
            </a:endParaRPr>
          </a:p>
          <a:p>
            <a:pPr marL="92075" indent="-92075">
              <a:buNone/>
              <a:defRPr/>
            </a:pPr>
            <a:endParaRPr lang="en-GB" sz="1800" b="1" dirty="0">
              <a:solidFill>
                <a:prstClr val="black"/>
              </a:solidFill>
              <a:latin typeface="Calibri"/>
            </a:endParaRPr>
          </a:p>
          <a:p>
            <a:pPr>
              <a:lnSpc>
                <a:spcPct val="100000"/>
              </a:lnSpc>
              <a:spcBef>
                <a:spcPts val="0"/>
              </a:spcBef>
              <a:buFontTx/>
              <a:buChar char="-"/>
            </a:pPr>
            <a:r>
              <a:rPr lang="en-US" sz="2000" dirty="0" err="1" smtClean="0">
                <a:latin typeface="Corbel" panose="020B0503020204020204" pitchFamily="34" charset="0"/>
                <a:ea typeface="Calibri" panose="020F0502020204030204" pitchFamily="34" charset="0"/>
              </a:rPr>
              <a:t>Een</a:t>
            </a:r>
            <a:r>
              <a:rPr lang="en-US" sz="2000" dirty="0" smtClean="0">
                <a:latin typeface="Corbel" panose="020B0503020204020204" pitchFamily="34" charset="0"/>
                <a:ea typeface="Calibri" panose="020F0502020204030204" pitchFamily="34" charset="0"/>
              </a:rPr>
              <a:t> preconceptuele </a:t>
            </a:r>
            <a:r>
              <a:rPr lang="en-US" sz="2000" dirty="0" err="1" smtClean="0">
                <a:latin typeface="Corbel" panose="020B0503020204020204" pitchFamily="34" charset="0"/>
                <a:ea typeface="Calibri" panose="020F0502020204030204" pitchFamily="34" charset="0"/>
              </a:rPr>
              <a:t>invulling</a:t>
            </a:r>
            <a:r>
              <a:rPr lang="en-US" sz="2000" dirty="0" smtClean="0">
                <a:latin typeface="Corbel" panose="020B0503020204020204" pitchFamily="34" charset="0"/>
                <a:ea typeface="Calibri" panose="020F0502020204030204" pitchFamily="34" charset="0"/>
              </a:rPr>
              <a:t> van </a:t>
            </a:r>
            <a:r>
              <a:rPr lang="en-US" sz="2000" dirty="0" err="1" smtClean="0">
                <a:latin typeface="Corbel" panose="020B0503020204020204" pitchFamily="34" charset="0"/>
                <a:ea typeface="Calibri" panose="020F0502020204030204" pitchFamily="34" charset="0"/>
              </a:rPr>
              <a:t>een</a:t>
            </a:r>
            <a:r>
              <a:rPr lang="en-US" sz="2000" dirty="0" smtClean="0">
                <a:latin typeface="Corbel" panose="020B0503020204020204" pitchFamily="34" charset="0"/>
                <a:ea typeface="Calibri" panose="020F0502020204030204" pitchFamily="34" charset="0"/>
              </a:rPr>
              <a:t> </a:t>
            </a:r>
            <a:r>
              <a:rPr lang="en-US" sz="2000" dirty="0" err="1" smtClean="0">
                <a:latin typeface="Corbel" panose="020B0503020204020204" pitchFamily="34" charset="0"/>
                <a:ea typeface="Calibri" panose="020F0502020204030204" pitchFamily="34" charset="0"/>
              </a:rPr>
              <a:t>misconcept</a:t>
            </a:r>
            <a:r>
              <a:rPr lang="en-US" sz="2000" dirty="0" smtClean="0">
                <a:latin typeface="Corbel" panose="020B0503020204020204" pitchFamily="34" charset="0"/>
                <a:ea typeface="Calibri" panose="020F0502020204030204" pitchFamily="34" charset="0"/>
              </a:rPr>
              <a:t> </a:t>
            </a:r>
            <a:r>
              <a:rPr lang="en-US" sz="2000" dirty="0" err="1" smtClean="0">
                <a:latin typeface="Corbel" panose="020B0503020204020204" pitchFamily="34" charset="0"/>
                <a:ea typeface="Calibri" panose="020F0502020204030204" pitchFamily="34" charset="0"/>
              </a:rPr>
              <a:t>moet</a:t>
            </a:r>
            <a:r>
              <a:rPr lang="en-US" sz="2000" dirty="0" smtClean="0">
                <a:latin typeface="Corbel" panose="020B0503020204020204" pitchFamily="34" charset="0"/>
                <a:ea typeface="Calibri" panose="020F0502020204030204" pitchFamily="34" charset="0"/>
              </a:rPr>
              <a:t> </a:t>
            </a:r>
            <a:r>
              <a:rPr lang="en-US" sz="2000" dirty="0" err="1" smtClean="0">
                <a:latin typeface="Corbel" panose="020B0503020204020204" pitchFamily="34" charset="0"/>
                <a:ea typeface="Calibri" panose="020F0502020204030204" pitchFamily="34" charset="0"/>
              </a:rPr>
              <a:t>niet</a:t>
            </a:r>
            <a:r>
              <a:rPr lang="en-US" sz="2000" dirty="0" smtClean="0">
                <a:latin typeface="Corbel" panose="020B0503020204020204" pitchFamily="34" charset="0"/>
                <a:ea typeface="Calibri" panose="020F0502020204030204" pitchFamily="34" charset="0"/>
              </a:rPr>
              <a:t> </a:t>
            </a:r>
            <a:r>
              <a:rPr lang="en-US" sz="2000" dirty="0" err="1" smtClean="0">
                <a:latin typeface="Corbel" panose="020B0503020204020204" pitchFamily="34" charset="0"/>
                <a:ea typeface="Calibri" panose="020F0502020204030204" pitchFamily="34" charset="0"/>
              </a:rPr>
              <a:t>worden</a:t>
            </a:r>
            <a:r>
              <a:rPr lang="en-US" sz="2000" dirty="0" smtClean="0">
                <a:latin typeface="Corbel" panose="020B0503020204020204" pitchFamily="34" charset="0"/>
                <a:ea typeface="Calibri" panose="020F0502020204030204" pitchFamily="34" charset="0"/>
              </a:rPr>
              <a:t> </a:t>
            </a:r>
            <a:r>
              <a:rPr lang="en-US" sz="2000" dirty="0" err="1" smtClean="0">
                <a:latin typeface="Corbel" panose="020B0503020204020204" pitchFamily="34" charset="0"/>
                <a:ea typeface="Calibri" panose="020F0502020204030204" pitchFamily="34" charset="0"/>
              </a:rPr>
              <a:t>vervangen</a:t>
            </a:r>
            <a:r>
              <a:rPr lang="en-US" sz="2000" dirty="0" smtClean="0">
                <a:latin typeface="Corbel" panose="020B0503020204020204" pitchFamily="34" charset="0"/>
                <a:ea typeface="Calibri" panose="020F0502020204030204" pitchFamily="34" charset="0"/>
              </a:rPr>
              <a:t>, de </a:t>
            </a:r>
            <a:r>
              <a:rPr lang="en-US" sz="2000" dirty="0" err="1" smtClean="0">
                <a:latin typeface="Corbel" panose="020B0503020204020204" pitchFamily="34" charset="0"/>
                <a:ea typeface="Calibri" panose="020F0502020204030204" pitchFamily="34" charset="0"/>
              </a:rPr>
              <a:t>wetenschapsklas</a:t>
            </a:r>
            <a:r>
              <a:rPr lang="en-US" sz="2000" dirty="0" smtClean="0">
                <a:latin typeface="Corbel" panose="020B0503020204020204" pitchFamily="34" charset="0"/>
                <a:ea typeface="Calibri" panose="020F0502020204030204" pitchFamily="34" charset="0"/>
              </a:rPr>
              <a:t> </a:t>
            </a:r>
            <a:r>
              <a:rPr lang="en-US" sz="2000" dirty="0" err="1" smtClean="0">
                <a:latin typeface="Corbel" panose="020B0503020204020204" pitchFamily="34" charset="0"/>
                <a:ea typeface="Calibri" panose="020F0502020204030204" pitchFamily="34" charset="0"/>
              </a:rPr>
              <a:t>moet</a:t>
            </a:r>
            <a:r>
              <a:rPr lang="en-US" sz="2000" dirty="0" smtClean="0">
                <a:latin typeface="Corbel" panose="020B0503020204020204" pitchFamily="34" charset="0"/>
                <a:ea typeface="Calibri" panose="020F0502020204030204" pitchFamily="34" charset="0"/>
              </a:rPr>
              <a:t> de </a:t>
            </a:r>
            <a:r>
              <a:rPr lang="en-US" sz="2000" b="1" dirty="0" err="1" smtClean="0">
                <a:latin typeface="Corbel" panose="020B0503020204020204" pitchFamily="34" charset="0"/>
                <a:ea typeface="Calibri" panose="020F0502020204030204" pitchFamily="34" charset="0"/>
              </a:rPr>
              <a:t>wetenschappelijke</a:t>
            </a:r>
            <a:r>
              <a:rPr lang="en-US" sz="2000" b="1" dirty="0" smtClean="0">
                <a:latin typeface="Corbel" panose="020B0503020204020204" pitchFamily="34" charset="0"/>
                <a:ea typeface="Calibri" panose="020F0502020204030204" pitchFamily="34" charset="0"/>
              </a:rPr>
              <a:t> </a:t>
            </a:r>
            <a:r>
              <a:rPr lang="en-US" sz="2000" b="1" dirty="0" err="1" smtClean="0">
                <a:latin typeface="Corbel" panose="020B0503020204020204" pitchFamily="34" charset="0"/>
                <a:ea typeface="Calibri" panose="020F0502020204030204" pitchFamily="34" charset="0"/>
              </a:rPr>
              <a:t>invulling</a:t>
            </a:r>
            <a:r>
              <a:rPr lang="en-US" sz="2000" b="1" dirty="0" smtClean="0">
                <a:latin typeface="Corbel" panose="020B0503020204020204" pitchFamily="34" charset="0"/>
                <a:ea typeface="Calibri" panose="020F0502020204030204" pitchFamily="34" charset="0"/>
              </a:rPr>
              <a:t> van het concept </a:t>
            </a:r>
            <a:r>
              <a:rPr lang="en-US" sz="2000" b="1" dirty="0" err="1" smtClean="0">
                <a:latin typeface="Corbel" panose="020B0503020204020204" pitchFamily="34" charset="0"/>
                <a:ea typeface="Calibri" panose="020F0502020204030204" pitchFamily="34" charset="0"/>
              </a:rPr>
              <a:t>aanbieden</a:t>
            </a:r>
            <a:r>
              <a:rPr lang="en-US" sz="2000" b="1" dirty="0" smtClean="0">
                <a:latin typeface="Corbel" panose="020B0503020204020204" pitchFamily="34" charset="0"/>
                <a:ea typeface="Calibri" panose="020F0502020204030204" pitchFamily="34" charset="0"/>
              </a:rPr>
              <a:t> </a:t>
            </a:r>
            <a:r>
              <a:rPr lang="en-US" sz="2000" b="1" dirty="0" err="1" smtClean="0">
                <a:latin typeface="Corbel" panose="020B0503020204020204" pitchFamily="34" charset="0"/>
                <a:ea typeface="Calibri" panose="020F0502020204030204" pitchFamily="34" charset="0"/>
              </a:rPr>
              <a:t>als</a:t>
            </a:r>
            <a:r>
              <a:rPr lang="en-US" sz="2000" b="1" dirty="0" smtClean="0">
                <a:latin typeface="Corbel" panose="020B0503020204020204" pitchFamily="34" charset="0"/>
                <a:ea typeface="Calibri" panose="020F0502020204030204" pitchFamily="34" charset="0"/>
              </a:rPr>
              <a:t> </a:t>
            </a:r>
            <a:r>
              <a:rPr lang="en-US" sz="2000" b="1" dirty="0" err="1" smtClean="0">
                <a:latin typeface="Corbel" panose="020B0503020204020204" pitchFamily="34" charset="0"/>
                <a:ea typeface="Calibri" panose="020F0502020204030204" pitchFamily="34" charset="0"/>
              </a:rPr>
              <a:t>alternatief</a:t>
            </a:r>
            <a:r>
              <a:rPr lang="en-US" sz="2000" b="1" dirty="0" smtClean="0">
                <a:latin typeface="Corbel" panose="020B0503020204020204" pitchFamily="34" charset="0"/>
                <a:ea typeface="Calibri" panose="020F0502020204030204" pitchFamily="34" charset="0"/>
              </a:rPr>
              <a:t> </a:t>
            </a:r>
            <a:r>
              <a:rPr lang="en-US" sz="2000" dirty="0" err="1" smtClean="0">
                <a:latin typeface="Corbel" panose="020B0503020204020204" pitchFamily="34" charset="0"/>
                <a:ea typeface="Calibri" panose="020F0502020204030204" pitchFamily="34" charset="0"/>
              </a:rPr>
              <a:t>dat</a:t>
            </a:r>
            <a:r>
              <a:rPr lang="en-US" sz="2000" dirty="0" smtClean="0">
                <a:latin typeface="Corbel" panose="020B0503020204020204" pitchFamily="34" charset="0"/>
                <a:ea typeface="Calibri" panose="020F0502020204030204" pitchFamily="34" charset="0"/>
              </a:rPr>
              <a:t> </a:t>
            </a:r>
            <a:r>
              <a:rPr lang="en-US" sz="2000" dirty="0" err="1" smtClean="0">
                <a:latin typeface="Corbel" panose="020B0503020204020204" pitchFamily="34" charset="0"/>
                <a:ea typeface="Calibri" panose="020F0502020204030204" pitchFamily="34" charset="0"/>
              </a:rPr>
              <a:t>ook</a:t>
            </a:r>
            <a:r>
              <a:rPr lang="en-US" sz="2000" dirty="0" smtClean="0">
                <a:latin typeface="Corbel" panose="020B0503020204020204" pitchFamily="34" charset="0"/>
                <a:ea typeface="Calibri" panose="020F0502020204030204" pitchFamily="34" charset="0"/>
              </a:rPr>
              <a:t> </a:t>
            </a:r>
            <a:r>
              <a:rPr lang="en-US" sz="2000" dirty="0" err="1" smtClean="0">
                <a:latin typeface="Corbel" panose="020B0503020204020204" pitchFamily="34" charset="0"/>
                <a:ea typeface="Calibri" panose="020F0502020204030204" pitchFamily="34" charset="0"/>
              </a:rPr>
              <a:t>kan</a:t>
            </a:r>
            <a:r>
              <a:rPr lang="en-US" sz="2000" dirty="0" smtClean="0">
                <a:latin typeface="Corbel" panose="020B0503020204020204" pitchFamily="34" charset="0"/>
                <a:ea typeface="Calibri" panose="020F0502020204030204" pitchFamily="34" charset="0"/>
              </a:rPr>
              <a:t> </a:t>
            </a:r>
            <a:r>
              <a:rPr lang="en-US" sz="2000" dirty="0" err="1" smtClean="0">
                <a:latin typeface="Corbel" panose="020B0503020204020204" pitchFamily="34" charset="0"/>
                <a:ea typeface="Calibri" panose="020F0502020204030204" pitchFamily="34" charset="0"/>
              </a:rPr>
              <a:t>leven</a:t>
            </a:r>
            <a:r>
              <a:rPr lang="en-US" sz="2000" dirty="0" smtClean="0">
                <a:latin typeface="Corbel" panose="020B0503020204020204" pitchFamily="34" charset="0"/>
                <a:ea typeface="Calibri" panose="020F0502020204030204" pitchFamily="34" charset="0"/>
              </a:rPr>
              <a:t> in het </a:t>
            </a:r>
            <a:r>
              <a:rPr lang="en-US" sz="2000" dirty="0" err="1" smtClean="0">
                <a:latin typeface="Corbel" panose="020B0503020204020204" pitchFamily="34" charset="0"/>
                <a:ea typeface="Calibri" panose="020F0502020204030204" pitchFamily="34" charset="0"/>
              </a:rPr>
              <a:t>hoofd</a:t>
            </a:r>
            <a:r>
              <a:rPr lang="en-US" sz="2000" dirty="0" smtClean="0">
                <a:latin typeface="Corbel" panose="020B0503020204020204" pitchFamily="34" charset="0"/>
                <a:ea typeface="Calibri" panose="020F0502020204030204" pitchFamily="34" charset="0"/>
              </a:rPr>
              <a:t> van de </a:t>
            </a:r>
            <a:r>
              <a:rPr lang="en-US" sz="2000" dirty="0" err="1" smtClean="0">
                <a:latin typeface="Corbel" panose="020B0503020204020204" pitchFamily="34" charset="0"/>
                <a:ea typeface="Calibri" panose="020F0502020204030204" pitchFamily="34" charset="0"/>
              </a:rPr>
              <a:t>leerling</a:t>
            </a:r>
            <a:r>
              <a:rPr lang="en-US" sz="2000" dirty="0" smtClean="0">
                <a:latin typeface="Corbel" panose="020B0503020204020204" pitchFamily="34" charset="0"/>
                <a:ea typeface="Calibri" panose="020F0502020204030204" pitchFamily="34" charset="0"/>
              </a:rPr>
              <a:t>.</a:t>
            </a:r>
          </a:p>
          <a:p>
            <a:pPr marL="0" indent="0">
              <a:lnSpc>
                <a:spcPct val="100000"/>
              </a:lnSpc>
              <a:spcBef>
                <a:spcPts val="0"/>
              </a:spcBef>
              <a:buNone/>
            </a:pPr>
            <a:r>
              <a:rPr lang="en-US" sz="1600" i="1" dirty="0" smtClean="0">
                <a:latin typeface="Corbel" panose="020B0503020204020204" pitchFamily="34" charset="0"/>
              </a:rPr>
              <a:t> </a:t>
            </a:r>
            <a:r>
              <a:rPr lang="en-US" sz="1600" i="1" dirty="0">
                <a:latin typeface="Corbel" panose="020B0503020204020204" pitchFamily="34" charset="0"/>
              </a:rPr>
              <a:t>Mortimer, E. F., &amp; El-Hani, C. N. (Eds.). (2014)</a:t>
            </a:r>
            <a:endParaRPr lang="nl-BE" sz="1600" i="1" dirty="0">
              <a:latin typeface="Corbel" panose="020B0503020204020204" pitchFamily="34" charset="0"/>
            </a:endParaRPr>
          </a:p>
          <a:p>
            <a:endParaRPr lang="nl-BE" sz="2000" dirty="0"/>
          </a:p>
          <a:p>
            <a:pPr marL="0" indent="0">
              <a:buNone/>
              <a:defRPr/>
            </a:pPr>
            <a:endParaRPr lang="en-GB" sz="1800" b="1" dirty="0">
              <a:solidFill>
                <a:prstClr val="black"/>
              </a:solidFill>
              <a:latin typeface="Calibri"/>
            </a:endParaRPr>
          </a:p>
          <a:p>
            <a:pPr marL="0" indent="0">
              <a:buNone/>
              <a:defRPr/>
            </a:pPr>
            <a:endParaRPr lang="en-GB" sz="1800" b="1" dirty="0">
              <a:solidFill>
                <a:prstClr val="black"/>
              </a:solidFill>
              <a:latin typeface="Calibri"/>
            </a:endParaRPr>
          </a:p>
          <a:p>
            <a:pPr marL="0" indent="0">
              <a:buNone/>
              <a:defRPr/>
            </a:pPr>
            <a:endParaRPr lang="en-GB" sz="1800" b="1" dirty="0">
              <a:solidFill>
                <a:prstClr val="black"/>
              </a:solidFill>
              <a:latin typeface="Calibri"/>
            </a:endParaRPr>
          </a:p>
          <a:p>
            <a:pPr marL="0" indent="0">
              <a:buNone/>
              <a:defRPr/>
            </a:pPr>
            <a:endParaRPr lang="en-GB" sz="1800" b="1" dirty="0">
              <a:solidFill>
                <a:prstClr val="black"/>
              </a:solidFill>
              <a:latin typeface="Calibri"/>
            </a:endParaRPr>
          </a:p>
        </p:txBody>
      </p:sp>
      <p:grpSp>
        <p:nvGrpSpPr>
          <p:cNvPr id="4" name="Group 3"/>
          <p:cNvGrpSpPr/>
          <p:nvPr/>
        </p:nvGrpSpPr>
        <p:grpSpPr>
          <a:xfrm>
            <a:off x="10569972" y="413211"/>
            <a:ext cx="910828" cy="889398"/>
            <a:chOff x="8106986" y="4545194"/>
            <a:chExt cx="910828" cy="889398"/>
          </a:xfrm>
        </p:grpSpPr>
        <p:grpSp>
          <p:nvGrpSpPr>
            <p:cNvPr id="5" name="Group 4"/>
            <p:cNvGrpSpPr/>
            <p:nvPr/>
          </p:nvGrpSpPr>
          <p:grpSpPr>
            <a:xfrm>
              <a:off x="8106986" y="4545194"/>
              <a:ext cx="910828" cy="889398"/>
              <a:chOff x="6571583" y="1989101"/>
              <a:chExt cx="910828" cy="889398"/>
            </a:xfrm>
          </p:grpSpPr>
          <p:sp>
            <p:nvSpPr>
              <p:cNvPr id="11" name="Ovaal 8"/>
              <p:cNvSpPr/>
              <p:nvPr/>
            </p:nvSpPr>
            <p:spPr>
              <a:xfrm>
                <a:off x="6571583" y="1989101"/>
                <a:ext cx="910828" cy="88939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p>
            </p:txBody>
          </p:sp>
          <p:sp>
            <p:nvSpPr>
              <p:cNvPr id="12" name="Ovaal 15"/>
              <p:cNvSpPr/>
              <p:nvPr/>
            </p:nvSpPr>
            <p:spPr>
              <a:xfrm rot="19605377">
                <a:off x="6943691" y="2327153"/>
                <a:ext cx="192995" cy="187955"/>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p>
            </p:txBody>
          </p:sp>
        </p:grpSp>
        <p:sp>
          <p:nvSpPr>
            <p:cNvPr id="6" name="Ovaal 10"/>
            <p:cNvSpPr/>
            <p:nvPr/>
          </p:nvSpPr>
          <p:spPr>
            <a:xfrm>
              <a:off x="8333880" y="4709258"/>
              <a:ext cx="225028" cy="197477"/>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p>
          </p:txBody>
        </p:sp>
        <p:sp>
          <p:nvSpPr>
            <p:cNvPr id="7" name="Ovaal 11"/>
            <p:cNvSpPr/>
            <p:nvPr/>
          </p:nvSpPr>
          <p:spPr>
            <a:xfrm>
              <a:off x="8687496" y="4709258"/>
              <a:ext cx="235744" cy="316873"/>
            </a:xfrm>
            <a:prstGeom prst="ellipse">
              <a:avLst/>
            </a:prstGeom>
            <a:solidFill>
              <a:srgbClr val="649B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p>
          </p:txBody>
        </p:sp>
        <p:sp>
          <p:nvSpPr>
            <p:cNvPr id="8" name="Ovaal 12"/>
            <p:cNvSpPr/>
            <p:nvPr/>
          </p:nvSpPr>
          <p:spPr>
            <a:xfrm>
              <a:off x="8216008" y="5047563"/>
              <a:ext cx="342900" cy="236144"/>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p>
          </p:txBody>
        </p:sp>
        <p:sp>
          <p:nvSpPr>
            <p:cNvPr id="9" name="Ovaal 14"/>
            <p:cNvSpPr/>
            <p:nvPr/>
          </p:nvSpPr>
          <p:spPr>
            <a:xfrm>
              <a:off x="8648801" y="5164937"/>
              <a:ext cx="160736" cy="122868"/>
            </a:xfrm>
            <a:prstGeom prst="ellipse">
              <a:avLst/>
            </a:prstGeom>
            <a:solidFill>
              <a:srgbClr val="3333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p>
          </p:txBody>
        </p:sp>
        <p:sp>
          <p:nvSpPr>
            <p:cNvPr id="10" name="Ovaal 9"/>
            <p:cNvSpPr/>
            <p:nvPr/>
          </p:nvSpPr>
          <p:spPr>
            <a:xfrm>
              <a:off x="8581571" y="4636174"/>
              <a:ext cx="117872" cy="9184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p>
          </p:txBody>
        </p:sp>
      </p:grpSp>
    </p:spTree>
    <p:extLst>
      <p:ext uri="{BB962C8B-B14F-4D97-AF65-F5344CB8AC3E}">
        <p14:creationId xmlns:p14="http://schemas.microsoft.com/office/powerpoint/2010/main" val="1385589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2">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2">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el 1"/>
          <p:cNvSpPr>
            <a:spLocks noGrp="1"/>
          </p:cNvSpPr>
          <p:nvPr>
            <p:ph type="title"/>
          </p:nvPr>
        </p:nvSpPr>
        <p:spPr>
          <a:xfrm>
            <a:off x="538480" y="365127"/>
            <a:ext cx="9500870" cy="1325563"/>
          </a:xfrm>
        </p:spPr>
        <p:txBody>
          <a:bodyPr>
            <a:normAutofit/>
          </a:bodyPr>
          <a:lstStyle/>
          <a:p>
            <a:r>
              <a:rPr lang="nl-BE" sz="3600" dirty="0">
                <a:latin typeface="Corbel" panose="020B0503020204020204" pitchFamily="34" charset="0"/>
              </a:rPr>
              <a:t>Theoretisch </a:t>
            </a:r>
            <a:r>
              <a:rPr lang="nl-BE" sz="3600" dirty="0" smtClean="0">
                <a:latin typeface="Corbel" panose="020B0503020204020204" pitchFamily="34" charset="0"/>
              </a:rPr>
              <a:t>kader</a:t>
            </a:r>
            <a:endParaRPr lang="nl-BE" sz="3600" dirty="0">
              <a:latin typeface="Corbel" panose="020B0503020204020204" pitchFamily="34" charset="0"/>
            </a:endParaRPr>
          </a:p>
        </p:txBody>
      </p:sp>
      <p:sp>
        <p:nvSpPr>
          <p:cNvPr id="22" name="Tijdelijke aanduiding voor inhoud 2"/>
          <p:cNvSpPr txBox="1">
            <a:spLocks/>
          </p:cNvSpPr>
          <p:nvPr/>
        </p:nvSpPr>
        <p:spPr>
          <a:xfrm>
            <a:off x="650240" y="1783605"/>
            <a:ext cx="10830560" cy="454582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92075" indent="-92075">
              <a:lnSpc>
                <a:spcPct val="100000"/>
              </a:lnSpc>
              <a:spcBef>
                <a:spcPts val="0"/>
              </a:spcBef>
              <a:buNone/>
            </a:pPr>
            <a:r>
              <a:rPr lang="en-US" sz="2000" dirty="0" smtClean="0">
                <a:solidFill>
                  <a:srgbClr val="000000"/>
                </a:solidFill>
                <a:latin typeface="Corbel" panose="020B0503020204020204" pitchFamily="34" charset="0"/>
              </a:rPr>
              <a:t>- </a:t>
            </a:r>
            <a:r>
              <a:rPr lang="en-US" sz="2000" dirty="0">
                <a:solidFill>
                  <a:srgbClr val="000000"/>
                </a:solidFill>
                <a:latin typeface="Corbel" panose="020B0503020204020204" pitchFamily="34" charset="0"/>
              </a:rPr>
              <a:t>De </a:t>
            </a:r>
            <a:r>
              <a:rPr lang="en-US" sz="2000" dirty="0" err="1">
                <a:solidFill>
                  <a:srgbClr val="000000"/>
                </a:solidFill>
                <a:latin typeface="Corbel" panose="020B0503020204020204" pitchFamily="34" charset="0"/>
              </a:rPr>
              <a:t>ontwikkeling</a:t>
            </a:r>
            <a:r>
              <a:rPr lang="en-US" sz="2000" dirty="0">
                <a:solidFill>
                  <a:srgbClr val="000000"/>
                </a:solidFill>
                <a:latin typeface="Corbel" panose="020B0503020204020204" pitchFamily="34" charset="0"/>
              </a:rPr>
              <a:t> van </a:t>
            </a:r>
            <a:r>
              <a:rPr lang="en-US" sz="2000" dirty="0" err="1">
                <a:solidFill>
                  <a:srgbClr val="000000"/>
                </a:solidFill>
                <a:latin typeface="Corbel" panose="020B0503020204020204" pitchFamily="34" charset="0"/>
              </a:rPr>
              <a:t>wetenschappelijke</a:t>
            </a:r>
            <a:r>
              <a:rPr lang="en-US" sz="2000" dirty="0">
                <a:solidFill>
                  <a:srgbClr val="000000"/>
                </a:solidFill>
                <a:latin typeface="Corbel" panose="020B0503020204020204" pitchFamily="34" charset="0"/>
              </a:rPr>
              <a:t> </a:t>
            </a:r>
            <a:r>
              <a:rPr lang="en-US" sz="2000" dirty="0" err="1">
                <a:solidFill>
                  <a:srgbClr val="000000"/>
                </a:solidFill>
                <a:latin typeface="Corbel" panose="020B0503020204020204" pitchFamily="34" charset="0"/>
              </a:rPr>
              <a:t>geletterdheid</a:t>
            </a:r>
            <a:r>
              <a:rPr lang="en-US" sz="2000" dirty="0">
                <a:solidFill>
                  <a:srgbClr val="000000"/>
                </a:solidFill>
                <a:latin typeface="Corbel" panose="020B0503020204020204" pitchFamily="34" charset="0"/>
              </a:rPr>
              <a:t> </a:t>
            </a:r>
            <a:r>
              <a:rPr lang="en-US" sz="2000" dirty="0" err="1">
                <a:solidFill>
                  <a:srgbClr val="000000"/>
                </a:solidFill>
                <a:latin typeface="Corbel" panose="020B0503020204020204" pitchFamily="34" charset="0"/>
              </a:rPr>
              <a:t>loopt</a:t>
            </a:r>
            <a:r>
              <a:rPr lang="en-US" sz="2000" dirty="0">
                <a:solidFill>
                  <a:srgbClr val="000000"/>
                </a:solidFill>
                <a:latin typeface="Corbel" panose="020B0503020204020204" pitchFamily="34" charset="0"/>
              </a:rPr>
              <a:t> </a:t>
            </a:r>
            <a:r>
              <a:rPr lang="en-US" sz="2000" b="1" dirty="0">
                <a:solidFill>
                  <a:srgbClr val="000000"/>
                </a:solidFill>
                <a:latin typeface="Corbel" panose="020B0503020204020204" pitchFamily="34" charset="0"/>
              </a:rPr>
              <a:t>parallel met de </a:t>
            </a:r>
            <a:r>
              <a:rPr lang="en-US" sz="2000" b="1" dirty="0" err="1">
                <a:solidFill>
                  <a:srgbClr val="000000"/>
                </a:solidFill>
                <a:latin typeface="Corbel" panose="020B0503020204020204" pitchFamily="34" charset="0"/>
              </a:rPr>
              <a:t>taalontwikkeling</a:t>
            </a:r>
            <a:r>
              <a:rPr lang="en-US" sz="2000" b="1" dirty="0">
                <a:solidFill>
                  <a:srgbClr val="000000"/>
                </a:solidFill>
                <a:latin typeface="Corbel" panose="020B0503020204020204" pitchFamily="34" charset="0"/>
              </a:rPr>
              <a:t> </a:t>
            </a:r>
            <a:r>
              <a:rPr lang="en-US" sz="2000" dirty="0">
                <a:solidFill>
                  <a:srgbClr val="000000"/>
                </a:solidFill>
                <a:latin typeface="Corbel" panose="020B0503020204020204" pitchFamily="34" charset="0"/>
              </a:rPr>
              <a:t>van </a:t>
            </a:r>
            <a:r>
              <a:rPr lang="en-US" sz="2000" dirty="0" err="1">
                <a:solidFill>
                  <a:srgbClr val="000000"/>
                </a:solidFill>
                <a:latin typeface="Corbel" panose="020B0503020204020204" pitchFamily="34" charset="0"/>
              </a:rPr>
              <a:t>kinderen</a:t>
            </a:r>
            <a:r>
              <a:rPr lang="en-US" sz="2000" dirty="0">
                <a:solidFill>
                  <a:srgbClr val="000000"/>
                </a:solidFill>
                <a:latin typeface="Corbel" panose="020B0503020204020204" pitchFamily="34" charset="0"/>
              </a:rPr>
              <a:t>. </a:t>
            </a:r>
          </a:p>
          <a:p>
            <a:pPr marL="92075" indent="-92075">
              <a:lnSpc>
                <a:spcPct val="100000"/>
              </a:lnSpc>
              <a:spcBef>
                <a:spcPts val="0"/>
              </a:spcBef>
              <a:buNone/>
            </a:pPr>
            <a:r>
              <a:rPr lang="en-US" sz="1600" i="1" dirty="0" err="1" smtClean="0">
                <a:solidFill>
                  <a:srgbClr val="000000"/>
                </a:solidFill>
                <a:latin typeface="Corbel" panose="020B0503020204020204" pitchFamily="34" charset="0"/>
              </a:rPr>
              <a:t>Padmos</a:t>
            </a:r>
            <a:r>
              <a:rPr lang="en-US" sz="1600" i="1" dirty="0">
                <a:solidFill>
                  <a:srgbClr val="000000"/>
                </a:solidFill>
                <a:latin typeface="Corbel" panose="020B0503020204020204" pitchFamily="34" charset="0"/>
              </a:rPr>
              <a:t>, (2006)</a:t>
            </a:r>
          </a:p>
          <a:p>
            <a:pPr marL="92075" indent="-92075">
              <a:lnSpc>
                <a:spcPct val="100000"/>
              </a:lnSpc>
              <a:spcBef>
                <a:spcPts val="0"/>
              </a:spcBef>
              <a:buNone/>
            </a:pPr>
            <a:endParaRPr lang="en-US" sz="2000" dirty="0">
              <a:solidFill>
                <a:srgbClr val="000000"/>
              </a:solidFill>
              <a:latin typeface="Corbel" panose="020B0503020204020204" pitchFamily="34" charset="0"/>
            </a:endParaRPr>
          </a:p>
          <a:p>
            <a:pPr marL="92075" indent="-92075">
              <a:lnSpc>
                <a:spcPct val="100000"/>
              </a:lnSpc>
              <a:spcBef>
                <a:spcPts val="0"/>
              </a:spcBef>
              <a:buNone/>
            </a:pPr>
            <a:r>
              <a:rPr lang="nl-BE" sz="2000" dirty="0">
                <a:solidFill>
                  <a:srgbClr val="000000"/>
                </a:solidFill>
                <a:latin typeface="Corbel" panose="020B0503020204020204" pitchFamily="34" charset="0"/>
              </a:rPr>
              <a:t>- Een </a:t>
            </a:r>
            <a:r>
              <a:rPr lang="nl-BE" sz="2000" b="1" dirty="0">
                <a:solidFill>
                  <a:srgbClr val="000000"/>
                </a:solidFill>
                <a:latin typeface="Corbel" panose="020B0503020204020204" pitchFamily="34" charset="0"/>
              </a:rPr>
              <a:t>dialogische aanpak </a:t>
            </a:r>
            <a:r>
              <a:rPr lang="nl-BE" sz="2000" dirty="0">
                <a:solidFill>
                  <a:srgbClr val="000000"/>
                </a:solidFill>
                <a:latin typeface="Corbel" panose="020B0503020204020204" pitchFamily="34" charset="0"/>
              </a:rPr>
              <a:t>waarin het verwoorden en uitwisselen van ideeën centraal staat, lijkt veelbelovend.</a:t>
            </a:r>
            <a:endParaRPr lang="en-US" sz="2000" dirty="0">
              <a:solidFill>
                <a:srgbClr val="000000"/>
              </a:solidFill>
              <a:latin typeface="Corbel" panose="020B0503020204020204" pitchFamily="34" charset="0"/>
            </a:endParaRPr>
          </a:p>
          <a:p>
            <a:pPr marL="92075" indent="-92075">
              <a:lnSpc>
                <a:spcPct val="100000"/>
              </a:lnSpc>
              <a:spcBef>
                <a:spcPts val="0"/>
              </a:spcBef>
              <a:buNone/>
            </a:pPr>
            <a:r>
              <a:rPr lang="en-US" sz="1600" i="1" dirty="0" err="1">
                <a:solidFill>
                  <a:srgbClr val="000000"/>
                </a:solidFill>
                <a:latin typeface="Corbel" panose="020B0503020204020204" pitchFamily="34" charset="0"/>
              </a:rPr>
              <a:t>Wenning</a:t>
            </a:r>
            <a:r>
              <a:rPr lang="en-US" sz="1600" i="1" dirty="0">
                <a:solidFill>
                  <a:srgbClr val="000000"/>
                </a:solidFill>
                <a:latin typeface="Corbel" panose="020B0503020204020204" pitchFamily="34" charset="0"/>
              </a:rPr>
              <a:t>, C.J. (2006)</a:t>
            </a:r>
            <a:endParaRPr lang="en-GB" sz="1600" i="1" dirty="0">
              <a:solidFill>
                <a:srgbClr val="000000"/>
              </a:solidFill>
              <a:latin typeface="Corbel" panose="020B0503020204020204" pitchFamily="34" charset="0"/>
            </a:endParaRPr>
          </a:p>
          <a:p>
            <a:pPr marL="92075" indent="-92075">
              <a:lnSpc>
                <a:spcPct val="100000"/>
              </a:lnSpc>
              <a:spcBef>
                <a:spcPts val="0"/>
              </a:spcBef>
              <a:buNone/>
              <a:defRPr/>
            </a:pPr>
            <a:endParaRPr lang="en-GB" sz="2000" dirty="0">
              <a:solidFill>
                <a:srgbClr val="000000"/>
              </a:solidFill>
              <a:latin typeface="Corbel" panose="020B0503020204020204" pitchFamily="34" charset="0"/>
            </a:endParaRPr>
          </a:p>
          <a:p>
            <a:pPr marL="92075" indent="-92075">
              <a:lnSpc>
                <a:spcPct val="100000"/>
              </a:lnSpc>
              <a:spcBef>
                <a:spcPts val="0"/>
              </a:spcBef>
              <a:buNone/>
            </a:pPr>
            <a:r>
              <a:rPr lang="en-US" sz="2000" dirty="0">
                <a:solidFill>
                  <a:srgbClr val="000000"/>
                </a:solidFill>
                <a:latin typeface="Corbel" panose="020B0503020204020204" pitchFamily="34" charset="0"/>
              </a:rPr>
              <a:t>- “Children learn more effectively and intellectual achievements are higher when they are actively engaged in pedagogic activity, through </a:t>
            </a:r>
            <a:r>
              <a:rPr lang="en-US" sz="2000" b="1" dirty="0">
                <a:solidFill>
                  <a:srgbClr val="000000"/>
                </a:solidFill>
                <a:latin typeface="Corbel" panose="020B0503020204020204" pitchFamily="34" charset="0"/>
              </a:rPr>
              <a:t>discussion, dialogue and argumentation</a:t>
            </a:r>
            <a:r>
              <a:rPr lang="en-US" sz="2000" dirty="0">
                <a:solidFill>
                  <a:srgbClr val="000000"/>
                </a:solidFill>
                <a:latin typeface="Corbel" panose="020B0503020204020204" pitchFamily="34" charset="0"/>
              </a:rPr>
              <a:t>.”</a:t>
            </a:r>
          </a:p>
          <a:p>
            <a:pPr marL="92075" indent="-92075">
              <a:lnSpc>
                <a:spcPct val="100000"/>
              </a:lnSpc>
              <a:spcBef>
                <a:spcPts val="0"/>
              </a:spcBef>
              <a:buNone/>
            </a:pPr>
            <a:r>
              <a:rPr lang="en-US" sz="1600" i="1" dirty="0">
                <a:solidFill>
                  <a:srgbClr val="000000"/>
                </a:solidFill>
                <a:latin typeface="Corbel" panose="020B0503020204020204" pitchFamily="34" charset="0"/>
              </a:rPr>
              <a:t>Wolfe, S., Alexander, R.J. (2008)</a:t>
            </a:r>
          </a:p>
          <a:p>
            <a:pPr marL="92075" indent="-92075">
              <a:lnSpc>
                <a:spcPct val="100000"/>
              </a:lnSpc>
              <a:spcBef>
                <a:spcPts val="0"/>
              </a:spcBef>
              <a:buNone/>
            </a:pPr>
            <a:endParaRPr lang="en-US" sz="2000" dirty="0">
              <a:solidFill>
                <a:srgbClr val="000000"/>
              </a:solidFill>
              <a:latin typeface="Corbel" panose="020B0503020204020204" pitchFamily="34" charset="0"/>
            </a:endParaRPr>
          </a:p>
          <a:p>
            <a:pPr marL="92075" indent="-92075">
              <a:lnSpc>
                <a:spcPct val="100000"/>
              </a:lnSpc>
              <a:spcBef>
                <a:spcPts val="0"/>
              </a:spcBef>
              <a:buNone/>
            </a:pPr>
            <a:r>
              <a:rPr lang="en-US" sz="2000" dirty="0">
                <a:solidFill>
                  <a:srgbClr val="000000"/>
                </a:solidFill>
                <a:latin typeface="Corbel" panose="020B0503020204020204" pitchFamily="34" charset="0"/>
              </a:rPr>
              <a:t>- “</a:t>
            </a:r>
            <a:r>
              <a:rPr lang="en-US" sz="2000" b="1" dirty="0">
                <a:solidFill>
                  <a:srgbClr val="000000"/>
                </a:solidFill>
                <a:latin typeface="Corbel" panose="020B0503020204020204" pitchFamily="34" charset="0"/>
              </a:rPr>
              <a:t>Transitions between dialogic and authoritative discourse </a:t>
            </a:r>
            <a:r>
              <a:rPr lang="en-US" sz="2000" dirty="0">
                <a:solidFill>
                  <a:srgbClr val="000000"/>
                </a:solidFill>
                <a:latin typeface="Corbel" panose="020B0503020204020204" pitchFamily="34" charset="0"/>
              </a:rPr>
              <a:t>to support the learning of scientific knowledge by the student.”</a:t>
            </a:r>
          </a:p>
          <a:p>
            <a:pPr marL="92075" indent="-92075">
              <a:lnSpc>
                <a:spcPct val="100000"/>
              </a:lnSpc>
              <a:spcBef>
                <a:spcPts val="0"/>
              </a:spcBef>
              <a:buNone/>
            </a:pPr>
            <a:r>
              <a:rPr lang="en-US" sz="1600" i="1" dirty="0">
                <a:solidFill>
                  <a:srgbClr val="000000"/>
                </a:solidFill>
                <a:latin typeface="Corbel" panose="020B0503020204020204" pitchFamily="34" charset="0"/>
              </a:rPr>
              <a:t>Mortimer, E.F. (2003)</a:t>
            </a:r>
            <a:endParaRPr lang="nl-BE" sz="1600" i="1" dirty="0">
              <a:solidFill>
                <a:srgbClr val="000000"/>
              </a:solidFill>
              <a:latin typeface="Corbel" panose="020B0503020204020204" pitchFamily="34" charset="0"/>
            </a:endParaRPr>
          </a:p>
          <a:p>
            <a:pPr marL="0" indent="0">
              <a:lnSpc>
                <a:spcPct val="100000"/>
              </a:lnSpc>
              <a:spcBef>
                <a:spcPts val="0"/>
              </a:spcBef>
              <a:buNone/>
            </a:pPr>
            <a:endParaRPr lang="en-US" sz="2000" dirty="0">
              <a:solidFill>
                <a:srgbClr val="000000"/>
              </a:solidFill>
              <a:latin typeface="Corbel" panose="020B0503020204020204" pitchFamily="34" charset="0"/>
            </a:endParaRPr>
          </a:p>
        </p:txBody>
      </p:sp>
      <p:grpSp>
        <p:nvGrpSpPr>
          <p:cNvPr id="4" name="Group 3"/>
          <p:cNvGrpSpPr/>
          <p:nvPr/>
        </p:nvGrpSpPr>
        <p:grpSpPr>
          <a:xfrm>
            <a:off x="10569972" y="413211"/>
            <a:ext cx="910828" cy="889398"/>
            <a:chOff x="8106986" y="4545194"/>
            <a:chExt cx="910828" cy="889398"/>
          </a:xfrm>
        </p:grpSpPr>
        <p:grpSp>
          <p:nvGrpSpPr>
            <p:cNvPr id="5" name="Group 4"/>
            <p:cNvGrpSpPr/>
            <p:nvPr/>
          </p:nvGrpSpPr>
          <p:grpSpPr>
            <a:xfrm>
              <a:off x="8106986" y="4545194"/>
              <a:ext cx="910828" cy="889398"/>
              <a:chOff x="6571583" y="1989101"/>
              <a:chExt cx="910828" cy="889398"/>
            </a:xfrm>
          </p:grpSpPr>
          <p:sp>
            <p:nvSpPr>
              <p:cNvPr id="11" name="Ovaal 8"/>
              <p:cNvSpPr/>
              <p:nvPr/>
            </p:nvSpPr>
            <p:spPr>
              <a:xfrm>
                <a:off x="6571583" y="1989101"/>
                <a:ext cx="910828" cy="88939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p>
            </p:txBody>
          </p:sp>
          <p:sp>
            <p:nvSpPr>
              <p:cNvPr id="12" name="Ovaal 15"/>
              <p:cNvSpPr/>
              <p:nvPr/>
            </p:nvSpPr>
            <p:spPr>
              <a:xfrm rot="19605377">
                <a:off x="6943691" y="2327153"/>
                <a:ext cx="192995" cy="187955"/>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p>
            </p:txBody>
          </p:sp>
        </p:grpSp>
        <p:sp>
          <p:nvSpPr>
            <p:cNvPr id="6" name="Ovaal 10"/>
            <p:cNvSpPr/>
            <p:nvPr/>
          </p:nvSpPr>
          <p:spPr>
            <a:xfrm>
              <a:off x="8333880" y="4709258"/>
              <a:ext cx="225028" cy="197477"/>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p>
          </p:txBody>
        </p:sp>
        <p:sp>
          <p:nvSpPr>
            <p:cNvPr id="7" name="Ovaal 11"/>
            <p:cNvSpPr/>
            <p:nvPr/>
          </p:nvSpPr>
          <p:spPr>
            <a:xfrm>
              <a:off x="8687496" y="4709258"/>
              <a:ext cx="235744" cy="316873"/>
            </a:xfrm>
            <a:prstGeom prst="ellipse">
              <a:avLst/>
            </a:prstGeom>
            <a:solidFill>
              <a:srgbClr val="649B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p>
          </p:txBody>
        </p:sp>
        <p:sp>
          <p:nvSpPr>
            <p:cNvPr id="8" name="Ovaal 12"/>
            <p:cNvSpPr/>
            <p:nvPr/>
          </p:nvSpPr>
          <p:spPr>
            <a:xfrm>
              <a:off x="8216008" y="5047563"/>
              <a:ext cx="342900" cy="236144"/>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p>
          </p:txBody>
        </p:sp>
        <p:sp>
          <p:nvSpPr>
            <p:cNvPr id="9" name="Ovaal 14"/>
            <p:cNvSpPr/>
            <p:nvPr/>
          </p:nvSpPr>
          <p:spPr>
            <a:xfrm>
              <a:off x="8648801" y="5164937"/>
              <a:ext cx="160736" cy="122868"/>
            </a:xfrm>
            <a:prstGeom prst="ellipse">
              <a:avLst/>
            </a:prstGeom>
            <a:solidFill>
              <a:srgbClr val="3333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p>
          </p:txBody>
        </p:sp>
        <p:sp>
          <p:nvSpPr>
            <p:cNvPr id="10" name="Ovaal 9"/>
            <p:cNvSpPr/>
            <p:nvPr/>
          </p:nvSpPr>
          <p:spPr>
            <a:xfrm>
              <a:off x="8581571" y="4636174"/>
              <a:ext cx="117872" cy="9184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p>
          </p:txBody>
        </p:sp>
      </p:grpSp>
    </p:spTree>
    <p:extLst>
      <p:ext uri="{BB962C8B-B14F-4D97-AF65-F5344CB8AC3E}">
        <p14:creationId xmlns:p14="http://schemas.microsoft.com/office/powerpoint/2010/main" val="2747515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2">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2">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2">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2">
                                            <p:txEl>
                                              <p:pRg st="9" end="9"/>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2">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Socrates Biography - Facts, Childhood, Family Life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39382" y="4504151"/>
            <a:ext cx="2824618" cy="235384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838200" y="0"/>
            <a:ext cx="10348331" cy="1325563"/>
          </a:xfrm>
        </p:spPr>
        <p:txBody>
          <a:bodyPr/>
          <a:lstStyle/>
          <a:p>
            <a:r>
              <a:rPr lang="nl-BE" dirty="0" smtClean="0"/>
              <a:t>Expert 				</a:t>
            </a:r>
            <a:r>
              <a:rPr lang="nl-BE" dirty="0" err="1" smtClean="0"/>
              <a:t>vs</a:t>
            </a:r>
            <a:r>
              <a:rPr lang="nl-BE" dirty="0" smtClean="0"/>
              <a:t> 				coach</a:t>
            </a:r>
            <a:endParaRPr lang="nl-BE" dirty="0"/>
          </a:p>
        </p:txBody>
      </p:sp>
      <p:sp>
        <p:nvSpPr>
          <p:cNvPr id="3" name="Content Placeholder 2"/>
          <p:cNvSpPr>
            <a:spLocks noGrp="1"/>
          </p:cNvSpPr>
          <p:nvPr>
            <p:ph idx="1"/>
          </p:nvPr>
        </p:nvSpPr>
        <p:spPr>
          <a:xfrm>
            <a:off x="7044275" y="1330326"/>
            <a:ext cx="5138530" cy="5030959"/>
          </a:xfrm>
        </p:spPr>
        <p:txBody>
          <a:bodyPr>
            <a:normAutofit/>
          </a:bodyPr>
          <a:lstStyle/>
          <a:p>
            <a:r>
              <a:rPr lang="nl-BE" dirty="0">
                <a:sym typeface="Wingdings" panose="05000000000000000000" pitchFamily="2" charset="2"/>
              </a:rPr>
              <a:t>Geen antwoorden, enkel vragen</a:t>
            </a:r>
          </a:p>
          <a:p>
            <a:r>
              <a:rPr lang="nl-BE" dirty="0" smtClean="0">
                <a:sym typeface="Wingdings" panose="05000000000000000000" pitchFamily="2" charset="2"/>
              </a:rPr>
              <a:t>Samen </a:t>
            </a:r>
            <a:r>
              <a:rPr lang="nl-BE" dirty="0">
                <a:sym typeface="Wingdings" panose="05000000000000000000" pitchFamily="2" charset="2"/>
              </a:rPr>
              <a:t>op zoek naar antwoorden</a:t>
            </a:r>
          </a:p>
          <a:p>
            <a:r>
              <a:rPr lang="nl-BE" i="1" dirty="0" smtClean="0">
                <a:sym typeface="Wingdings" panose="05000000000000000000" pitchFamily="2" charset="2"/>
              </a:rPr>
              <a:t>“Begrijp ik wat jij bedoelt?</a:t>
            </a:r>
            <a:r>
              <a:rPr lang="nl-BE" dirty="0" smtClean="0">
                <a:sym typeface="Wingdings" panose="05000000000000000000" pitchFamily="2" charset="2"/>
              </a:rPr>
              <a:t>”</a:t>
            </a:r>
            <a:endParaRPr lang="nl-BE" dirty="0">
              <a:sym typeface="Wingdings" panose="05000000000000000000" pitchFamily="2" charset="2"/>
            </a:endParaRPr>
          </a:p>
          <a:p>
            <a:r>
              <a:rPr lang="nl-BE" dirty="0">
                <a:sym typeface="Wingdings" panose="05000000000000000000" pitchFamily="2" charset="2"/>
              </a:rPr>
              <a:t>Leerlingen </a:t>
            </a:r>
            <a:r>
              <a:rPr lang="nl-BE" dirty="0" smtClean="0">
                <a:sym typeface="Wingdings" panose="05000000000000000000" pitchFamily="2" charset="2"/>
              </a:rPr>
              <a:t>aan zetten tot denken/argumenteren</a:t>
            </a:r>
            <a:endParaRPr lang="nl-BE" dirty="0">
              <a:sym typeface="Wingdings" panose="05000000000000000000" pitchFamily="2" charset="2"/>
            </a:endParaRPr>
          </a:p>
          <a:p>
            <a:r>
              <a:rPr lang="nl-BE" dirty="0">
                <a:sym typeface="Wingdings" panose="05000000000000000000" pitchFamily="2" charset="2"/>
              </a:rPr>
              <a:t>“niet wetende” houding </a:t>
            </a:r>
          </a:p>
          <a:p>
            <a:endParaRPr lang="nl-BE" dirty="0">
              <a:sym typeface="Wingdings" panose="05000000000000000000" pitchFamily="2" charset="2"/>
            </a:endParaRPr>
          </a:p>
          <a:p>
            <a:pPr lvl="3">
              <a:buFont typeface="Wingdings" panose="05000000000000000000" pitchFamily="2" charset="2"/>
              <a:buChar char="à"/>
            </a:pPr>
            <a:r>
              <a:rPr lang="nl-BE" sz="2800" dirty="0">
                <a:sym typeface="Wingdings" panose="05000000000000000000" pitchFamily="2" charset="2"/>
              </a:rPr>
              <a:t> </a:t>
            </a:r>
            <a:r>
              <a:rPr lang="nl-BE" sz="2800" dirty="0" smtClean="0">
                <a:sym typeface="Wingdings" panose="05000000000000000000" pitchFamily="2" charset="2"/>
              </a:rPr>
              <a:t>	</a:t>
            </a:r>
            <a:r>
              <a:rPr lang="nl-BE" sz="2800" dirty="0" err="1" smtClean="0">
                <a:sym typeface="Wingdings" panose="05000000000000000000" pitchFamily="2" charset="2"/>
              </a:rPr>
              <a:t>Socractische</a:t>
            </a:r>
            <a:r>
              <a:rPr lang="nl-BE" sz="2800" dirty="0" smtClean="0">
                <a:sym typeface="Wingdings" panose="05000000000000000000" pitchFamily="2" charset="2"/>
              </a:rPr>
              <a:t> </a:t>
            </a:r>
          </a:p>
          <a:p>
            <a:pPr marL="0" indent="0">
              <a:buNone/>
            </a:pPr>
            <a:r>
              <a:rPr lang="nl-BE" dirty="0" smtClean="0">
                <a:sym typeface="Wingdings" panose="05000000000000000000" pitchFamily="2" charset="2"/>
              </a:rPr>
              <a:t>		dialoog</a:t>
            </a:r>
            <a:endParaRPr lang="nl-BE" dirty="0">
              <a:sym typeface="Wingdings" panose="05000000000000000000" pitchFamily="2" charset="2"/>
            </a:endParaRPr>
          </a:p>
        </p:txBody>
      </p:sp>
      <p:sp>
        <p:nvSpPr>
          <p:cNvPr id="5" name="Content Placeholder 2"/>
          <p:cNvSpPr txBox="1">
            <a:spLocks/>
          </p:cNvSpPr>
          <p:nvPr/>
        </p:nvSpPr>
        <p:spPr>
          <a:xfrm>
            <a:off x="427382" y="1325563"/>
            <a:ext cx="4648200" cy="4863203"/>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BE" dirty="0" smtClean="0">
                <a:sym typeface="Wingdings" panose="05000000000000000000" pitchFamily="2" charset="2"/>
              </a:rPr>
              <a:t>Geeft antwoord</a:t>
            </a:r>
          </a:p>
          <a:p>
            <a:r>
              <a:rPr lang="nl-BE" i="1" dirty="0" smtClean="0">
                <a:sym typeface="Wingdings" panose="05000000000000000000" pitchFamily="2" charset="2"/>
              </a:rPr>
              <a:t>“Begrijp jij wat ik bedoel?”</a:t>
            </a:r>
          </a:p>
          <a:p>
            <a:r>
              <a:rPr lang="nl-BE" dirty="0" smtClean="0">
                <a:sym typeface="Wingdings" panose="05000000000000000000" pitchFamily="2" charset="2"/>
              </a:rPr>
              <a:t>Logisch opgebouwd</a:t>
            </a:r>
          </a:p>
          <a:p>
            <a:r>
              <a:rPr lang="nl-BE" dirty="0" smtClean="0">
                <a:sym typeface="Wingdings" panose="05000000000000000000" pitchFamily="2" charset="2"/>
              </a:rPr>
              <a:t>Ideeën van leerlingen in lijn met verhaal</a:t>
            </a:r>
          </a:p>
          <a:p>
            <a:r>
              <a:rPr lang="nl-BE" dirty="0" smtClean="0">
                <a:sym typeface="Wingdings" panose="05000000000000000000" pitchFamily="2" charset="2"/>
              </a:rPr>
              <a:t>Als kennis autoriteit</a:t>
            </a:r>
          </a:p>
          <a:p>
            <a:pPr marL="0" indent="0">
              <a:buNone/>
            </a:pPr>
            <a:r>
              <a:rPr lang="nl-BE" dirty="0" smtClean="0">
                <a:sym typeface="Wingdings" panose="05000000000000000000" pitchFamily="2" charset="2"/>
              </a:rPr>
              <a:t>OF tolk/journalist</a:t>
            </a:r>
          </a:p>
          <a:p>
            <a:pPr marL="0" indent="0">
              <a:buFont typeface="Arial" panose="020B0604020202020204" pitchFamily="34" charset="0"/>
              <a:buNone/>
            </a:pPr>
            <a:endParaRPr lang="nl-BE" dirty="0" smtClean="0">
              <a:sym typeface="Wingdings" panose="05000000000000000000" pitchFamily="2" charset="2"/>
            </a:endParaRPr>
          </a:p>
          <a:p>
            <a:pPr>
              <a:buFont typeface="Wingdings" panose="05000000000000000000" pitchFamily="2" charset="2"/>
              <a:buChar char="à"/>
            </a:pPr>
            <a:r>
              <a:rPr lang="nl-BE" dirty="0" smtClean="0">
                <a:sym typeface="Wingdings" panose="05000000000000000000" pitchFamily="2" charset="2"/>
              </a:rPr>
              <a:t> </a:t>
            </a:r>
            <a:r>
              <a:rPr lang="nl-BE" dirty="0" err="1" smtClean="0">
                <a:sym typeface="Wingdings" panose="05000000000000000000" pitchFamily="2" charset="2"/>
              </a:rPr>
              <a:t>Authoritative</a:t>
            </a:r>
            <a:r>
              <a:rPr lang="nl-BE" dirty="0" smtClean="0">
                <a:sym typeface="Wingdings" panose="05000000000000000000" pitchFamily="2" charset="2"/>
              </a:rPr>
              <a:t> </a:t>
            </a:r>
          </a:p>
          <a:p>
            <a:pPr marL="0" indent="0">
              <a:buNone/>
            </a:pPr>
            <a:r>
              <a:rPr lang="nl-BE" dirty="0" smtClean="0">
                <a:sym typeface="Wingdings" panose="05000000000000000000" pitchFamily="2" charset="2"/>
              </a:rPr>
              <a:t>discourse</a:t>
            </a:r>
            <a:endParaRPr lang="nl-BE" dirty="0">
              <a:sym typeface="Wingdings" panose="05000000000000000000" pitchFamily="2" charset="2"/>
            </a:endParaRPr>
          </a:p>
        </p:txBody>
      </p:sp>
      <p:pic>
        <p:nvPicPr>
          <p:cNvPr id="6" name="Picture 4" descr="Related imag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35965" y="4676112"/>
            <a:ext cx="2107143" cy="20271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6614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0" end="0"/>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5">
                                            <p:txEl>
                                              <p:pRg st="7" end="7"/>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5">
                                            <p:txEl>
                                              <p:pRg st="8" end="8"/>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6"/>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20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54614</TotalTime>
  <Words>1842</Words>
  <Application>Microsoft Office PowerPoint</Application>
  <PresentationFormat>Widescreen</PresentationFormat>
  <Paragraphs>274</Paragraphs>
  <Slides>19</Slides>
  <Notes>11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19</vt:i4>
      </vt:variant>
    </vt:vector>
  </HeadingPairs>
  <TitlesOfParts>
    <vt:vector size="27" baseType="lpstr">
      <vt:lpstr>Arial</vt:lpstr>
      <vt:lpstr>Calibri</vt:lpstr>
      <vt:lpstr>Calibri Light</vt:lpstr>
      <vt:lpstr>Corbel</vt:lpstr>
      <vt:lpstr>Roboto</vt:lpstr>
      <vt:lpstr>Times New Roman</vt:lpstr>
      <vt:lpstr>Wingdings</vt:lpstr>
      <vt:lpstr>Office Theme</vt:lpstr>
      <vt:lpstr>De alternerende rol van de wetenschapsleerkracht coach én expert  Werken met, niet tegen,  intuïtieve voorkennis van leerlingen</vt:lpstr>
      <vt:lpstr>PowerPoint Presentation</vt:lpstr>
      <vt:lpstr>Opbouw conceptueel inzicht bij leerlingen</vt:lpstr>
      <vt:lpstr>In de les</vt:lpstr>
      <vt:lpstr>Opbouw conceptueel inzicht bij leerlingen</vt:lpstr>
      <vt:lpstr>Probleemstelling</vt:lpstr>
      <vt:lpstr>Theoretisch kader</vt:lpstr>
      <vt:lpstr>Theoretisch kader</vt:lpstr>
      <vt:lpstr>Expert     vs     coach</vt:lpstr>
      <vt:lpstr>Opbouw conceptueel inzicht bij leerlingen</vt:lpstr>
      <vt:lpstr>In de klas</vt:lpstr>
      <vt:lpstr>Datacollectie thema energie</vt:lpstr>
      <vt:lpstr>Resultaten Vlaanderen </vt:lpstr>
      <vt:lpstr>De alternerende rol van de wetenschapsleerkracht coach én expert  Werken met, niet tegen,  intuïtieve voorkennis van leerlingen</vt:lpstr>
      <vt:lpstr>STEM (=science, technology, engineering, mathematics)</vt:lpstr>
      <vt:lpstr>STEM</vt:lpstr>
      <vt:lpstr>PowerPoint Presentation</vt:lpstr>
      <vt:lpstr>PowerPoint Presentation</vt:lpstr>
      <vt:lpstr>De alternerende rol van de wetenschapsleerkracht coach én expert  Werken met, niet tegen,  intuïtieve voorkennis van leerlingen</vt:lpstr>
    </vt:vector>
  </TitlesOfParts>
  <Company>ODISEE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Jan Sermeus</dc:creator>
  <cp:lastModifiedBy>Jan Sermeus</cp:lastModifiedBy>
  <cp:revision>434</cp:revision>
  <cp:lastPrinted>2018-04-21T14:12:25Z</cp:lastPrinted>
  <dcterms:created xsi:type="dcterms:W3CDTF">2016-05-30T07:58:43Z</dcterms:created>
  <dcterms:modified xsi:type="dcterms:W3CDTF">2020-01-16T11:48:23Z</dcterms:modified>
</cp:coreProperties>
</file>