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59" r:id="rId2"/>
    <p:sldId id="257" r:id="rId3"/>
    <p:sldId id="270" r:id="rId4"/>
    <p:sldId id="260" r:id="rId5"/>
    <p:sldId id="261" r:id="rId6"/>
    <p:sldId id="262" r:id="rId7"/>
    <p:sldId id="263" r:id="rId8"/>
    <p:sldId id="264" r:id="rId9"/>
    <p:sldId id="266" r:id="rId10"/>
    <p:sldId id="267" r:id="rId11"/>
    <p:sldId id="268" r:id="rId12"/>
    <p:sldId id="269" r:id="rId13"/>
    <p:sldId id="265"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635"/>
    <a:srgbClr val="0000CC"/>
    <a:srgbClr val="FF2549"/>
    <a:srgbClr val="FF856D"/>
    <a:srgbClr val="C33A1F"/>
    <a:srgbClr val="9EFF29"/>
    <a:srgbClr val="D6370C"/>
    <a:srgbClr val="1D3A00"/>
    <a:srgbClr val="005856"/>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546" y="102"/>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‹nr.›</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53063" y="2794820"/>
            <a:ext cx="8067369" cy="1592824"/>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575188" y="2131143"/>
            <a:ext cx="8082115" cy="678426"/>
          </a:xfrm>
        </p:spPr>
        <p:txBody>
          <a:bodyPr>
            <a:normAutofit/>
          </a:bodyPr>
          <a:lstStyle>
            <a:lvl1pPr marL="0" indent="0" algn="r">
              <a:buNone/>
              <a:defRPr sz="28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‹nr.›</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‹nr.›</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‹nr.›</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‹nr.›</a:t>
            </a:fld>
            <a:endParaRPr lang="en-US"/>
          </a:p>
        </p:txBody>
      </p:sp>
      <p:pic>
        <p:nvPicPr>
          <p:cNvPr id="7" name="Picture 6" descr="E:\websites\free-power-point-templates\2012\logos.png">
            <a:extLst>
              <a:ext uri="{FF2B5EF4-FFF2-40B4-BE49-F238E27FC236}">
                <a16:creationId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9826" y="180091"/>
            <a:ext cx="8259098" cy="763526"/>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098755"/>
            <a:ext cx="8246070" cy="3763567"/>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‹nr.›</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13447" y="443407"/>
            <a:ext cx="6658607" cy="725349"/>
          </a:xfrm>
        </p:spPr>
        <p:txBody>
          <a:bodyPr>
            <a:normAutofit/>
          </a:bodyPr>
          <a:lstStyle>
            <a:lvl1pPr algn="l">
              <a:defRPr sz="3600">
                <a:solidFill>
                  <a:srgbClr val="0070C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005781" y="1177436"/>
            <a:ext cx="6681021" cy="3511061"/>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‹nr.›</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‹nr.›</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‹nr.›</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7943" y="175783"/>
            <a:ext cx="8093365" cy="763525"/>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508033"/>
            <a:ext cx="4040188" cy="479822"/>
          </a:xfrm>
        </p:spPr>
        <p:txBody>
          <a:bodyPr anchor="b"/>
          <a:lstStyle>
            <a:lvl1pPr marL="0" indent="0" algn="ctr">
              <a:buNone/>
              <a:defRPr sz="2400" b="1">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980430"/>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508033"/>
            <a:ext cx="4041775" cy="479822"/>
          </a:xfrm>
        </p:spPr>
        <p:txBody>
          <a:bodyPr anchor="b"/>
          <a:lstStyle>
            <a:lvl1pPr marL="0" indent="0" algn="ctr">
              <a:buNone/>
              <a:defRPr sz="2400" b="1">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980430"/>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‹nr.›</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‹nr.›</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‹nr.›</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‹nr.›</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12/5/2019</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‹nr.›</a:t>
            </a:fld>
            <a:endParaRPr lang="en-US"/>
          </a:p>
        </p:txBody>
      </p:sp>
      <p:sp>
        <p:nvSpPr>
          <p:cNvPr id="7" name="TextBox 6">
            <a:extLst>
              <a:ext uri="{FF2B5EF4-FFF2-40B4-BE49-F238E27FC236}">
                <a16:creationId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tjerksusan@gmail.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tjerksusan@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01869" y="443407"/>
            <a:ext cx="7070185" cy="725349"/>
          </a:xfrm>
        </p:spPr>
        <p:txBody>
          <a:bodyPr>
            <a:normAutofit fontScale="90000"/>
          </a:bodyPr>
          <a:lstStyle/>
          <a:p>
            <a:r>
              <a:rPr lang="en-US" dirty="0"/>
              <a:t>Van </a:t>
            </a:r>
            <a:r>
              <a:rPr lang="en-US" dirty="0" err="1"/>
              <a:t>helder</a:t>
            </a:r>
            <a:r>
              <a:rPr lang="en-US" dirty="0"/>
              <a:t> </a:t>
            </a:r>
            <a:r>
              <a:rPr lang="en-US" dirty="0" err="1"/>
              <a:t>schrijven</a:t>
            </a:r>
            <a:r>
              <a:rPr lang="en-US" dirty="0"/>
              <a:t> </a:t>
            </a:r>
            <a:r>
              <a:rPr lang="en-US" dirty="0" err="1"/>
              <a:t>ga</a:t>
            </a:r>
            <a:r>
              <a:rPr lang="en-US" dirty="0"/>
              <a:t> je </a:t>
            </a:r>
            <a:r>
              <a:rPr lang="en-US" dirty="0" err="1"/>
              <a:t>helder</a:t>
            </a:r>
            <a:r>
              <a:rPr lang="en-US" dirty="0"/>
              <a:t> </a:t>
            </a:r>
            <a:r>
              <a:rPr lang="en-US" dirty="0" err="1"/>
              <a:t>denken</a:t>
            </a:r>
            <a:r>
              <a:rPr lang="en-US" dirty="0"/>
              <a:t>.</a:t>
            </a:r>
          </a:p>
        </p:txBody>
      </p:sp>
      <p:sp>
        <p:nvSpPr>
          <p:cNvPr id="5" name="Content Placeholder 4"/>
          <p:cNvSpPr>
            <a:spLocks noGrp="1"/>
          </p:cNvSpPr>
          <p:nvPr>
            <p:ph idx="1"/>
          </p:nvPr>
        </p:nvSpPr>
        <p:spPr>
          <a:xfrm>
            <a:off x="2005781" y="1930400"/>
            <a:ext cx="6681021" cy="2758097"/>
          </a:xfrm>
        </p:spPr>
        <p:txBody>
          <a:bodyPr/>
          <a:lstStyle/>
          <a:p>
            <a:pPr marL="0" indent="0">
              <a:buNone/>
            </a:pPr>
            <a:r>
              <a:rPr lang="en-US" dirty="0" err="1"/>
              <a:t>Een</a:t>
            </a:r>
            <a:r>
              <a:rPr lang="en-US" dirty="0"/>
              <a:t> </a:t>
            </a:r>
            <a:r>
              <a:rPr lang="en-US" dirty="0" err="1"/>
              <a:t>methode</a:t>
            </a:r>
            <a:r>
              <a:rPr lang="en-US" dirty="0"/>
              <a:t> </a:t>
            </a:r>
            <a:r>
              <a:rPr lang="en-US" dirty="0" err="1"/>
              <a:t>voor</a:t>
            </a:r>
            <a:r>
              <a:rPr lang="en-US" dirty="0"/>
              <a:t> </a:t>
            </a:r>
            <a:r>
              <a:rPr lang="en-US" dirty="0" err="1"/>
              <a:t>leerlingen</a:t>
            </a:r>
            <a:r>
              <a:rPr lang="en-US" dirty="0"/>
              <a:t> om </a:t>
            </a:r>
            <a:r>
              <a:rPr lang="en-US" dirty="0" err="1"/>
              <a:t>begripsvragen</a:t>
            </a:r>
            <a:r>
              <a:rPr lang="en-US" dirty="0"/>
              <a:t> </a:t>
            </a:r>
            <a:r>
              <a:rPr lang="en-US" dirty="0" err="1"/>
              <a:t>aan</a:t>
            </a:r>
            <a:r>
              <a:rPr lang="en-US" dirty="0"/>
              <a:t> </a:t>
            </a:r>
            <a:r>
              <a:rPr lang="en-US" dirty="0" err="1"/>
              <a:t>te</a:t>
            </a:r>
            <a:r>
              <a:rPr lang="en-US" dirty="0"/>
              <a:t> </a:t>
            </a:r>
            <a:r>
              <a:rPr lang="en-US" dirty="0" err="1"/>
              <a:t>pakken</a:t>
            </a:r>
            <a:r>
              <a:rPr lang="en-US" dirty="0"/>
              <a:t>.</a:t>
            </a:r>
          </a:p>
          <a:p>
            <a:pPr>
              <a:buFontTx/>
              <a:buChar char="-"/>
            </a:pPr>
            <a:endParaRPr lang="en-US" dirty="0"/>
          </a:p>
        </p:txBody>
      </p:sp>
      <p:sp>
        <p:nvSpPr>
          <p:cNvPr id="2" name="Tekstvak 1">
            <a:extLst>
              <a:ext uri="{FF2B5EF4-FFF2-40B4-BE49-F238E27FC236}">
                <a16:creationId xmlns:a16="http://schemas.microsoft.com/office/drawing/2014/main" id="{7473E35D-DF1B-4E8A-8E57-B65DD1130684}"/>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spTree>
    <p:extLst>
      <p:ext uri="{BB962C8B-B14F-4D97-AF65-F5344CB8AC3E}">
        <p14:creationId xmlns:p14="http://schemas.microsoft.com/office/powerpoint/2010/main" val="1101633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4" y="1089551"/>
            <a:ext cx="8414708" cy="1846659"/>
          </a:xfrm>
          <a:prstGeom prst="rect">
            <a:avLst/>
          </a:prstGeom>
          <a:noFill/>
        </p:spPr>
        <p:txBody>
          <a:bodyPr wrap="square" rtlCol="0">
            <a:spAutoFit/>
          </a:bodyPr>
          <a:lstStyle/>
          <a:p>
            <a:r>
              <a:rPr lang="nl-NL" sz="2400" dirty="0"/>
              <a:t>Discussie: </a:t>
            </a:r>
          </a:p>
          <a:p>
            <a:endParaRPr lang="nl-NL" dirty="0"/>
          </a:p>
          <a:p>
            <a:pPr marL="285750" indent="-285750">
              <a:buFontTx/>
              <a:buChar char="-"/>
            </a:pPr>
            <a:r>
              <a:rPr lang="nl-NL" dirty="0"/>
              <a:t>Conceptueel begrip gaat voor de mathematische vaardigheid in natuurkunde</a:t>
            </a:r>
          </a:p>
          <a:p>
            <a:endParaRPr lang="nl-NL" dirty="0"/>
          </a:p>
          <a:p>
            <a:endParaRPr lang="nl-NL" dirty="0"/>
          </a:p>
          <a:p>
            <a:r>
              <a:rPr lang="nl-NL" dirty="0"/>
              <a:t> </a:t>
            </a:r>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spTree>
    <p:extLst>
      <p:ext uri="{BB962C8B-B14F-4D97-AF65-F5344CB8AC3E}">
        <p14:creationId xmlns:p14="http://schemas.microsoft.com/office/powerpoint/2010/main" val="3671394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4" y="1089551"/>
            <a:ext cx="8414708" cy="2123658"/>
          </a:xfrm>
          <a:prstGeom prst="rect">
            <a:avLst/>
          </a:prstGeom>
          <a:noFill/>
        </p:spPr>
        <p:txBody>
          <a:bodyPr wrap="square" rtlCol="0">
            <a:spAutoFit/>
          </a:bodyPr>
          <a:lstStyle/>
          <a:p>
            <a:r>
              <a:rPr lang="nl-NL" sz="2400" dirty="0"/>
              <a:t>Discussie: </a:t>
            </a:r>
          </a:p>
          <a:p>
            <a:endParaRPr lang="nl-NL" dirty="0"/>
          </a:p>
          <a:p>
            <a:pPr marL="285750" indent="-285750">
              <a:buFontTx/>
              <a:buChar char="-"/>
            </a:pPr>
            <a:r>
              <a:rPr lang="nl-NL" dirty="0"/>
              <a:t>Uitschrijven helpt leerlingen te komen tot beter begrip van de vaktermen</a:t>
            </a:r>
          </a:p>
          <a:p>
            <a:endParaRPr lang="nl-NL" dirty="0"/>
          </a:p>
          <a:p>
            <a:endParaRPr lang="nl-NL" dirty="0"/>
          </a:p>
          <a:p>
            <a:endParaRPr lang="nl-NL" dirty="0"/>
          </a:p>
          <a:p>
            <a:r>
              <a:rPr lang="nl-NL" dirty="0"/>
              <a:t> </a:t>
            </a:r>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spTree>
    <p:extLst>
      <p:ext uri="{BB962C8B-B14F-4D97-AF65-F5344CB8AC3E}">
        <p14:creationId xmlns:p14="http://schemas.microsoft.com/office/powerpoint/2010/main" val="420499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4" y="1089551"/>
            <a:ext cx="8414708" cy="2123658"/>
          </a:xfrm>
          <a:prstGeom prst="rect">
            <a:avLst/>
          </a:prstGeom>
          <a:noFill/>
        </p:spPr>
        <p:txBody>
          <a:bodyPr wrap="square" rtlCol="0">
            <a:spAutoFit/>
          </a:bodyPr>
          <a:lstStyle/>
          <a:p>
            <a:r>
              <a:rPr lang="nl-NL" sz="2400" dirty="0"/>
              <a:t>Discussie: </a:t>
            </a:r>
          </a:p>
          <a:p>
            <a:endParaRPr lang="nl-NL" dirty="0"/>
          </a:p>
          <a:p>
            <a:pPr marL="285750" indent="-285750">
              <a:buFontTx/>
              <a:buChar char="-"/>
            </a:pPr>
            <a:r>
              <a:rPr lang="nl-NL" dirty="0"/>
              <a:t>Wij zouden meer begrip moeten toetsen dan sommen</a:t>
            </a:r>
          </a:p>
          <a:p>
            <a:endParaRPr lang="nl-NL" dirty="0"/>
          </a:p>
          <a:p>
            <a:endParaRPr lang="nl-NL" dirty="0"/>
          </a:p>
          <a:p>
            <a:endParaRPr lang="nl-NL" dirty="0"/>
          </a:p>
          <a:p>
            <a:r>
              <a:rPr lang="nl-NL" dirty="0"/>
              <a:t> </a:t>
            </a:r>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spTree>
    <p:extLst>
      <p:ext uri="{BB962C8B-B14F-4D97-AF65-F5344CB8AC3E}">
        <p14:creationId xmlns:p14="http://schemas.microsoft.com/office/powerpoint/2010/main" val="39920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4" y="1089551"/>
            <a:ext cx="8414708" cy="4308872"/>
          </a:xfrm>
          <a:prstGeom prst="rect">
            <a:avLst/>
          </a:prstGeom>
          <a:noFill/>
        </p:spPr>
        <p:txBody>
          <a:bodyPr wrap="square" rtlCol="0">
            <a:spAutoFit/>
          </a:bodyPr>
          <a:lstStyle/>
          <a:p>
            <a:r>
              <a:rPr lang="nl-NL" sz="1400" dirty="0"/>
              <a:t>Literatuur:</a:t>
            </a:r>
          </a:p>
          <a:p>
            <a:r>
              <a:rPr lang="en-US" sz="1000" dirty="0"/>
              <a:t>1) J. Larkin, J. et al, (1980), </a:t>
            </a:r>
            <a:r>
              <a:rPr lang="en-US" sz="1000" b="1" dirty="0"/>
              <a:t>Expert and novice performance in solving Physics problems. </a:t>
            </a:r>
            <a:r>
              <a:rPr lang="en-US" sz="1000" i="1" dirty="0"/>
              <a:t>Science vol 208 pp 1335-1342, June 1980 </a:t>
            </a:r>
            <a:endParaRPr lang="en-US" sz="1000" dirty="0"/>
          </a:p>
          <a:p>
            <a:r>
              <a:rPr lang="en-US" sz="1000" b="1" dirty="0"/>
              <a:t>2) </a:t>
            </a:r>
            <a:r>
              <a:rPr lang="en-US" sz="1000" dirty="0"/>
              <a:t>Champagne A.B. et al. (1983), </a:t>
            </a:r>
            <a:r>
              <a:rPr lang="en-US" sz="1000" b="1" dirty="0"/>
              <a:t>A perspective on the differences between expert and novice performance in solving physics problems. </a:t>
            </a:r>
            <a:r>
              <a:rPr lang="en-US" sz="1000" i="1" dirty="0"/>
              <a:t>Meeting paper at Australian Science Education Research </a:t>
            </a:r>
            <a:r>
              <a:rPr lang="en-US" sz="1000" i="1" dirty="0" err="1"/>
              <a:t>Associatio</a:t>
            </a:r>
            <a:r>
              <a:rPr lang="en-US" sz="1000" i="1" dirty="0"/>
              <a:t> , Sydney, Australia</a:t>
            </a:r>
            <a:r>
              <a:rPr lang="en-US" sz="1000" dirty="0"/>
              <a:t>, </a:t>
            </a:r>
          </a:p>
          <a:p>
            <a:r>
              <a:rPr lang="en-US" sz="1000" b="1" dirty="0"/>
              <a:t>3) </a:t>
            </a:r>
            <a:r>
              <a:rPr lang="en-US" sz="1000" dirty="0"/>
              <a:t>Thibodeau Hardiman P. et al. (1989), </a:t>
            </a:r>
            <a:r>
              <a:rPr lang="en-US" sz="1000" b="1" dirty="0"/>
              <a:t>The relation between problem categorization and problem solving among experts and novices</a:t>
            </a:r>
            <a:r>
              <a:rPr lang="en-US" sz="1000" dirty="0"/>
              <a:t>. </a:t>
            </a:r>
            <a:r>
              <a:rPr lang="en-US" sz="1000" i="1" dirty="0"/>
              <a:t>Memory &amp; Cognition 1989, 17 (5), 627-638 </a:t>
            </a:r>
            <a:endParaRPr lang="en-US" sz="1000" dirty="0"/>
          </a:p>
          <a:p>
            <a:r>
              <a:rPr lang="en-US" sz="1000" b="1" dirty="0"/>
              <a:t>4) </a:t>
            </a:r>
            <a:r>
              <a:rPr lang="en-US" sz="1000" dirty="0" err="1"/>
              <a:t>Gok</a:t>
            </a:r>
            <a:r>
              <a:rPr lang="en-US" sz="1000" dirty="0"/>
              <a:t> T.</a:t>
            </a:r>
            <a:r>
              <a:rPr lang="en-US" sz="1000" i="1" dirty="0"/>
              <a:t>, </a:t>
            </a:r>
            <a:r>
              <a:rPr lang="en-US" sz="1000" dirty="0"/>
              <a:t>(2010), </a:t>
            </a:r>
            <a:r>
              <a:rPr lang="en-US" sz="1000" b="1" dirty="0"/>
              <a:t>The General Assessment of Problem Solving Processes and Metacognition in Physics Education</a:t>
            </a:r>
            <a:r>
              <a:rPr lang="en-US" sz="1000" dirty="0"/>
              <a:t>, </a:t>
            </a:r>
            <a:r>
              <a:rPr lang="en-US" sz="1000" i="1" dirty="0"/>
              <a:t>Eurasian J. Phys. Chem. Educ. 2(2):110-122, 2010 </a:t>
            </a:r>
            <a:endParaRPr lang="en-US" sz="1000" dirty="0"/>
          </a:p>
          <a:p>
            <a:r>
              <a:rPr lang="en-US" sz="1000" b="1" dirty="0"/>
              <a:t>5) </a:t>
            </a:r>
            <a:r>
              <a:rPr lang="en-US" sz="1000" dirty="0" err="1"/>
              <a:t>Reif</a:t>
            </a:r>
            <a:r>
              <a:rPr lang="en-US" sz="1000" dirty="0"/>
              <a:t> F. &amp; Heller I.J. (1982) </a:t>
            </a:r>
            <a:r>
              <a:rPr lang="en-US" sz="1000" b="1" dirty="0"/>
              <a:t>Knowledge structure and problem solving in physics</a:t>
            </a:r>
            <a:r>
              <a:rPr lang="en-US" sz="1000" dirty="0"/>
              <a:t>, </a:t>
            </a:r>
            <a:r>
              <a:rPr lang="en-US" sz="1000" i="1" dirty="0"/>
              <a:t>, Educational Psychologist, 17:2, 102-127, </a:t>
            </a:r>
            <a:endParaRPr lang="en-US" sz="1000" dirty="0"/>
          </a:p>
          <a:p>
            <a:r>
              <a:rPr lang="en-US" sz="1000" b="1" dirty="0"/>
              <a:t>6) </a:t>
            </a:r>
            <a:r>
              <a:rPr lang="en-US" sz="1000" dirty="0"/>
              <a:t>Heller P. et al. (1991) </a:t>
            </a:r>
            <a:r>
              <a:rPr lang="en-US" sz="1000" b="1" dirty="0"/>
              <a:t>Teaching problem solving through cooperative grouping P1 group vs individual problem solving</a:t>
            </a:r>
            <a:r>
              <a:rPr lang="en-US" sz="1000" dirty="0"/>
              <a:t>, </a:t>
            </a:r>
            <a:r>
              <a:rPr lang="en-US" sz="1000" i="1" dirty="0"/>
              <a:t>American </a:t>
            </a:r>
            <a:r>
              <a:rPr lang="en-US" sz="1000" i="1" dirty="0" err="1"/>
              <a:t>Jouran</a:t>
            </a:r>
            <a:r>
              <a:rPr lang="en-US" sz="1000" i="1" dirty="0"/>
              <a:t> of Physics, 60 (7), July 1992 </a:t>
            </a:r>
            <a:endParaRPr lang="en-US" sz="1000" dirty="0"/>
          </a:p>
          <a:p>
            <a:r>
              <a:rPr lang="nl-NL" sz="1000" b="1" dirty="0"/>
              <a:t>7) </a:t>
            </a:r>
            <a:r>
              <a:rPr lang="nl-NL" sz="1000" dirty="0"/>
              <a:t>van den Berg J.S. (1983), </a:t>
            </a:r>
            <a:r>
              <a:rPr lang="nl-NL" sz="1000" b="1" dirty="0"/>
              <a:t>Natuurkunde-vraagstukken-oplossen : een vakdidactische studie van het leren oplossen van natuurkundevraagstukken in klas vier vwo, </a:t>
            </a:r>
            <a:r>
              <a:rPr lang="nl-NL" sz="1000" i="1" dirty="0"/>
              <a:t>Proefschrift, Technische Hogeschool Eindhoven. </a:t>
            </a:r>
            <a:endParaRPr lang="nl-NL" sz="1000" dirty="0"/>
          </a:p>
          <a:p>
            <a:r>
              <a:rPr lang="en-US" sz="1000" b="1" dirty="0"/>
              <a:t>8) </a:t>
            </a:r>
            <a:r>
              <a:rPr lang="en-US" sz="1000" dirty="0"/>
              <a:t>Schoenfeld A.H. (1992) </a:t>
            </a:r>
            <a:r>
              <a:rPr lang="en-US" sz="1000" b="1" dirty="0"/>
              <a:t>Learning to think mathematically: Problem solving, metacognition, and sense-making in mathematics. </a:t>
            </a:r>
            <a:r>
              <a:rPr lang="en-US" sz="1000" i="1" dirty="0"/>
              <a:t>Handbook for Research on Mathematics Teaching and Learning (pp. 334-370). </a:t>
            </a:r>
            <a:endParaRPr lang="en-US" sz="1000" dirty="0"/>
          </a:p>
          <a:p>
            <a:r>
              <a:rPr lang="en-US" sz="1000" b="1" dirty="0"/>
              <a:t>9) </a:t>
            </a:r>
            <a:r>
              <a:rPr lang="en-US" sz="1000" dirty="0"/>
              <a:t>van Huis C. &amp; van den Berg E. (1993) </a:t>
            </a:r>
            <a:r>
              <a:rPr lang="en-US" sz="1000" b="1" dirty="0"/>
              <a:t>Teaching energy: a systems approach </a:t>
            </a:r>
            <a:r>
              <a:rPr lang="en-US" sz="1000" i="1" dirty="0"/>
              <a:t>Phys. Educ. </a:t>
            </a:r>
            <a:r>
              <a:rPr lang="en-US" sz="1000" dirty="0"/>
              <a:t>28 146 </a:t>
            </a:r>
          </a:p>
          <a:p>
            <a:r>
              <a:rPr lang="en-US" sz="1000" b="1" dirty="0"/>
              <a:t>10) </a:t>
            </a:r>
            <a:r>
              <a:rPr lang="en-US" sz="1000" dirty="0" err="1"/>
              <a:t>Mualem</a:t>
            </a:r>
            <a:r>
              <a:rPr lang="en-US" sz="1000" dirty="0"/>
              <a:t> R., </a:t>
            </a:r>
            <a:r>
              <a:rPr lang="en-US" sz="1000" dirty="0" err="1"/>
              <a:t>Eylon</a:t>
            </a:r>
            <a:r>
              <a:rPr lang="en-US" sz="1000" dirty="0"/>
              <a:t> B. (2007). </a:t>
            </a:r>
            <a:r>
              <a:rPr lang="en-US" sz="1000" b="1" dirty="0"/>
              <a:t>“Physics with a Smile” Explaining Phenomena with a Qualitative Problem-Solving Strategy</a:t>
            </a:r>
            <a:r>
              <a:rPr lang="en-US" sz="1000" dirty="0"/>
              <a:t>. </a:t>
            </a:r>
            <a:r>
              <a:rPr lang="en-US" sz="1000" i="1" dirty="0"/>
              <a:t>The Physics Teacher Vol. 45, March 2007 </a:t>
            </a:r>
            <a:endParaRPr lang="en-US" sz="1000" dirty="0"/>
          </a:p>
          <a:p>
            <a:r>
              <a:rPr lang="en-US" sz="1000" b="1" dirty="0"/>
              <a:t>11) </a:t>
            </a:r>
            <a:r>
              <a:rPr lang="en-US" sz="1000" dirty="0"/>
              <a:t>de Cock M. (2011), </a:t>
            </a:r>
            <a:r>
              <a:rPr lang="en-US" sz="1000" b="1" dirty="0"/>
              <a:t>Representation use and strategy choice in physics problem solving </a:t>
            </a:r>
            <a:r>
              <a:rPr lang="en-US" sz="1000" i="1" dirty="0"/>
              <a:t>Physical review special topics – physics education research 8, 020117 (2012) </a:t>
            </a:r>
            <a:endParaRPr lang="en-US" sz="1000" dirty="0"/>
          </a:p>
          <a:p>
            <a:r>
              <a:rPr lang="nl-NL" sz="1000" b="1" dirty="0"/>
              <a:t>12) </a:t>
            </a:r>
            <a:r>
              <a:rPr lang="nl-NL" sz="1000" dirty="0"/>
              <a:t>Dirken M. (2010) </a:t>
            </a:r>
            <a:r>
              <a:rPr lang="nl-NL" sz="1000" b="1" dirty="0" err="1"/>
              <a:t>Toetsevaluatie</a:t>
            </a:r>
            <a:r>
              <a:rPr lang="nl-NL" sz="1000" b="1" dirty="0"/>
              <a:t> door leerlingen, </a:t>
            </a:r>
            <a:r>
              <a:rPr lang="nl-NL" sz="1000" b="1" dirty="0" err="1"/>
              <a:t>picking</a:t>
            </a:r>
            <a:r>
              <a:rPr lang="nl-NL" sz="1000" b="1" dirty="0"/>
              <a:t> </a:t>
            </a:r>
            <a:r>
              <a:rPr lang="nl-NL" sz="1000" b="1" dirty="0" err="1"/>
              <a:t>the</a:t>
            </a:r>
            <a:r>
              <a:rPr lang="nl-NL" sz="1000" b="1" dirty="0"/>
              <a:t> low </a:t>
            </a:r>
            <a:r>
              <a:rPr lang="nl-NL" sz="1000" b="1" dirty="0" err="1"/>
              <a:t>hanging</a:t>
            </a:r>
            <a:r>
              <a:rPr lang="nl-NL" sz="1000" b="1" dirty="0"/>
              <a:t> fruit, </a:t>
            </a:r>
            <a:r>
              <a:rPr lang="nl-NL" sz="1000" i="1" dirty="0"/>
              <a:t>essay.utwente.nl/64364/1/Dirken,%20Mark%20-%20S1005596%20-%20Afstudeerscriptie.pdf (geraadpleegd 5-12-18) </a:t>
            </a:r>
            <a:endParaRPr lang="nl-NL" sz="1000" dirty="0"/>
          </a:p>
          <a:p>
            <a:r>
              <a:rPr lang="nl-NL" sz="1000" b="1" dirty="0"/>
              <a:t>13) </a:t>
            </a:r>
            <a:r>
              <a:rPr lang="nl-NL" sz="1000" dirty="0"/>
              <a:t>Visser T. &amp; </a:t>
            </a:r>
            <a:r>
              <a:rPr lang="nl-NL" sz="1000" dirty="0" err="1"/>
              <a:t>Ornée</a:t>
            </a:r>
            <a:r>
              <a:rPr lang="nl-NL" sz="1000" dirty="0"/>
              <a:t> G. (2018) </a:t>
            </a:r>
            <a:r>
              <a:rPr lang="nl-NL" sz="1000" b="1" dirty="0"/>
              <a:t>Een goed geformuleerd en juist antwoord 1, </a:t>
            </a:r>
            <a:r>
              <a:rPr lang="nl-NL" sz="1000" i="1" dirty="0"/>
              <a:t>NVOX, mei 2018, 238-239 </a:t>
            </a:r>
            <a:endParaRPr lang="nl-NL" sz="1000" dirty="0"/>
          </a:p>
          <a:p>
            <a:r>
              <a:rPr lang="nl-NL" sz="1000" b="1" dirty="0"/>
              <a:t>14) </a:t>
            </a:r>
            <a:r>
              <a:rPr lang="nl-NL" sz="1000" dirty="0"/>
              <a:t>Visser T. &amp; </a:t>
            </a:r>
            <a:r>
              <a:rPr lang="nl-NL" sz="1000" dirty="0" err="1"/>
              <a:t>Ornée</a:t>
            </a:r>
            <a:r>
              <a:rPr lang="nl-NL" sz="1000" dirty="0"/>
              <a:t> G. (2018) </a:t>
            </a:r>
            <a:r>
              <a:rPr lang="nl-NL" sz="1000" b="1" dirty="0"/>
              <a:t>Een goed geformuleerd en juist antwoord 2</a:t>
            </a:r>
            <a:r>
              <a:rPr lang="nl-NL" sz="1000" dirty="0"/>
              <a:t>, </a:t>
            </a:r>
            <a:r>
              <a:rPr lang="nl-NL" sz="1000" i="1" dirty="0"/>
              <a:t>NVOX, juni 2018, 294-295 </a:t>
            </a:r>
            <a:endParaRPr lang="nl-NL" sz="1000" dirty="0"/>
          </a:p>
          <a:p>
            <a:r>
              <a:rPr lang="nl-NL" sz="1000" b="1" dirty="0"/>
              <a:t>15) </a:t>
            </a:r>
            <a:r>
              <a:rPr lang="nl-NL" sz="1000" dirty="0"/>
              <a:t>Visser T. &amp; </a:t>
            </a:r>
            <a:r>
              <a:rPr lang="nl-NL" sz="1000" dirty="0" err="1"/>
              <a:t>Ornée</a:t>
            </a:r>
            <a:r>
              <a:rPr lang="nl-NL" sz="1000" dirty="0"/>
              <a:t> G. (2018) </a:t>
            </a:r>
            <a:r>
              <a:rPr lang="nl-NL" sz="1000" b="1" dirty="0"/>
              <a:t>Een goed geformuleerd en juist antwoord 3, </a:t>
            </a:r>
            <a:r>
              <a:rPr lang="nl-NL" sz="1000" i="1" dirty="0"/>
              <a:t>NVOX, sept 2018, 350-351 </a:t>
            </a:r>
            <a:endParaRPr lang="nl-NL" sz="1000" dirty="0"/>
          </a:p>
          <a:p>
            <a:r>
              <a:rPr lang="en-US" sz="1000" b="1" dirty="0"/>
              <a:t>16) </a:t>
            </a:r>
            <a:r>
              <a:rPr lang="en-US" sz="1000" dirty="0"/>
              <a:t>Visser T. et al. (2017) </a:t>
            </a:r>
            <a:r>
              <a:rPr lang="en-US" sz="1000" b="1" dirty="0"/>
              <a:t>Writing Prompts Help Improve Expression of Conceptual Understanding in Chemistry</a:t>
            </a:r>
            <a:r>
              <a:rPr lang="en-US" sz="1000" dirty="0"/>
              <a:t>., </a:t>
            </a:r>
            <a:r>
              <a:rPr lang="en-US" sz="1000" i="1" dirty="0"/>
              <a:t>Journal of chemical education 2018, 95(8), 1331-1335 </a:t>
            </a:r>
            <a:endParaRPr lang="en-US" sz="1000" dirty="0"/>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spTree>
    <p:extLst>
      <p:ext uri="{BB962C8B-B14F-4D97-AF65-F5344CB8AC3E}">
        <p14:creationId xmlns:p14="http://schemas.microsoft.com/office/powerpoint/2010/main" val="3557828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6" y="1098755"/>
            <a:ext cx="8414708" cy="4031873"/>
          </a:xfrm>
          <a:prstGeom prst="rect">
            <a:avLst/>
          </a:prstGeom>
          <a:noFill/>
        </p:spPr>
        <p:txBody>
          <a:bodyPr wrap="square" rtlCol="0">
            <a:spAutoFit/>
          </a:bodyPr>
          <a:lstStyle/>
          <a:p>
            <a:r>
              <a:rPr lang="nl-NL" sz="2400" dirty="0"/>
              <a:t>Inhoud: </a:t>
            </a:r>
          </a:p>
          <a:p>
            <a:pPr marL="342900" indent="-342900">
              <a:buFontTx/>
              <a:buChar char="-"/>
            </a:pPr>
            <a:endParaRPr lang="nl-NL" sz="2000" dirty="0"/>
          </a:p>
          <a:p>
            <a:pPr marL="342900" indent="-342900">
              <a:buFontTx/>
              <a:buChar char="-"/>
            </a:pPr>
            <a:endParaRPr lang="nl-NL" sz="2000" dirty="0"/>
          </a:p>
          <a:p>
            <a:pPr marL="342900" indent="-342900">
              <a:buFontTx/>
              <a:buChar char="-"/>
            </a:pPr>
            <a:r>
              <a:rPr lang="nl-NL" sz="2000" dirty="0"/>
              <a:t>Voorstellen</a:t>
            </a:r>
          </a:p>
          <a:p>
            <a:pPr marL="342900" indent="-342900">
              <a:buFontTx/>
              <a:buChar char="-"/>
            </a:pPr>
            <a:r>
              <a:rPr lang="nl-NL" sz="2000" dirty="0"/>
              <a:t>Methode “van helder schrijven…”</a:t>
            </a:r>
          </a:p>
          <a:p>
            <a:pPr marL="342900" indent="-342900">
              <a:buFontTx/>
              <a:buChar char="-"/>
            </a:pPr>
            <a:r>
              <a:rPr lang="nl-NL" sz="2000" dirty="0"/>
              <a:t>Onderzoek bij 6-vwo</a:t>
            </a:r>
          </a:p>
          <a:p>
            <a:pPr marL="342900" indent="-342900">
              <a:buFontTx/>
              <a:buChar char="-"/>
            </a:pPr>
            <a:r>
              <a:rPr lang="nl-NL" sz="2000" dirty="0"/>
              <a:t>Waarom ik denk dat het werkt.</a:t>
            </a:r>
          </a:p>
          <a:p>
            <a:pPr marL="342900" indent="-342900">
              <a:buFontTx/>
              <a:buChar char="-"/>
            </a:pPr>
            <a:r>
              <a:rPr lang="nl-NL" sz="2000" dirty="0"/>
              <a:t>Discussie </a:t>
            </a:r>
          </a:p>
          <a:p>
            <a:r>
              <a:rPr lang="nl-NL" sz="2800" dirty="0"/>
              <a:t> </a:t>
            </a:r>
          </a:p>
          <a:p>
            <a:endParaRPr lang="nl-NL" sz="2800" dirty="0"/>
          </a:p>
          <a:p>
            <a:endParaRPr lang="nl-NL" dirty="0"/>
          </a:p>
          <a:p>
            <a:endParaRPr lang="nl-NL" dirty="0"/>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spTree>
    <p:extLst>
      <p:ext uri="{BB962C8B-B14F-4D97-AF65-F5344CB8AC3E}">
        <p14:creationId xmlns:p14="http://schemas.microsoft.com/office/powerpoint/2010/main"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6" y="1105429"/>
            <a:ext cx="6619279" cy="5139869"/>
          </a:xfrm>
          <a:prstGeom prst="rect">
            <a:avLst/>
          </a:prstGeom>
          <a:noFill/>
        </p:spPr>
        <p:txBody>
          <a:bodyPr wrap="square" rtlCol="0">
            <a:spAutoFit/>
          </a:bodyPr>
          <a:lstStyle/>
          <a:p>
            <a:r>
              <a:rPr lang="nl-NL" sz="2400" dirty="0"/>
              <a:t>Voorstellen: </a:t>
            </a:r>
          </a:p>
          <a:p>
            <a:pPr marL="342900" indent="-342900">
              <a:buFontTx/>
              <a:buChar char="-"/>
            </a:pPr>
            <a:endParaRPr lang="nl-NL" sz="2000" dirty="0"/>
          </a:p>
          <a:p>
            <a:pPr marL="342900" indent="-342900">
              <a:buFontTx/>
              <a:buChar char="-"/>
            </a:pPr>
            <a:r>
              <a:rPr lang="nl-NL" sz="2000" dirty="0"/>
              <a:t>Tjerk Susan, Hengelo</a:t>
            </a:r>
          </a:p>
          <a:p>
            <a:pPr marL="342900" indent="-342900">
              <a:buFontTx/>
              <a:buChar char="-"/>
            </a:pPr>
            <a:r>
              <a:rPr lang="nl-NL" sz="2000" dirty="0"/>
              <a:t>Opgeleid gymleraar (ALO) en bewegingswetenschapper (VU Biomechanica)</a:t>
            </a:r>
          </a:p>
          <a:p>
            <a:pPr marL="342900" indent="-342900">
              <a:buFontTx/>
              <a:buChar char="-"/>
            </a:pPr>
            <a:r>
              <a:rPr lang="nl-NL" sz="2000" dirty="0"/>
              <a:t>Werk (14 jaar) bij de Universiteit Twente in sport en onderwijs</a:t>
            </a:r>
          </a:p>
          <a:p>
            <a:pPr marL="342900" indent="-342900">
              <a:buFontTx/>
              <a:buChar char="-"/>
            </a:pPr>
            <a:endParaRPr lang="nl-NL" sz="2000" dirty="0"/>
          </a:p>
          <a:p>
            <a:pPr marL="342900" indent="-342900">
              <a:buFontTx/>
              <a:buChar char="-"/>
            </a:pPr>
            <a:r>
              <a:rPr lang="nl-NL" sz="2000" dirty="0"/>
              <a:t>Zij-instromer: docent natuurkunde 1</a:t>
            </a:r>
            <a:r>
              <a:rPr lang="nl-NL" sz="2000" baseline="30000" dirty="0"/>
              <a:t>e </a:t>
            </a:r>
            <a:r>
              <a:rPr lang="nl-NL" sz="2000" dirty="0"/>
              <a:t>gr (2019)</a:t>
            </a:r>
          </a:p>
          <a:p>
            <a:pPr marL="342900" indent="-342900">
              <a:buFontTx/>
              <a:buChar char="-"/>
            </a:pPr>
            <a:r>
              <a:rPr lang="nl-NL" sz="2000" dirty="0"/>
              <a:t>Onderzoek voor afstudeerscriptie</a:t>
            </a:r>
          </a:p>
          <a:p>
            <a:pPr marL="342900" indent="-342900">
              <a:buFontTx/>
              <a:buChar char="-"/>
            </a:pPr>
            <a:endParaRPr lang="nl-NL" sz="2000" dirty="0"/>
          </a:p>
          <a:p>
            <a:pPr marL="342900" indent="-342900">
              <a:buFontTx/>
              <a:buChar char="-"/>
            </a:pPr>
            <a:r>
              <a:rPr lang="nl-NL" sz="2000" dirty="0"/>
              <a:t>Nu: </a:t>
            </a:r>
            <a:r>
              <a:rPr lang="nl-NL" sz="2000" dirty="0" err="1"/>
              <a:t>VaVo</a:t>
            </a:r>
            <a:r>
              <a:rPr lang="nl-NL" sz="2000" dirty="0"/>
              <a:t>-Lyceum van Twente docent Natuurkunde vwo – (84  </a:t>
            </a:r>
            <a:r>
              <a:rPr lang="nl-NL" sz="2000" dirty="0" err="1"/>
              <a:t>lln</a:t>
            </a:r>
            <a:r>
              <a:rPr lang="nl-NL" sz="2000" dirty="0"/>
              <a:t>)</a:t>
            </a:r>
            <a:endParaRPr lang="nl-NL" sz="2800" dirty="0"/>
          </a:p>
          <a:p>
            <a:endParaRPr lang="nl-NL" sz="2800" dirty="0"/>
          </a:p>
          <a:p>
            <a:endParaRPr lang="nl-NL" dirty="0"/>
          </a:p>
          <a:p>
            <a:endParaRPr lang="nl-NL" dirty="0"/>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pic>
        <p:nvPicPr>
          <p:cNvPr id="7" name="Afbeelding 6">
            <a:extLst>
              <a:ext uri="{FF2B5EF4-FFF2-40B4-BE49-F238E27FC236}">
                <a16:creationId xmlns:a16="http://schemas.microsoft.com/office/drawing/2014/main" id="{4D4CB754-BFBF-4047-BF68-F60CA65E59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9925" y="1247634"/>
            <a:ext cx="1964075" cy="2022848"/>
          </a:xfrm>
          <a:prstGeom prst="rect">
            <a:avLst/>
          </a:prstGeom>
        </p:spPr>
      </p:pic>
    </p:spTree>
    <p:extLst>
      <p:ext uri="{BB962C8B-B14F-4D97-AF65-F5344CB8AC3E}">
        <p14:creationId xmlns:p14="http://schemas.microsoft.com/office/powerpoint/2010/main" val="2217183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6" y="1098755"/>
            <a:ext cx="8414708" cy="3600986"/>
          </a:xfrm>
          <a:prstGeom prst="rect">
            <a:avLst/>
          </a:prstGeom>
          <a:noFill/>
        </p:spPr>
        <p:txBody>
          <a:bodyPr wrap="square" rtlCol="0">
            <a:spAutoFit/>
          </a:bodyPr>
          <a:lstStyle/>
          <a:p>
            <a:r>
              <a:rPr lang="nl-NL" sz="2400" dirty="0"/>
              <a:t>De methode: </a:t>
            </a:r>
          </a:p>
          <a:p>
            <a:endParaRPr lang="nl-NL" dirty="0"/>
          </a:p>
          <a:p>
            <a:r>
              <a:rPr lang="nl-NL" dirty="0"/>
              <a:t>Uit lessenserie: “Een goed geformuleerd, juist antwoord bij scheikunde en biologie.” (NVOX 2018, mei – sept), de methode gehaald en omschreven voor natuurkunde. </a:t>
            </a:r>
          </a:p>
          <a:p>
            <a:r>
              <a:rPr lang="nl-NL" dirty="0"/>
              <a:t>Eén werkblad en drie bladen met vragen en antwoord. </a:t>
            </a:r>
          </a:p>
          <a:p>
            <a:endParaRPr lang="nl-NL" sz="2400" dirty="0"/>
          </a:p>
          <a:p>
            <a:r>
              <a:rPr lang="nl-NL" dirty="0"/>
              <a:t>Methode: </a:t>
            </a:r>
          </a:p>
          <a:p>
            <a:pPr marL="514350" indent="-514350">
              <a:buFont typeface="+mj-lt"/>
              <a:buAutoNum type="arabicPeriod"/>
            </a:pPr>
            <a:r>
              <a:rPr lang="nl-NL" dirty="0"/>
              <a:t>In de vraag, omcirkel het doe-woord en onderstreep de puntwoorden</a:t>
            </a:r>
          </a:p>
          <a:p>
            <a:pPr marL="514350" indent="-514350">
              <a:buFont typeface="+mj-lt"/>
              <a:buAutoNum type="arabicPeriod"/>
            </a:pPr>
            <a:r>
              <a:rPr lang="nl-NL" dirty="0"/>
              <a:t>Leg de puntwoorden uit</a:t>
            </a:r>
          </a:p>
          <a:p>
            <a:pPr marL="514350" indent="-514350">
              <a:buFont typeface="+mj-lt"/>
              <a:buAutoNum type="arabicPeriod"/>
            </a:pPr>
            <a:r>
              <a:rPr lang="nl-NL" dirty="0"/>
              <a:t>Formuleer een slotzin met een signaalwoord</a:t>
            </a:r>
          </a:p>
          <a:p>
            <a:endParaRPr lang="nl-NL" dirty="0"/>
          </a:p>
          <a:p>
            <a:endParaRPr lang="nl-NL" dirty="0"/>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spTree>
    <p:extLst>
      <p:ext uri="{BB962C8B-B14F-4D97-AF65-F5344CB8AC3E}">
        <p14:creationId xmlns:p14="http://schemas.microsoft.com/office/powerpoint/2010/main" val="3724570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4" y="1089551"/>
            <a:ext cx="8414708" cy="3970318"/>
          </a:xfrm>
          <a:prstGeom prst="rect">
            <a:avLst/>
          </a:prstGeom>
          <a:noFill/>
        </p:spPr>
        <p:txBody>
          <a:bodyPr wrap="square" rtlCol="0">
            <a:spAutoFit/>
          </a:bodyPr>
          <a:lstStyle/>
          <a:p>
            <a:r>
              <a:rPr lang="nl-NL" dirty="0"/>
              <a:t>Vb. Leg uit dat de </a:t>
            </a:r>
            <a:r>
              <a:rPr lang="nl-NL" u="sng" dirty="0"/>
              <a:t>snelheid van een object positief </a:t>
            </a:r>
            <a:r>
              <a:rPr lang="nl-NL" dirty="0"/>
              <a:t>kan zijn, terwijl de </a:t>
            </a:r>
            <a:r>
              <a:rPr lang="nl-NL" u="sng" dirty="0"/>
              <a:t>versnelling negatief</a:t>
            </a:r>
            <a:r>
              <a:rPr lang="nl-NL" dirty="0"/>
              <a:t> is. </a:t>
            </a:r>
          </a:p>
          <a:p>
            <a:endParaRPr lang="nl-NL" dirty="0"/>
          </a:p>
          <a:p>
            <a:pPr marL="285750" indent="-285750">
              <a:buFontTx/>
              <a:buChar char="-"/>
            </a:pPr>
            <a:r>
              <a:rPr lang="nl-NL" dirty="0"/>
              <a:t>Als de snelheid van object positief is dan verplaatst het zich bij het nulpunt vandaan in de positieve richting.</a:t>
            </a:r>
          </a:p>
          <a:p>
            <a:pPr marL="285750" indent="-285750">
              <a:buFontTx/>
              <a:buChar char="-"/>
            </a:pPr>
            <a:r>
              <a:rPr lang="nl-NL" dirty="0"/>
              <a:t>Als de versnelling negatief is, dan is er een </a:t>
            </a:r>
            <a:r>
              <a:rPr lang="nl-NL" i="1" dirty="0"/>
              <a:t>snelheidsverandering</a:t>
            </a:r>
            <a:r>
              <a:rPr lang="nl-NL" dirty="0"/>
              <a:t> in de negatieve richting. (bij een positieve snelheid neemt de snelheid af)</a:t>
            </a:r>
          </a:p>
          <a:p>
            <a:pPr marL="285750" indent="-285750">
              <a:buFontTx/>
              <a:buChar char="-"/>
            </a:pPr>
            <a:endParaRPr lang="nl-NL" dirty="0"/>
          </a:p>
          <a:p>
            <a:r>
              <a:rPr lang="nl-NL" dirty="0"/>
              <a:t>Slotzin: </a:t>
            </a:r>
          </a:p>
          <a:p>
            <a:r>
              <a:rPr lang="nl-NL" dirty="0"/>
              <a:t>De snelheid van en object kan positief zijn terwijl de versnelling negatief is omdat de een negatieve versnelling betekent dat de snelheid afneemt en dit kan terwijl de snelheid zelf positief is. </a:t>
            </a:r>
          </a:p>
          <a:p>
            <a:endParaRPr lang="nl-NL" dirty="0"/>
          </a:p>
          <a:p>
            <a:endParaRPr lang="nl-NL" dirty="0"/>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sp>
        <p:nvSpPr>
          <p:cNvPr id="6" name="Ovaal 5">
            <a:extLst>
              <a:ext uri="{FF2B5EF4-FFF2-40B4-BE49-F238E27FC236}">
                <a16:creationId xmlns:a16="http://schemas.microsoft.com/office/drawing/2014/main" id="{775DF29A-545E-4F20-A1C0-2BE6C29EACE0}"/>
              </a:ext>
            </a:extLst>
          </p:cNvPr>
          <p:cNvSpPr/>
          <p:nvPr/>
        </p:nvSpPr>
        <p:spPr>
          <a:xfrm>
            <a:off x="834307" y="1116249"/>
            <a:ext cx="760888" cy="3070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78799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4" y="1089551"/>
            <a:ext cx="8414708" cy="2954655"/>
          </a:xfrm>
          <a:prstGeom prst="rect">
            <a:avLst/>
          </a:prstGeom>
          <a:noFill/>
        </p:spPr>
        <p:txBody>
          <a:bodyPr wrap="square" rtlCol="0">
            <a:spAutoFit/>
          </a:bodyPr>
          <a:lstStyle/>
          <a:p>
            <a:r>
              <a:rPr lang="nl-NL" sz="2400" dirty="0"/>
              <a:t>Onderzoek:</a:t>
            </a:r>
          </a:p>
          <a:p>
            <a:endParaRPr lang="nl-NL" dirty="0"/>
          </a:p>
          <a:p>
            <a:pPr marL="285750" indent="-285750">
              <a:buFontTx/>
              <a:buChar char="-"/>
            </a:pPr>
            <a:r>
              <a:rPr lang="nl-NL" dirty="0"/>
              <a:t>6 vwo, 16 </a:t>
            </a:r>
            <a:r>
              <a:rPr lang="nl-NL" dirty="0" err="1"/>
              <a:t>lln</a:t>
            </a:r>
            <a:r>
              <a:rPr lang="nl-NL" dirty="0"/>
              <a:t>, 3 weken</a:t>
            </a:r>
          </a:p>
          <a:p>
            <a:pPr marL="285750" indent="-285750">
              <a:buFontTx/>
              <a:buChar char="-"/>
            </a:pPr>
            <a:r>
              <a:rPr lang="nl-NL" dirty="0"/>
              <a:t>SE2 met SE3 vergeleken</a:t>
            </a:r>
          </a:p>
          <a:p>
            <a:endParaRPr lang="nl-NL" dirty="0"/>
          </a:p>
          <a:p>
            <a:r>
              <a:rPr lang="nl-NL" dirty="0"/>
              <a:t>Resultaten:</a:t>
            </a:r>
          </a:p>
          <a:p>
            <a:endParaRPr lang="nl-NL" dirty="0"/>
          </a:p>
          <a:p>
            <a:endParaRPr lang="nl-NL" dirty="0"/>
          </a:p>
          <a:p>
            <a:endParaRPr lang="nl-NL" dirty="0"/>
          </a:p>
          <a:p>
            <a:r>
              <a:rPr lang="nl-NL" dirty="0"/>
              <a:t> </a:t>
            </a:r>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pic>
        <p:nvPicPr>
          <p:cNvPr id="7" name="Afbeelding 6">
            <a:extLst>
              <a:ext uri="{FF2B5EF4-FFF2-40B4-BE49-F238E27FC236}">
                <a16:creationId xmlns:a16="http://schemas.microsoft.com/office/drawing/2014/main" id="{9510B9C9-7D7D-4660-962F-9328F84589C7}"/>
              </a:ext>
            </a:extLst>
          </p:cNvPr>
          <p:cNvPicPr>
            <a:picLocks noChangeAspect="1"/>
          </p:cNvPicPr>
          <p:nvPr/>
        </p:nvPicPr>
        <p:blipFill>
          <a:blip r:embed="rId3"/>
          <a:stretch>
            <a:fillRect/>
          </a:stretch>
        </p:blipFill>
        <p:spPr>
          <a:xfrm>
            <a:off x="448964" y="2829356"/>
            <a:ext cx="6875436" cy="2245034"/>
          </a:xfrm>
          <a:prstGeom prst="rect">
            <a:avLst/>
          </a:prstGeom>
        </p:spPr>
      </p:pic>
    </p:spTree>
    <p:extLst>
      <p:ext uri="{BB962C8B-B14F-4D97-AF65-F5344CB8AC3E}">
        <p14:creationId xmlns:p14="http://schemas.microsoft.com/office/powerpoint/2010/main" val="3490642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4" y="1089551"/>
            <a:ext cx="8414708" cy="2585323"/>
          </a:xfrm>
          <a:prstGeom prst="rect">
            <a:avLst/>
          </a:prstGeom>
          <a:noFill/>
        </p:spPr>
        <p:txBody>
          <a:bodyPr wrap="square" rtlCol="0">
            <a:spAutoFit/>
          </a:bodyPr>
          <a:lstStyle/>
          <a:p>
            <a:r>
              <a:rPr lang="nl-NL" dirty="0"/>
              <a:t>Onderzoek:</a:t>
            </a:r>
          </a:p>
          <a:p>
            <a:endParaRPr lang="nl-NL" dirty="0"/>
          </a:p>
          <a:p>
            <a:pPr marL="285750" indent="-285750">
              <a:buFontTx/>
              <a:buChar char="-"/>
            </a:pPr>
            <a:r>
              <a:rPr lang="nl-NL" dirty="0"/>
              <a:t>Weinig </a:t>
            </a:r>
            <a:r>
              <a:rPr lang="nl-NL" dirty="0" err="1"/>
              <a:t>lln</a:t>
            </a:r>
            <a:r>
              <a:rPr lang="nl-NL" dirty="0"/>
              <a:t> om harde conclusies te trekken</a:t>
            </a:r>
          </a:p>
          <a:p>
            <a:pPr marL="285750" indent="-285750">
              <a:buFontTx/>
              <a:buChar char="-"/>
            </a:pPr>
            <a:r>
              <a:rPr lang="nl-NL" dirty="0"/>
              <a:t>Correlatie is nog geen causaliteit</a:t>
            </a:r>
          </a:p>
          <a:p>
            <a:pPr marL="285750" indent="-285750">
              <a:buFontTx/>
              <a:buChar char="-"/>
            </a:pPr>
            <a:r>
              <a:rPr lang="nl-NL" dirty="0"/>
              <a:t>Verbetering van slechte naar lage score</a:t>
            </a:r>
          </a:p>
          <a:p>
            <a:endParaRPr lang="nl-NL" dirty="0"/>
          </a:p>
          <a:p>
            <a:endParaRPr lang="nl-NL" dirty="0"/>
          </a:p>
          <a:p>
            <a:endParaRPr lang="nl-NL" dirty="0"/>
          </a:p>
          <a:p>
            <a:r>
              <a:rPr lang="nl-NL" dirty="0"/>
              <a:t> </a:t>
            </a:r>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spTree>
    <p:extLst>
      <p:ext uri="{BB962C8B-B14F-4D97-AF65-F5344CB8AC3E}">
        <p14:creationId xmlns:p14="http://schemas.microsoft.com/office/powerpoint/2010/main" val="2284604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4" y="1089551"/>
            <a:ext cx="8414708" cy="2954655"/>
          </a:xfrm>
          <a:prstGeom prst="rect">
            <a:avLst/>
          </a:prstGeom>
          <a:noFill/>
        </p:spPr>
        <p:txBody>
          <a:bodyPr wrap="square" rtlCol="0">
            <a:spAutoFit/>
          </a:bodyPr>
          <a:lstStyle/>
          <a:p>
            <a:r>
              <a:rPr lang="nl-NL" sz="2400" dirty="0"/>
              <a:t>Waarom ik denk dat het werkt</a:t>
            </a:r>
          </a:p>
          <a:p>
            <a:endParaRPr lang="nl-NL" dirty="0"/>
          </a:p>
          <a:p>
            <a:pPr marL="285750" indent="-285750">
              <a:buFontTx/>
              <a:buChar char="-"/>
            </a:pPr>
            <a:r>
              <a:rPr lang="nl-NL" dirty="0"/>
              <a:t>Vertraagt het antwoord</a:t>
            </a:r>
          </a:p>
          <a:p>
            <a:pPr marL="285750" indent="-285750">
              <a:buFontTx/>
              <a:buChar char="-"/>
            </a:pPr>
            <a:r>
              <a:rPr lang="nl-NL" dirty="0"/>
              <a:t>Helpt essentie van de vraag ontdekken</a:t>
            </a:r>
          </a:p>
          <a:p>
            <a:pPr marL="285750" indent="-285750">
              <a:buFontTx/>
              <a:buChar char="-"/>
            </a:pPr>
            <a:r>
              <a:rPr lang="nl-NL" dirty="0"/>
              <a:t>Natuurkunde gaat om diepere verbanden </a:t>
            </a:r>
          </a:p>
          <a:p>
            <a:pPr marL="285750" indent="-285750">
              <a:buFontTx/>
              <a:buChar char="-"/>
            </a:pPr>
            <a:r>
              <a:rPr lang="nl-NL" dirty="0"/>
              <a:t>Uitschrijven helpt begrip</a:t>
            </a:r>
          </a:p>
          <a:p>
            <a:endParaRPr lang="nl-NL" dirty="0"/>
          </a:p>
          <a:p>
            <a:endParaRPr lang="nl-NL" dirty="0"/>
          </a:p>
          <a:p>
            <a:endParaRPr lang="nl-NL" dirty="0"/>
          </a:p>
          <a:p>
            <a:r>
              <a:rPr lang="nl-NL" dirty="0"/>
              <a:t> </a:t>
            </a:r>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spTree>
    <p:extLst>
      <p:ext uri="{BB962C8B-B14F-4D97-AF65-F5344CB8AC3E}">
        <p14:creationId xmlns:p14="http://schemas.microsoft.com/office/powerpoint/2010/main" val="1674692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Van </a:t>
            </a:r>
            <a:r>
              <a:rPr lang="en-US" sz="1600" dirty="0" err="1"/>
              <a:t>helder</a:t>
            </a:r>
            <a:r>
              <a:rPr lang="en-US" sz="1600" dirty="0"/>
              <a:t> </a:t>
            </a:r>
            <a:r>
              <a:rPr lang="en-US" sz="1600" dirty="0" err="1"/>
              <a:t>schrijven</a:t>
            </a:r>
            <a:r>
              <a:rPr lang="en-US" sz="1600" dirty="0"/>
              <a:t> </a:t>
            </a:r>
            <a:r>
              <a:rPr lang="en-US" sz="1600" dirty="0" err="1"/>
              <a:t>ga</a:t>
            </a:r>
            <a:r>
              <a:rPr lang="en-US" sz="1600" dirty="0"/>
              <a:t> je </a:t>
            </a:r>
            <a:r>
              <a:rPr lang="en-US" sz="1600" dirty="0" err="1"/>
              <a:t>helder</a:t>
            </a:r>
            <a:r>
              <a:rPr lang="en-US" sz="1600" dirty="0"/>
              <a:t> </a:t>
            </a:r>
            <a:r>
              <a:rPr lang="en-US" sz="1600" dirty="0" err="1"/>
              <a:t>denken</a:t>
            </a:r>
            <a:r>
              <a:rPr lang="en-US" sz="1600" dirty="0"/>
              <a:t>.</a:t>
            </a:r>
          </a:p>
        </p:txBody>
      </p:sp>
      <p:sp>
        <p:nvSpPr>
          <p:cNvPr id="3" name="Content Placeholder 2"/>
          <p:cNvSpPr>
            <a:spLocks noGrp="1"/>
          </p:cNvSpPr>
          <p:nvPr>
            <p:ph idx="1"/>
          </p:nvPr>
        </p:nvSpPr>
        <p:spPr/>
        <p:txBody>
          <a:bodyPr/>
          <a:lstStyle/>
          <a:p>
            <a:endParaRPr lang="en-US" dirty="0"/>
          </a:p>
          <a:p>
            <a:endParaRPr lang="en-US" dirty="0"/>
          </a:p>
        </p:txBody>
      </p:sp>
      <p:sp>
        <p:nvSpPr>
          <p:cNvPr id="4" name="Tekstvak 3">
            <a:extLst>
              <a:ext uri="{FF2B5EF4-FFF2-40B4-BE49-F238E27FC236}">
                <a16:creationId xmlns:a16="http://schemas.microsoft.com/office/drawing/2014/main" id="{EB8E5B28-F85E-4BA6-A385-6C19B69F5345}"/>
              </a:ext>
            </a:extLst>
          </p:cNvPr>
          <p:cNvSpPr txBox="1"/>
          <p:nvPr/>
        </p:nvSpPr>
        <p:spPr>
          <a:xfrm>
            <a:off x="448964" y="1089551"/>
            <a:ext cx="8414708" cy="1846659"/>
          </a:xfrm>
          <a:prstGeom prst="rect">
            <a:avLst/>
          </a:prstGeom>
          <a:noFill/>
        </p:spPr>
        <p:txBody>
          <a:bodyPr wrap="square" rtlCol="0">
            <a:spAutoFit/>
          </a:bodyPr>
          <a:lstStyle/>
          <a:p>
            <a:r>
              <a:rPr lang="nl-NL" sz="2400" dirty="0"/>
              <a:t>Discussie: </a:t>
            </a:r>
          </a:p>
          <a:p>
            <a:endParaRPr lang="nl-NL" dirty="0"/>
          </a:p>
          <a:p>
            <a:endParaRPr lang="nl-NL" dirty="0"/>
          </a:p>
          <a:p>
            <a:endParaRPr lang="nl-NL" dirty="0"/>
          </a:p>
          <a:p>
            <a:endParaRPr lang="nl-NL" dirty="0"/>
          </a:p>
          <a:p>
            <a:r>
              <a:rPr lang="nl-NL" dirty="0"/>
              <a:t> </a:t>
            </a:r>
          </a:p>
        </p:txBody>
      </p:sp>
      <p:sp>
        <p:nvSpPr>
          <p:cNvPr id="5" name="Tekstvak 4">
            <a:extLst>
              <a:ext uri="{FF2B5EF4-FFF2-40B4-BE49-F238E27FC236}">
                <a16:creationId xmlns:a16="http://schemas.microsoft.com/office/drawing/2014/main" id="{AF12FC09-4C65-4384-BC7D-28713F124EA9}"/>
              </a:ext>
            </a:extLst>
          </p:cNvPr>
          <p:cNvSpPr txBox="1"/>
          <p:nvPr/>
        </p:nvSpPr>
        <p:spPr>
          <a:xfrm>
            <a:off x="7602202" y="4711477"/>
            <a:ext cx="2342732" cy="738664"/>
          </a:xfrm>
          <a:prstGeom prst="rect">
            <a:avLst/>
          </a:prstGeom>
          <a:noFill/>
        </p:spPr>
        <p:txBody>
          <a:bodyPr wrap="square" rtlCol="0">
            <a:spAutoFit/>
          </a:bodyPr>
          <a:lstStyle/>
          <a:p>
            <a:r>
              <a:rPr lang="nl-NL" sz="1200" dirty="0"/>
              <a:t>Tjerk Susan</a:t>
            </a:r>
          </a:p>
          <a:p>
            <a:r>
              <a:rPr lang="nl-NL" sz="1200" dirty="0">
                <a:hlinkClick r:id="rId2"/>
              </a:rPr>
              <a:t>tjerksusan@gmail.com</a:t>
            </a:r>
            <a:endParaRPr lang="nl-NL" sz="1200" dirty="0"/>
          </a:p>
          <a:p>
            <a:endParaRPr lang="nl-NL" dirty="0"/>
          </a:p>
        </p:txBody>
      </p:sp>
    </p:spTree>
    <p:extLst>
      <p:ext uri="{BB962C8B-B14F-4D97-AF65-F5344CB8AC3E}">
        <p14:creationId xmlns:p14="http://schemas.microsoft.com/office/powerpoint/2010/main" val="1360154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1075</Words>
  <Application>Microsoft Office PowerPoint</Application>
  <PresentationFormat>Diavoorstelling (16:9)</PresentationFormat>
  <Paragraphs>149</Paragraphs>
  <Slides>13</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13</vt:i4>
      </vt:variant>
    </vt:vector>
  </HeadingPairs>
  <TitlesOfParts>
    <vt:vector size="16" baseType="lpstr">
      <vt:lpstr>Arial</vt:lpstr>
      <vt:lpstr>Calibri</vt:lpstr>
      <vt:lpstr>Office Theme</vt:lpstr>
      <vt:lpstr>Van helder schrijven ga je helder denken.</vt:lpstr>
      <vt:lpstr>Van helder schrijven ga je helder denken.</vt:lpstr>
      <vt:lpstr>Van helder schrijven ga je helder denken.</vt:lpstr>
      <vt:lpstr>Van helder schrijven ga je helder denken.</vt:lpstr>
      <vt:lpstr>Van helder schrijven ga je helder denken.</vt:lpstr>
      <vt:lpstr>Van helder schrijven ga je helder denken.</vt:lpstr>
      <vt:lpstr>Van helder schrijven ga je helder denken.</vt:lpstr>
      <vt:lpstr>Van helder schrijven ga je helder denken.</vt:lpstr>
      <vt:lpstr>Van helder schrijven ga je helder denken.</vt:lpstr>
      <vt:lpstr>Van helder schrijven ga je helder denken.</vt:lpstr>
      <vt:lpstr>Van helder schrijven ga je helder denken.</vt:lpstr>
      <vt:lpstr>Van helder schrijven ga je helder denken.</vt:lpstr>
      <vt:lpstr>Van helder schrijven ga je helder denken.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2019-12-05T13:22:16Z</dcterms:modified>
</cp:coreProperties>
</file>