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94" r:id="rId2"/>
    <p:sldId id="385" r:id="rId3"/>
    <p:sldId id="384" r:id="rId4"/>
    <p:sldId id="387" r:id="rId5"/>
    <p:sldId id="395" r:id="rId6"/>
    <p:sldId id="396" r:id="rId7"/>
    <p:sldId id="259" r:id="rId8"/>
    <p:sldId id="397" r:id="rId9"/>
    <p:sldId id="386" r:id="rId10"/>
    <p:sldId id="400" r:id="rId11"/>
    <p:sldId id="410" r:id="rId12"/>
    <p:sldId id="399" r:id="rId13"/>
    <p:sldId id="408" r:id="rId14"/>
    <p:sldId id="409" r:id="rId15"/>
    <p:sldId id="413" r:id="rId16"/>
    <p:sldId id="412" r:id="rId17"/>
    <p:sldId id="417" r:id="rId18"/>
    <p:sldId id="414" r:id="rId19"/>
    <p:sldId id="415" r:id="rId20"/>
    <p:sldId id="419" r:id="rId21"/>
    <p:sldId id="418" r:id="rId22"/>
    <p:sldId id="420" r:id="rId23"/>
    <p:sldId id="421" r:id="rId24"/>
    <p:sldId id="437" r:id="rId25"/>
    <p:sldId id="416" r:id="rId26"/>
    <p:sldId id="436" r:id="rId27"/>
    <p:sldId id="422" r:id="rId28"/>
    <p:sldId id="423" r:id="rId29"/>
    <p:sldId id="424" r:id="rId30"/>
    <p:sldId id="425" r:id="rId31"/>
    <p:sldId id="407" r:id="rId32"/>
    <p:sldId id="401" r:id="rId33"/>
    <p:sldId id="398" r:id="rId34"/>
    <p:sldId id="402" r:id="rId35"/>
    <p:sldId id="404" r:id="rId36"/>
    <p:sldId id="403" r:id="rId37"/>
    <p:sldId id="428" r:id="rId38"/>
    <p:sldId id="426" r:id="rId39"/>
    <p:sldId id="431" r:id="rId40"/>
    <p:sldId id="433" r:id="rId41"/>
    <p:sldId id="432" r:id="rId42"/>
    <p:sldId id="434" r:id="rId43"/>
    <p:sldId id="435" r:id="rId44"/>
    <p:sldId id="335" r:id="rId4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50000"/>
      </a:spcBef>
      <a:spcAft>
        <a:spcPct val="0"/>
      </a:spcAft>
      <a:defRPr kern="1200">
        <a:solidFill>
          <a:srgbClr val="1C1076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50000"/>
      </a:spcBef>
      <a:spcAft>
        <a:spcPct val="0"/>
      </a:spcAft>
      <a:defRPr kern="1200">
        <a:solidFill>
          <a:srgbClr val="1C1076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50000"/>
      </a:spcBef>
      <a:spcAft>
        <a:spcPct val="0"/>
      </a:spcAft>
      <a:defRPr kern="1200">
        <a:solidFill>
          <a:srgbClr val="1C1076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50000"/>
      </a:spcBef>
      <a:spcAft>
        <a:spcPct val="0"/>
      </a:spcAft>
      <a:defRPr kern="1200">
        <a:solidFill>
          <a:srgbClr val="1C1076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50000"/>
      </a:spcBef>
      <a:spcAft>
        <a:spcPct val="0"/>
      </a:spcAft>
      <a:defRPr kern="1200">
        <a:solidFill>
          <a:srgbClr val="1C1076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1C1076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1C1076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1C1076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1C1076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F4F5"/>
    <a:srgbClr val="D9EDEF"/>
    <a:srgbClr val="000066"/>
    <a:srgbClr val="333399"/>
    <a:srgbClr val="BADFE4"/>
    <a:srgbClr val="D3EBED"/>
    <a:srgbClr val="D6ECEE"/>
    <a:srgbClr val="5B2B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1580" autoAdjust="0"/>
    <p:restoredTop sz="94660"/>
  </p:normalViewPr>
  <p:slideViewPr>
    <p:cSldViewPr snapToGrid="0">
      <p:cViewPr varScale="1">
        <p:scale>
          <a:sx n="234" d="100"/>
          <a:sy n="234" d="100"/>
        </p:scale>
        <p:origin x="762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fld id="{336BAE67-3E74-4284-A1F5-259FDD9C74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41114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 userDrawn="1"/>
        </p:nvSpPr>
        <p:spPr bwMode="auto">
          <a:xfrm>
            <a:off x="7667625" y="115888"/>
            <a:ext cx="12969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 dirty="0" err="1">
                <a:solidFill>
                  <a:schemeClr val="bg1"/>
                </a:solidFill>
                <a:latin typeface="Verdana" pitchFamily="34" charset="0"/>
              </a:rPr>
              <a:t>Desda</a:t>
            </a:r>
            <a:endParaRPr lang="en-US" altLang="en-US" sz="2800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3086" name="Picture 1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7338"/>
            <a:ext cx="9144000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738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590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58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00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830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18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76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08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9354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71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26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1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148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0937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8699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microsoft.com/office/2007/relationships/hdphoto" Target="../media/hdphoto2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Picture 34"/>
          <p:cNvPicPr>
            <a:picLocks noChangeAspect="1" noChangeArrowheads="1"/>
          </p:cNvPicPr>
          <p:nvPr userDrawn="1"/>
        </p:nvPicPr>
        <p:blipFill>
          <a:blip r:embed="rId16">
            <a:lum bright="12000" contrast="-16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encilSketch trans="31000" pressure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9144000" cy="646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377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dist="35921" dir="2700000" algn="ctr" rotWithShape="0">
              <a:schemeClr val="bg2"/>
            </a:outerShdw>
            <a:reflection stA="66000" endPos="24000" dir="5400000" sy="-100000" algn="bl" rotWithShape="0"/>
            <a:softEdge rad="0"/>
          </a:effectLst>
          <a:extLst/>
        </p:spPr>
      </p:pic>
      <p:pic>
        <p:nvPicPr>
          <p:cNvPr id="1056" name="Picture 32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7338"/>
            <a:ext cx="9144000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25469" cy="61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50900" y="1150793"/>
            <a:ext cx="7488238" cy="155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nl-NL" altLang="en-US" sz="3800" b="1" dirty="0" smtClean="0"/>
              <a:t>Van O</a:t>
            </a:r>
            <a:r>
              <a:rPr lang="nl-NL" altLang="en-US" sz="3800" b="1" dirty="0" smtClean="0"/>
              <a:t>nderzoeksinstituut</a:t>
            </a:r>
          </a:p>
          <a:p>
            <a:pPr algn="ctr" eaLnBrk="1" hangingPunct="1"/>
            <a:r>
              <a:rPr lang="nl-NL" altLang="en-US" sz="3800" b="1" dirty="0" smtClean="0"/>
              <a:t>Naar Onderwijsorganisatie</a:t>
            </a:r>
            <a:endParaRPr lang="nl-NL" altLang="en-US" sz="2800" b="1" dirty="0" smtClean="0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64455" y="6209924"/>
            <a:ext cx="88040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nl-NL" altLang="en-US" dirty="0" smtClean="0"/>
              <a:t>Walther </a:t>
            </a:r>
            <a:r>
              <a:rPr lang="nl-NL" altLang="en-US" dirty="0"/>
              <a:t>Lenting           </a:t>
            </a:r>
            <a:r>
              <a:rPr lang="nl-NL" altLang="en-US" dirty="0" smtClean="0"/>
              <a:t>				     	        </a:t>
            </a:r>
            <a:r>
              <a:rPr lang="nl-NL" altLang="en-US" dirty="0" smtClean="0"/>
              <a:t> december 2018</a:t>
            </a:r>
            <a:endParaRPr lang="nl-NL" alt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82856" y="1405692"/>
            <a:ext cx="748823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nl-NL" altLang="en-US" sz="3800" b="1" dirty="0" smtClean="0">
                <a:solidFill>
                  <a:schemeClr val="accent1">
                    <a:lumMod val="50000"/>
                  </a:schemeClr>
                </a:solidFill>
              </a:rPr>
              <a:t>Een recente move</a:t>
            </a:r>
            <a:endParaRPr lang="nl-NL" altLang="en-US" sz="28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6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48148E-6 L -0.00017 0.224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NIOZ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pic>
        <p:nvPicPr>
          <p:cNvPr id="12" name="Picture 5" descr="Pelagia equipmen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06438"/>
            <a:ext cx="6841952" cy="5816321"/>
          </a:xfrm>
          <a:prstGeom prst="rect">
            <a:avLst/>
          </a:prstGeom>
          <a:noFill/>
          <a:ln>
            <a:noFill/>
          </a:ln>
          <a:effectLst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elagia equip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06437"/>
            <a:ext cx="6841952" cy="581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elagia equipmen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0" r="91537"/>
          <a:stretch/>
        </p:blipFill>
        <p:spPr bwMode="auto">
          <a:xfrm>
            <a:off x="250825" y="2643308"/>
            <a:ext cx="579051" cy="387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5" t="22658" r="16717" b="16314"/>
          <a:stretch/>
        </p:blipFill>
        <p:spPr>
          <a:xfrm>
            <a:off x="954284" y="3868877"/>
            <a:ext cx="1852864" cy="24303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3" y="708709"/>
            <a:ext cx="4684627" cy="30495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4603" y="706436"/>
            <a:ext cx="3565164" cy="503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7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6" t="16154" r="1116" b="9790"/>
          <a:stretch/>
        </p:blipFill>
        <p:spPr bwMode="auto">
          <a:xfrm>
            <a:off x="963007" y="3788227"/>
            <a:ext cx="5508332" cy="271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NIOZ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pic>
        <p:nvPicPr>
          <p:cNvPr id="3" name="Picture 12" descr="DSC_0043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72" y="706439"/>
            <a:ext cx="1584937" cy="349672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\\niozmte\MTE Lenting\pictures\thermistors on dr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467" y="1892868"/>
            <a:ext cx="2837503" cy="379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38209" y="696701"/>
            <a:ext cx="61818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9pPr>
          </a:lstStyle>
          <a:p>
            <a:pPr algn="l" eaLnBrk="1" hangingPunct="1"/>
            <a:r>
              <a:rPr lang="en-US" altLang="nl-NL" sz="1800" dirty="0" smtClean="0">
                <a:effectLst/>
              </a:rPr>
              <a:t>(if) Temperature differences are small</a:t>
            </a:r>
          </a:p>
          <a:p>
            <a:pPr algn="l" eaLnBrk="1" hangingPunct="1"/>
            <a:endParaRPr lang="en-US" altLang="nl-NL" sz="1200" dirty="0">
              <a:effectLst/>
            </a:endParaRPr>
          </a:p>
          <a:p>
            <a:pPr algn="l" eaLnBrk="1" hangingPunct="1"/>
            <a:r>
              <a:rPr lang="en-US" altLang="nl-NL" sz="1800" dirty="0" smtClean="0">
                <a:effectLst/>
              </a:rPr>
              <a:t>(Then) Order of (sub-)</a:t>
            </a:r>
            <a:r>
              <a:rPr lang="en-US" altLang="nl-NL" sz="1800" dirty="0" err="1" smtClean="0">
                <a:effectLst/>
              </a:rPr>
              <a:t>mili</a:t>
            </a:r>
            <a:r>
              <a:rPr lang="en-US" altLang="nl-NL" sz="1800" dirty="0" smtClean="0">
                <a:effectLst/>
              </a:rPr>
              <a:t>-Kelvin precision</a:t>
            </a:r>
          </a:p>
          <a:p>
            <a:pPr algn="l" eaLnBrk="1" hangingPunct="1"/>
            <a:r>
              <a:rPr lang="en-US" altLang="nl-NL" sz="1800" dirty="0" smtClean="0">
                <a:effectLst/>
              </a:rPr>
              <a:t>is necessary </a:t>
            </a:r>
          </a:p>
          <a:p>
            <a:pPr algn="l" eaLnBrk="1" hangingPunct="1"/>
            <a:r>
              <a:rPr lang="en-US" altLang="nl-NL" sz="1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(at least compared to other sensors)</a:t>
            </a:r>
            <a:endParaRPr lang="en-US" altLang="nl-NL" sz="1600" dirty="0" smtClean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38209" y="2896231"/>
            <a:ext cx="6541918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9pPr>
          </a:lstStyle>
          <a:p>
            <a:pPr algn="l" eaLnBrk="1" hangingPunct="1"/>
            <a:r>
              <a:rPr lang="en-US" altLang="nl-NL" sz="1800" dirty="0" smtClean="0">
                <a:effectLst/>
              </a:rPr>
              <a:t>And this inevitably means that </a:t>
            </a:r>
          </a:p>
          <a:p>
            <a:pPr algn="l" eaLnBrk="1" hangingPunct="1"/>
            <a:r>
              <a:rPr lang="en-US" altLang="nl-NL" sz="1800" b="1" dirty="0" smtClean="0">
                <a:effectLst/>
              </a:rPr>
              <a:t>Calibration is needed</a:t>
            </a:r>
            <a:endParaRPr lang="en-US" altLang="nl-NL" sz="1600" b="1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775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NIOZ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pic>
        <p:nvPicPr>
          <p:cNvPr id="5" name="Picture 2" descr="\\niozmte\MTE Lenting\pictures\b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65" y="1023164"/>
            <a:ext cx="6639520" cy="481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08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NIOZ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pic>
        <p:nvPicPr>
          <p:cNvPr id="3" name="Picture 3" descr="\\niozmte\MTE Lenting\pictures\506p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63" y="1017897"/>
            <a:ext cx="8242123" cy="514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29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NIOZ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pic>
        <p:nvPicPr>
          <p:cNvPr id="3" name="Picture 2" descr="\\niozmte\MTE Lenting\pictures\SMD_room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56" y="856015"/>
            <a:ext cx="8248818" cy="54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7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NIOZ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pic>
        <p:nvPicPr>
          <p:cNvPr id="3" name="Picture 2" descr="\\niozmte\MTE Lenting\pictures\SMD_table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67" y="841497"/>
            <a:ext cx="8234082" cy="545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31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NIOZ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pic>
        <p:nvPicPr>
          <p:cNvPr id="3" name="Picture 3" descr="\\niozmte\MTE Lenting\pictures\pcb_populat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09" y="1449930"/>
            <a:ext cx="6872214" cy="45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43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NIOZ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pic>
        <p:nvPicPr>
          <p:cNvPr id="3" name="Picture 2" descr="\\niozmte\MTE Lenting\pictures\cod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23" y="973520"/>
            <a:ext cx="7098388" cy="484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01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NIOZ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pic>
        <p:nvPicPr>
          <p:cNvPr id="3" name="Picture 2" descr="\\niozmte\MTE Lenting\pictures\programm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697" y="1716606"/>
            <a:ext cx="6048672" cy="400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35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NIOZ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53" y="1215632"/>
            <a:ext cx="69818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39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887819" y="951065"/>
            <a:ext cx="7896086" cy="52150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800" kern="0" dirty="0" smtClean="0">
                <a:solidFill>
                  <a:srgbClr val="1C1076"/>
                </a:solidFill>
              </a:rPr>
              <a:t>Walther Lenting			52 jaar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en-US" sz="1800" kern="0" dirty="0" smtClean="0">
              <a:solidFill>
                <a:srgbClr val="1C107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000" kern="0" dirty="0" smtClean="0">
                <a:solidFill>
                  <a:schemeClr val="accent1">
                    <a:lumMod val="50000"/>
                  </a:schemeClr>
                </a:solidFill>
              </a:rPr>
              <a:t>Sinds de zomer: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1</a:t>
            </a:r>
            <a:r>
              <a:rPr lang="nl-NL" altLang="en-US" sz="2000" kern="0" baseline="30000" dirty="0" smtClean="0">
                <a:solidFill>
                  <a:srgbClr val="1C1076"/>
                </a:solidFill>
              </a:rPr>
              <a:t>e</a:t>
            </a:r>
            <a:r>
              <a:rPr lang="nl-NL" altLang="en-US" sz="2000" kern="0" dirty="0" smtClean="0">
                <a:solidFill>
                  <a:srgbClr val="1C1076"/>
                </a:solidFill>
              </a:rPr>
              <a:t> </a:t>
            </a:r>
            <a:r>
              <a:rPr lang="nl-NL" altLang="en-US" sz="2000" kern="0" dirty="0" err="1" smtClean="0">
                <a:solidFill>
                  <a:srgbClr val="1C1076"/>
                </a:solidFill>
              </a:rPr>
              <a:t>graads</a:t>
            </a:r>
            <a:r>
              <a:rPr lang="nl-NL" altLang="en-US" sz="2000" kern="0" dirty="0" smtClean="0">
                <a:solidFill>
                  <a:srgbClr val="1C1076"/>
                </a:solidFill>
              </a:rPr>
              <a:t> èn docent St-Gregorius College Utrecht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en-US" sz="1400" kern="0" dirty="0" smtClean="0">
              <a:solidFill>
                <a:srgbClr val="1C107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1400" kern="0" dirty="0" smtClean="0">
                <a:solidFill>
                  <a:schemeClr val="accent1">
                    <a:lumMod val="50000"/>
                  </a:schemeClr>
                </a:solidFill>
              </a:rPr>
              <a:t>Daarvoor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en-US" sz="800" kern="0" dirty="0">
              <a:solidFill>
                <a:srgbClr val="1C107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Hoofd Mariene Elektronica NIOZ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1600" kern="0" dirty="0" smtClean="0">
                <a:solidFill>
                  <a:schemeClr val="accent1">
                    <a:lumMod val="50000"/>
                  </a:schemeClr>
                </a:solidFill>
              </a:rPr>
              <a:t>5 jaar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en-US" sz="800" kern="0" dirty="0">
              <a:solidFill>
                <a:srgbClr val="1C107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Duurzaam vastgoed ontwikkelaar bij </a:t>
            </a:r>
            <a:r>
              <a:rPr lang="nl-NL" altLang="en-US" sz="2000" kern="0" dirty="0" err="1" smtClean="0">
                <a:solidFill>
                  <a:srgbClr val="1C1076"/>
                </a:solidFill>
              </a:rPr>
              <a:t>Econcern</a:t>
            </a:r>
            <a:endParaRPr lang="nl-NL" altLang="en-US" sz="2800" kern="0" dirty="0" smtClean="0">
              <a:solidFill>
                <a:srgbClr val="1C107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1600" kern="0" dirty="0" smtClean="0">
                <a:solidFill>
                  <a:schemeClr val="accent1">
                    <a:lumMod val="50000"/>
                  </a:schemeClr>
                </a:solidFill>
              </a:rPr>
              <a:t>3 jaar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en-US" sz="1800" kern="0" dirty="0" smtClean="0">
              <a:solidFill>
                <a:srgbClr val="1C107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Wethouder Utrecht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1600" kern="0" dirty="0" smtClean="0">
                <a:solidFill>
                  <a:schemeClr val="accent1">
                    <a:lumMod val="50000"/>
                  </a:schemeClr>
                </a:solidFill>
              </a:rPr>
              <a:t>6 jaar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en-US" sz="1600" kern="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nl-NL" altLang="en-US" sz="1400" kern="0" dirty="0" smtClean="0">
                <a:solidFill>
                  <a:schemeClr val="accent1">
                    <a:lumMod val="50000"/>
                  </a:schemeClr>
                </a:solidFill>
              </a:rPr>
              <a:t>Daarvoor, tussendoor en nog altijd </a:t>
            </a:r>
            <a:endParaRPr lang="nl-NL" altLang="en-US" sz="1400" kern="0" dirty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Zelfstandig ondernemer</a:t>
            </a:r>
            <a:endParaRPr lang="nl-NL" altLang="en-US" sz="2000" kern="0" dirty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en-US" sz="1600" kern="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Afbeelding 11">
            <a:extLst>
              <a:ext uri="{FF2B5EF4-FFF2-40B4-BE49-F238E27FC236}">
                <a16:creationId xmlns:a16="http://schemas.microsoft.com/office/drawing/2014/main" id="{D8DC08EF-85AA-4ECE-A79C-9802DCDCB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249" y="1962199"/>
            <a:ext cx="1942505" cy="547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15" name="Afbeelding 3">
            <a:extLst>
              <a:ext uri="{FF2B5EF4-FFF2-40B4-BE49-F238E27FC236}">
                <a16:creationId xmlns:a16="http://schemas.microsoft.com/office/drawing/2014/main" id="{4B91417E-DDA2-463E-B3FD-26913A372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248" y="2813555"/>
            <a:ext cx="1942506" cy="605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-1" b="8971"/>
          <a:stretch/>
        </p:blipFill>
        <p:spPr>
          <a:xfrm>
            <a:off x="6737674" y="3674175"/>
            <a:ext cx="1945080" cy="61584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6814965" y="3594101"/>
            <a:ext cx="1808570" cy="775990"/>
          </a:xfrm>
          <a:prstGeom prst="line">
            <a:avLst/>
          </a:prstGeom>
          <a:ln>
            <a:solidFill>
              <a:srgbClr val="FF0000"/>
            </a:solidFill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 flipH="1" flipV="1">
            <a:off x="7939758" y="4107946"/>
            <a:ext cx="683777" cy="26214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6814965" y="3594101"/>
            <a:ext cx="1808570" cy="775990"/>
          </a:xfrm>
          <a:prstGeom prst="line">
            <a:avLst/>
          </a:prstGeom>
          <a:ln>
            <a:solidFill>
              <a:srgbClr val="FF0000"/>
            </a:solidFill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7377" y="3479819"/>
            <a:ext cx="686887" cy="10605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8485" y="4601453"/>
            <a:ext cx="977450" cy="7330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003" y="5452672"/>
            <a:ext cx="1082413" cy="5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8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NIOZ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pic>
        <p:nvPicPr>
          <p:cNvPr id="4" name="Picture 2" descr="\\niozmte\MTE Lenting\pictures\LabVIEW_behi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151" y="1576349"/>
            <a:ext cx="6624736" cy="398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32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NIOZ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pic>
        <p:nvPicPr>
          <p:cNvPr id="4" name="Picture 3" descr="\\niozmte\MTE Lenting\pictures\LabVIEW_trajecto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764" y="1280882"/>
            <a:ext cx="6493093" cy="466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2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NIOZ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615" y="1658396"/>
            <a:ext cx="911449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9pPr>
          </a:lstStyle>
          <a:p>
            <a:pPr algn="l" eaLnBrk="1" hangingPunct="1"/>
            <a:r>
              <a:rPr lang="en-US" altLang="nl-NL" sz="2400" b="1" dirty="0" smtClean="0">
                <a:effectLst/>
              </a:rPr>
              <a:t>PID</a:t>
            </a:r>
            <a:endParaRPr lang="en-US" altLang="nl-NL" b="1" dirty="0">
              <a:effectLst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53" y="2795128"/>
            <a:ext cx="692911" cy="62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865" y="1423982"/>
            <a:ext cx="604922" cy="47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76" y="3247638"/>
            <a:ext cx="4938367" cy="317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682" y="3071876"/>
            <a:ext cx="857890" cy="83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3576057" y="1887014"/>
            <a:ext cx="3092127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1" name="Straight Connector 10"/>
          <p:cNvCxnSpPr/>
          <p:nvPr/>
        </p:nvCxnSpPr>
        <p:spPr>
          <a:xfrm>
            <a:off x="6654627" y="3907769"/>
            <a:ext cx="0" cy="955374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2" name="Straight Connector 11"/>
          <p:cNvCxnSpPr/>
          <p:nvPr/>
        </p:nvCxnSpPr>
        <p:spPr>
          <a:xfrm>
            <a:off x="5608045" y="4863143"/>
            <a:ext cx="1060139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3" name="Straight Connector 12"/>
          <p:cNvCxnSpPr/>
          <p:nvPr/>
        </p:nvCxnSpPr>
        <p:spPr>
          <a:xfrm>
            <a:off x="5285669" y="2828656"/>
            <a:ext cx="509460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>
            <a:off x="5795128" y="3465930"/>
            <a:ext cx="430553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stealth" w="lg" len="lg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5859277" y="2792202"/>
            <a:ext cx="343175" cy="799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dirty="0" smtClean="0">
                <a:solidFill>
                  <a:prstClr val="black"/>
                </a:solidFill>
                <a:effectLst/>
                <a:latin typeface="Calibri"/>
              </a:rPr>
              <a:t>-</a:t>
            </a:r>
          </a:p>
        </p:txBody>
      </p:sp>
      <p:cxnSp>
        <p:nvCxnSpPr>
          <p:cNvPr id="16" name="Straight Connector 15"/>
          <p:cNvCxnSpPr>
            <a:endCxn id="9" idx="0"/>
          </p:cNvCxnSpPr>
          <p:nvPr/>
        </p:nvCxnSpPr>
        <p:spPr>
          <a:xfrm flipH="1">
            <a:off x="6654627" y="1887014"/>
            <a:ext cx="13558" cy="1184862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stealth" w="lg" len="lg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6702913" y="2601598"/>
            <a:ext cx="380659" cy="61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effectLst/>
                <a:latin typeface="Calibri"/>
              </a:rPr>
              <a:t>+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880" y="4478192"/>
            <a:ext cx="571927" cy="38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>
            <a:endCxn id="29" idx="1"/>
          </p:cNvCxnSpPr>
          <p:nvPr/>
        </p:nvCxnSpPr>
        <p:spPr>
          <a:xfrm>
            <a:off x="619154" y="2448373"/>
            <a:ext cx="3151297" cy="1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stealth" w="lg" len="lg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>
            <a:off x="619154" y="2448373"/>
            <a:ext cx="0" cy="2414769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>
            <a:off x="619153" y="4848034"/>
            <a:ext cx="215277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none" w="lg" len="lg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2838693" y="1645237"/>
            <a:ext cx="748731" cy="400110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dist="889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Table</a:t>
            </a: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196" y="3002108"/>
            <a:ext cx="648917" cy="41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ight Arrow 23"/>
          <p:cNvSpPr/>
          <p:nvPr/>
        </p:nvSpPr>
        <p:spPr>
          <a:xfrm>
            <a:off x="5285669" y="2248466"/>
            <a:ext cx="2003139" cy="421387"/>
          </a:xfrm>
          <a:prstGeom prst="rightArrow">
            <a:avLst/>
          </a:prstGeom>
          <a:gradFill flip="none" rotWithShape="1">
            <a:gsLst>
              <a:gs pos="0">
                <a:scrgbClr r="0" g="0" b="0"/>
              </a:gs>
              <a:gs pos="100000">
                <a:srgbClr val="FFC000"/>
              </a:gs>
              <a:gs pos="0">
                <a:srgbClr val="FF0000">
                  <a:alpha val="69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18253" y="2099324"/>
            <a:ext cx="15828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effectLst/>
                <a:latin typeface="Calibri"/>
              </a:rPr>
              <a:t>Heat current </a:t>
            </a:r>
          </a:p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effectLst/>
                <a:latin typeface="Calibri"/>
              </a:rPr>
              <a:t>to bath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734576" y="2248466"/>
            <a:ext cx="1561800" cy="796514"/>
            <a:chOff x="4610298" y="874306"/>
            <a:chExt cx="1803400" cy="919730"/>
          </a:xfrm>
        </p:grpSpPr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0298" y="905036"/>
              <a:ext cx="18034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4644008" y="948534"/>
              <a:ext cx="1694482" cy="748590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51722" y="874306"/>
              <a:ext cx="10213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Peltier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16240" y="1293909"/>
              <a:ext cx="17915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Temp sensor</a:t>
              </a:r>
            </a:p>
          </p:txBody>
        </p:sp>
      </p:grpSp>
      <p:cxnSp>
        <p:nvCxnSpPr>
          <p:cNvPr id="31" name="Straight Connector 30"/>
          <p:cNvCxnSpPr/>
          <p:nvPr/>
        </p:nvCxnSpPr>
        <p:spPr>
          <a:xfrm>
            <a:off x="5795128" y="2828656"/>
            <a:ext cx="0" cy="637274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grpSp>
        <p:nvGrpSpPr>
          <p:cNvPr id="32" name="Group 31"/>
          <p:cNvGrpSpPr/>
          <p:nvPr/>
        </p:nvGrpSpPr>
        <p:grpSpPr>
          <a:xfrm>
            <a:off x="1593932" y="1086012"/>
            <a:ext cx="3238251" cy="1084335"/>
            <a:chOff x="1309623" y="1462530"/>
            <a:chExt cx="3238251" cy="1084335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295" y="1974275"/>
              <a:ext cx="587658" cy="572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4" name="Straight Connector 33"/>
            <p:cNvCxnSpPr/>
            <p:nvPr/>
          </p:nvCxnSpPr>
          <p:spPr>
            <a:xfrm>
              <a:off x="3460764" y="2260570"/>
              <a:ext cx="43055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stealth" w="lg" len="lg"/>
            </a:ln>
            <a:effectLst/>
          </p:spPr>
        </p:cxnSp>
        <p:sp>
          <p:nvSpPr>
            <p:cNvPr id="35" name="TextBox 34"/>
            <p:cNvSpPr txBox="1"/>
            <p:nvPr/>
          </p:nvSpPr>
          <p:spPr>
            <a:xfrm>
              <a:off x="1309623" y="1462530"/>
              <a:ext cx="2024272" cy="400110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dist="889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Table adjustment</a:t>
              </a:r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4170124" y="1662585"/>
              <a:ext cx="0" cy="292217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stealth" w="lg" len="lg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>
            <a:xfrm>
              <a:off x="3333895" y="1662776"/>
              <a:ext cx="836229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sp>
          <p:nvSpPr>
            <p:cNvPr id="38" name="Rectangle 37"/>
            <p:cNvSpPr/>
            <p:nvPr/>
          </p:nvSpPr>
          <p:spPr>
            <a:xfrm>
              <a:off x="3497707" y="1893420"/>
              <a:ext cx="33855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+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209320" y="1662585"/>
              <a:ext cx="33855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+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235137" y="2616189"/>
            <a:ext cx="1499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effectLst/>
                <a:latin typeface="Calibri"/>
              </a:rPr>
              <a:t>Plant/process</a:t>
            </a:r>
          </a:p>
        </p:txBody>
      </p:sp>
    </p:spTree>
    <p:extLst>
      <p:ext uri="{BB962C8B-B14F-4D97-AF65-F5344CB8AC3E}">
        <p14:creationId xmlns:p14="http://schemas.microsoft.com/office/powerpoint/2010/main" val="77960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NIOZ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pic>
        <p:nvPicPr>
          <p:cNvPr id="5" name="Picture 2" descr="\\niozmte\MTE Lenting\pictures\LabVIEW_additional _sett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67" y="841391"/>
            <a:ext cx="7658790" cy="565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3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NIOZ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pic>
        <p:nvPicPr>
          <p:cNvPr id="5" name="Picture 6" descr="\\niozmte\MTE Lenting\pictures\bad_tota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086" y="1335460"/>
            <a:ext cx="6552728" cy="43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>
            <a:off x="1758822" y="1775166"/>
            <a:ext cx="1420872" cy="57606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cxnSp>
      <p:cxnSp>
        <p:nvCxnSpPr>
          <p:cNvPr id="7" name="Straight Arrow Connector 6"/>
          <p:cNvCxnSpPr/>
          <p:nvPr/>
        </p:nvCxnSpPr>
        <p:spPr bwMode="auto">
          <a:xfrm flipH="1">
            <a:off x="5935286" y="3863398"/>
            <a:ext cx="540060" cy="28803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5359222" y="1991190"/>
            <a:ext cx="720081" cy="72008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cxnSp>
      <p:sp>
        <p:nvSpPr>
          <p:cNvPr id="9" name="TextBox 8"/>
          <p:cNvSpPr txBox="1"/>
          <p:nvPr/>
        </p:nvSpPr>
        <p:spPr>
          <a:xfrm>
            <a:off x="390670" y="1405834"/>
            <a:ext cx="1368152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4925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console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79303" y="1628147"/>
            <a:ext cx="1368152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4925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bath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5346" y="3494066"/>
            <a:ext cx="2052228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4925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Cool/heat unit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9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NIOZ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pic>
        <p:nvPicPr>
          <p:cNvPr id="7" name="Picture 3" descr="\\niozmte\MTE Lenting\pictures\cabinet op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83" y="1322776"/>
            <a:ext cx="6661126" cy="441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06583" y="863668"/>
            <a:ext cx="1368152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4925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console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43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NIOZ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pic>
        <p:nvPicPr>
          <p:cNvPr id="4" name="Picture 3" descr="\\niozmte\MTE Lenting\pictures\bad op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693" y="922879"/>
            <a:ext cx="3488919" cy="526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66287" y="922879"/>
            <a:ext cx="1368152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4925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bath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1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NIOZ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pic>
        <p:nvPicPr>
          <p:cNvPr id="4" name="Picture 2" descr="\\niozmte\MTE Lenting\pictures\2013-03-29_0934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31" y="706438"/>
            <a:ext cx="7207623" cy="583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40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NIOZ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pic>
        <p:nvPicPr>
          <p:cNvPr id="4" name="Picture 2" descr="\\niozmte\MTE Lenting\pictures\IJkbad_result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17" y="804471"/>
            <a:ext cx="7737416" cy="57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02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NIOZ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pic>
        <p:nvPicPr>
          <p:cNvPr id="4" name="Picture 3" descr="\\niozmte\MTE Lenting\pictures\calib_ijkbad_2013_05_16_p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90252"/>
            <a:ext cx="8565297" cy="495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03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87819" y="951065"/>
            <a:ext cx="7896086" cy="52150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800" kern="0" dirty="0" smtClean="0">
                <a:solidFill>
                  <a:srgbClr val="1C1076"/>
                </a:solidFill>
              </a:rPr>
              <a:t>Walther Lenting			52 jaar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en-US" sz="1800" kern="0" dirty="0" smtClean="0">
              <a:solidFill>
                <a:srgbClr val="1C107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1600" kern="0" dirty="0" smtClean="0">
                <a:solidFill>
                  <a:schemeClr val="accent1">
                    <a:lumMod val="50000"/>
                  </a:schemeClr>
                </a:solidFill>
              </a:rPr>
              <a:t>Vader van drie kinderen: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1600" kern="0" dirty="0" smtClean="0">
                <a:solidFill>
                  <a:schemeClr val="accent6">
                    <a:lumMod val="75000"/>
                  </a:schemeClr>
                </a:solidFill>
              </a:rPr>
              <a:t>Zoon 21 jaar: Hogeschool Utrecht Elektrotechniek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1600" kern="0" dirty="0" smtClean="0">
                <a:solidFill>
                  <a:schemeClr val="accent6">
                    <a:lumMod val="75000"/>
                  </a:schemeClr>
                </a:solidFill>
              </a:rPr>
              <a:t>Zoon 19 jaar VWO 6 – geef ik zelf les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1600" kern="0" dirty="0" smtClean="0">
                <a:solidFill>
                  <a:schemeClr val="accent6">
                    <a:lumMod val="75000"/>
                  </a:schemeClr>
                </a:solidFill>
              </a:rPr>
              <a:t>Dochter 6 jaar, lagere school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en-US" sz="1400" kern="0" dirty="0">
              <a:solidFill>
                <a:schemeClr val="accent6">
                  <a:lumMod val="75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1600" kern="0" dirty="0" smtClean="0">
                <a:solidFill>
                  <a:schemeClr val="accent6">
                    <a:lumMod val="75000"/>
                  </a:schemeClr>
                </a:solidFill>
              </a:rPr>
              <a:t>Woon op Texel, maar sinds de zomer door de week in Utrecht</a:t>
            </a:r>
            <a:endParaRPr lang="nl-NL" altLang="en-US" sz="1600" kern="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103" y="3382175"/>
            <a:ext cx="3615802" cy="3067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45" y="3632846"/>
            <a:ext cx="4283401" cy="253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7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NIOZ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pic>
        <p:nvPicPr>
          <p:cNvPr id="4" name="Picture 3" descr="\\niozmte\MTE Lenting\pictures\Hans van Haren golv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2" y="879762"/>
            <a:ext cx="6905625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46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NIOZ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pic>
        <p:nvPicPr>
          <p:cNvPr id="4" name="Picture 4" descr="DSC0129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0" y="706438"/>
            <a:ext cx="3259759" cy="244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IMG_143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953" y="691070"/>
            <a:ext cx="2602140" cy="330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SC0136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951" y="4247994"/>
            <a:ext cx="3071736" cy="230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map_annotated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081" y="706438"/>
            <a:ext cx="2865720" cy="187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tag 33 - 13 august 24h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 t="10183" r="12026" b="7989"/>
          <a:stretch/>
        </p:blipFill>
        <p:spPr bwMode="auto">
          <a:xfrm>
            <a:off x="681131" y="3291369"/>
            <a:ext cx="4851373" cy="318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91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NIOZ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55650" y="1268412"/>
            <a:ext cx="8229600" cy="10336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kern="0" dirty="0" smtClean="0">
                <a:solidFill>
                  <a:srgbClr val="1C1076"/>
                </a:solidFill>
              </a:rPr>
              <a:t>Bereikbare techniek voor het onderwijs</a:t>
            </a:r>
            <a:endParaRPr lang="nl-NL" altLang="en-US" sz="2000" kern="0" dirty="0">
              <a:solidFill>
                <a:srgbClr val="1C107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12" y="2085474"/>
            <a:ext cx="2431915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t="254" r="24108" b="-254"/>
          <a:stretch/>
        </p:blipFill>
        <p:spPr>
          <a:xfrm>
            <a:off x="2574757" y="3397335"/>
            <a:ext cx="3360821" cy="3162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88" y="1955986"/>
            <a:ext cx="2755428" cy="2066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545" y="2197634"/>
            <a:ext cx="2681705" cy="402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9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NIOZ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55650" y="1268412"/>
            <a:ext cx="8229600" cy="10336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kern="0" dirty="0" smtClean="0">
                <a:solidFill>
                  <a:srgbClr val="1C1076"/>
                </a:solidFill>
              </a:rPr>
              <a:t>Bereikbare techniek voor het onderwijs</a:t>
            </a:r>
            <a:endParaRPr lang="nl-NL" altLang="en-US" sz="2000" kern="0" dirty="0">
              <a:solidFill>
                <a:srgbClr val="1C107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1897957"/>
            <a:ext cx="2681705" cy="40225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85" b="16565"/>
          <a:stretch/>
        </p:blipFill>
        <p:spPr>
          <a:xfrm>
            <a:off x="3550024" y="1847916"/>
            <a:ext cx="5194235" cy="1736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090" y="3774334"/>
            <a:ext cx="4054653" cy="2685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0"/>
          <a:stretch/>
        </p:blipFill>
        <p:spPr>
          <a:xfrm>
            <a:off x="1432922" y="3187834"/>
            <a:ext cx="2825163" cy="33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4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NIOZ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55650" y="1268412"/>
            <a:ext cx="8229600" cy="10336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kern="0" dirty="0" smtClean="0">
                <a:solidFill>
                  <a:srgbClr val="1C1076"/>
                </a:solidFill>
              </a:rPr>
              <a:t>Bereikbare techniek voor het onderwijs</a:t>
            </a:r>
            <a:endParaRPr lang="nl-NL" altLang="en-US" sz="2000" kern="0" dirty="0">
              <a:solidFill>
                <a:srgbClr val="1C107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7"/>
          <a:stretch/>
        </p:blipFill>
        <p:spPr>
          <a:xfrm>
            <a:off x="0" y="591610"/>
            <a:ext cx="9144000" cy="6062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610"/>
            <a:ext cx="9144000" cy="60627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610"/>
            <a:ext cx="9144000" cy="60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9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NIOZ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55650" y="1268412"/>
            <a:ext cx="8229600" cy="10336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kern="0" dirty="0" smtClean="0">
                <a:solidFill>
                  <a:srgbClr val="1C1076"/>
                </a:solidFill>
              </a:rPr>
              <a:t>Bereikbare techniek voor het onderwijs</a:t>
            </a:r>
            <a:endParaRPr lang="nl-NL" altLang="en-US" sz="2000" kern="0" dirty="0">
              <a:solidFill>
                <a:srgbClr val="1C107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0"/>
          <a:stretch/>
        </p:blipFill>
        <p:spPr>
          <a:xfrm>
            <a:off x="0" y="604592"/>
            <a:ext cx="9144000" cy="6034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592"/>
            <a:ext cx="9144000" cy="60344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56" t="-127" r="14692" b="127"/>
          <a:stretch/>
        </p:blipFill>
        <p:spPr>
          <a:xfrm>
            <a:off x="-1644384" y="604591"/>
            <a:ext cx="10788384" cy="603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2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NIOZ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55650" y="1268412"/>
            <a:ext cx="8229600" cy="10336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kern="0" dirty="0" smtClean="0">
                <a:solidFill>
                  <a:srgbClr val="1C1076"/>
                </a:solidFill>
              </a:rPr>
              <a:t>Bereikbare techniek voor het onderwijs</a:t>
            </a:r>
            <a:endParaRPr lang="nl-NL" altLang="en-US" sz="2000" kern="0" dirty="0">
              <a:solidFill>
                <a:srgbClr val="1C1076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" t="27088" r="6806" b="14946"/>
          <a:stretch/>
        </p:blipFill>
        <p:spPr>
          <a:xfrm>
            <a:off x="637775" y="1890273"/>
            <a:ext cx="8037499" cy="2512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6753"/>
            <a:ext cx="9144000" cy="5321732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993775" y="751597"/>
            <a:ext cx="8229600" cy="10336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kern="0" dirty="0" smtClean="0">
                <a:solidFill>
                  <a:srgbClr val="1C1076"/>
                </a:solidFill>
              </a:rPr>
              <a:t>Bereikbare data voor het onderwijs</a:t>
            </a:r>
            <a:endParaRPr lang="nl-NL" altLang="en-US" sz="2000" kern="0" dirty="0">
              <a:solidFill>
                <a:srgbClr val="1C10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90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NIOZ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993775" y="751597"/>
            <a:ext cx="8229600" cy="10336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kern="0" dirty="0" smtClean="0">
                <a:solidFill>
                  <a:srgbClr val="1C1076"/>
                </a:solidFill>
              </a:rPr>
              <a:t>Bereikbare data voor het onderwijs</a:t>
            </a:r>
            <a:endParaRPr lang="nl-NL" altLang="en-US" sz="2000" kern="0" dirty="0">
              <a:solidFill>
                <a:srgbClr val="1C107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9" y="1258203"/>
            <a:ext cx="7128862" cy="526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6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NIOZ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993775" y="751597"/>
            <a:ext cx="8229600" cy="10336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kern="0" dirty="0" smtClean="0">
                <a:solidFill>
                  <a:srgbClr val="1C1076"/>
                </a:solidFill>
              </a:rPr>
              <a:t>Bereikbare data voor het onderwijs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en-US" sz="2000" kern="0" dirty="0">
              <a:solidFill>
                <a:srgbClr val="1C107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Zeewaterstanden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Temperatuur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Licht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Stroming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Vogelbewegingen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Soortentellingen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Waterkleur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000" kern="0" dirty="0" err="1" smtClean="0">
                <a:solidFill>
                  <a:srgbClr val="1C1076"/>
                </a:solidFill>
              </a:rPr>
              <a:t>Fourageergedrag</a:t>
            </a:r>
            <a:endParaRPr lang="nl-NL" altLang="en-US" sz="2000" kern="0" dirty="0" smtClean="0">
              <a:solidFill>
                <a:srgbClr val="1C107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Mosselgroei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en-US" sz="2000" kern="0" dirty="0">
              <a:solidFill>
                <a:srgbClr val="1C10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24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55650" y="1268412"/>
            <a:ext cx="8229600" cy="46713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kern="0" dirty="0" smtClean="0">
                <a:solidFill>
                  <a:srgbClr val="1C1076"/>
                </a:solidFill>
              </a:rPr>
              <a:t>Als je met elkaar iets wilt kan er heel veel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en-US" sz="2000" kern="0" dirty="0">
              <a:solidFill>
                <a:srgbClr val="1C107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Wij vinden natuurkundeonderwijs vaak best wel saai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(ook druk van curriculum of eindtermen)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en-US" sz="2000" kern="0" dirty="0" smtClean="0">
              <a:solidFill>
                <a:srgbClr val="1C107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Dromen van..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000" kern="0" dirty="0" err="1" smtClean="0">
                <a:solidFill>
                  <a:srgbClr val="1C1076"/>
                </a:solidFill>
              </a:rPr>
              <a:t>Vakintegratie</a:t>
            </a:r>
            <a:r>
              <a:rPr lang="nl-NL" altLang="en-US" sz="2000" kern="0" dirty="0" smtClean="0">
                <a:solidFill>
                  <a:srgbClr val="1C1076"/>
                </a:solidFill>
              </a:rPr>
              <a:t> of vakoverstijgende onderwerpen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Real-life voorbeelden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Ontwikkeling van en door leerlingen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en-US" sz="2000" kern="0" dirty="0" smtClean="0">
              <a:solidFill>
                <a:srgbClr val="1C1076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Terug naar de inleiding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83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Zelfstandig ondernemer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980229"/>
            <a:ext cx="2392622" cy="31901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379" y="897775"/>
            <a:ext cx="3398982" cy="2549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379" y="3638349"/>
            <a:ext cx="3916939" cy="2945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136" y="4279274"/>
            <a:ext cx="3048000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4756" y="897775"/>
            <a:ext cx="3153314" cy="15680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1596" y="2465816"/>
            <a:ext cx="1725782" cy="178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4" y="0"/>
            <a:ext cx="8893175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000" dirty="0" smtClean="0">
                <a:solidFill>
                  <a:srgbClr val="1C1076"/>
                </a:solidFill>
              </a:rPr>
              <a:t>Mooi –deels gesloten- gereedschap </a:t>
            </a:r>
            <a:r>
              <a:rPr lang="nl-NL" altLang="en-US" sz="1800" dirty="0">
                <a:solidFill>
                  <a:srgbClr val="1C1076"/>
                </a:solidFill>
              </a:rPr>
              <a:t>-</a:t>
            </a:r>
            <a:r>
              <a:rPr lang="nl-NL" altLang="en-US" sz="1800" dirty="0" smtClean="0">
                <a:solidFill>
                  <a:srgbClr val="1C1076"/>
                </a:solidFill>
              </a:rPr>
              <a:t>acceptabele leercurve-</a:t>
            </a:r>
            <a:endParaRPr lang="nl-NL" altLang="en-US" sz="1800" dirty="0">
              <a:solidFill>
                <a:srgbClr val="1C107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90" y="789935"/>
            <a:ext cx="5091953" cy="27528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192" y="2860715"/>
            <a:ext cx="3649916" cy="36499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4192" y="789935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Coach</a:t>
            </a:r>
            <a:endParaRPr lang="nl-NL" dirty="0"/>
          </a:p>
        </p:txBody>
      </p:sp>
      <p:sp>
        <p:nvSpPr>
          <p:cNvPr id="11" name="TextBox 10"/>
          <p:cNvSpPr txBox="1"/>
          <p:nvPr/>
        </p:nvSpPr>
        <p:spPr>
          <a:xfrm>
            <a:off x="4159787" y="6141299"/>
            <a:ext cx="1065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LabView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100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4" y="0"/>
            <a:ext cx="8893175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Volledig open gereedschap </a:t>
            </a:r>
            <a:r>
              <a:rPr lang="nl-NL" altLang="en-US" sz="1800" dirty="0" smtClean="0">
                <a:solidFill>
                  <a:srgbClr val="1C1076"/>
                </a:solidFill>
              </a:rPr>
              <a:t>-zonder hulp steile leercurve-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462" y="706438"/>
            <a:ext cx="3086100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706438"/>
            <a:ext cx="4180114" cy="23513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" y="3138543"/>
            <a:ext cx="3318222" cy="23434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042" y="3919587"/>
            <a:ext cx="4246520" cy="265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1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55650" y="1268412"/>
            <a:ext cx="8229600" cy="50632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kern="0" dirty="0" smtClean="0">
                <a:solidFill>
                  <a:srgbClr val="1C1076"/>
                </a:solidFill>
              </a:rPr>
              <a:t>Als je met elkaar iets wilt kan er heel veel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en-US" sz="2000" kern="0" dirty="0">
              <a:solidFill>
                <a:srgbClr val="1C107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Wij vinden natuurkundeonderwijs vaak saai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(ook druk van curriculum of eindtermen)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en-US" sz="2000" kern="0" dirty="0" smtClean="0">
              <a:solidFill>
                <a:srgbClr val="1C107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000" kern="0" dirty="0" err="1">
                <a:solidFill>
                  <a:srgbClr val="1C1076"/>
                </a:solidFill>
              </a:rPr>
              <a:t>V</a:t>
            </a:r>
            <a:r>
              <a:rPr lang="nl-NL" altLang="en-US" sz="2000" kern="0" dirty="0" err="1" smtClean="0">
                <a:solidFill>
                  <a:srgbClr val="1C1076"/>
                </a:solidFill>
              </a:rPr>
              <a:t>akintegratie</a:t>
            </a:r>
            <a:r>
              <a:rPr lang="nl-NL" altLang="en-US" sz="2000" kern="0" dirty="0" smtClean="0">
                <a:solidFill>
                  <a:srgbClr val="1C1076"/>
                </a:solidFill>
              </a:rPr>
              <a:t> of vakoverstijgende onderwerpen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Real-life voorbeelden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Ontwikkeling van en door leerlingen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en-US" sz="2000" kern="0" dirty="0" smtClean="0">
              <a:solidFill>
                <a:srgbClr val="1C107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- Kost veel tijd en veel gelobby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en-US" sz="900" kern="0" dirty="0">
              <a:solidFill>
                <a:srgbClr val="1C107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- Maar wel heel leuk om mee aan te gang te gaan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en-US" sz="1000" kern="0" dirty="0">
              <a:solidFill>
                <a:srgbClr val="1C107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- Voelen jullie dit ook zo?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Terug naar de inleiding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98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55650" y="1268412"/>
            <a:ext cx="8229600" cy="50632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kern="0" dirty="0" smtClean="0">
                <a:solidFill>
                  <a:srgbClr val="1C1076"/>
                </a:solidFill>
              </a:rPr>
              <a:t>Als je met elkaar iets wilt kan er heel veel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en-US" sz="1800" kern="0" dirty="0">
              <a:solidFill>
                <a:srgbClr val="1C107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Gesprek</a:t>
            </a:r>
            <a:endParaRPr lang="nl-NL" altLang="en-US" sz="2000" kern="0" dirty="0">
              <a:solidFill>
                <a:srgbClr val="1C107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- 	Wij zijn nieuw in het onderwijs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Worden niet gehinderd door ervaring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nl-NL" altLang="en-US" sz="1800" kern="0" dirty="0" smtClean="0">
              <a:solidFill>
                <a:srgbClr val="1C1076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Wellicht 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is er al heel veel maar is het (voor ons) slecht zichtbaar?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Wordt op veel plekken gepionierd (in relatieve onbekendheid)?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nl-NL" altLang="en-US" sz="1800" kern="0" dirty="0" smtClean="0">
              <a:solidFill>
                <a:srgbClr val="1C1076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Misschien is er een breder gedragen wens om na te denken hoe we leerlingen in realistischer context kennis te laten maken met natuurkunde.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nl-NL" altLang="en-US" sz="1800" kern="0" dirty="0">
              <a:solidFill>
                <a:srgbClr val="1C1076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NWO instellingen willen helpen.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Terug naar de inleiding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6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3" name="Rectangle 5"/>
          <p:cNvSpPr>
            <a:spLocks noChangeArrowheads="1"/>
          </p:cNvSpPr>
          <p:nvPr/>
        </p:nvSpPr>
        <p:spPr bwMode="auto">
          <a:xfrm>
            <a:off x="395288" y="5419725"/>
            <a:ext cx="7993062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200" dirty="0">
                <a:solidFill>
                  <a:srgbClr val="1C1076"/>
                </a:solidFill>
              </a:rPr>
              <a:t>Dank,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200" dirty="0" smtClean="0">
                <a:solidFill>
                  <a:srgbClr val="1C1076"/>
                </a:solidFill>
              </a:rPr>
              <a:t>Janine Nauw, Walther </a:t>
            </a:r>
            <a:r>
              <a:rPr lang="nl-NL" altLang="en-US" sz="2200" dirty="0">
                <a:solidFill>
                  <a:srgbClr val="1C1076"/>
                </a:solidFill>
              </a:rPr>
              <a:t>Lenting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Zelfstandig ondernemer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86" y="1215704"/>
            <a:ext cx="1515012" cy="10453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081" y="800241"/>
            <a:ext cx="2865000" cy="249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28" y="1843875"/>
            <a:ext cx="3130000" cy="248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9" y="2576946"/>
            <a:ext cx="3444476" cy="33365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709" y="4954383"/>
            <a:ext cx="2619108" cy="16640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53" y="891162"/>
            <a:ext cx="2164180" cy="15278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817" y="5090714"/>
            <a:ext cx="2153210" cy="147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Utrecht bestuur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820" y="1550617"/>
            <a:ext cx="3307582" cy="4675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931" y="4074695"/>
            <a:ext cx="3446987" cy="2351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94" y="1347537"/>
            <a:ext cx="3806439" cy="25409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994" y="84232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Leidsche Rijn</a:t>
            </a:r>
            <a:endParaRPr lang="nl-NL" dirty="0"/>
          </a:p>
        </p:txBody>
      </p:sp>
      <p:sp>
        <p:nvSpPr>
          <p:cNvPr id="7" name="TextBox 6"/>
          <p:cNvSpPr txBox="1"/>
          <p:nvPr/>
        </p:nvSpPr>
        <p:spPr>
          <a:xfrm>
            <a:off x="5312110" y="882719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Stationsgebied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247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err="1" smtClean="0">
                <a:solidFill>
                  <a:srgbClr val="1C1076"/>
                </a:solidFill>
              </a:rPr>
              <a:t>Econcern</a:t>
            </a:r>
            <a:r>
              <a:rPr lang="nl-NL" altLang="en-US" sz="3200" dirty="0" smtClean="0">
                <a:solidFill>
                  <a:srgbClr val="1C1076"/>
                </a:solidFill>
              </a:rPr>
              <a:t> - Duurzaamheid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268413"/>
            <a:ext cx="8229600" cy="576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nl-NL" altLang="en-US" dirty="0">
                <a:solidFill>
                  <a:srgbClr val="1C1076"/>
                </a:solidFill>
              </a:rPr>
              <a:t>Gaat lang mee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95288" y="2205038"/>
            <a:ext cx="7993062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nl-NL" altLang="en-US" sz="2200" dirty="0">
                <a:solidFill>
                  <a:srgbClr val="1C1076"/>
                </a:solidFill>
              </a:rPr>
              <a:t>Duurzame energie gaat net zo lang mee als de aarde</a:t>
            </a:r>
          </a:p>
        </p:txBody>
      </p:sp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708275"/>
            <a:ext cx="5618163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61" name="Rectangle 17"/>
          <p:cNvSpPr>
            <a:spLocks noChangeArrowheads="1"/>
          </p:cNvSpPr>
          <p:nvPr/>
        </p:nvSpPr>
        <p:spPr bwMode="auto">
          <a:xfrm>
            <a:off x="6300788" y="2708275"/>
            <a:ext cx="2303462" cy="374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4588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1800">
                <a:solidFill>
                  <a:srgbClr val="1C1076"/>
                </a:solidFill>
              </a:rPr>
              <a:t>De aarde gaat waarschijnlijk net zo lang mee als de zon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en-US" sz="1800">
              <a:solidFill>
                <a:srgbClr val="1C107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1800">
                <a:solidFill>
                  <a:srgbClr val="1C1076"/>
                </a:solidFill>
              </a:rPr>
              <a:t>We zijn op de helft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en-US" sz="1800">
              <a:solidFill>
                <a:srgbClr val="1C107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1800">
                <a:solidFill>
                  <a:srgbClr val="1C1076"/>
                </a:solidFill>
              </a:rPr>
              <a:t>Nog maar zo’n 5.000.000.000 jaar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1800">
                <a:solidFill>
                  <a:srgbClr val="1C1076"/>
                </a:solidFill>
              </a:rPr>
              <a:t>te gaan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en-US" sz="1800">
              <a:solidFill>
                <a:srgbClr val="1C107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en-US" sz="1800">
              <a:solidFill>
                <a:srgbClr val="1C107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en-US" sz="1800">
              <a:solidFill>
                <a:srgbClr val="1C107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1200">
                <a:solidFill>
                  <a:srgbClr val="1C1076"/>
                </a:solidFill>
              </a:rPr>
              <a:t>(Texel, de Slufter 2007)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err="1" smtClean="0">
                <a:solidFill>
                  <a:srgbClr val="1C1076"/>
                </a:solidFill>
              </a:rPr>
              <a:t>Econcern</a:t>
            </a:r>
            <a:r>
              <a:rPr lang="nl-NL" altLang="en-US" sz="3200" dirty="0" smtClean="0">
                <a:solidFill>
                  <a:srgbClr val="1C1076"/>
                </a:solidFill>
              </a:rPr>
              <a:t> - Duurzaamheid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544" y="1268413"/>
            <a:ext cx="8229600" cy="51724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nl-NL" altLang="en-US" sz="2800" dirty="0" smtClean="0">
                <a:solidFill>
                  <a:srgbClr val="1C1076"/>
                </a:solidFill>
              </a:rPr>
              <a:t>Elektrische auto’s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nl-NL" altLang="en-US" sz="2800" dirty="0" smtClean="0">
                <a:solidFill>
                  <a:srgbClr val="1C1076"/>
                </a:solidFill>
              </a:rPr>
              <a:t>Windenergie ontwikkeling </a:t>
            </a:r>
            <a:r>
              <a:rPr lang="nl-NL" altLang="en-US" sz="2000" dirty="0" smtClean="0">
                <a:solidFill>
                  <a:srgbClr val="1C1076"/>
                </a:solidFill>
              </a:rPr>
              <a:t>(Prinses Amaliapark)</a:t>
            </a:r>
            <a:endParaRPr lang="nl-NL" altLang="en-US" sz="2800" dirty="0" smtClean="0">
              <a:solidFill>
                <a:srgbClr val="1C1076"/>
              </a:solidFill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nl-NL" altLang="en-US" sz="2800" dirty="0" smtClean="0">
                <a:solidFill>
                  <a:srgbClr val="1C1076"/>
                </a:solidFill>
              </a:rPr>
              <a:t>Vastgoedontwikkeling </a:t>
            </a:r>
            <a:r>
              <a:rPr lang="nl-NL" altLang="en-US" sz="2000" dirty="0" smtClean="0">
                <a:solidFill>
                  <a:srgbClr val="1C1076"/>
                </a:solidFill>
              </a:rPr>
              <a:t>(</a:t>
            </a:r>
            <a:r>
              <a:rPr lang="nl-NL" altLang="en-US" sz="2000" dirty="0" err="1" smtClean="0">
                <a:solidFill>
                  <a:srgbClr val="1C1076"/>
                </a:solidFill>
              </a:rPr>
              <a:t>Nederland,Luxemburg</a:t>
            </a:r>
            <a:r>
              <a:rPr lang="nl-NL" altLang="en-US" sz="2000" dirty="0" smtClean="0">
                <a:solidFill>
                  <a:srgbClr val="1C1076"/>
                </a:solidFill>
              </a:rPr>
              <a:t>, Engeland)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nl-NL" altLang="en-US" sz="2800" dirty="0" smtClean="0">
                <a:solidFill>
                  <a:srgbClr val="1C1076"/>
                </a:solidFill>
              </a:rPr>
              <a:t>Sea Water Air </a:t>
            </a:r>
            <a:r>
              <a:rPr lang="nl-NL" altLang="en-US" sz="2800" dirty="0" err="1" smtClean="0">
                <a:solidFill>
                  <a:srgbClr val="1C1076"/>
                </a:solidFill>
              </a:rPr>
              <a:t>Conditioning</a:t>
            </a:r>
            <a:r>
              <a:rPr lang="nl-NL" altLang="en-US" sz="2800" dirty="0" smtClean="0">
                <a:solidFill>
                  <a:srgbClr val="1C1076"/>
                </a:solidFill>
              </a:rPr>
              <a:t> </a:t>
            </a:r>
            <a:r>
              <a:rPr lang="nl-NL" altLang="en-US" sz="2000" dirty="0" smtClean="0">
                <a:solidFill>
                  <a:srgbClr val="1C1076"/>
                </a:solidFill>
              </a:rPr>
              <a:t>(Aruba)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nl-NL" altLang="en-US" sz="2800" dirty="0" smtClean="0">
                <a:solidFill>
                  <a:srgbClr val="1C1076"/>
                </a:solidFill>
              </a:rPr>
              <a:t>Advies (</a:t>
            </a:r>
            <a:r>
              <a:rPr lang="nl-NL" altLang="en-US" sz="2800" dirty="0" err="1" smtClean="0">
                <a:solidFill>
                  <a:srgbClr val="1C1076"/>
                </a:solidFill>
              </a:rPr>
              <a:t>Ecofys</a:t>
            </a:r>
            <a:r>
              <a:rPr lang="nl-NL" altLang="en-US" sz="2800" dirty="0" smtClean="0">
                <a:solidFill>
                  <a:srgbClr val="1C1076"/>
                </a:solidFill>
              </a:rPr>
              <a:t>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nl-NL" altLang="en-US" sz="2800" dirty="0" smtClean="0">
                <a:solidFill>
                  <a:srgbClr val="1C1076"/>
                </a:solidFill>
              </a:rPr>
              <a:t>Ontwikkeling eigen siliciumfabriek </a:t>
            </a:r>
            <a:r>
              <a:rPr lang="nl-NL" altLang="en-US" sz="2000" dirty="0" smtClean="0">
                <a:solidFill>
                  <a:srgbClr val="1C1076"/>
                </a:solidFill>
              </a:rPr>
              <a:t>(Frankrijk)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nl-NL" altLang="en-US" sz="2800" dirty="0" smtClean="0">
                <a:solidFill>
                  <a:srgbClr val="1C1076"/>
                </a:solidFill>
              </a:rPr>
              <a:t>Etc.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nl-NL" altLang="en-US" sz="2800" dirty="0" smtClean="0">
                <a:solidFill>
                  <a:srgbClr val="1C1076"/>
                </a:solidFill>
              </a:rPr>
              <a:t>Etc. ( &gt; 180 </a:t>
            </a:r>
            <a:r>
              <a:rPr lang="nl-NL" altLang="en-US" sz="2800" dirty="0" err="1" smtClean="0">
                <a:solidFill>
                  <a:srgbClr val="1C1076"/>
                </a:solidFill>
              </a:rPr>
              <a:t>BV’s</a:t>
            </a:r>
            <a:r>
              <a:rPr lang="nl-NL" altLang="en-US" sz="2800" dirty="0" smtClean="0">
                <a:solidFill>
                  <a:srgbClr val="1C1076"/>
                </a:solidFill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nl-NL" altLang="en-US" sz="2800" dirty="0">
              <a:solidFill>
                <a:srgbClr val="1C1076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nl-NL" altLang="en-US" sz="2800" dirty="0" smtClean="0">
                <a:solidFill>
                  <a:schemeClr val="accent1">
                    <a:lumMod val="50000"/>
                  </a:schemeClr>
                </a:solidFill>
              </a:rPr>
              <a:t>Beetje ongericht… slecht geleid… roze bril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l-NL" altLang="en-US" sz="2800" dirty="0" smtClean="0">
                <a:solidFill>
                  <a:schemeClr val="accent1">
                    <a:lumMod val="50000"/>
                  </a:schemeClr>
                </a:solidFill>
              </a:rPr>
              <a:t>Maar wel met een missie.</a:t>
            </a:r>
          </a:p>
          <a:p>
            <a:pPr>
              <a:lnSpc>
                <a:spcPct val="90000"/>
              </a:lnSpc>
              <a:buFontTx/>
              <a:buNone/>
            </a:pPr>
            <a:endParaRPr lang="nl-NL" altLang="en-US" sz="2800" dirty="0">
              <a:solidFill>
                <a:srgbClr val="1C10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76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0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altLang="en-US" sz="3200" dirty="0" smtClean="0">
                <a:solidFill>
                  <a:srgbClr val="1C1076"/>
                </a:solidFill>
              </a:rPr>
              <a:t>Waarom deze inleiding?</a:t>
            </a:r>
            <a:endParaRPr lang="nl-NL" altLang="en-US" sz="3200" dirty="0">
              <a:solidFill>
                <a:srgbClr val="1C1076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55650" y="1268412"/>
            <a:ext cx="8229600" cy="10336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kern="0" dirty="0" smtClean="0">
                <a:solidFill>
                  <a:srgbClr val="1C1076"/>
                </a:solidFill>
              </a:rPr>
              <a:t>Als je met elkaar iets wilt kan er heel veel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en-US" sz="2000" kern="0" dirty="0" smtClean="0">
                <a:solidFill>
                  <a:srgbClr val="1C1076"/>
                </a:solidFill>
              </a:rPr>
              <a:t>(maar je moet wel blijven nadenken)</a:t>
            </a:r>
            <a:endParaRPr lang="nl-NL" altLang="en-US" sz="2000" kern="0" dirty="0">
              <a:solidFill>
                <a:srgbClr val="1C10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7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1C107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1C107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4019</TotalTime>
  <Words>430</Words>
  <Application>Microsoft Office PowerPoint</Application>
  <PresentationFormat>On-screen Show (4:3)</PresentationFormat>
  <Paragraphs>179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ＭＳ Ｐゴシック</vt:lpstr>
      <vt:lpstr>Arial</vt:lpstr>
      <vt:lpstr>Calibri</vt:lpstr>
      <vt:lpstr>Verdana</vt:lpstr>
      <vt:lpstr>Default Design</vt:lpstr>
      <vt:lpstr>PowerPoint Presentation</vt:lpstr>
      <vt:lpstr>PowerPoint Presentation</vt:lpstr>
      <vt:lpstr>PowerPoint Presentation</vt:lpstr>
      <vt:lpstr>Zelfstandig ondernemer</vt:lpstr>
      <vt:lpstr>Zelfstandig ondernemer</vt:lpstr>
      <vt:lpstr>Utrecht bestuur</vt:lpstr>
      <vt:lpstr>Econcern - Duurzaamheid</vt:lpstr>
      <vt:lpstr>Econcern - Duurzaamheid</vt:lpstr>
      <vt:lpstr>Waarom deze inleiding?</vt:lpstr>
      <vt:lpstr>NIOZ</vt:lpstr>
      <vt:lpstr>NIOZ</vt:lpstr>
      <vt:lpstr>NIOZ</vt:lpstr>
      <vt:lpstr>NIOZ</vt:lpstr>
      <vt:lpstr>NIOZ</vt:lpstr>
      <vt:lpstr>NIOZ</vt:lpstr>
      <vt:lpstr>NIOZ</vt:lpstr>
      <vt:lpstr>NIOZ</vt:lpstr>
      <vt:lpstr>NIOZ</vt:lpstr>
      <vt:lpstr>NIOZ</vt:lpstr>
      <vt:lpstr>NIOZ</vt:lpstr>
      <vt:lpstr>NIOZ</vt:lpstr>
      <vt:lpstr>NIOZ</vt:lpstr>
      <vt:lpstr>NIOZ</vt:lpstr>
      <vt:lpstr>NIOZ</vt:lpstr>
      <vt:lpstr>NIOZ</vt:lpstr>
      <vt:lpstr>NIOZ</vt:lpstr>
      <vt:lpstr>NIOZ</vt:lpstr>
      <vt:lpstr>NIOZ</vt:lpstr>
      <vt:lpstr>NIOZ</vt:lpstr>
      <vt:lpstr>NIOZ</vt:lpstr>
      <vt:lpstr>NIOZ</vt:lpstr>
      <vt:lpstr>NIOZ</vt:lpstr>
      <vt:lpstr>NIOZ</vt:lpstr>
      <vt:lpstr>NIOZ</vt:lpstr>
      <vt:lpstr>NIOZ</vt:lpstr>
      <vt:lpstr>NIOZ</vt:lpstr>
      <vt:lpstr>NIOZ</vt:lpstr>
      <vt:lpstr>NIOZ</vt:lpstr>
      <vt:lpstr>Terug naar de inleiding</vt:lpstr>
      <vt:lpstr>Mooi –deels gesloten- gereedschap -acceptabele leercurve-</vt:lpstr>
      <vt:lpstr>Volledig open gereedschap -zonder hulp steile leercurve-</vt:lpstr>
      <vt:lpstr>Terug naar de inleiding</vt:lpstr>
      <vt:lpstr>Terug naar de inleiding</vt:lpstr>
      <vt:lpstr>PowerPoint Presentation</vt:lpstr>
    </vt:vector>
  </TitlesOfParts>
  <Company>Desda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Walther Lenting</dc:creator>
  <cp:lastModifiedBy>Walther Lenting</cp:lastModifiedBy>
  <cp:revision>121</cp:revision>
  <dcterms:created xsi:type="dcterms:W3CDTF">2009-05-18T11:03:29Z</dcterms:created>
  <dcterms:modified xsi:type="dcterms:W3CDTF">2018-12-13T22:31:55Z</dcterms:modified>
</cp:coreProperties>
</file>