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70"/>
  </p:notesMasterIdLst>
  <p:handoutMasterIdLst>
    <p:handoutMasterId r:id="rId71"/>
  </p:handoutMasterIdLst>
  <p:sldIdLst>
    <p:sldId id="427" r:id="rId5"/>
    <p:sldId id="428" r:id="rId6"/>
    <p:sldId id="432" r:id="rId7"/>
    <p:sldId id="429" r:id="rId8"/>
    <p:sldId id="430" r:id="rId9"/>
    <p:sldId id="431" r:id="rId10"/>
    <p:sldId id="434" r:id="rId11"/>
    <p:sldId id="259" r:id="rId12"/>
    <p:sldId id="433" r:id="rId13"/>
    <p:sldId id="426" r:id="rId14"/>
    <p:sldId id="261" r:id="rId15"/>
    <p:sldId id="263" r:id="rId16"/>
    <p:sldId id="336" r:id="rId17"/>
    <p:sldId id="306" r:id="rId18"/>
    <p:sldId id="265" r:id="rId19"/>
    <p:sldId id="308" r:id="rId20"/>
    <p:sldId id="266" r:id="rId21"/>
    <p:sldId id="310" r:id="rId22"/>
    <p:sldId id="345" r:id="rId23"/>
    <p:sldId id="268" r:id="rId24"/>
    <p:sldId id="338" r:id="rId25"/>
    <p:sldId id="351" r:id="rId26"/>
    <p:sldId id="399" r:id="rId27"/>
    <p:sldId id="352" r:id="rId28"/>
    <p:sldId id="383" r:id="rId29"/>
    <p:sldId id="424" r:id="rId30"/>
    <p:sldId id="397" r:id="rId31"/>
    <p:sldId id="269" r:id="rId32"/>
    <p:sldId id="398" r:id="rId33"/>
    <p:sldId id="270" r:id="rId34"/>
    <p:sldId id="299" r:id="rId35"/>
    <p:sldId id="354" r:id="rId36"/>
    <p:sldId id="271" r:id="rId37"/>
    <p:sldId id="400" r:id="rId38"/>
    <p:sldId id="404" r:id="rId39"/>
    <p:sldId id="407" r:id="rId40"/>
    <p:sldId id="349" r:id="rId41"/>
    <p:sldId id="420" r:id="rId42"/>
    <p:sldId id="422" r:id="rId43"/>
    <p:sldId id="423" r:id="rId44"/>
    <p:sldId id="260" r:id="rId45"/>
    <p:sldId id="425" r:id="rId46"/>
    <p:sldId id="305" r:id="rId47"/>
    <p:sldId id="317" r:id="rId48"/>
    <p:sldId id="421" r:id="rId49"/>
    <p:sldId id="313" r:id="rId50"/>
    <p:sldId id="312" r:id="rId51"/>
    <p:sldId id="311" r:id="rId52"/>
    <p:sldId id="262" r:id="rId53"/>
    <p:sldId id="264" r:id="rId54"/>
    <p:sldId id="314" r:id="rId55"/>
    <p:sldId id="339" r:id="rId56"/>
    <p:sldId id="340" r:id="rId57"/>
    <p:sldId id="341" r:id="rId58"/>
    <p:sldId id="342" r:id="rId59"/>
    <p:sldId id="343" r:id="rId60"/>
    <p:sldId id="344" r:id="rId61"/>
    <p:sldId id="316" r:id="rId62"/>
    <p:sldId id="318" r:id="rId63"/>
    <p:sldId id="353" r:id="rId64"/>
    <p:sldId id="401" r:id="rId65"/>
    <p:sldId id="402" r:id="rId66"/>
    <p:sldId id="403" r:id="rId67"/>
    <p:sldId id="405" r:id="rId68"/>
    <p:sldId id="406" r:id="rId69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28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A77598-E6FA-4554-AA90-A5741B606E1A}" type="datetime1">
              <a:rPr lang="nl-NL" smtClean="0"/>
              <a:t>14-12-2018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CC7757-6264-420F-9201-02E9A21CB7A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7279ED-FD1E-408F-B481-99E6A2ED4CA3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Tekststijl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D115C9-E24C-4512-AA8B-319BB49F77B5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31815A-D9D9-4CC6-9F38-21B4811B5C3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5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 rtlCol="0"/>
          <a:lstStyle>
            <a:lvl1pPr algn="ctr" rtl="0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23045A-49A1-4AFE-B593-D4DD54452496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nl-NL"/>
              <a:t>Tekststijl van het model bewerken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nl-NL"/>
              <a:t>Tweede niveau</a:t>
            </a:r>
          </a:p>
          <a:p>
            <a:pPr marL="34290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nl-NL"/>
              <a:t>Derde niveau</a:t>
            </a:r>
          </a:p>
          <a:p>
            <a:pPr marL="342900" marR="0" lvl="3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nl-NL"/>
              <a:t>Vierde niveau</a:t>
            </a:r>
          </a:p>
          <a:p>
            <a:pPr marL="342900" marR="0" lvl="4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217E0-C73C-4621-8FBD-051E64C85696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C2C381-389D-46FE-90C9-425D437B9B65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7A252-CB76-41C3-97DC-4BEE7A853A2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ABE6C5-F47C-418E-B377-236D7BA06A2B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rtlCol="0" anchor="t"/>
          <a:lstStyle>
            <a:lvl1pPr algn="l" rtl="0">
              <a:defRPr sz="4000" b="1" i="0" cap="all" baseline="0"/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rtlCol="0" anchor="b">
            <a:normAutofit/>
          </a:bodyPr>
          <a:lstStyle>
            <a:lvl1pPr marL="0" indent="0" rtl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D7EDF3-4E95-488B-8E51-61E6D7EE4AB0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0FEF4-62F6-4096-B257-6CF24C4F3F79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2800" y="1568450"/>
            <a:ext cx="4978400" cy="606426"/>
          </a:xfrm>
        </p:spPr>
        <p:txBody>
          <a:bodyPr rtlCol="0" anchor="b">
            <a:noAutofit/>
          </a:bodyPr>
          <a:lstStyle>
            <a:lvl1pPr marL="0" indent="0" rtl="0">
              <a:lnSpc>
                <a:spcPts val="2000"/>
              </a:lnSpc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400800" y="1568450"/>
            <a:ext cx="4978400" cy="606426"/>
          </a:xfrm>
        </p:spPr>
        <p:txBody>
          <a:bodyPr rtlCol="0" anchor="b">
            <a:noAutofit/>
          </a:bodyPr>
          <a:lstStyle>
            <a:lvl1pPr marL="0" indent="0" rtl="0">
              <a:lnSpc>
                <a:spcPts val="2000"/>
              </a:lnSpc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667FFB-322D-400A-B9B8-C7D13D9BFA38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A42D17-07DA-4390-A243-954423828019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1D4B31-E8BD-4FD3-88EF-7B4FEBA7AE63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 rtlCol="0"/>
          <a:lstStyle>
            <a:lvl1pPr rtl="0"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12ACF-60BA-48B7-997E-A882428E9102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rtlCol="0" anchor="b"/>
          <a:lstStyle>
            <a:lvl1pPr algn="l" rtl="0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-NL" noProof="0" dirty="0"/>
          </a:p>
        </p:txBody>
      </p:sp>
      <p:sp>
        <p:nvSpPr>
          <p:cNvPr id="10" name="Tijdelijke aanduiding voor afbeelding 9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 rtlCol="0">
            <a:normAutofit/>
          </a:bodyPr>
          <a:lstStyle>
            <a:lvl1pPr marL="0" indent="0" rtl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F7CFD7-035E-40A2-AF4F-28AD7832D3B2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nl-NL" dirty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CD82BAAF-1E5B-4DB4-82D7-AA97FA4CFCE7}" type="datetime1">
              <a:rPr lang="nl-NL" noProof="0" smtClean="0"/>
              <a:t>14-12-2018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56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BqM7j_fQKQ" TargetMode="External"/><Relationship Id="rId2" Type="http://schemas.openxmlformats.org/officeDocument/2006/relationships/hyperlink" Target="https://www.youtube.com/watch?v=UUAYEJ9P6F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Relationship Id="rId1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11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g"/><Relationship Id="rId5" Type="http://schemas.openxmlformats.org/officeDocument/2006/relationships/image" Target="../media/image61.jp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D505A47-9EFD-466F-8DE1-99F66AEF0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Wetenschapper voor de klas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F4511EA0-7936-48C7-88A3-0A3F994EAA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4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DD12B-4FE0-4DDB-AEDE-8491C49F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Deze presentatie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CDEE07-B7EC-4D98-8B9D-2B2327E27D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Wetenschappelijk onderzoek in de schoolcontext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Duurzaamheid in de natuurkunde &amp; als vakoverstijgend thema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Apparatuur op school </a:t>
            </a:r>
            <a:r>
              <a:rPr lang="nl-NL" dirty="0"/>
              <a:t>(niet specifiek op duurzaamheid gericht)</a:t>
            </a:r>
          </a:p>
        </p:txBody>
      </p:sp>
    </p:spTree>
    <p:extLst>
      <p:ext uri="{BB962C8B-B14F-4D97-AF65-F5344CB8AC3E}">
        <p14:creationId xmlns:p14="http://schemas.microsoft.com/office/powerpoint/2010/main" val="848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BCE7E-111C-4C4C-B650-13EF9506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Bluetec</a:t>
            </a:r>
            <a:r>
              <a:rPr lang="nl-NL" dirty="0"/>
              <a:t> Texel - Demonstratieproject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E5FF852-A472-419B-8C4B-1ABEB3378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6" r="3469" b="12151"/>
          <a:stretch/>
        </p:blipFill>
        <p:spPr>
          <a:xfrm>
            <a:off x="1819139" y="1460552"/>
            <a:ext cx="8553721" cy="53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30727-4C91-4A54-91C1-B1DB82C2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Getijden in het Marsdiep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20D6A-870F-41A6-8CA4-E27A2F068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6000" y="6477000"/>
            <a:ext cx="1219200" cy="381000"/>
          </a:xfrm>
        </p:spPr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DD04E-F5C2-442A-A706-E82365A4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7" y="1585660"/>
            <a:ext cx="7981819" cy="42979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47C75B9-0C54-49B8-AE35-4D1903D381D7}"/>
              </a:ext>
            </a:extLst>
          </p:cNvPr>
          <p:cNvGrpSpPr/>
          <p:nvPr/>
        </p:nvGrpSpPr>
        <p:grpSpPr>
          <a:xfrm>
            <a:off x="8002851" y="0"/>
            <a:ext cx="4205710" cy="4040682"/>
            <a:chOff x="8002851" y="0"/>
            <a:chExt cx="4205710" cy="404068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6D9A7E5-32E2-4ECE-BEC0-A7E53A6A55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1"/>
            <a:stretch/>
          </p:blipFill>
          <p:spPr bwMode="auto">
            <a:xfrm>
              <a:off x="8002851" y="0"/>
              <a:ext cx="4189149" cy="373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2C54F4F2-B099-4F2A-BA83-AB1DED6C4E65}"/>
                </a:ext>
              </a:extLst>
            </p:cNvPr>
            <p:cNvSpPr txBox="1"/>
            <p:nvPr/>
          </p:nvSpPr>
          <p:spPr>
            <a:xfrm>
              <a:off x="9495959" y="3732905"/>
              <a:ext cx="271260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Buijsman</a:t>
              </a:r>
              <a:r>
                <a:rPr lang="en-US" sz="1400" dirty="0"/>
                <a:t> &amp; </a:t>
              </a:r>
              <a:r>
                <a:rPr lang="en-US" sz="1400" dirty="0" err="1"/>
                <a:t>Ridderinkhof</a:t>
              </a:r>
              <a:r>
                <a:rPr lang="en-US" sz="1400" dirty="0"/>
                <a:t> (2007)</a:t>
              </a: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BF9D131B-8556-4DAB-A3F4-B6E3DF11120A}"/>
              </a:ext>
            </a:extLst>
          </p:cNvPr>
          <p:cNvSpPr txBox="1"/>
          <p:nvPr/>
        </p:nvSpPr>
        <p:spPr>
          <a:xfrm>
            <a:off x="2703178" y="6005815"/>
            <a:ext cx="345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---- </a:t>
            </a:r>
            <a:r>
              <a:rPr lang="en-US" dirty="0" err="1"/>
              <a:t>Veerboot</a:t>
            </a:r>
            <a:r>
              <a:rPr lang="en-US" dirty="0"/>
              <a:t> Den </a:t>
            </a:r>
            <a:r>
              <a:rPr lang="en-US" dirty="0" err="1"/>
              <a:t>Helder</a:t>
            </a:r>
            <a:r>
              <a:rPr lang="en-US" dirty="0"/>
              <a:t> - Texel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0BC5351-53C2-4EEF-A33D-02C36837443C}"/>
              </a:ext>
            </a:extLst>
          </p:cNvPr>
          <p:cNvSpPr txBox="1"/>
          <p:nvPr/>
        </p:nvSpPr>
        <p:spPr>
          <a:xfrm flipH="1">
            <a:off x="1167784" y="1984283"/>
            <a:ext cx="122443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nl-NL" sz="1600" dirty="0"/>
              <a:t>Noordzee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223E6FE-FCFF-42AF-8248-1D1FC61D4CB3}"/>
              </a:ext>
            </a:extLst>
          </p:cNvPr>
          <p:cNvSpPr txBox="1"/>
          <p:nvPr/>
        </p:nvSpPr>
        <p:spPr>
          <a:xfrm flipH="1">
            <a:off x="6437745" y="1984283"/>
            <a:ext cx="136698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nl-NL" sz="1600" dirty="0"/>
              <a:t>Waddenzee</a:t>
            </a:r>
            <a:endParaRPr lang="nl-NL" sz="12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610EE5D-6C00-4922-A526-A3EE7235AE7F}"/>
              </a:ext>
            </a:extLst>
          </p:cNvPr>
          <p:cNvSpPr txBox="1"/>
          <p:nvPr/>
        </p:nvSpPr>
        <p:spPr>
          <a:xfrm flipH="1">
            <a:off x="6437745" y="3734612"/>
            <a:ext cx="113607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nl-NL" sz="1600" dirty="0"/>
              <a:t>Noordzee</a:t>
            </a:r>
          </a:p>
        </p:txBody>
      </p:sp>
    </p:spTree>
    <p:extLst>
      <p:ext uri="{BB962C8B-B14F-4D97-AF65-F5344CB8AC3E}">
        <p14:creationId xmlns:p14="http://schemas.microsoft.com/office/powerpoint/2010/main" val="32618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Reststroming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wind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/>
          <a:stretch/>
        </p:blipFill>
        <p:spPr bwMode="auto">
          <a:xfrm>
            <a:off x="193964" y="1447800"/>
            <a:ext cx="5813163" cy="434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/>
          <a:stretch/>
        </p:blipFill>
        <p:spPr bwMode="auto">
          <a:xfrm>
            <a:off x="6369432" y="2404863"/>
            <a:ext cx="5591611" cy="444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965" y="5795296"/>
            <a:ext cx="22998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Duran-Matute et al. (2015)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1" y="6330425"/>
            <a:ext cx="23308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Olympisch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zwembad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Volume=50x25x2=2500 m</a:t>
            </a:r>
            <a:r>
              <a:rPr lang="en-US" sz="1400" baseline="30000" dirty="0">
                <a:solidFill>
                  <a:srgbClr val="FF0000"/>
                </a:solidFill>
              </a:rPr>
              <a:t>3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994236" y="4627416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994236" y="5043055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cxnSpLocks/>
            <a:stCxn id="3" idx="0"/>
          </p:cNvCxnSpPr>
          <p:nvPr/>
        </p:nvCxnSpPr>
        <p:spPr bwMode="auto">
          <a:xfrm flipV="1">
            <a:off x="5204017" y="5090181"/>
            <a:ext cx="1785240" cy="12402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cxnSpLocks/>
            <a:stCxn id="3" idx="0"/>
          </p:cNvCxnSpPr>
          <p:nvPr/>
        </p:nvCxnSpPr>
        <p:spPr bwMode="auto">
          <a:xfrm flipV="1">
            <a:off x="5204017" y="4623741"/>
            <a:ext cx="1785240" cy="17066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2001309" y="1579914"/>
            <a:ext cx="30909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 </a:t>
            </a:r>
            <a:r>
              <a:rPr lang="en-US" dirty="0" err="1"/>
              <a:t>getijperiode</a:t>
            </a:r>
            <a:r>
              <a:rPr lang="en-US" dirty="0"/>
              <a:t> (</a:t>
            </a:r>
            <a:r>
              <a:rPr lang="en-US" dirty="0" err="1"/>
              <a:t>Miljoen</a:t>
            </a:r>
            <a:r>
              <a:rPr lang="en-US" dirty="0"/>
              <a:t> 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D1418567-5D5D-417A-990C-7463A25BEE00}"/>
              </a:ext>
            </a:extLst>
          </p:cNvPr>
          <p:cNvSpPr txBox="1"/>
          <p:nvPr/>
        </p:nvSpPr>
        <p:spPr>
          <a:xfrm>
            <a:off x="10264745" y="2097086"/>
            <a:ext cx="16962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Nauw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857522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ging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vooraf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Optimale locatie bepalen (oktober 2008)</a:t>
            </a:r>
          </a:p>
          <a:p>
            <a:endParaRPr lang="nl-NL" dirty="0"/>
          </a:p>
          <a:p>
            <a:r>
              <a:rPr lang="nl-NL" dirty="0"/>
              <a:t>Schatting jaarlijkse energieopbrengst (april/mei 2009)</a:t>
            </a:r>
          </a:p>
          <a:p>
            <a:endParaRPr lang="nl-NL" dirty="0"/>
          </a:p>
          <a:p>
            <a:r>
              <a:rPr lang="nl-NL" dirty="0"/>
              <a:t>Testen van de vrije stromingsturbine (2013)</a:t>
            </a:r>
          </a:p>
          <a:p>
            <a:endParaRPr lang="nl-NL" dirty="0"/>
          </a:p>
          <a:p>
            <a:r>
              <a:rPr lang="nl-NL" dirty="0"/>
              <a:t>Ontwerpen het platform</a:t>
            </a:r>
          </a:p>
          <a:p>
            <a:endParaRPr lang="nl-NL" dirty="0"/>
          </a:p>
          <a:p>
            <a:r>
              <a:rPr lang="nl-NL" dirty="0"/>
              <a:t>Onderzoek efficiëntie van de getijdenenergiecentrale </a:t>
            </a:r>
          </a:p>
          <a:p>
            <a:endParaRPr lang="nl-NL" dirty="0"/>
          </a:p>
          <a:p>
            <a:r>
              <a:rPr lang="nl-NL" dirty="0" err="1"/>
              <a:t>BlueTEC</a:t>
            </a:r>
            <a:r>
              <a:rPr lang="nl-NL" dirty="0"/>
              <a:t> operatief (juli 2015 – maart 2016)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9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9D1DA-3E3E-40CE-8B36-3B53FC03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Bepaling optimale locatie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1E71A-7622-466F-BE41-F41F7549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6000" y="6477000"/>
            <a:ext cx="1219200" cy="381000"/>
          </a:xfrm>
        </p:spPr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011FDC-289E-434B-BC7D-87E1BF58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31402"/>
            <a:ext cx="6400800" cy="425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7F6C040-4733-4F79-8236-C0B6E49A1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t="20751" r="5105" b="17920"/>
          <a:stretch/>
        </p:blipFill>
        <p:spPr>
          <a:xfrm>
            <a:off x="6578417" y="3814618"/>
            <a:ext cx="5526385" cy="29443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1397C4-7357-434D-9A9C-8F6B57E38A10}"/>
              </a:ext>
            </a:extLst>
          </p:cNvPr>
          <p:cNvCxnSpPr/>
          <p:nvPr/>
        </p:nvCxnSpPr>
        <p:spPr bwMode="auto">
          <a:xfrm>
            <a:off x="10408876" y="6098088"/>
            <a:ext cx="457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DE2B4C-F288-4DA8-B4C8-CC2179F8DA2F}"/>
              </a:ext>
            </a:extLst>
          </p:cNvPr>
          <p:cNvSpPr txBox="1"/>
          <p:nvPr/>
        </p:nvSpPr>
        <p:spPr>
          <a:xfrm>
            <a:off x="10984057" y="588684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traject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3660117\Downloads\20141217_145336.jpg">
            <a:extLst>
              <a:ext uri="{FF2B5EF4-FFF2-40B4-BE49-F238E27FC236}">
                <a16:creationId xmlns:a16="http://schemas.microsoft.com/office/drawing/2014/main" id="{04FC1756-5CDB-47F1-8C26-05C745FD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808" y="57150"/>
            <a:ext cx="2522537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3660117\Downloads\20141217_130841.jpg">
            <a:extLst>
              <a:ext uri="{FF2B5EF4-FFF2-40B4-BE49-F238E27FC236}">
                <a16:creationId xmlns:a16="http://schemas.microsoft.com/office/drawing/2014/main" id="{93B3470E-E27E-4D78-B8F0-1CFFF33268AF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40" r="19581" b="13939"/>
          <a:stretch/>
        </p:blipFill>
        <p:spPr bwMode="auto">
          <a:xfrm>
            <a:off x="6932829" y="1603522"/>
            <a:ext cx="2522537" cy="1817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3FA2F12-67D9-4594-9583-BFC88303894E}"/>
              </a:ext>
            </a:extLst>
          </p:cNvPr>
          <p:cNvSpPr txBox="1"/>
          <p:nvPr/>
        </p:nvSpPr>
        <p:spPr>
          <a:xfrm>
            <a:off x="76199" y="1561692"/>
            <a:ext cx="488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Onderzoeksschip</a:t>
            </a:r>
            <a:r>
              <a:rPr lang="en-US" b="1" dirty="0">
                <a:solidFill>
                  <a:schemeClr val="bg1"/>
                </a:solidFill>
              </a:rPr>
              <a:t> R/V </a:t>
            </a:r>
            <a:r>
              <a:rPr lang="en-US" b="1" dirty="0" err="1">
                <a:solidFill>
                  <a:schemeClr val="bg1"/>
                </a:solidFill>
              </a:rPr>
              <a:t>Navicula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B33A1-1B99-4394-9195-F8880261C4DB}"/>
              </a:ext>
            </a:extLst>
          </p:cNvPr>
          <p:cNvSpPr txBox="1"/>
          <p:nvPr/>
        </p:nvSpPr>
        <p:spPr>
          <a:xfrm>
            <a:off x="9903691" y="299857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Paal met </a:t>
            </a:r>
            <a:r>
              <a:rPr lang="en-US" b="1" dirty="0" err="1">
                <a:solidFill>
                  <a:schemeClr val="bg1"/>
                </a:solidFill>
              </a:rPr>
              <a:t>sensoren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AA9DA60-3B0D-47C0-A0CF-4DC1492F5CEA}"/>
              </a:ext>
            </a:extLst>
          </p:cNvPr>
          <p:cNvSpPr txBox="1"/>
          <p:nvPr/>
        </p:nvSpPr>
        <p:spPr>
          <a:xfrm>
            <a:off x="7173046" y="157566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ADCP - </a:t>
            </a:r>
            <a:r>
              <a:rPr lang="en-US" b="1" dirty="0" err="1">
                <a:solidFill>
                  <a:schemeClr val="bg1"/>
                </a:solidFill>
              </a:rPr>
              <a:t>stroming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6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Akoestische</a:t>
            </a:r>
            <a:r>
              <a:rPr lang="en-US" dirty="0"/>
              <a:t> Doppler </a:t>
            </a:r>
            <a:r>
              <a:rPr lang="en-US" dirty="0" err="1"/>
              <a:t>Stromingsprofielmeter</a:t>
            </a:r>
            <a:r>
              <a:rPr lang="en-US" dirty="0"/>
              <a:t> (ADCP)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367"/>
          <a:stretch/>
        </p:blipFill>
        <p:spPr bwMode="auto">
          <a:xfrm>
            <a:off x="6871476" y="3601483"/>
            <a:ext cx="4964978" cy="27782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7100076" y="3669666"/>
            <a:ext cx="9861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transducent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13300" y="3669666"/>
            <a:ext cx="1219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geluidsgolf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338450" y="3669666"/>
            <a:ext cx="2040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Bewegende</a:t>
            </a:r>
            <a:r>
              <a:rPr lang="en-US" sz="1200" dirty="0"/>
              <a:t> </a:t>
            </a:r>
            <a:r>
              <a:rPr lang="en-US" sz="1200" dirty="0" err="1"/>
              <a:t>deeltjes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96351" y="4790738"/>
            <a:ext cx="21018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Eerste</a:t>
            </a:r>
            <a:r>
              <a:rPr lang="en-US" sz="1200" dirty="0"/>
              <a:t> Doppler </a:t>
            </a:r>
            <a:r>
              <a:rPr lang="en-US" sz="1200" dirty="0" err="1"/>
              <a:t>verschuiving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696351" y="6111925"/>
            <a:ext cx="21943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Tweede</a:t>
            </a:r>
            <a:r>
              <a:rPr lang="en-US" sz="1200" dirty="0"/>
              <a:t> Doppler </a:t>
            </a:r>
            <a:r>
              <a:rPr lang="en-US" sz="1200" dirty="0" err="1"/>
              <a:t>verschuiving</a:t>
            </a:r>
            <a:endParaRPr lang="en-US" sz="1200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84462E7-F520-4D26-9AFF-13E4ECE91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41" y="-16614"/>
            <a:ext cx="2913359" cy="277402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7CF9EE9-A469-4E14-9D7A-A45E6CC71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1" y="2248782"/>
            <a:ext cx="5478870" cy="41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0A29F-04CE-4F8E-BAFD-F13C5A67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13-uurs </a:t>
            </a:r>
            <a:r>
              <a:rPr lang="nl-NL" dirty="0" err="1"/>
              <a:t>STROMINGSprofielmetingen</a:t>
            </a:r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01797-2B67-48DE-8484-8C0E3E51D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" y="1798636"/>
            <a:ext cx="4700902" cy="496728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2693108-AC2A-4CBD-AED3-9658BE86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6000" y="6477000"/>
            <a:ext cx="1219200" cy="381000"/>
          </a:xfrm>
        </p:spPr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0327FAF-AD8A-4D57-BA6B-A2B829B6B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16" y="1798636"/>
            <a:ext cx="6389084" cy="4967287"/>
          </a:xfrm>
          <a:prstGeom prst="rect">
            <a:avLst/>
          </a:prstGeom>
        </p:spPr>
      </p:pic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5A03C71D-029D-4C5B-8D4D-FEDC87705814}"/>
              </a:ext>
            </a:extLst>
          </p:cNvPr>
          <p:cNvCxnSpPr/>
          <p:nvPr/>
        </p:nvCxnSpPr>
        <p:spPr bwMode="auto">
          <a:xfrm>
            <a:off x="10344472" y="6048375"/>
            <a:ext cx="1905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4090F65F-ACF8-4D80-B42B-93709C9B10C5}"/>
              </a:ext>
            </a:extLst>
          </p:cNvPr>
          <p:cNvSpPr txBox="1"/>
          <p:nvPr/>
        </p:nvSpPr>
        <p:spPr>
          <a:xfrm>
            <a:off x="10466811" y="5844267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traject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AB71437-40B0-4861-BEF6-80B7101B1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925" y="92076"/>
            <a:ext cx="904875" cy="105727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4F8B01C3-854C-48E9-B854-8710BFF34B80}"/>
              </a:ext>
            </a:extLst>
          </p:cNvPr>
          <p:cNvSpPr txBox="1"/>
          <p:nvPr/>
        </p:nvSpPr>
        <p:spPr>
          <a:xfrm>
            <a:off x="6464909" y="1798636"/>
            <a:ext cx="46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Stroomsnelheden</a:t>
            </a:r>
            <a:r>
              <a:rPr lang="en-US" dirty="0"/>
              <a:t> in de hele </a:t>
            </a:r>
            <a:r>
              <a:rPr lang="en-US" dirty="0" err="1"/>
              <a:t>waterkolom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0" y="-234356"/>
            <a:ext cx="11314545" cy="1143000"/>
          </a:xfrm>
        </p:spPr>
        <p:txBody>
          <a:bodyPr/>
          <a:lstStyle/>
          <a:p>
            <a:r>
              <a:rPr lang="en-US"/>
              <a:t>Welke</a:t>
            </a:r>
            <a:r>
              <a:rPr lang="en-US" dirty="0"/>
              <a:t> </a:t>
            </a:r>
            <a:r>
              <a:rPr lang="en-US" dirty="0" err="1"/>
              <a:t>locatie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76858"/>
            <a:ext cx="4324246" cy="3361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4" y="19050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Aantal</a:t>
            </a:r>
            <a:r>
              <a:rPr lang="en-US" dirty="0"/>
              <a:t> passages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4" y="4114794"/>
            <a:ext cx="2743206" cy="27432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5715000" y="4267201"/>
            <a:ext cx="2209794" cy="12191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3295"/>
            <a:ext cx="2743206" cy="2743206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16" idx="3"/>
          </p:cNvCxnSpPr>
          <p:nvPr/>
        </p:nvCxnSpPr>
        <p:spPr bwMode="auto">
          <a:xfrm flipH="1" flipV="1">
            <a:off x="4267206" y="2564898"/>
            <a:ext cx="1219194" cy="20833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endCxn id="26" idx="1"/>
          </p:cNvCxnSpPr>
          <p:nvPr/>
        </p:nvCxnSpPr>
        <p:spPr bwMode="auto">
          <a:xfrm flipV="1">
            <a:off x="5943600" y="2514603"/>
            <a:ext cx="1981200" cy="14432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556148" y="134913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95048" y="429169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43000"/>
            <a:ext cx="2743206" cy="274320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059969" y="134913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14794"/>
            <a:ext cx="2743206" cy="2743206"/>
          </a:xfrm>
          <a:prstGeom prst="rect">
            <a:avLst/>
          </a:prstGeom>
        </p:spPr>
      </p:pic>
      <p:cxnSp>
        <p:nvCxnSpPr>
          <p:cNvPr id="34" name="Straight Arrow Connector 33"/>
          <p:cNvCxnSpPr>
            <a:endCxn id="32" idx="3"/>
          </p:cNvCxnSpPr>
          <p:nvPr/>
        </p:nvCxnSpPr>
        <p:spPr bwMode="auto">
          <a:xfrm flipH="1">
            <a:off x="4267206" y="4572001"/>
            <a:ext cx="1371594" cy="9143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3556148" y="429235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7744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1" y="-47126"/>
            <a:ext cx="11009323" cy="1143000"/>
          </a:xfrm>
        </p:spPr>
        <p:txBody>
          <a:bodyPr/>
          <a:lstStyle/>
          <a:p>
            <a:r>
              <a:rPr lang="en-US" dirty="0" err="1"/>
              <a:t>Getijsignaal</a:t>
            </a:r>
            <a:r>
              <a:rPr lang="en-US" dirty="0"/>
              <a:t> met </a:t>
            </a:r>
            <a:r>
              <a:rPr lang="en-US" dirty="0" err="1"/>
              <a:t>Harmonische</a:t>
            </a:r>
            <a:r>
              <a:rPr lang="en-US" dirty="0"/>
              <a:t> </a:t>
            </a:r>
            <a:r>
              <a:rPr lang="en-US" dirty="0" err="1"/>
              <a:t>analyse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43400" y="1154757"/>
            <a:ext cx="3581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Sinus met </a:t>
            </a:r>
            <a:r>
              <a:rPr lang="en-US" sz="2400" dirty="0" err="1"/>
              <a:t>periode</a:t>
            </a:r>
            <a:r>
              <a:rPr lang="en-US" sz="2400" dirty="0"/>
              <a:t>: 12 </a:t>
            </a:r>
            <a:r>
              <a:rPr lang="en-US" sz="2400" dirty="0" err="1"/>
              <a:t>uur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25 </a:t>
            </a:r>
            <a:r>
              <a:rPr lang="en-US" sz="2400" dirty="0" err="1"/>
              <a:t>minuten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Fase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Reststroom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Amplitude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14794"/>
            <a:ext cx="2743206" cy="2743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3127"/>
            <a:ext cx="2743206" cy="2743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4" y="4114794"/>
            <a:ext cx="2743206" cy="2743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4" y="1154760"/>
            <a:ext cx="2743206" cy="2743206"/>
          </a:xfrm>
          <a:prstGeom prst="rect">
            <a:avLst/>
          </a:prstGeom>
        </p:spPr>
      </p:pic>
      <p:pic>
        <p:nvPicPr>
          <p:cNvPr id="7170" name="Picture 2" descr="C:\Users\jnauw.NIOZ\Desktop\Check_mark_23x20_02_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7088"/>
            <a:ext cx="358332" cy="3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nauw.NIOZ\Desktop\Check_mark_23x20_02_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25294"/>
            <a:ext cx="358332" cy="3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nauw.NIOZ\Desktop\Check_mark_23x20_02_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34" y="2661984"/>
            <a:ext cx="358332" cy="3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8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E5B14-D0F8-4FA7-BFE2-AA08BF9B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Janine Nauw – van Der Vegt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9CBD2A-D736-4AA8-81E0-35824D80B0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Sinds oktober 2016: </a:t>
            </a:r>
          </a:p>
          <a:p>
            <a:pPr marL="0" indent="0">
              <a:buNone/>
            </a:pPr>
            <a:r>
              <a:rPr lang="nl-NL" dirty="0"/>
              <a:t>Docent natuurkunde CSG Dingstede Meppel</a:t>
            </a:r>
          </a:p>
          <a:p>
            <a:pPr marL="0" indent="0">
              <a:buNone/>
            </a:pPr>
            <a:r>
              <a:rPr lang="nl-NL" dirty="0"/>
              <a:t>(Bevoegd sinds februari 2018)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Daarvoor:</a:t>
            </a:r>
          </a:p>
          <a:p>
            <a:pPr marL="0" indent="0">
              <a:buNone/>
            </a:pPr>
            <a:r>
              <a:rPr lang="nl-NL" dirty="0"/>
              <a:t>Mei 2006 – Dec 2016: Fysisch oceanograaf NIOZ</a:t>
            </a:r>
          </a:p>
          <a:p>
            <a:pPr marL="0" indent="0">
              <a:buNone/>
            </a:pPr>
            <a:r>
              <a:rPr lang="nl-NL" dirty="0"/>
              <a:t>Sep 2003 – Mei 2006: </a:t>
            </a:r>
            <a:r>
              <a:rPr lang="nl-NL" dirty="0" err="1"/>
              <a:t>PostDoc</a:t>
            </a:r>
            <a:r>
              <a:rPr lang="nl-NL" dirty="0"/>
              <a:t> UU</a:t>
            </a:r>
          </a:p>
          <a:p>
            <a:pPr marL="0" indent="0">
              <a:buNone/>
            </a:pPr>
            <a:r>
              <a:rPr lang="nl-NL" dirty="0"/>
              <a:t>Okt 1998 – Sep 2003: Promotieonderzoek UU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60F708-2E52-4A5B-8240-8461A3ACE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00" y="1224518"/>
            <a:ext cx="2596792" cy="1588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CB2E61F-F974-4D7B-BD7A-CFCA7AB37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900" y="3429000"/>
            <a:ext cx="2727746" cy="8498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472789-42E9-4D40-8F46-7BBBFC58B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900" y="4461383"/>
            <a:ext cx="2716310" cy="8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00DF8-B824-4A36-BC59-55CD0C3F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Kinetische energie van HET water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jdelijke aanduiding voor inhoud 21">
                <a:extLst>
                  <a:ext uri="{FF2B5EF4-FFF2-40B4-BE49-F238E27FC236}">
                    <a16:creationId xmlns:a16="http://schemas.microsoft.com/office/drawing/2014/main" id="{FFE56D77-7322-4D7F-B711-CB55D8A583C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12800" y="1459302"/>
                <a:ext cx="10566400" cy="153092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NL" dirty="0">
                    <a:latin typeface="Cambria Math" panose="02040503050406030204" pitchFamily="18" charset="0"/>
                  </a:rPr>
                  <a:t>De kinetische energie van de stroming is (BINAS tabel 35):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dirty="0"/>
                  <a:t> </a:t>
                </a:r>
              </a:p>
              <a:p>
                <a:pPr marL="0" indent="0">
                  <a:buNone/>
                </a:pPr>
                <a:r>
                  <a:rPr lang="nl-NL" i="1" dirty="0">
                    <a:latin typeface="Cambria Math" panose="02040503050406030204" pitchFamily="18" charset="0"/>
                  </a:rPr>
                  <a:t>m </a:t>
                </a:r>
                <a:r>
                  <a:rPr lang="nl-NL" dirty="0">
                    <a:latin typeface="Cambria Math" panose="02040503050406030204" pitchFamily="18" charset="0"/>
                  </a:rPr>
                  <a:t>is de massa en</a:t>
                </a:r>
                <a:r>
                  <a:rPr lang="nl-NL" i="1" dirty="0">
                    <a:latin typeface="Cambria Math" panose="02040503050406030204" pitchFamily="18" charset="0"/>
                  </a:rPr>
                  <a:t> v </a:t>
                </a:r>
                <a:r>
                  <a:rPr lang="nl-NL" dirty="0">
                    <a:latin typeface="Cambria Math" panose="02040503050406030204" pitchFamily="18" charset="0"/>
                  </a:rPr>
                  <a:t>is de snelheid van het water</a:t>
                </a:r>
                <a:endParaRPr lang="nl-NL" dirty="0"/>
              </a:p>
              <a:p>
                <a:endParaRPr lang="nl-NL" b="0" dirty="0">
                  <a:ea typeface="Cambria Math" panose="02040503050406030204" pitchFamily="18" charset="0"/>
                </a:endParaRP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2" name="Tijdelijke aanduiding voor inhoud 21">
                <a:extLst>
                  <a:ext uri="{FF2B5EF4-FFF2-40B4-BE49-F238E27FC236}">
                    <a16:creationId xmlns:a16="http://schemas.microsoft.com/office/drawing/2014/main" id="{FFE56D77-7322-4D7F-B711-CB55D8A583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12800" y="1459302"/>
                <a:ext cx="10566400" cy="1530929"/>
              </a:xfrm>
              <a:blipFill>
                <a:blip r:embed="rId2"/>
                <a:stretch>
                  <a:fillRect l="-577" t="-198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ijdelijke aanduiding voor inhoud 21">
                <a:extLst>
                  <a:ext uri="{FF2B5EF4-FFF2-40B4-BE49-F238E27FC236}">
                    <a16:creationId xmlns:a16="http://schemas.microsoft.com/office/drawing/2014/main" id="{F413272C-643C-4544-BF05-8331D89C6B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800" y="4985839"/>
                <a:ext cx="10566400" cy="19021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2000" kern="1200" spc="3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2000" kern="1200" spc="3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2000" kern="1200" spc="3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2000" kern="1200" spc="3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2000" kern="1200" spc="3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17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17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17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>
                      <a:lumMod val="50000"/>
                    </a:schemeClr>
                  </a:buClr>
                  <a:buFont typeface="Arial" pitchFamily="34" charset="0"/>
                  <a:buChar char="•"/>
                  <a:defRPr sz="17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nl-NL" dirty="0">
                    <a:latin typeface="Cambria Math" panose="02040503050406030204" pitchFamily="18" charset="0"/>
                  </a:rPr>
                  <a:t>Dus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NL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nl-NL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nl-NL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sSup>
                          <m:sSupPr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nary>
                    <m:r>
                      <a:rPr lang="nl-NL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nl-NL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l-NL" dirty="0">
                    <a:ea typeface="Cambria Math" panose="02040503050406030204" pitchFamily="18" charset="0"/>
                  </a:rPr>
                  <a:t>en het vermogen met de efficiëntie </a:t>
                </a:r>
                <a:r>
                  <a:rPr lang="el-GR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η</a:t>
                </a:r>
                <a:r>
                  <a:rPr lang="nl-NL" dirty="0">
                    <a:ea typeface="Cambria Math" panose="02040503050406030204" pitchFamily="18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nl-NL" dirty="0"/>
              </a:p>
              <a:p>
                <a:endParaRPr lang="nl-NL" dirty="0">
                  <a:ea typeface="Cambria Math" panose="02040503050406030204" pitchFamily="18" charset="0"/>
                </a:endParaRP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41" name="Tijdelijke aanduiding voor inhoud 21">
                <a:extLst>
                  <a:ext uri="{FF2B5EF4-FFF2-40B4-BE49-F238E27FC236}">
                    <a16:creationId xmlns:a16="http://schemas.microsoft.com/office/drawing/2014/main" id="{F413272C-643C-4544-BF05-8331D89C6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4985839"/>
                <a:ext cx="10566400" cy="1902159"/>
              </a:xfrm>
              <a:prstGeom prst="rect">
                <a:avLst/>
              </a:prstGeom>
              <a:blipFill>
                <a:blip r:embed="rId3"/>
                <a:stretch>
                  <a:fillRect l="-577" t="-3012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ep 44">
            <a:extLst>
              <a:ext uri="{FF2B5EF4-FFF2-40B4-BE49-F238E27FC236}">
                <a16:creationId xmlns:a16="http://schemas.microsoft.com/office/drawing/2014/main" id="{3E794724-D9E5-4E18-A1C6-DFCE975715B4}"/>
              </a:ext>
            </a:extLst>
          </p:cNvPr>
          <p:cNvGrpSpPr/>
          <p:nvPr/>
        </p:nvGrpSpPr>
        <p:grpSpPr>
          <a:xfrm>
            <a:off x="883563" y="3072569"/>
            <a:ext cx="11192280" cy="3736280"/>
            <a:chOff x="1326909" y="3121720"/>
            <a:chExt cx="11192280" cy="3736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ijdelijke aanduiding voor inhoud 21">
                  <a:extLst>
                    <a:ext uri="{FF2B5EF4-FFF2-40B4-BE49-F238E27FC236}">
                      <a16:creationId xmlns:a16="http://schemas.microsoft.com/office/drawing/2014/main" id="{607FA43C-9DDA-4371-B67D-4E7E97868F1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26909" y="3121720"/>
                  <a:ext cx="10566400" cy="209736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2000" kern="1200" spc="3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2000" kern="1200" spc="3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2000" kern="1200" spc="3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2000" kern="1200" spc="3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2000" kern="1200" spc="30" baseline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17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17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17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600"/>
                    </a:spcAft>
                    <a:buClr>
                      <a:schemeClr val="tx2">
                        <a:lumMod val="50000"/>
                      </a:schemeClr>
                    </a:buClr>
                    <a:buFont typeface="Arial" pitchFamily="34" charset="0"/>
                    <a:buChar char="•"/>
                    <a:defRPr sz="17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nl-NL" sz="2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De massa, </a:t>
                  </a:r>
                  <a:r>
                    <a:rPr lang="nl-NL" sz="2200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nl-NL" sz="2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, van deze hoeveelheid water is:</a:t>
                  </a:r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nl-NL" sz="22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nl-NL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lang="nl-NL" sz="2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is de dichtheid van zeewater, en </a:t>
                  </a:r>
                  <a14:m>
                    <m:oMath xmlns:m="http://schemas.openxmlformats.org/officeDocument/2006/math">
                      <m:r>
                        <a:rPr lang="nl-NL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a14:m>
                  <a:r>
                    <a:rPr lang="nl-NL" sz="22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het volume: </a:t>
                  </a:r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nl-NL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nl-NL" sz="2200" dirty="0">
                    <a:ea typeface="Cambria Math" panose="02040503050406030204" pitchFamily="18" charset="0"/>
                  </a:endParaRPr>
                </a:p>
                <a:p>
                  <a:endParaRPr lang="nl-NL" dirty="0"/>
                </a:p>
                <a:p>
                  <a:endParaRPr lang="nl-NL" dirty="0"/>
                </a:p>
              </p:txBody>
            </p:sp>
          </mc:Choice>
          <mc:Fallback xmlns="">
            <p:sp>
              <p:nvSpPr>
                <p:cNvPr id="39" name="Tijdelijke aanduiding voor inhoud 21">
                  <a:extLst>
                    <a:ext uri="{FF2B5EF4-FFF2-40B4-BE49-F238E27FC236}">
                      <a16:creationId xmlns:a16="http://schemas.microsoft.com/office/drawing/2014/main" id="{607FA43C-9DDA-4371-B67D-4E7E97868F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6909" y="3121720"/>
                  <a:ext cx="10566400" cy="2097365"/>
                </a:xfrm>
                <a:prstGeom prst="rect">
                  <a:avLst/>
                </a:prstGeom>
                <a:blipFill>
                  <a:blip r:embed="rId4"/>
                  <a:stretch>
                    <a:fillRect l="-750" t="-2035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B86E4C13-2208-4EAE-B114-8FCEF6869737}"/>
                </a:ext>
              </a:extLst>
            </p:cNvPr>
            <p:cNvGrpSpPr/>
            <p:nvPr/>
          </p:nvGrpSpPr>
          <p:grpSpPr>
            <a:xfrm>
              <a:off x="8044873" y="3131129"/>
              <a:ext cx="4474316" cy="3726871"/>
              <a:chOff x="8044873" y="3131129"/>
              <a:chExt cx="4474316" cy="3726871"/>
            </a:xfrm>
          </p:grpSpPr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97A7003-0815-4ABD-A337-0DA8D8AF415D}"/>
                  </a:ext>
                </a:extLst>
              </p:cNvPr>
              <p:cNvGrpSpPr/>
              <p:nvPr/>
            </p:nvGrpSpPr>
            <p:grpSpPr>
              <a:xfrm>
                <a:off x="8044873" y="3131129"/>
                <a:ext cx="4474316" cy="3726871"/>
                <a:chOff x="8044873" y="3131129"/>
                <a:chExt cx="4474316" cy="3726871"/>
              </a:xfrm>
            </p:grpSpPr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9AE866FB-DF9D-4C31-ACDE-AFAC67519706}"/>
                    </a:ext>
                  </a:extLst>
                </p:cNvPr>
                <p:cNvSpPr/>
                <p:nvPr/>
              </p:nvSpPr>
              <p:spPr>
                <a:xfrm>
                  <a:off x="8044873" y="3131129"/>
                  <a:ext cx="4073236" cy="3671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3" name="Content Placeholder 4">
                  <a:extLst>
                    <a:ext uri="{FF2B5EF4-FFF2-40B4-BE49-F238E27FC236}">
                      <a16:creationId xmlns:a16="http://schemas.microsoft.com/office/drawing/2014/main" id="{F33E2B9D-799E-4AF7-9120-7FD817CFA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975" t="50000" r="41788" b="7806"/>
                <a:stretch/>
              </p:blipFill>
              <p:spPr bwMode="auto">
                <a:xfrm flipH="1">
                  <a:off x="9943279" y="4073246"/>
                  <a:ext cx="1036448" cy="1768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Oval 7">
                  <a:extLst>
                    <a:ext uri="{FF2B5EF4-FFF2-40B4-BE49-F238E27FC236}">
                      <a16:creationId xmlns:a16="http://schemas.microsoft.com/office/drawing/2014/main" id="{A97DA58C-F98E-4968-930B-4E45DB64E5E9}"/>
                    </a:ext>
                  </a:extLst>
                </p:cNvPr>
                <p:cNvSpPr/>
                <p:nvPr/>
              </p:nvSpPr>
              <p:spPr bwMode="auto">
                <a:xfrm>
                  <a:off x="9542199" y="3990908"/>
                  <a:ext cx="1285128" cy="19812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ea typeface="ＭＳ Ｐゴシック" pitchFamily="1" charset="-128"/>
                  </a:endParaRPr>
                </a:p>
              </p:txBody>
            </p:sp>
            <p:sp>
              <p:nvSpPr>
                <p:cNvPr id="25" name="Oval 5">
                  <a:extLst>
                    <a:ext uri="{FF2B5EF4-FFF2-40B4-BE49-F238E27FC236}">
                      <a16:creationId xmlns:a16="http://schemas.microsoft.com/office/drawing/2014/main" id="{7158636B-BE81-4416-9F89-BE54B353D940}"/>
                    </a:ext>
                  </a:extLst>
                </p:cNvPr>
                <p:cNvSpPr/>
                <p:nvPr/>
              </p:nvSpPr>
              <p:spPr bwMode="auto">
                <a:xfrm>
                  <a:off x="8627798" y="4209983"/>
                  <a:ext cx="1367771" cy="19812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ea typeface="ＭＳ Ｐゴシック" pitchFamily="1" charset="-128"/>
                  </a:endParaRPr>
                </a:p>
              </p:txBody>
            </p:sp>
            <p:cxnSp>
              <p:nvCxnSpPr>
                <p:cNvPr id="26" name="Straight Connector 8">
                  <a:extLst>
                    <a:ext uri="{FF2B5EF4-FFF2-40B4-BE49-F238E27FC236}">
                      <a16:creationId xmlns:a16="http://schemas.microsoft.com/office/drawing/2014/main" id="{CFAF63B4-F7FF-45DB-BB11-06E9BBF96D40}"/>
                    </a:ext>
                  </a:extLst>
                </p:cNvPr>
                <p:cNvCxnSpPr>
                  <a:stCxn id="25" idx="0"/>
                  <a:endCxn id="24" idx="0"/>
                </p:cNvCxnSpPr>
                <p:nvPr/>
              </p:nvCxnSpPr>
              <p:spPr bwMode="auto">
                <a:xfrm flipV="1">
                  <a:off x="9311684" y="3990908"/>
                  <a:ext cx="873079" cy="21907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" name="Straight Connector 13">
                  <a:extLst>
                    <a:ext uri="{FF2B5EF4-FFF2-40B4-BE49-F238E27FC236}">
                      <a16:creationId xmlns:a16="http://schemas.microsoft.com/office/drawing/2014/main" id="{293E257C-5062-457D-BFDF-1600E1D23742}"/>
                    </a:ext>
                  </a:extLst>
                </p:cNvPr>
                <p:cNvCxnSpPr>
                  <a:stCxn id="25" idx="4"/>
                  <a:endCxn id="24" idx="4"/>
                </p:cNvCxnSpPr>
                <p:nvPr/>
              </p:nvCxnSpPr>
              <p:spPr bwMode="auto">
                <a:xfrm flipV="1">
                  <a:off x="9311684" y="5972108"/>
                  <a:ext cx="873079" cy="21907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Connector 16">
                  <a:extLst>
                    <a:ext uri="{FF2B5EF4-FFF2-40B4-BE49-F238E27FC236}">
                      <a16:creationId xmlns:a16="http://schemas.microsoft.com/office/drawing/2014/main" id="{88A899D1-4A0E-4052-8FBB-344159FE584E}"/>
                    </a:ext>
                  </a:extLst>
                </p:cNvPr>
                <p:cNvCxnSpPr>
                  <a:stCxn id="25" idx="5"/>
                  <a:endCxn id="24" idx="5"/>
                </p:cNvCxnSpPr>
                <p:nvPr/>
              </p:nvCxnSpPr>
              <p:spPr bwMode="auto">
                <a:xfrm flipV="1">
                  <a:off x="9795264" y="5681968"/>
                  <a:ext cx="843860" cy="21907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Straight Connector 19">
                  <a:extLst>
                    <a:ext uri="{FF2B5EF4-FFF2-40B4-BE49-F238E27FC236}">
                      <a16:creationId xmlns:a16="http://schemas.microsoft.com/office/drawing/2014/main" id="{4F1E29DA-166A-4CF4-B33B-14C0EE9B5285}"/>
                    </a:ext>
                  </a:extLst>
                </p:cNvPr>
                <p:cNvCxnSpPr>
                  <a:stCxn id="25" idx="6"/>
                  <a:endCxn id="24" idx="6"/>
                </p:cNvCxnSpPr>
                <p:nvPr/>
              </p:nvCxnSpPr>
              <p:spPr bwMode="auto">
                <a:xfrm flipV="1">
                  <a:off x="9995569" y="4981508"/>
                  <a:ext cx="831758" cy="21907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Straight Connector 22">
                  <a:extLst>
                    <a:ext uri="{FF2B5EF4-FFF2-40B4-BE49-F238E27FC236}">
                      <a16:creationId xmlns:a16="http://schemas.microsoft.com/office/drawing/2014/main" id="{02E12ACC-2172-48D8-A282-CF8F88F308E2}"/>
                    </a:ext>
                  </a:extLst>
                </p:cNvPr>
                <p:cNvCxnSpPr>
                  <a:stCxn id="25" idx="7"/>
                  <a:endCxn id="24" idx="7"/>
                </p:cNvCxnSpPr>
                <p:nvPr/>
              </p:nvCxnSpPr>
              <p:spPr bwMode="auto">
                <a:xfrm flipV="1">
                  <a:off x="9795264" y="4281048"/>
                  <a:ext cx="843860" cy="21907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Straight Arrow Connector 25">
                  <a:extLst>
                    <a:ext uri="{FF2B5EF4-FFF2-40B4-BE49-F238E27FC236}">
                      <a16:creationId xmlns:a16="http://schemas.microsoft.com/office/drawing/2014/main" id="{A6FF5CA9-4881-4AE0-BC2C-84752CB63D75}"/>
                    </a:ext>
                  </a:extLst>
                </p:cNvPr>
                <p:cNvCxnSpPr/>
                <p:nvPr/>
              </p:nvCxnSpPr>
              <p:spPr bwMode="auto">
                <a:xfrm flipV="1">
                  <a:off x="10751127" y="4378046"/>
                  <a:ext cx="762000" cy="16706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2" name="TextBox 26">
                  <a:extLst>
                    <a:ext uri="{FF2B5EF4-FFF2-40B4-BE49-F238E27FC236}">
                      <a16:creationId xmlns:a16="http://schemas.microsoft.com/office/drawing/2014/main" id="{2EA17FA0-F161-48C5-BD4A-2B6A4E40B126}"/>
                    </a:ext>
                  </a:extLst>
                </p:cNvPr>
                <p:cNvSpPr txBox="1"/>
                <p:nvPr/>
              </p:nvSpPr>
              <p:spPr>
                <a:xfrm>
                  <a:off x="10879617" y="4707656"/>
                  <a:ext cx="16395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Snelheid v</a:t>
                  </a:r>
                </a:p>
              </p:txBody>
            </p:sp>
            <p:cxnSp>
              <p:nvCxnSpPr>
                <p:cNvPr id="34" name="Straight Connector 9">
                  <a:extLst>
                    <a:ext uri="{FF2B5EF4-FFF2-40B4-BE49-F238E27FC236}">
                      <a16:creationId xmlns:a16="http://schemas.microsoft.com/office/drawing/2014/main" id="{347E1D42-2ED5-40F4-A1B8-7529C2541BDB}"/>
                    </a:ext>
                  </a:extLst>
                </p:cNvPr>
                <p:cNvCxnSpPr>
                  <a:cxnSpLocks/>
                  <a:stCxn id="25" idx="0"/>
                  <a:endCxn id="25" idx="4"/>
                </p:cNvCxnSpPr>
                <p:nvPr/>
              </p:nvCxnSpPr>
              <p:spPr bwMode="auto">
                <a:xfrm>
                  <a:off x="9311684" y="4209983"/>
                  <a:ext cx="0" cy="1981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5" name="TextBox 35">
                  <a:extLst>
                    <a:ext uri="{FF2B5EF4-FFF2-40B4-BE49-F238E27FC236}">
                      <a16:creationId xmlns:a16="http://schemas.microsoft.com/office/drawing/2014/main" id="{8EC7D96F-37C6-4D7D-A9A3-9F61D6DE8E49}"/>
                    </a:ext>
                  </a:extLst>
                </p:cNvPr>
                <p:cNvSpPr txBox="1"/>
                <p:nvPr/>
              </p:nvSpPr>
              <p:spPr>
                <a:xfrm>
                  <a:off x="8499839" y="6211669"/>
                  <a:ext cx="22942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T1 Diameter = 6,3 m</a:t>
                  </a:r>
                </a:p>
                <a:p>
                  <a:r>
                    <a:rPr lang="en-US" dirty="0"/>
                    <a:t>T2 Diameter = 9,9 m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kstvak 42">
                    <a:extLst>
                      <a:ext uri="{FF2B5EF4-FFF2-40B4-BE49-F238E27FC236}">
                        <a16:creationId xmlns:a16="http://schemas.microsoft.com/office/drawing/2014/main" id="{0BFBB626-3A10-4BEA-85E5-541509E3822E}"/>
                      </a:ext>
                    </a:extLst>
                  </p:cNvPr>
                  <p:cNvSpPr txBox="1"/>
                  <p:nvPr/>
                </p:nvSpPr>
                <p:spPr>
                  <a:xfrm>
                    <a:off x="8660717" y="4918918"/>
                    <a:ext cx="39690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 anchor="ctr" anchorCtr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nl-NL" dirty="0"/>
                  </a:p>
                </p:txBody>
              </p:sp>
            </mc:Choice>
            <mc:Fallback xmlns="">
              <p:sp>
                <p:nvSpPr>
                  <p:cNvPr id="43" name="Tekstvak 42">
                    <a:extLst>
                      <a:ext uri="{FF2B5EF4-FFF2-40B4-BE49-F238E27FC236}">
                        <a16:creationId xmlns:a16="http://schemas.microsoft.com/office/drawing/2014/main" id="{0BFBB626-3A10-4BEA-85E5-541509E382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17" y="4918918"/>
                    <a:ext cx="39690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7662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optimale</a:t>
            </a:r>
            <a:r>
              <a:rPr lang="en-US" dirty="0"/>
              <a:t> </a:t>
            </a:r>
            <a:r>
              <a:rPr lang="en-US" dirty="0" err="1"/>
              <a:t>Locatie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074" name="Picture 2" descr="H:\main\presentation\20150923_bieb\0000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1699" r="51477" b="60790"/>
          <a:stretch/>
        </p:blipFill>
        <p:spPr bwMode="auto">
          <a:xfrm>
            <a:off x="6977207" y="376237"/>
            <a:ext cx="47244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7359" r="7277" b="6779"/>
          <a:stretch/>
        </p:blipFill>
        <p:spPr>
          <a:xfrm>
            <a:off x="1524001" y="2710065"/>
            <a:ext cx="4467225" cy="3343072"/>
          </a:xfrm>
          <a:prstGeom prst="rect">
            <a:avLst/>
          </a:prstGeom>
        </p:spPr>
      </p:pic>
      <p:sp>
        <p:nvSpPr>
          <p:cNvPr id="9" name="5-Point Star 8"/>
          <p:cNvSpPr>
            <a:spLocks noChangeAspect="1"/>
          </p:cNvSpPr>
          <p:nvPr/>
        </p:nvSpPr>
        <p:spPr bwMode="auto">
          <a:xfrm>
            <a:off x="8585027" y="3826192"/>
            <a:ext cx="144780" cy="16002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9786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 op lange termijn? </a:t>
            </a:r>
            <a:br>
              <a:rPr lang="nl-NL" dirty="0"/>
            </a:br>
            <a:r>
              <a:rPr lang="nl-NL" dirty="0"/>
              <a:t>Metingen in April/Mei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3" y="1327725"/>
            <a:ext cx="6400811" cy="2743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3994731"/>
            <a:ext cx="6400813" cy="2743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09" y="3923466"/>
            <a:ext cx="402967" cy="470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918526"/>
            <a:ext cx="407194" cy="475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06" y="3918526"/>
            <a:ext cx="407194" cy="4757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90302" y="155633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Zuidwest</a:t>
            </a:r>
            <a:r>
              <a:rPr lang="en-US" dirty="0"/>
              <a:t>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3559" y="65266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springtij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1" y="652669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doodtij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01001" y="652669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springtij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55813" y="4991023"/>
            <a:ext cx="194796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~90 MWh/</a:t>
            </a:r>
            <a:r>
              <a:rPr lang="en-US" dirty="0" err="1"/>
              <a:t>jaar</a:t>
            </a:r>
            <a:r>
              <a:rPr lang="en-US" dirty="0"/>
              <a:t>:</a:t>
            </a:r>
          </a:p>
          <a:p>
            <a:r>
              <a:rPr lang="en-US" dirty="0"/>
              <a:t>~25 </a:t>
            </a:r>
            <a:r>
              <a:rPr lang="en-US" dirty="0" err="1"/>
              <a:t>huishoudens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0381DB4E-93CF-49AA-BF13-C176AAC4446A}"/>
                  </a:ext>
                </a:extLst>
              </p:cNvPr>
              <p:cNvSpPr/>
              <p:nvPr/>
            </p:nvSpPr>
            <p:spPr>
              <a:xfrm>
                <a:off x="8855214" y="3452684"/>
                <a:ext cx="2151615" cy="6109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nl-NL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0381DB4E-93CF-49AA-BF13-C176AAC44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214" y="3452684"/>
                <a:ext cx="2151615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15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C37FD-82D3-4744-9351-141D4CB1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 Van het platform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0449F2-77DE-4648-AFAC-663357B23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Onderhoudsvriendelijk</a:t>
            </a:r>
          </a:p>
          <a:p>
            <a:r>
              <a:rPr lang="nl-NL" dirty="0"/>
              <a:t>Makkelijk te vervoeren</a:t>
            </a:r>
          </a:p>
          <a:p>
            <a:r>
              <a:rPr lang="nl-NL" dirty="0"/>
              <a:t>Richtingverandering van de stroming</a:t>
            </a:r>
          </a:p>
        </p:txBody>
      </p:sp>
    </p:spTree>
    <p:extLst>
      <p:ext uri="{BB962C8B-B14F-4D97-AF65-F5344CB8AC3E}">
        <p14:creationId xmlns:p14="http://schemas.microsoft.com/office/powerpoint/2010/main" val="3732039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Testen</a:t>
            </a:r>
            <a:r>
              <a:rPr lang="en-US" dirty="0"/>
              <a:t> Turbine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0328"/>
            <a:ext cx="5615709" cy="433185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10328"/>
            <a:ext cx="6197600" cy="43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63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905001"/>
            <a:ext cx="52387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4638"/>
            <a:ext cx="11240655" cy="1143000"/>
          </a:xfrm>
        </p:spPr>
        <p:txBody>
          <a:bodyPr/>
          <a:lstStyle/>
          <a:p>
            <a:r>
              <a:rPr lang="en-US" dirty="0" err="1"/>
              <a:t>Omdraaien</a:t>
            </a:r>
            <a:r>
              <a:rPr lang="en-US" dirty="0"/>
              <a:t> van de </a:t>
            </a:r>
            <a:r>
              <a:rPr lang="en-US" dirty="0" err="1"/>
              <a:t>bladen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276600" y="5334000"/>
            <a:ext cx="5029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635792" y="54864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6891" y="54864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53209" y="54864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vloed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3008" y="549931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vloed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9122" y="17066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3653" y="51132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0B11F1E-DC04-4877-ACF7-43C048217DC0}"/>
              </a:ext>
            </a:extLst>
          </p:cNvPr>
          <p:cNvSpPr txBox="1"/>
          <p:nvPr/>
        </p:nvSpPr>
        <p:spPr>
          <a:xfrm>
            <a:off x="2483178" y="2228400"/>
            <a:ext cx="6293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P (-)</a:t>
            </a:r>
          </a:p>
        </p:txBody>
      </p:sp>
    </p:spTree>
    <p:extLst>
      <p:ext uri="{BB962C8B-B14F-4D97-AF65-F5344CB8AC3E}">
        <p14:creationId xmlns:p14="http://schemas.microsoft.com/office/powerpoint/2010/main" val="2136001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06" y="-130965"/>
            <a:ext cx="11185236" cy="1143000"/>
          </a:xfrm>
        </p:spPr>
        <p:txBody>
          <a:bodyPr/>
          <a:lstStyle/>
          <a:p>
            <a:r>
              <a:rPr lang="nl-NL" dirty="0"/>
              <a:t>Stromingsreductie en energieverschil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8" y="985015"/>
            <a:ext cx="5380269" cy="3975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228" y="384295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vloed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8712" y="38504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eb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82" y="985015"/>
            <a:ext cx="6557818" cy="39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465339" y="4967110"/>
            <a:ext cx="37266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Mathijs</a:t>
            </a:r>
            <a:r>
              <a:rPr lang="en-US" sz="1400" dirty="0"/>
              <a:t> </a:t>
            </a:r>
            <a:r>
              <a:rPr lang="en-US" sz="1400" dirty="0" err="1"/>
              <a:t>Duin</a:t>
            </a:r>
            <a:r>
              <a:rPr lang="en-US" sz="1400" dirty="0"/>
              <a:t> (2014), OSG Hoge Berg (Texel)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2133" y="418011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vloed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955544" y="365828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88608" y="2757194"/>
            <a:ext cx="8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turbine</a:t>
            </a:r>
          </a:p>
        </p:txBody>
      </p:sp>
    </p:spTree>
    <p:extLst>
      <p:ext uri="{BB962C8B-B14F-4D97-AF65-F5344CB8AC3E}">
        <p14:creationId xmlns:p14="http://schemas.microsoft.com/office/powerpoint/2010/main" val="2441944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Modulair</a:t>
            </a:r>
            <a:r>
              <a:rPr lang="en-US" dirty="0"/>
              <a:t>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417638"/>
            <a:ext cx="7596909" cy="53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1236" y="631520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Zeecontainers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67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8E1E6-8D4F-4C97-94AC-D9B83DC3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Land- en Zeekabel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91225E6-F52D-4CD4-8380-96818C6541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417638"/>
            <a:ext cx="7881470" cy="5220195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87FAB8-FE00-4EA5-879E-7E54F38BB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0"/>
            <a:ext cx="596053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1E64D-23AC-4A44-9171-0DD13C40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0A10B1-1AD9-4466-A2B1-036ED59E5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Artist </a:t>
            </a:r>
            <a:r>
              <a:rPr lang="nl-NL" dirty="0" err="1"/>
              <a:t>Impression</a:t>
            </a:r>
            <a:r>
              <a:rPr lang="nl-NL" dirty="0"/>
              <a:t>:</a:t>
            </a:r>
          </a:p>
          <a:p>
            <a:r>
              <a:rPr lang="nl-NL" dirty="0">
                <a:hlinkClick r:id="rId2"/>
              </a:rPr>
              <a:t>https://www.youtube.com/watch?v=UUAYEJ9P6FM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Van tekening tot aan het lichtnet gekoppelde getijdenenergie in slechts 6 maanden</a:t>
            </a:r>
          </a:p>
          <a:p>
            <a:r>
              <a:rPr lang="nl-NL" dirty="0">
                <a:hlinkClick r:id="rId3"/>
              </a:rPr>
              <a:t>https://www.youtube.com/watch?v=0BqM7j_fQKQ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78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6CD81-9728-4E06-842F-EC314CFD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58" y="-14965"/>
            <a:ext cx="11379199" cy="1143000"/>
          </a:xfrm>
        </p:spPr>
        <p:txBody>
          <a:bodyPr/>
          <a:lstStyle/>
          <a:p>
            <a:r>
              <a:rPr lang="nl-NL" dirty="0"/>
              <a:t>Janine Nauw – Van Der Vegt (42, Zwolle)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E1ED36-71CE-481A-8E1E-2A77C6A2BE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C400EA-5D42-49F8-B65C-FF844BC5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10597"/>
            <a:ext cx="3220784" cy="29611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51AFDD-BF6E-412D-AFBD-4A4E4DF76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1049" y="2567050"/>
            <a:ext cx="5162550" cy="34193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07D648F-FA3D-4ADA-B5CF-AAE3D7207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0495" y="1600200"/>
            <a:ext cx="3419353" cy="256451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5B4CE08-BA1D-42FB-B8A0-2198625C9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26" y="4347277"/>
            <a:ext cx="1726532" cy="230204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6E4BD8-9CA2-491A-9E6A-A190C9DEA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69" y="4347277"/>
            <a:ext cx="1726532" cy="230204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CD458E6-7FB6-47A9-865B-8D19F92C3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17"/>
            <a:ext cx="3254375" cy="24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7BCE6-5ADD-48FA-8C3A-F2F85A32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4" y="208314"/>
            <a:ext cx="6715923" cy="1143000"/>
          </a:xfrm>
        </p:spPr>
        <p:txBody>
          <a:bodyPr/>
          <a:lstStyle/>
          <a:p>
            <a:r>
              <a:rPr lang="nl-NL" dirty="0"/>
              <a:t>Doop van het platform op 9 april 2015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18E4EC2-5DA2-4058-8C9F-B499636BDB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907"/>
            <a:ext cx="8039846" cy="5325093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B88204-689E-41B2-8720-DF678E0C7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4235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FB2FFE-3AE7-4824-B480-EF8EA93EA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18" y="1"/>
            <a:ext cx="3179482" cy="21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0" y="253522"/>
            <a:ext cx="10566400" cy="1143000"/>
          </a:xfrm>
        </p:spPr>
        <p:txBody>
          <a:bodyPr/>
          <a:lstStyle/>
          <a:p>
            <a:r>
              <a:rPr lang="nl-NL" dirty="0"/>
              <a:t>Onderzoek naar Krachten op het platform &amp; turbine -&gt; efficiëntie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4" y="2901415"/>
            <a:ext cx="4555375" cy="26698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629642">
            <a:off x="5510697" y="4660941"/>
            <a:ext cx="371868" cy="1551532"/>
            <a:chOff x="1946910" y="1676400"/>
            <a:chExt cx="769620" cy="1592580"/>
          </a:xfrm>
        </p:grpSpPr>
        <p:sp>
          <p:nvSpPr>
            <p:cNvPr id="22" name="Freeform 21"/>
            <p:cNvSpPr/>
            <p:nvPr/>
          </p:nvSpPr>
          <p:spPr bwMode="auto">
            <a:xfrm>
              <a:off x="1946910" y="1676400"/>
              <a:ext cx="769620" cy="1592580"/>
            </a:xfrm>
            <a:custGeom>
              <a:avLst/>
              <a:gdLst>
                <a:gd name="connsiteX0" fmla="*/ 0 w 769620"/>
                <a:gd name="connsiteY0" fmla="*/ 0 h 1592580"/>
                <a:gd name="connsiteX1" fmla="*/ 53340 w 769620"/>
                <a:gd name="connsiteY1" fmla="*/ 815340 h 1592580"/>
                <a:gd name="connsiteX2" fmla="*/ 274320 w 769620"/>
                <a:gd name="connsiteY2" fmla="*/ 1394460 h 1592580"/>
                <a:gd name="connsiteX3" fmla="*/ 769620 w 769620"/>
                <a:gd name="connsiteY3" fmla="*/ 1592580 h 1592580"/>
                <a:gd name="connsiteX4" fmla="*/ 769620 w 769620"/>
                <a:gd name="connsiteY4" fmla="*/ 1592580 h 159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620" h="1592580">
                  <a:moveTo>
                    <a:pt x="0" y="0"/>
                  </a:moveTo>
                  <a:cubicBezTo>
                    <a:pt x="3810" y="291465"/>
                    <a:pt x="7620" y="582930"/>
                    <a:pt x="53340" y="815340"/>
                  </a:cubicBezTo>
                  <a:cubicBezTo>
                    <a:pt x="99060" y="1047750"/>
                    <a:pt x="154940" y="1264920"/>
                    <a:pt x="274320" y="1394460"/>
                  </a:cubicBezTo>
                  <a:cubicBezTo>
                    <a:pt x="393700" y="1524000"/>
                    <a:pt x="769620" y="1592580"/>
                    <a:pt x="769620" y="1592580"/>
                  </a:cubicBezTo>
                  <a:lnTo>
                    <a:pt x="769620" y="159258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Verdana" pitchFamily="34" charset="0"/>
                <a:ea typeface="ＭＳ Ｐゴシック" pitchFamily="1" charset="-128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2148840" y="2970530"/>
              <a:ext cx="56769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2011680" y="2540000"/>
              <a:ext cx="7048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>
              <a:endCxn id="22" idx="3"/>
            </p:cNvCxnSpPr>
            <p:nvPr/>
          </p:nvCxnSpPr>
          <p:spPr bwMode="auto">
            <a:xfrm>
              <a:off x="2716530" y="1676400"/>
              <a:ext cx="0" cy="15925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>
              <a:off x="1964055" y="2108200"/>
              <a:ext cx="75247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1946911" y="1676400"/>
              <a:ext cx="7696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2065020" y="2755900"/>
              <a:ext cx="65151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>
              <a:off x="1969770" y="2324100"/>
              <a:ext cx="7467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H="1">
              <a:off x="1950720" y="1892300"/>
              <a:ext cx="76581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H="1">
              <a:off x="2411730" y="3185160"/>
              <a:ext cx="304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/>
          <p:cNvGrpSpPr/>
          <p:nvPr/>
        </p:nvGrpSpPr>
        <p:grpSpPr>
          <a:xfrm rot="1827762">
            <a:off x="7583874" y="5343199"/>
            <a:ext cx="1196907" cy="1148484"/>
            <a:chOff x="5949984" y="5439700"/>
            <a:chExt cx="914400" cy="895752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H="1">
              <a:off x="6236735" y="5439700"/>
              <a:ext cx="62764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>
              <a:off x="6102384" y="559210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>
              <a:off x="5949984" y="5744500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6026184" y="5896900"/>
              <a:ext cx="83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H="1">
              <a:off x="6178584" y="6049300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6407184" y="6201700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>
              <a:off x="6550559" y="6335452"/>
              <a:ext cx="31382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50" name="Cloud 49"/>
          <p:cNvSpPr/>
          <p:nvPr/>
        </p:nvSpPr>
        <p:spPr bwMode="auto">
          <a:xfrm>
            <a:off x="6855697" y="1818407"/>
            <a:ext cx="2313366" cy="9525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nl-NL" sz="2000">
              <a:latin typeface="Verdana" pitchFamily="34" charset="0"/>
              <a:ea typeface="ＭＳ Ｐゴシック" pitchFamily="1" charset="-128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20" y="1517511"/>
            <a:ext cx="1422122" cy="125339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3" y="3226040"/>
            <a:ext cx="3479800" cy="173990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32E06339-A1B0-4C87-AF14-A8D30B47B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82893" y="468911"/>
            <a:ext cx="3813357" cy="2859584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00C64B1D-9E0F-496F-A973-1F51CD943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t="43636" r="15530" b="15590"/>
          <a:stretch/>
        </p:blipFill>
        <p:spPr>
          <a:xfrm>
            <a:off x="-16622" y="5121416"/>
            <a:ext cx="2066409" cy="1739900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60EC2869-2514-4763-9787-9788017366E7}"/>
              </a:ext>
            </a:extLst>
          </p:cNvPr>
          <p:cNvSpPr txBox="1"/>
          <p:nvPr/>
        </p:nvSpPr>
        <p:spPr>
          <a:xfrm>
            <a:off x="10290631" y="-7976"/>
            <a:ext cx="1928733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Leandro Ponsoni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ECC641C-331F-4944-A115-8A31BD192D59}"/>
              </a:ext>
            </a:extLst>
          </p:cNvPr>
          <p:cNvSpPr txBox="1"/>
          <p:nvPr/>
        </p:nvSpPr>
        <p:spPr>
          <a:xfrm>
            <a:off x="6423692" y="4776137"/>
            <a:ext cx="1471300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Waddenzee </a:t>
            </a:r>
          </a:p>
          <a:p>
            <a:r>
              <a:rPr lang="nl-NL" dirty="0"/>
              <a:t>kant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60B7944C-8956-405C-BFD4-246C15017422}"/>
              </a:ext>
            </a:extLst>
          </p:cNvPr>
          <p:cNvSpPr txBox="1"/>
          <p:nvPr/>
        </p:nvSpPr>
        <p:spPr>
          <a:xfrm>
            <a:off x="3604935" y="3002335"/>
            <a:ext cx="1249060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Noordzee </a:t>
            </a:r>
          </a:p>
          <a:p>
            <a:r>
              <a:rPr lang="nl-NL" dirty="0"/>
              <a:t>kant</a:t>
            </a:r>
          </a:p>
        </p:txBody>
      </p:sp>
    </p:spTree>
    <p:extLst>
      <p:ext uri="{BB962C8B-B14F-4D97-AF65-F5344CB8AC3E}">
        <p14:creationId xmlns:p14="http://schemas.microsoft.com/office/powerpoint/2010/main" val="330228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3" y="-307181"/>
            <a:ext cx="10566400" cy="1143000"/>
          </a:xfrm>
        </p:spPr>
        <p:txBody>
          <a:bodyPr/>
          <a:lstStyle/>
          <a:p>
            <a:r>
              <a:rPr lang="en-US" dirty="0" err="1"/>
              <a:t>MEEtProgramMA</a:t>
            </a:r>
            <a:r>
              <a:rPr lang="en-US" dirty="0"/>
              <a:t> OP DE </a:t>
            </a:r>
            <a:r>
              <a:rPr lang="en-US" dirty="0" err="1"/>
              <a:t>BlueTec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26" name="Picture 2" descr="H:\main\presentation\20150911_BlueTEC\ADCP's on BlueTec platf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0838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7"/>
          <a:stretch/>
        </p:blipFill>
        <p:spPr bwMode="auto">
          <a:xfrm>
            <a:off x="3941233" y="914400"/>
            <a:ext cx="43434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7566" y="55799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61660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55799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4876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0" y="55799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2600" y="53687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34600" y="5638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2600" y="63773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5768" y="1828800"/>
            <a:ext cx="26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 Signature1000 ADCP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E1F7023-C7F0-406F-A1D5-4462913CAE48}"/>
              </a:ext>
            </a:extLst>
          </p:cNvPr>
          <p:cNvSpPr txBox="1"/>
          <p:nvPr/>
        </p:nvSpPr>
        <p:spPr>
          <a:xfrm>
            <a:off x="8374057" y="3583781"/>
            <a:ext cx="19073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Waddenzee kant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B36E9E7-BA69-4B39-A5F0-562FD0FD74F6}"/>
              </a:ext>
            </a:extLst>
          </p:cNvPr>
          <p:cNvSpPr txBox="1"/>
          <p:nvPr/>
        </p:nvSpPr>
        <p:spPr>
          <a:xfrm>
            <a:off x="1944148" y="3479959"/>
            <a:ext cx="1685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Noordzee kant</a:t>
            </a:r>
          </a:p>
        </p:txBody>
      </p:sp>
    </p:spTree>
    <p:extLst>
      <p:ext uri="{BB962C8B-B14F-4D97-AF65-F5344CB8AC3E}">
        <p14:creationId xmlns:p14="http://schemas.microsoft.com/office/powerpoint/2010/main" val="3622131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F00AE-C79A-4D6D-9718-3D001F76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Plaatsen </a:t>
            </a:r>
            <a:r>
              <a:rPr lang="nl-NL" dirty="0" err="1"/>
              <a:t>ADCPs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F73F785-F6C8-445B-9170-74F30C39F2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0" y="2468562"/>
            <a:ext cx="5549704" cy="41148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D4E997A-6D4C-4BAE-B89F-37D80A263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26634"/>
          <a:stretch/>
        </p:blipFill>
        <p:spPr>
          <a:xfrm>
            <a:off x="6567055" y="0"/>
            <a:ext cx="5624945" cy="685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0D0A794-C6A0-4A64-9E9C-AD9FF921A6E9}"/>
              </a:ext>
            </a:extLst>
          </p:cNvPr>
          <p:cNvSpPr txBox="1"/>
          <p:nvPr/>
        </p:nvSpPr>
        <p:spPr>
          <a:xfrm>
            <a:off x="10400099" y="0"/>
            <a:ext cx="1791901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Walther Lenting</a:t>
            </a:r>
          </a:p>
        </p:txBody>
      </p:sp>
    </p:spTree>
    <p:extLst>
      <p:ext uri="{BB962C8B-B14F-4D97-AF65-F5344CB8AC3E}">
        <p14:creationId xmlns:p14="http://schemas.microsoft.com/office/powerpoint/2010/main" val="36418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B5C88-B3CD-4F12-A37D-FFFF7425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Stromingsmetingen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ED8270B-8F28-4809-B810-203CD01AE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8" y="1600200"/>
            <a:ext cx="9557023" cy="4911436"/>
          </a:xfrm>
        </p:spPr>
      </p:pic>
    </p:spTree>
    <p:extLst>
      <p:ext uri="{BB962C8B-B14F-4D97-AF65-F5344CB8AC3E}">
        <p14:creationId xmlns:p14="http://schemas.microsoft.com/office/powerpoint/2010/main" val="3445174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E8B51-9EB7-4CEF-9B9B-2DE01EC5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Stroming voor en Na TURBINE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47A3C1A-3D11-4277-A339-8037CA045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1"/>
          <a:stretch/>
        </p:blipFill>
        <p:spPr>
          <a:xfrm>
            <a:off x="5904597" y="1482878"/>
            <a:ext cx="6185804" cy="5245813"/>
          </a:xfr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A53FB201-DD17-4DE2-A150-15BFD5C5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15463" b="67603"/>
          <a:stretch/>
        </p:blipFill>
        <p:spPr>
          <a:xfrm>
            <a:off x="101599" y="1482878"/>
            <a:ext cx="5680364" cy="33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40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AFFFB60-08AF-4D89-B45C-C892D0F8C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6618" cy="6867782"/>
          </a:xfr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B3068AE4-C846-43D5-B577-A47A606C4157}"/>
              </a:ext>
            </a:extLst>
          </p:cNvPr>
          <p:cNvSpPr txBox="1"/>
          <p:nvPr/>
        </p:nvSpPr>
        <p:spPr>
          <a:xfrm>
            <a:off x="8703039" y="1479681"/>
            <a:ext cx="22942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T1 Diameter = 6,3 m</a:t>
            </a:r>
          </a:p>
          <a:p>
            <a:r>
              <a:rPr lang="en-US" dirty="0"/>
              <a:t>T2 Diameter = 9,9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00E5BAE4-1B04-42C0-B558-07CEE585799B}"/>
                  </a:ext>
                </a:extLst>
              </p:cNvPr>
              <p:cNvSpPr txBox="1"/>
              <p:nvPr/>
            </p:nvSpPr>
            <p:spPr>
              <a:xfrm>
                <a:off x="8703039" y="2199903"/>
                <a:ext cx="2641685" cy="7192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=0,40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00E5BAE4-1B04-42C0-B558-07CEE5857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039" y="2199903"/>
                <a:ext cx="2641685" cy="7192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9F04B69B-87D4-42C3-8F65-32BEB7583772}"/>
                  </a:ext>
                </a:extLst>
              </p:cNvPr>
              <p:cNvSpPr txBox="1"/>
              <p:nvPr/>
            </p:nvSpPr>
            <p:spPr>
              <a:xfrm>
                <a:off x="8703038" y="4364609"/>
                <a:ext cx="2680414" cy="8879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nl-NL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nl-NL" dirty="0">
                  <a:solidFill>
                    <a:srgbClr val="FF0000"/>
                  </a:solidFill>
                </a:endParaRPr>
              </a:p>
              <a:p>
                <a:endParaRPr lang="nl-NL" dirty="0"/>
              </a:p>
            </p:txBody>
          </p:sp>
        </mc:Choice>
        <mc:Fallback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9F04B69B-87D4-42C3-8F65-32BEB7583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038" y="4364609"/>
                <a:ext cx="2680414" cy="8879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442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2" descr="D:\data\navicula\as59\foto\DSC_0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/>
          <a:stretch/>
        </p:blipFill>
        <p:spPr bwMode="auto">
          <a:xfrm>
            <a:off x="266077" y="0"/>
            <a:ext cx="11659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9125" y="4632037"/>
            <a:ext cx="10815782" cy="1815882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Jurre de Vries, Hendrik van Aken, Herman </a:t>
            </a:r>
            <a:r>
              <a:rPr lang="nl-NL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Ridderinkhof</a:t>
            </a:r>
            <a:r>
              <a:rPr lang="nl-NL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Mathijs Duin, Marck Smit, </a:t>
            </a:r>
            <a:r>
              <a:rPr lang="nl-NL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Belen</a:t>
            </a:r>
            <a:r>
              <a:rPr lang="nl-NL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Blanco </a:t>
            </a:r>
          </a:p>
          <a:p>
            <a:pPr algn="ctr"/>
            <a:r>
              <a:rPr lang="nl-NL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</a:p>
          <a:p>
            <a:pPr algn="ctr"/>
            <a:r>
              <a:rPr lang="nl-NL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bemanning van de R/V </a:t>
            </a:r>
            <a:r>
              <a:rPr lang="nl-NL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Navicula</a:t>
            </a:r>
            <a:endParaRPr lang="nl-NL" altLang="en-US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020" y="-161419"/>
            <a:ext cx="10566400" cy="1143000"/>
          </a:xfrm>
        </p:spPr>
        <p:txBody>
          <a:bodyPr/>
          <a:lstStyle/>
          <a:p>
            <a:pPr algn="ctr"/>
            <a:r>
              <a:rPr lang="nl-NL" dirty="0"/>
              <a:t>Dank aan: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99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5C9AD-2EA6-4465-96E1-CC97FC94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DISCUSSIe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6B2F87-A839-426A-A43D-9E12C99BF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Hoe past dit in het huidige natuurkundeprogramma?</a:t>
            </a:r>
          </a:p>
          <a:p>
            <a:pPr lvl="1"/>
            <a:r>
              <a:rPr lang="nl-NL" dirty="0"/>
              <a:t>Hemelmechanica - getijdenbeweging</a:t>
            </a:r>
          </a:p>
          <a:p>
            <a:pPr lvl="1"/>
            <a:r>
              <a:rPr lang="nl-NL" dirty="0"/>
              <a:t>Lopende en staande golven – getijden langs de Nederlandse kust &amp; windgolven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Is er behoefte aan:</a:t>
            </a:r>
          </a:p>
          <a:p>
            <a:r>
              <a:rPr lang="nl-NL" dirty="0"/>
              <a:t>‘Echte’ meetdata of ‘leuke, gekke’ meetapparatuur?</a:t>
            </a:r>
          </a:p>
          <a:p>
            <a:r>
              <a:rPr lang="nl-NL" dirty="0"/>
              <a:t>NIOZ-NLT-module?</a:t>
            </a:r>
          </a:p>
          <a:p>
            <a:r>
              <a:rPr lang="nl-NL" dirty="0"/>
              <a:t>PWS &amp; O&amp;O?</a:t>
            </a:r>
          </a:p>
          <a:p>
            <a:r>
              <a:rPr lang="nl-NL" dirty="0" err="1"/>
              <a:t>Bluetec</a:t>
            </a:r>
            <a:r>
              <a:rPr lang="nl-NL" dirty="0"/>
              <a:t> data/voorbeeld in duurzaamheidsonderdeel natuurkunde</a:t>
            </a:r>
          </a:p>
          <a:p>
            <a:r>
              <a:rPr lang="nl-NL" dirty="0"/>
              <a:t>Reproduceren (eenvoudige/goedkope) apparatuur ontwikkeld door NWO instelling?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BF015A-A35C-4128-A0FC-5959990FB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27" y="0"/>
            <a:ext cx="4895273" cy="180244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3E0C5D6-A7CB-4C19-9557-56CF4ACD8017}"/>
              </a:ext>
            </a:extLst>
          </p:cNvPr>
          <p:cNvSpPr txBox="1"/>
          <p:nvPr/>
        </p:nvSpPr>
        <p:spPr>
          <a:xfrm>
            <a:off x="10632842" y="1802444"/>
            <a:ext cx="149271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 err="1"/>
              <a:t>Biofouling</a:t>
            </a:r>
            <a:r>
              <a:rPr lang="nl-NL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12011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0AB86-6D40-444C-8C89-D54B2146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Discussie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5A2C7F-9072-4837-BC76-6672713FD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 dirty="0"/>
              <a:t>Duurzaamheid in de natuurkunde</a:t>
            </a:r>
            <a:endParaRPr lang="nl-NL" dirty="0"/>
          </a:p>
          <a:p>
            <a:r>
              <a:rPr lang="nl-NL" dirty="0"/>
              <a:t>Is het nuttig het thema duurzaamheid in de natuurkunde te ondersteunen met real-life data zoals door het NIOZ verzameld?</a:t>
            </a:r>
          </a:p>
          <a:p>
            <a:r>
              <a:rPr lang="nl-NL" dirty="0"/>
              <a:t>wil de docent zelf metingen doen aan duurzame energie, wat is daar dan voor nodig? Kan een onderzoeksinstituut daarbij van dienst zijn?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Duurzaamheid als vakoverstijgend thema</a:t>
            </a:r>
            <a:r>
              <a:rPr lang="nl-NL" dirty="0"/>
              <a:t> op de agenda van de school</a:t>
            </a:r>
          </a:p>
          <a:p>
            <a:r>
              <a:rPr lang="nl-NL" dirty="0"/>
              <a:t>hoe wil de school dat dan aanvliegen? </a:t>
            </a:r>
          </a:p>
          <a:p>
            <a:r>
              <a:rPr lang="nl-NL" dirty="0"/>
              <a:t>hebben leraren behoefte aan een module met </a:t>
            </a:r>
            <a:r>
              <a:rPr lang="nl-NL" dirty="0" err="1"/>
              <a:t>toolkit</a:t>
            </a:r>
            <a:r>
              <a:rPr lang="nl-NL" dirty="0"/>
              <a:t>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Apparatuur op school </a:t>
            </a:r>
            <a:r>
              <a:rPr lang="nl-NL" dirty="0"/>
              <a:t>(niet specifiek op duurzaamheid gericht)</a:t>
            </a:r>
          </a:p>
          <a:p>
            <a:r>
              <a:rPr lang="nl-NL" dirty="0"/>
              <a:t>- hebben leraren behoefte aan onderzoeksapparatuur? (voorbeelden zijn gegeven)</a:t>
            </a:r>
          </a:p>
          <a:p>
            <a:pPr marL="0" indent="0">
              <a:buNone/>
            </a:pPr>
            <a:r>
              <a:rPr lang="nl-NL" dirty="0"/>
              <a:t>	(bijv. bouwbeschrijvingen, kit om zelf te maken, apparatuur-uitleen-bibliotheek en …)</a:t>
            </a:r>
          </a:p>
          <a:p>
            <a:pPr marL="0" indent="0">
              <a:buNone/>
            </a:pPr>
            <a:r>
              <a:rPr lang="nl-NL" dirty="0"/>
              <a:t>Zo ja, is daar regionale landelijke opererende ondersteuning bij nodig?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6020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A6625-2BA0-4521-A70A-DB649EB9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Laag-frequente</a:t>
            </a:r>
            <a:r>
              <a:rPr lang="nl-NL" dirty="0"/>
              <a:t> variabiliteit van de </a:t>
            </a:r>
            <a:r>
              <a:rPr lang="nl-NL" dirty="0" err="1"/>
              <a:t>windgedreven</a:t>
            </a:r>
            <a:r>
              <a:rPr lang="nl-NL" dirty="0"/>
              <a:t> oceaanstroming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5D670EA-C228-45C9-AACB-CAEC7B16B8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2265" y="1417638"/>
            <a:ext cx="3981450" cy="33909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5E8D4F-2C2D-4150-897D-33CC3851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725" y="1417638"/>
            <a:ext cx="5172075" cy="2905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00A1D37-4697-4707-8385-B4912B5F28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8" t="754" r="20297" b="4710"/>
          <a:stretch/>
        </p:blipFill>
        <p:spPr>
          <a:xfrm>
            <a:off x="6523789" y="4443079"/>
            <a:ext cx="5668211" cy="24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77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35CB9-0BC5-496D-B023-7662EB50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Partners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5759586C-8660-4049-AB08-5B57B47C5B7E}"/>
              </a:ext>
            </a:extLst>
          </p:cNvPr>
          <p:cNvGrpSpPr/>
          <p:nvPr/>
        </p:nvGrpSpPr>
        <p:grpSpPr>
          <a:xfrm>
            <a:off x="3140148" y="1034473"/>
            <a:ext cx="8876361" cy="5661583"/>
            <a:chOff x="1056878" y="1225723"/>
            <a:chExt cx="8070084" cy="4840905"/>
          </a:xfrm>
        </p:grpSpPr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5E797B58-FE52-48DA-A73F-04539C1B0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152" y="1225723"/>
              <a:ext cx="4918472" cy="423981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350"/>
            </a:p>
          </p:txBody>
        </p:sp>
        <p:pic>
          <p:nvPicPr>
            <p:cNvPr id="6" name="Picture 5" descr="tocardo">
              <a:extLst>
                <a:ext uri="{FF2B5EF4-FFF2-40B4-BE49-F238E27FC236}">
                  <a16:creationId xmlns:a16="http://schemas.microsoft.com/office/drawing/2014/main" id="{EFBC39E9-FD8F-4090-B43D-0A29AF6C3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9" b="21249"/>
            <a:stretch>
              <a:fillRect/>
            </a:stretch>
          </p:blipFill>
          <p:spPr bwMode="auto">
            <a:xfrm>
              <a:off x="1500980" y="2168698"/>
              <a:ext cx="1776413" cy="607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logo_Vryhof_Anchors">
              <a:extLst>
                <a:ext uri="{FF2B5EF4-FFF2-40B4-BE49-F238E27FC236}">
                  <a16:creationId xmlns:a16="http://schemas.microsoft.com/office/drawing/2014/main" id="{46255B03-23F0-454B-B3A3-43E2C5D2CB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9"/>
            <a:stretch/>
          </p:blipFill>
          <p:spPr bwMode="auto">
            <a:xfrm>
              <a:off x="3277393" y="5186951"/>
              <a:ext cx="2175768" cy="63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0" descr="logo-NIOZ">
              <a:extLst>
                <a:ext uri="{FF2B5EF4-FFF2-40B4-BE49-F238E27FC236}">
                  <a16:creationId xmlns:a16="http://schemas.microsoft.com/office/drawing/2014/main" id="{5498F99D-678F-451E-8EF4-ADB1225FA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765" y="4330874"/>
              <a:ext cx="515540" cy="879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1" descr="logo%20TKF_RGB">
              <a:extLst>
                <a:ext uri="{FF2B5EF4-FFF2-40B4-BE49-F238E27FC236}">
                  <a16:creationId xmlns:a16="http://schemas.microsoft.com/office/drawing/2014/main" id="{9DA48AE4-769B-4356-9878-27047713D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465" y="1752362"/>
              <a:ext cx="1056084" cy="10572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9CFFEAB9-8E72-466E-8091-796FBC5572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2993" y="1290017"/>
              <a:ext cx="1540669" cy="539354"/>
              <a:chOff x="1019178" y="1310838"/>
              <a:chExt cx="2053768" cy="719139"/>
            </a:xfrm>
          </p:grpSpPr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8A896A40-05DE-434C-A4E1-72D6E3033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178" y="1527505"/>
                <a:ext cx="2016124" cy="248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7500" tIns="35100" rIns="67500" bIns="35100" anchor="ctr">
                <a:spAutoFit/>
              </a:bodyPr>
              <a:lstStyle/>
              <a:p>
                <a:pPr eaLnBrk="1" hangingPunct="1"/>
                <a:endParaRPr lang="en-US" altLang="en-US" sz="750" b="1">
                  <a:latin typeface="Calibri" panose="020F0502020204030204" pitchFamily="34" charset="0"/>
                </a:endParaRPr>
              </a:p>
            </p:txBody>
          </p:sp>
          <p:grpSp>
            <p:nvGrpSpPr>
              <p:cNvPr id="25" name="Group 37">
                <a:extLst>
                  <a:ext uri="{FF2B5EF4-FFF2-40B4-BE49-F238E27FC236}">
                    <a16:creationId xmlns:a16="http://schemas.microsoft.com/office/drawing/2014/main" id="{CC411D43-3772-4D5A-A0C0-79174F734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233" y="1310838"/>
                <a:ext cx="2017713" cy="719139"/>
                <a:chOff x="370" y="2607"/>
                <a:chExt cx="2192" cy="781"/>
              </a:xfrm>
            </p:grpSpPr>
            <p:pic>
              <p:nvPicPr>
                <p:cNvPr id="26" name="Picture 38" descr="Van_Oord%20logo">
                  <a:extLst>
                    <a:ext uri="{FF2B5EF4-FFF2-40B4-BE49-F238E27FC236}">
                      <a16:creationId xmlns:a16="http://schemas.microsoft.com/office/drawing/2014/main" id="{A497E965-4507-46EF-8B34-E8FC2CC850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" y="2607"/>
                  <a:ext cx="2192" cy="4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9" descr="logo_acta_marine">
                  <a:extLst>
                    <a:ext uri="{FF2B5EF4-FFF2-40B4-BE49-F238E27FC236}">
                      <a16:creationId xmlns:a16="http://schemas.microsoft.com/office/drawing/2014/main" id="{66BD717C-190D-4386-82AB-ACB185525B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" y="3060"/>
                  <a:ext cx="1860" cy="3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549FF606-42B5-4C3F-A46F-4D66B6516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9690" y="1262633"/>
              <a:ext cx="1557338" cy="619125"/>
              <a:chOff x="5071540" y="2062962"/>
              <a:chExt cx="2077704" cy="825500"/>
            </a:xfrm>
          </p:grpSpPr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618DF7E2-A3A4-4029-997A-06D9E3201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633" y="2214890"/>
                <a:ext cx="1979611" cy="248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7500" tIns="35100" rIns="67500" bIns="35100" anchor="ctr">
                <a:spAutoFit/>
              </a:bodyPr>
              <a:lstStyle/>
              <a:p>
                <a:pPr eaLnBrk="1" hangingPunct="1"/>
                <a:endParaRPr lang="en-US" altLang="en-US" sz="750" b="1">
                  <a:latin typeface="Calibri" panose="020F0502020204030204" pitchFamily="34" charset="0"/>
                </a:endParaRPr>
              </a:p>
            </p:txBody>
          </p:sp>
          <p:grpSp>
            <p:nvGrpSpPr>
              <p:cNvPr id="21" name="Group 42">
                <a:extLst>
                  <a:ext uri="{FF2B5EF4-FFF2-40B4-BE49-F238E27FC236}">
                    <a16:creationId xmlns:a16="http://schemas.microsoft.com/office/drawing/2014/main" id="{298C54A1-37FB-418E-8E0D-217A2C2146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71540" y="2062962"/>
                <a:ext cx="2051050" cy="825500"/>
                <a:chOff x="1079" y="1490"/>
                <a:chExt cx="3165" cy="1275"/>
              </a:xfrm>
            </p:grpSpPr>
            <p:pic>
              <p:nvPicPr>
                <p:cNvPr id="22" name="Picture 43">
                  <a:extLst>
                    <a:ext uri="{FF2B5EF4-FFF2-40B4-BE49-F238E27FC236}">
                      <a16:creationId xmlns:a16="http://schemas.microsoft.com/office/drawing/2014/main" id="{B5BE0DD4-01CE-4D2C-97DB-E2357F6E6F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4" y="1490"/>
                  <a:ext cx="2970" cy="6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44" descr="NIRON_FC">
                  <a:extLst>
                    <a:ext uri="{FF2B5EF4-FFF2-40B4-BE49-F238E27FC236}">
                      <a16:creationId xmlns:a16="http://schemas.microsoft.com/office/drawing/2014/main" id="{5587B398-4C7F-44DA-8266-5479F7F1C9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9" y="1766"/>
                  <a:ext cx="2830" cy="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2" name="Line 45">
              <a:extLst>
                <a:ext uri="{FF2B5EF4-FFF2-40B4-BE49-F238E27FC236}">
                  <a16:creationId xmlns:a16="http://schemas.microsoft.com/office/drawing/2014/main" id="{B5522E06-5A0B-4A66-8622-2D6FCA184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2637" y="3648645"/>
              <a:ext cx="40838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>
              <a:spAutoFit/>
            </a:bodyPr>
            <a:lstStyle/>
            <a:p>
              <a:endParaRPr lang="en-GB" sz="1350"/>
            </a:p>
          </p:txBody>
        </p:sp>
        <p:pic>
          <p:nvPicPr>
            <p:cNvPr id="13" name="Picture 1" descr="Nylacast logo">
              <a:extLst>
                <a:ext uri="{FF2B5EF4-FFF2-40B4-BE49-F238E27FC236}">
                  <a16:creationId xmlns:a16="http://schemas.microsoft.com/office/drawing/2014/main" id="{487CB394-6C17-4630-90CE-7425C524E4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05"/>
            <a:stretch/>
          </p:blipFill>
          <p:spPr bwMode="auto">
            <a:xfrm>
              <a:off x="1056878" y="4677345"/>
              <a:ext cx="1935956" cy="236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9B90F9E0-5799-4C8F-B22A-C2C6F509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596" y="3066430"/>
              <a:ext cx="969169" cy="132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92FB2ACE-397E-4951-B2C4-57E219FF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465" y="3481699"/>
              <a:ext cx="2040172" cy="354990"/>
            </a:xfrm>
            <a:prstGeom prst="rect">
              <a:avLst/>
            </a:prstGeom>
          </p:spPr>
        </p:pic>
        <p:pic>
          <p:nvPicPr>
            <p:cNvPr id="16" name="Picture 20" descr="ttc-logo-kader-30-2">
              <a:extLst>
                <a:ext uri="{FF2B5EF4-FFF2-40B4-BE49-F238E27FC236}">
                  <a16:creationId xmlns:a16="http://schemas.microsoft.com/office/drawing/2014/main" id="{3263A946-3A16-49E5-A60D-8DF4B9701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568" y="3145010"/>
              <a:ext cx="864394" cy="1007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waddenfonds_logo">
              <a:extLst>
                <a:ext uri="{FF2B5EF4-FFF2-40B4-BE49-F238E27FC236}">
                  <a16:creationId xmlns:a16="http://schemas.microsoft.com/office/drawing/2014/main" id="{4D5A4E42-AA6E-4479-B320-4904D8FCD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578" y="4918371"/>
              <a:ext cx="1646851" cy="433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192F5703-3BCC-488F-965E-22B3F93BF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4843" r="8296"/>
            <a:stretch/>
          </p:blipFill>
          <p:spPr>
            <a:xfrm>
              <a:off x="7444579" y="4309037"/>
              <a:ext cx="1643645" cy="610309"/>
            </a:xfrm>
            <a:prstGeom prst="rect">
              <a:avLst/>
            </a:prstGeom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5FC0CEA-FB4B-4FCF-B5D1-0D9F42A12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286" y="5351752"/>
              <a:ext cx="980144" cy="71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53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06" y="-130965"/>
            <a:ext cx="11185236" cy="1143000"/>
          </a:xfrm>
        </p:spPr>
        <p:txBody>
          <a:bodyPr/>
          <a:lstStyle/>
          <a:p>
            <a:r>
              <a:rPr lang="nl-NL" dirty="0"/>
              <a:t>Stromingsreductie en energieverschil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8" y="985015"/>
            <a:ext cx="5380269" cy="3975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228" y="384295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vloed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8712" y="38504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eb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82" y="985015"/>
            <a:ext cx="6557818" cy="39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18800" y="504861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Duin</a:t>
            </a:r>
            <a:r>
              <a:rPr lang="en-US" dirty="0"/>
              <a:t> (2014)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2133" y="418011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vloed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955544" y="365828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88608" y="2757194"/>
            <a:ext cx="8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turbine</a:t>
            </a:r>
          </a:p>
        </p:txBody>
      </p:sp>
    </p:spTree>
    <p:extLst>
      <p:ext uri="{BB962C8B-B14F-4D97-AF65-F5344CB8AC3E}">
        <p14:creationId xmlns:p14="http://schemas.microsoft.com/office/powerpoint/2010/main" val="4028360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Feiten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Cijfers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Uiteindelijk</a:t>
            </a:r>
            <a:r>
              <a:rPr lang="en-US" dirty="0"/>
              <a:t>: 2 tot 3 MW per platform – 200 </a:t>
            </a:r>
            <a:r>
              <a:rPr lang="en-US" dirty="0" err="1"/>
              <a:t>huishoudens</a:t>
            </a:r>
            <a:endParaRPr lang="en-US" dirty="0"/>
          </a:p>
          <a:p>
            <a:r>
              <a:rPr lang="en-US" dirty="0" err="1"/>
              <a:t>Aangeboden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compleet</a:t>
            </a:r>
            <a:r>
              <a:rPr lang="en-US" dirty="0"/>
              <a:t> </a:t>
            </a:r>
            <a:r>
              <a:rPr lang="en-US" dirty="0" err="1"/>
              <a:t>systeem</a:t>
            </a:r>
            <a:r>
              <a:rPr lang="en-US" dirty="0"/>
              <a:t>: </a:t>
            </a:r>
            <a:r>
              <a:rPr lang="en-US" dirty="0" err="1"/>
              <a:t>BlueTEC</a:t>
            </a:r>
            <a:r>
              <a:rPr lang="en-US" dirty="0"/>
              <a:t> (Tidal Energy Convertor): platform, 200 kW turbine, </a:t>
            </a:r>
            <a:r>
              <a:rPr lang="en-US" dirty="0" err="1"/>
              <a:t>elektronica</a:t>
            </a:r>
            <a:r>
              <a:rPr lang="en-US" dirty="0"/>
              <a:t>, </a:t>
            </a:r>
            <a:r>
              <a:rPr lang="en-US" dirty="0" err="1"/>
              <a:t>ankersysteem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stroomkabel</a:t>
            </a:r>
            <a:r>
              <a:rPr lang="en-US" dirty="0"/>
              <a:t> etc. </a:t>
            </a:r>
          </a:p>
          <a:p>
            <a:r>
              <a:rPr lang="en-US" dirty="0" err="1"/>
              <a:t>Stroomprijs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competatief</a:t>
            </a:r>
            <a:r>
              <a:rPr lang="en-US" dirty="0"/>
              <a:t> met </a:t>
            </a:r>
            <a:r>
              <a:rPr lang="en-US" dirty="0" err="1"/>
              <a:t>elektriciteit</a:t>
            </a:r>
            <a:r>
              <a:rPr lang="en-US" dirty="0"/>
              <a:t> </a:t>
            </a:r>
            <a:r>
              <a:rPr lang="en-US" dirty="0" err="1"/>
              <a:t>opgewekt</a:t>
            </a:r>
            <a:r>
              <a:rPr lang="en-US" dirty="0"/>
              <a:t> door </a:t>
            </a:r>
            <a:r>
              <a:rPr lang="en-US" dirty="0" err="1"/>
              <a:t>dieselgeneratoren</a:t>
            </a:r>
            <a:r>
              <a:rPr lang="en-US" dirty="0"/>
              <a:t> in </a:t>
            </a:r>
            <a:r>
              <a:rPr lang="en-US" dirty="0" err="1"/>
              <a:t>afgelegen</a:t>
            </a:r>
            <a:r>
              <a:rPr lang="en-US" dirty="0"/>
              <a:t> </a:t>
            </a:r>
            <a:r>
              <a:rPr lang="en-US" dirty="0" err="1"/>
              <a:t>gebieden</a:t>
            </a:r>
            <a:endParaRPr lang="en-US" dirty="0"/>
          </a:p>
          <a:p>
            <a:r>
              <a:rPr lang="en-US" dirty="0"/>
              <a:t>Platform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zeecontainers</a:t>
            </a:r>
            <a:r>
              <a:rPr lang="en-US" dirty="0"/>
              <a:t> (modules) – </a:t>
            </a:r>
            <a:r>
              <a:rPr lang="en-US" dirty="0" err="1"/>
              <a:t>eenvoudig</a:t>
            </a:r>
            <a:r>
              <a:rPr lang="en-US" dirty="0"/>
              <a:t> transport – </a:t>
            </a:r>
            <a:r>
              <a:rPr lang="en-US" dirty="0" err="1"/>
              <a:t>totaal</a:t>
            </a:r>
            <a:r>
              <a:rPr lang="en-US" dirty="0"/>
              <a:t> 24 m </a:t>
            </a:r>
            <a:r>
              <a:rPr lang="en-US" dirty="0" err="1"/>
              <a:t>lang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2.4 m breed</a:t>
            </a:r>
          </a:p>
          <a:p>
            <a:r>
              <a:rPr lang="en-US" dirty="0"/>
              <a:t>Bladen turbines: diameter 4 tot 10 m (nu 6.3 m)</a:t>
            </a:r>
          </a:p>
          <a:p>
            <a:r>
              <a:rPr lang="en-US" dirty="0"/>
              <a:t>Turbines </a:t>
            </a:r>
            <a:r>
              <a:rPr lang="en-US" dirty="0" err="1"/>
              <a:t>draaien</a:t>
            </a:r>
            <a:r>
              <a:rPr lang="en-US" dirty="0"/>
              <a:t> </a:t>
            </a:r>
            <a:r>
              <a:rPr lang="en-US" dirty="0" err="1"/>
              <a:t>langzaam</a:t>
            </a:r>
            <a:r>
              <a:rPr lang="en-US" dirty="0"/>
              <a:t>: 1 </a:t>
            </a:r>
            <a:r>
              <a:rPr lang="en-US" dirty="0" err="1"/>
              <a:t>keer</a:t>
            </a:r>
            <a:r>
              <a:rPr lang="en-US" dirty="0"/>
              <a:t> per 3 </a:t>
            </a:r>
            <a:r>
              <a:rPr lang="en-US" dirty="0" err="1"/>
              <a:t>seconden</a:t>
            </a:r>
            <a:r>
              <a:rPr lang="en-US" dirty="0"/>
              <a:t> – </a:t>
            </a:r>
            <a:r>
              <a:rPr lang="en-US" dirty="0" err="1"/>
              <a:t>vissen</a:t>
            </a:r>
            <a:r>
              <a:rPr lang="en-US" dirty="0"/>
              <a:t> &amp; </a:t>
            </a:r>
            <a:r>
              <a:rPr lang="en-US" dirty="0" err="1"/>
              <a:t>zoogdieren</a:t>
            </a:r>
            <a:r>
              <a:rPr lang="en-US" dirty="0"/>
              <a:t> </a:t>
            </a:r>
            <a:r>
              <a:rPr lang="en-US" dirty="0" err="1"/>
              <a:t>zwemmen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omheen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A252-CB76-41C3-97DC-4BEE7A853A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39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828820"/>
            <a:ext cx="10566400" cy="1143000"/>
          </a:xfrm>
        </p:spPr>
        <p:txBody>
          <a:bodyPr/>
          <a:lstStyle/>
          <a:p>
            <a:r>
              <a:rPr lang="en-US" dirty="0" err="1"/>
              <a:t>Getijden</a:t>
            </a:r>
            <a:r>
              <a:rPr lang="en-US" dirty="0"/>
              <a:t> en </a:t>
            </a:r>
            <a:br>
              <a:rPr lang="en-US" dirty="0"/>
            </a:br>
            <a:r>
              <a:rPr lang="en-US" dirty="0" err="1"/>
              <a:t>getijdenenergie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wereldwijd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624"/>
            <a:ext cx="7481455" cy="44453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9"/>
          <a:stretch/>
        </p:blipFill>
        <p:spPr>
          <a:xfrm>
            <a:off x="7172768" y="0"/>
            <a:ext cx="501923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E249F8-AFD1-4407-8FE2-1676362B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veroorzaakt het getij?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702233-0945-44B2-A2AF-4552210DB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29" y="1921165"/>
            <a:ext cx="4234872" cy="4234872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011E8F0-ED97-4578-AA15-27AA562EE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5"/>
          <a:stretch/>
        </p:blipFill>
        <p:spPr>
          <a:xfrm>
            <a:off x="0" y="1921165"/>
            <a:ext cx="6980060" cy="42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4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018C-4EA3-4793-8EAB-00B98D91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veroorzaakt het getij?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8A99E62-53D2-4962-806E-293FCF032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5" r="27866"/>
          <a:stretch/>
        </p:blipFill>
        <p:spPr>
          <a:xfrm>
            <a:off x="474795" y="1524001"/>
            <a:ext cx="5100096" cy="3893574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24E56040-20CA-4A65-9A0F-2877FEBE4FB2}"/>
              </a:ext>
            </a:extLst>
          </p:cNvPr>
          <p:cNvSpPr/>
          <p:nvPr/>
        </p:nvSpPr>
        <p:spPr>
          <a:xfrm>
            <a:off x="9655278" y="2975487"/>
            <a:ext cx="865238" cy="9070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17F00E5-BCEF-4F36-82D0-978D193AEBC6}"/>
              </a:ext>
            </a:extLst>
          </p:cNvPr>
          <p:cNvSpPr txBox="1"/>
          <p:nvPr/>
        </p:nvSpPr>
        <p:spPr>
          <a:xfrm>
            <a:off x="9989574" y="229091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Maan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0B21AFB-E66A-454F-B0A2-B75E4EFE962A}"/>
              </a:ext>
            </a:extLst>
          </p:cNvPr>
          <p:cNvSpPr txBox="1"/>
          <p:nvPr/>
        </p:nvSpPr>
        <p:spPr>
          <a:xfrm flipH="1">
            <a:off x="2340076" y="3429000"/>
            <a:ext cx="1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aarde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79A8226-4284-45A1-94F1-D5D46EFF2704}"/>
              </a:ext>
            </a:extLst>
          </p:cNvPr>
          <p:cNvSpPr txBox="1"/>
          <p:nvPr/>
        </p:nvSpPr>
        <p:spPr>
          <a:xfrm>
            <a:off x="1053669" y="5698401"/>
            <a:ext cx="4735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Gravitatie verschil veld van de maan op de aarde</a:t>
            </a:r>
          </a:p>
        </p:txBody>
      </p:sp>
    </p:spTree>
    <p:extLst>
      <p:ext uri="{BB962C8B-B14F-4D97-AF65-F5344CB8AC3E}">
        <p14:creationId xmlns:p14="http://schemas.microsoft.com/office/powerpoint/2010/main" val="1681166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E249F8-AFD1-4407-8FE2-1676362B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veroorzaakt het getij?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011E8F0-ED97-4578-AA15-27AA562EE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5"/>
          <a:stretch/>
        </p:blipFill>
        <p:spPr>
          <a:xfrm>
            <a:off x="1537854" y="1327055"/>
            <a:ext cx="9116291" cy="553094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DACCB68-649C-4A3F-8DF4-B5F1AAE70BB0}"/>
              </a:ext>
            </a:extLst>
          </p:cNvPr>
          <p:cNvSpPr txBox="1"/>
          <p:nvPr/>
        </p:nvSpPr>
        <p:spPr>
          <a:xfrm>
            <a:off x="2170544" y="5346279"/>
            <a:ext cx="19488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nl-NL" b="1" dirty="0"/>
              <a:t>gravitatiekracht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C19D321-20E0-4C20-9669-4AF6BDE895EB}"/>
              </a:ext>
            </a:extLst>
          </p:cNvPr>
          <p:cNvSpPr txBox="1"/>
          <p:nvPr/>
        </p:nvSpPr>
        <p:spPr>
          <a:xfrm>
            <a:off x="2170544" y="5799650"/>
            <a:ext cx="21659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nl-NL" b="1" dirty="0" err="1"/>
              <a:t>centrifugaalkracht</a:t>
            </a:r>
            <a:endParaRPr lang="nl-NL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6708E08-D787-4D88-BCFB-D72EF082957A}"/>
              </a:ext>
            </a:extLst>
          </p:cNvPr>
          <p:cNvSpPr txBox="1"/>
          <p:nvPr/>
        </p:nvSpPr>
        <p:spPr>
          <a:xfrm>
            <a:off x="2170544" y="6293796"/>
            <a:ext cx="21659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nl-NL" b="1" dirty="0"/>
              <a:t>netto kracht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FD34823-F132-4286-B44D-37087441FBCD}"/>
              </a:ext>
            </a:extLst>
          </p:cNvPr>
          <p:cNvSpPr txBox="1"/>
          <p:nvPr/>
        </p:nvSpPr>
        <p:spPr>
          <a:xfrm>
            <a:off x="8756072" y="5245652"/>
            <a:ext cx="16163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nl-NL" b="1" dirty="0"/>
              <a:t>Richting </a:t>
            </a:r>
          </a:p>
          <a:p>
            <a:r>
              <a:rPr lang="nl-NL" b="1" dirty="0"/>
              <a:t>van de </a:t>
            </a:r>
          </a:p>
          <a:p>
            <a:r>
              <a:rPr lang="nl-NL" b="1" dirty="0"/>
              <a:t>Maan</a:t>
            </a:r>
          </a:p>
        </p:txBody>
      </p:sp>
    </p:spTree>
    <p:extLst>
      <p:ext uri="{BB962C8B-B14F-4D97-AF65-F5344CB8AC3E}">
        <p14:creationId xmlns:p14="http://schemas.microsoft.com/office/powerpoint/2010/main" val="3153116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Springtij</a:t>
            </a:r>
            <a:r>
              <a:rPr lang="en-US" dirty="0"/>
              <a:t> vs. </a:t>
            </a:r>
            <a:r>
              <a:rPr lang="en-US" dirty="0" err="1"/>
              <a:t>DooDtij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4" b="58654"/>
          <a:stretch/>
        </p:blipFill>
        <p:spPr>
          <a:xfrm>
            <a:off x="3051926" y="2209800"/>
            <a:ext cx="6367824" cy="259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6803" y="161586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Springtij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12761" y="161466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Doodtij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6172200" y="1143000"/>
            <a:ext cx="0" cy="426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6400801" y="203835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Aantrekking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Maan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76961" y="274320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Aantrekking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Zon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276601" y="2343049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Aantrekking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Zon</a:t>
            </a:r>
            <a:r>
              <a:rPr lang="en-US" sz="1400" dirty="0"/>
              <a:t> &amp; </a:t>
            </a:r>
            <a:r>
              <a:rPr lang="en-US" sz="1400" dirty="0" err="1"/>
              <a:t>Maan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757236" y="427654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laag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354668" y="409538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laag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91001" y="403860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hoog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763420" y="432471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hoog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8021211" y="21318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maan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315753" y="393959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maan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943702" y="3352598"/>
            <a:ext cx="51488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zon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048386" y="3429000"/>
            <a:ext cx="51488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zon</a:t>
            </a:r>
            <a:endParaRPr lang="en-US" sz="1600" dirty="0"/>
          </a:p>
        </p:txBody>
      </p:sp>
      <p:pic>
        <p:nvPicPr>
          <p:cNvPr id="4099" name="Picture 3" descr="H:\main\presentation\20150923_bieb\pijltj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1538" r="97065" b="92558"/>
          <a:stretch/>
        </p:blipFill>
        <p:spPr bwMode="auto">
          <a:xfrm rot="10800000">
            <a:off x="5591216" y="3457576"/>
            <a:ext cx="199984" cy="2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H:\main\presentation\20150923_bieb\pijltj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1538" r="97065" b="92558"/>
          <a:stretch/>
        </p:blipFill>
        <p:spPr bwMode="auto">
          <a:xfrm rot="10800000">
            <a:off x="8563675" y="3429000"/>
            <a:ext cx="294379" cy="2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C9B3DA-032A-4ECF-B524-35371F9B5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70" y="4802568"/>
            <a:ext cx="904875" cy="10572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385654-1150-4EE2-99C5-E620F6DC6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75" y="4816525"/>
            <a:ext cx="904875" cy="105727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5E4243-1B17-4D2B-98AF-37308F538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02" y="4805362"/>
            <a:ext cx="904875" cy="10572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50DB77D-FFAB-4F8F-993C-F7CE349F5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26" y="4800600"/>
            <a:ext cx="9048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9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30727-4C91-4A54-91C1-B1DB82C2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Getijden Noordzee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F8A08-DC60-4F3F-9C16-EC9175C3246A}"/>
              </a:ext>
            </a:extLst>
          </p:cNvPr>
          <p:cNvSpPr txBox="1"/>
          <p:nvPr/>
        </p:nvSpPr>
        <p:spPr>
          <a:xfrm>
            <a:off x="1249314" y="1788484"/>
            <a:ext cx="49852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Dubbeldaags</a:t>
            </a:r>
            <a:r>
              <a:rPr lang="en-US" dirty="0"/>
              <a:t> </a:t>
            </a:r>
            <a:r>
              <a:rPr lang="en-US" dirty="0" err="1"/>
              <a:t>maangetij</a:t>
            </a:r>
            <a:r>
              <a:rPr lang="en-US" dirty="0"/>
              <a:t> in de </a:t>
            </a:r>
            <a:r>
              <a:rPr lang="en-US" dirty="0" err="1"/>
              <a:t>Noordzee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Periode</a:t>
            </a:r>
            <a:r>
              <a:rPr lang="en-US" dirty="0"/>
              <a:t>: 12 </a:t>
            </a:r>
            <a:r>
              <a:rPr lang="en-US" dirty="0" err="1"/>
              <a:t>uur</a:t>
            </a:r>
            <a:r>
              <a:rPr lang="en-US" dirty="0"/>
              <a:t> en 25 </a:t>
            </a:r>
            <a:r>
              <a:rPr lang="en-US" dirty="0" err="1"/>
              <a:t>minuten</a:t>
            </a:r>
            <a:endParaRPr lang="en-US" dirty="0"/>
          </a:p>
          <a:p>
            <a:endParaRPr lang="en-US" dirty="0"/>
          </a:p>
          <a:p>
            <a:r>
              <a:rPr lang="en-US" dirty="0"/>
              <a:t>Amplitude </a:t>
            </a:r>
            <a:r>
              <a:rPr lang="en-US" dirty="0" err="1"/>
              <a:t>maximaal</a:t>
            </a:r>
            <a:r>
              <a:rPr lang="en-US" dirty="0"/>
              <a:t> bij de </a:t>
            </a:r>
            <a:r>
              <a:rPr lang="en-US" dirty="0" err="1"/>
              <a:t>kust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Amfidromische</a:t>
            </a:r>
            <a:r>
              <a:rPr lang="en-US" dirty="0"/>
              <a:t> </a:t>
            </a:r>
            <a:r>
              <a:rPr lang="en-US" dirty="0" err="1"/>
              <a:t>punten</a:t>
            </a:r>
            <a:r>
              <a:rPr lang="en-US" dirty="0"/>
              <a:t> –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getij</a:t>
            </a:r>
            <a:endParaRPr lang="en-US" dirty="0"/>
          </a:p>
          <a:p>
            <a:endParaRPr lang="en-US" dirty="0"/>
          </a:p>
          <a:p>
            <a:r>
              <a:rPr lang="en-US" dirty="0"/>
              <a:t>Witte </a:t>
            </a:r>
            <a:r>
              <a:rPr lang="en-US" dirty="0" err="1"/>
              <a:t>lijnen</a:t>
            </a:r>
            <a:r>
              <a:rPr lang="en-US" dirty="0"/>
              <a:t>: </a:t>
            </a:r>
            <a:r>
              <a:rPr lang="en-US" dirty="0" err="1"/>
              <a:t>gelijke</a:t>
            </a:r>
            <a:r>
              <a:rPr lang="en-US" dirty="0"/>
              <a:t> </a:t>
            </a:r>
            <a:r>
              <a:rPr lang="en-US" dirty="0" err="1"/>
              <a:t>fases</a:t>
            </a:r>
            <a:r>
              <a:rPr lang="en-US" dirty="0"/>
              <a:t> in het </a:t>
            </a:r>
            <a:r>
              <a:rPr lang="en-US" dirty="0" err="1"/>
              <a:t>getij</a:t>
            </a:r>
            <a:endParaRPr lang="en-US" dirty="0"/>
          </a:p>
        </p:txBody>
      </p:sp>
      <p:pic>
        <p:nvPicPr>
          <p:cNvPr id="8" name="Picture 3" descr="H:\main\NorthSeaReview\special_issue\review_paper\nearly_accepted\figures\figure02a.png">
            <a:extLst>
              <a:ext uri="{FF2B5EF4-FFF2-40B4-BE49-F238E27FC236}">
                <a16:creationId xmlns:a16="http://schemas.microsoft.com/office/drawing/2014/main" id="{2F6C61B6-406E-44B0-940F-50048E784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5715" r="9102" b="3661"/>
          <a:stretch/>
        </p:blipFill>
        <p:spPr bwMode="auto">
          <a:xfrm>
            <a:off x="6574599" y="527204"/>
            <a:ext cx="4738254" cy="58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2F53F1F-1AA9-4C63-8B20-F9F49937DD45}"/>
              </a:ext>
            </a:extLst>
          </p:cNvPr>
          <p:cNvSpPr/>
          <p:nvPr/>
        </p:nvSpPr>
        <p:spPr bwMode="auto">
          <a:xfrm>
            <a:off x="7865380" y="781633"/>
            <a:ext cx="2500747" cy="4269927"/>
          </a:xfrm>
          <a:custGeom>
            <a:avLst/>
            <a:gdLst>
              <a:gd name="connsiteX0" fmla="*/ 117283 w 1470245"/>
              <a:gd name="connsiteY0" fmla="*/ 219075 h 2576956"/>
              <a:gd name="connsiteX1" fmla="*/ 12508 w 1470245"/>
              <a:gd name="connsiteY1" fmla="*/ 609600 h 2576956"/>
              <a:gd name="connsiteX2" fmla="*/ 12508 w 1470245"/>
              <a:gd name="connsiteY2" fmla="*/ 1019175 h 2576956"/>
              <a:gd name="connsiteX3" fmla="*/ 107758 w 1470245"/>
              <a:gd name="connsiteY3" fmla="*/ 1390650 h 2576956"/>
              <a:gd name="connsiteX4" fmla="*/ 345883 w 1470245"/>
              <a:gd name="connsiteY4" fmla="*/ 1828800 h 2576956"/>
              <a:gd name="connsiteX5" fmla="*/ 526858 w 1470245"/>
              <a:gd name="connsiteY5" fmla="*/ 2133600 h 2576956"/>
              <a:gd name="connsiteX6" fmla="*/ 603058 w 1470245"/>
              <a:gd name="connsiteY6" fmla="*/ 2400300 h 2576956"/>
              <a:gd name="connsiteX7" fmla="*/ 669733 w 1470245"/>
              <a:gd name="connsiteY7" fmla="*/ 2571750 h 2576956"/>
              <a:gd name="connsiteX8" fmla="*/ 879283 w 1470245"/>
              <a:gd name="connsiteY8" fmla="*/ 2495550 h 2576956"/>
              <a:gd name="connsiteX9" fmla="*/ 993583 w 1470245"/>
              <a:gd name="connsiteY9" fmla="*/ 2133600 h 2576956"/>
              <a:gd name="connsiteX10" fmla="*/ 1298383 w 1470245"/>
              <a:gd name="connsiteY10" fmla="*/ 1952625 h 2576956"/>
              <a:gd name="connsiteX11" fmla="*/ 1460308 w 1470245"/>
              <a:gd name="connsiteY11" fmla="*/ 1724025 h 2576956"/>
              <a:gd name="connsiteX12" fmla="*/ 1431733 w 1470245"/>
              <a:gd name="connsiteY12" fmla="*/ 1457325 h 2576956"/>
              <a:gd name="connsiteX13" fmla="*/ 1260283 w 1470245"/>
              <a:gd name="connsiteY13" fmla="*/ 1190625 h 2576956"/>
              <a:gd name="connsiteX14" fmla="*/ 1022158 w 1470245"/>
              <a:gd name="connsiteY14" fmla="*/ 876300 h 2576956"/>
              <a:gd name="connsiteX15" fmla="*/ 907858 w 1470245"/>
              <a:gd name="connsiteY15" fmla="*/ 619125 h 2576956"/>
              <a:gd name="connsiteX16" fmla="*/ 907858 w 1470245"/>
              <a:gd name="connsiteY16" fmla="*/ 485775 h 2576956"/>
              <a:gd name="connsiteX17" fmla="*/ 850708 w 1470245"/>
              <a:gd name="connsiteY17" fmla="*/ 0 h 257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0245" h="2576956">
                <a:moveTo>
                  <a:pt x="117283" y="219075"/>
                </a:moveTo>
                <a:cubicBezTo>
                  <a:pt x="82358" y="349250"/>
                  <a:pt x="29970" y="476250"/>
                  <a:pt x="12508" y="609600"/>
                </a:cubicBezTo>
                <a:cubicBezTo>
                  <a:pt x="-4955" y="742950"/>
                  <a:pt x="-3367" y="889000"/>
                  <a:pt x="12508" y="1019175"/>
                </a:cubicBezTo>
                <a:cubicBezTo>
                  <a:pt x="28383" y="1149350"/>
                  <a:pt x="52195" y="1255713"/>
                  <a:pt x="107758" y="1390650"/>
                </a:cubicBezTo>
                <a:cubicBezTo>
                  <a:pt x="163321" y="1525588"/>
                  <a:pt x="276033" y="1704975"/>
                  <a:pt x="345883" y="1828800"/>
                </a:cubicBezTo>
                <a:cubicBezTo>
                  <a:pt x="415733" y="1952625"/>
                  <a:pt x="483995" y="2038350"/>
                  <a:pt x="526858" y="2133600"/>
                </a:cubicBezTo>
                <a:cubicBezTo>
                  <a:pt x="569721" y="2228850"/>
                  <a:pt x="579246" y="2327275"/>
                  <a:pt x="603058" y="2400300"/>
                </a:cubicBezTo>
                <a:cubicBezTo>
                  <a:pt x="626871" y="2473325"/>
                  <a:pt x="623696" y="2555875"/>
                  <a:pt x="669733" y="2571750"/>
                </a:cubicBezTo>
                <a:cubicBezTo>
                  <a:pt x="715771" y="2587625"/>
                  <a:pt x="825308" y="2568575"/>
                  <a:pt x="879283" y="2495550"/>
                </a:cubicBezTo>
                <a:cubicBezTo>
                  <a:pt x="933258" y="2422525"/>
                  <a:pt x="923733" y="2224088"/>
                  <a:pt x="993583" y="2133600"/>
                </a:cubicBezTo>
                <a:cubicBezTo>
                  <a:pt x="1063433" y="2043113"/>
                  <a:pt x="1220596" y="2020887"/>
                  <a:pt x="1298383" y="1952625"/>
                </a:cubicBezTo>
                <a:cubicBezTo>
                  <a:pt x="1376170" y="1884363"/>
                  <a:pt x="1438083" y="1806575"/>
                  <a:pt x="1460308" y="1724025"/>
                </a:cubicBezTo>
                <a:cubicBezTo>
                  <a:pt x="1482533" y="1641475"/>
                  <a:pt x="1465071" y="1546225"/>
                  <a:pt x="1431733" y="1457325"/>
                </a:cubicBezTo>
                <a:cubicBezTo>
                  <a:pt x="1398395" y="1368425"/>
                  <a:pt x="1328546" y="1287463"/>
                  <a:pt x="1260283" y="1190625"/>
                </a:cubicBezTo>
                <a:cubicBezTo>
                  <a:pt x="1192020" y="1093787"/>
                  <a:pt x="1080896" y="971550"/>
                  <a:pt x="1022158" y="876300"/>
                </a:cubicBezTo>
                <a:cubicBezTo>
                  <a:pt x="963421" y="781050"/>
                  <a:pt x="926908" y="684213"/>
                  <a:pt x="907858" y="619125"/>
                </a:cubicBezTo>
                <a:cubicBezTo>
                  <a:pt x="888808" y="554037"/>
                  <a:pt x="917383" y="588962"/>
                  <a:pt x="907858" y="485775"/>
                </a:cubicBezTo>
                <a:cubicBezTo>
                  <a:pt x="898333" y="382588"/>
                  <a:pt x="874520" y="191294"/>
                  <a:pt x="85070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1" charset="-128"/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06002EC4-CCC9-4445-9C2A-8AE13807D64F}"/>
              </a:ext>
            </a:extLst>
          </p:cNvPr>
          <p:cNvSpPr/>
          <p:nvPr/>
        </p:nvSpPr>
        <p:spPr bwMode="auto">
          <a:xfrm>
            <a:off x="8710770" y="2385558"/>
            <a:ext cx="111153" cy="9851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9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3D2F89-3B58-41EF-BD20-4A5CD995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Oost-</a:t>
            </a:r>
            <a:r>
              <a:rPr lang="nl-NL" dirty="0" err="1"/>
              <a:t>MaDagasKar</a:t>
            </a:r>
            <a:r>
              <a:rPr lang="nl-NL" dirty="0"/>
              <a:t> Stroming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1E57D0B-7261-4743-A536-5FA41632A3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311" r="26549"/>
          <a:stretch/>
        </p:blipFill>
        <p:spPr>
          <a:xfrm>
            <a:off x="4861013" y="4745037"/>
            <a:ext cx="7204655" cy="18383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5695D62-F9E2-4719-828D-19D36B82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2" y="1417638"/>
            <a:ext cx="4156910" cy="387771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309C8A-FD50-409F-809B-C400C1910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810" y="423029"/>
            <a:ext cx="3190858" cy="381208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5B519F3-00DE-458D-8735-EDAF87CBA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013" y="1417638"/>
            <a:ext cx="3736482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A42BB-8FE0-4578-8B75-D7B99E6C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Getijden in de Waddenzee</a:t>
            </a:r>
          </a:p>
        </p:txBody>
      </p:sp>
      <p:pic>
        <p:nvPicPr>
          <p:cNvPr id="4" name="Getij_normaal">
            <a:hlinkClick r:id="" action="ppaction://media"/>
            <a:extLst>
              <a:ext uri="{FF2B5EF4-FFF2-40B4-BE49-F238E27FC236}">
                <a16:creationId xmlns:a16="http://schemas.microsoft.com/office/drawing/2014/main" id="{C631FDCC-C054-4528-9D43-C37EDCEA04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606" y="1417637"/>
            <a:ext cx="9679313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1DDCD-DF1B-45B4-9717-1982E8D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Staande en/of Lopende golf?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3F7E7E-4C68-4840-B5BD-257A106482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85E601-C5D5-4EB6-973A-336769F0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600200"/>
            <a:ext cx="8410575" cy="5029200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AD487BB-C641-4104-91C9-11D1A65BD4ED}"/>
              </a:ext>
            </a:extLst>
          </p:cNvPr>
          <p:cNvCxnSpPr/>
          <p:nvPr/>
        </p:nvCxnSpPr>
        <p:spPr>
          <a:xfrm>
            <a:off x="1995055" y="2041236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78B769F-2552-4D48-9718-F0F08438E116}"/>
              </a:ext>
            </a:extLst>
          </p:cNvPr>
          <p:cNvCxnSpPr/>
          <p:nvPr/>
        </p:nvCxnSpPr>
        <p:spPr>
          <a:xfrm>
            <a:off x="2258287" y="2018146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3A8E2E1-B6D1-4772-AA2F-B825A6064B66}"/>
              </a:ext>
            </a:extLst>
          </p:cNvPr>
          <p:cNvCxnSpPr/>
          <p:nvPr/>
        </p:nvCxnSpPr>
        <p:spPr>
          <a:xfrm>
            <a:off x="2466109" y="2022770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8315448-2725-4BFE-88B2-F050A805C38E}"/>
              </a:ext>
            </a:extLst>
          </p:cNvPr>
          <p:cNvCxnSpPr/>
          <p:nvPr/>
        </p:nvCxnSpPr>
        <p:spPr>
          <a:xfrm>
            <a:off x="2692401" y="2018146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A56A8B0-71C5-4B5F-9EC4-12DD44EEE79A}"/>
              </a:ext>
            </a:extLst>
          </p:cNvPr>
          <p:cNvCxnSpPr/>
          <p:nvPr/>
        </p:nvCxnSpPr>
        <p:spPr>
          <a:xfrm>
            <a:off x="2909456" y="2004293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B619142-D85D-411A-B117-3E50DA1D1009}"/>
              </a:ext>
            </a:extLst>
          </p:cNvPr>
          <p:cNvCxnSpPr/>
          <p:nvPr/>
        </p:nvCxnSpPr>
        <p:spPr>
          <a:xfrm>
            <a:off x="3144985" y="1999675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CC57569-5461-4B65-862C-A120CD824B6C}"/>
              </a:ext>
            </a:extLst>
          </p:cNvPr>
          <p:cNvCxnSpPr/>
          <p:nvPr/>
        </p:nvCxnSpPr>
        <p:spPr>
          <a:xfrm>
            <a:off x="3371273" y="2032007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0875480-78B9-4275-A20E-065DDEDD1A4C}"/>
              </a:ext>
            </a:extLst>
          </p:cNvPr>
          <p:cNvCxnSpPr/>
          <p:nvPr/>
        </p:nvCxnSpPr>
        <p:spPr>
          <a:xfrm>
            <a:off x="3588328" y="2036626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72C0C202-F9AE-4948-8BA0-841002387A4E}"/>
              </a:ext>
            </a:extLst>
          </p:cNvPr>
          <p:cNvCxnSpPr/>
          <p:nvPr/>
        </p:nvCxnSpPr>
        <p:spPr>
          <a:xfrm>
            <a:off x="3805380" y="2096666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42B7F58D-557C-4E24-B4BE-7D046B0E75DE}"/>
              </a:ext>
            </a:extLst>
          </p:cNvPr>
          <p:cNvCxnSpPr/>
          <p:nvPr/>
        </p:nvCxnSpPr>
        <p:spPr>
          <a:xfrm>
            <a:off x="4050142" y="2175178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686D98A0-5AFF-4BDC-BF2F-C0FFDBE50261}"/>
              </a:ext>
            </a:extLst>
          </p:cNvPr>
          <p:cNvCxnSpPr/>
          <p:nvPr/>
        </p:nvCxnSpPr>
        <p:spPr>
          <a:xfrm>
            <a:off x="4267195" y="2170562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23BB3FD-0D02-490A-BC39-1CD09C4307C6}"/>
              </a:ext>
            </a:extLst>
          </p:cNvPr>
          <p:cNvCxnSpPr/>
          <p:nvPr/>
        </p:nvCxnSpPr>
        <p:spPr>
          <a:xfrm>
            <a:off x="4479630" y="2225979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A4E563D-D2F4-4FBD-AE4F-77BB872A291C}"/>
              </a:ext>
            </a:extLst>
          </p:cNvPr>
          <p:cNvCxnSpPr/>
          <p:nvPr/>
        </p:nvCxnSpPr>
        <p:spPr>
          <a:xfrm>
            <a:off x="4705924" y="2165944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AC751180-EAAA-4911-94D1-9E47922F7178}"/>
              </a:ext>
            </a:extLst>
          </p:cNvPr>
          <p:cNvCxnSpPr/>
          <p:nvPr/>
        </p:nvCxnSpPr>
        <p:spPr>
          <a:xfrm>
            <a:off x="4936827" y="2184417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E2A20EF-4458-4EA3-B6EF-E954CC364B88}"/>
              </a:ext>
            </a:extLst>
          </p:cNvPr>
          <p:cNvCxnSpPr/>
          <p:nvPr/>
        </p:nvCxnSpPr>
        <p:spPr>
          <a:xfrm>
            <a:off x="5149263" y="2165944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F77056-DFC9-421B-8F8C-AC2B462F0806}"/>
              </a:ext>
            </a:extLst>
          </p:cNvPr>
          <p:cNvCxnSpPr/>
          <p:nvPr/>
        </p:nvCxnSpPr>
        <p:spPr>
          <a:xfrm>
            <a:off x="5370943" y="2378379"/>
            <a:ext cx="0" cy="4073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461" y="0"/>
            <a:ext cx="10566400" cy="1143000"/>
          </a:xfrm>
        </p:spPr>
        <p:txBody>
          <a:bodyPr/>
          <a:lstStyle/>
          <a:p>
            <a:r>
              <a:rPr lang="en-US" dirty="0" err="1"/>
              <a:t>Harmonische</a:t>
            </a:r>
            <a:r>
              <a:rPr lang="en-US" dirty="0"/>
              <a:t> </a:t>
            </a:r>
            <a:r>
              <a:rPr lang="en-US" dirty="0" err="1"/>
              <a:t>Analyse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201"/>
            <a:ext cx="5486411" cy="5486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86274" y="1931081"/>
            <a:ext cx="2494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 </a:t>
            </a:r>
            <a:r>
              <a:rPr lang="en-US" dirty="0" err="1"/>
              <a:t>weten</a:t>
            </a:r>
            <a:r>
              <a:rPr lang="en-US" dirty="0"/>
              <a:t> we?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Sinus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Periode</a:t>
            </a:r>
            <a:r>
              <a:rPr lang="en-US" dirty="0"/>
              <a:t>: 12:25 </a:t>
            </a:r>
            <a:r>
              <a:rPr lang="en-US" dirty="0" err="1"/>
              <a:t>uur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26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201"/>
            <a:ext cx="5486411" cy="54864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886200" y="3200400"/>
            <a:ext cx="2743200" cy="1676400"/>
            <a:chOff x="2819400" y="3733800"/>
            <a:chExt cx="2209800" cy="11430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H="1">
              <a:off x="4495800" y="37338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>
              <a:off x="2819400" y="4876800"/>
              <a:ext cx="8382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523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90489"/>
            <a:ext cx="10566400" cy="1143000"/>
          </a:xfrm>
        </p:spPr>
        <p:txBody>
          <a:bodyPr/>
          <a:lstStyle/>
          <a:p>
            <a:r>
              <a:rPr lang="en-US" dirty="0"/>
              <a:t>Rest </a:t>
            </a:r>
            <a:r>
              <a:rPr lang="en-US" dirty="0" err="1"/>
              <a:t>stroming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333489"/>
            <a:ext cx="5486411" cy="548641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81200" y="1333489"/>
            <a:ext cx="6407546" cy="4824811"/>
            <a:chOff x="457200" y="1333488"/>
            <a:chExt cx="6407546" cy="4824811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H="1">
              <a:off x="4876800" y="1755976"/>
              <a:ext cx="1143000" cy="4538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5795222" y="133348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1.14 m/s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578896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-1.26 m/s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2057400" y="5943600"/>
              <a:ext cx="914400" cy="761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082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6195"/>
            <a:ext cx="10566400" cy="1143000"/>
          </a:xfrm>
        </p:spPr>
        <p:txBody>
          <a:bodyPr/>
          <a:lstStyle/>
          <a:p>
            <a:r>
              <a:rPr lang="en-US" dirty="0"/>
              <a:t>Amplitude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190"/>
            <a:ext cx="5486411" cy="54864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724400" y="4191000"/>
            <a:ext cx="0" cy="1600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553200" y="2133600"/>
            <a:ext cx="0" cy="2057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094272" y="431503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-0.21 m/s</a:t>
            </a:r>
          </a:p>
        </p:txBody>
      </p:sp>
    </p:spTree>
    <p:extLst>
      <p:ext uri="{BB962C8B-B14F-4D97-AF65-F5344CB8AC3E}">
        <p14:creationId xmlns:p14="http://schemas.microsoft.com/office/powerpoint/2010/main" val="2784609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4301"/>
            <a:ext cx="10566400" cy="1143000"/>
          </a:xfrm>
        </p:spPr>
        <p:txBody>
          <a:bodyPr/>
          <a:lstStyle/>
          <a:p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Oplossing</a:t>
            </a:r>
            <a:r>
              <a:rPr lang="en-US" dirty="0"/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201"/>
            <a:ext cx="5486411" cy="54864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67738" y="41910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-0.21 m/s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581775" y="2438400"/>
            <a:ext cx="0" cy="1752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770908" y="217753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1.16 m/s</a:t>
            </a:r>
          </a:p>
        </p:txBody>
      </p:sp>
    </p:spTree>
    <p:extLst>
      <p:ext uri="{BB962C8B-B14F-4D97-AF65-F5344CB8AC3E}">
        <p14:creationId xmlns:p14="http://schemas.microsoft.com/office/powerpoint/2010/main" val="3729940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88" y="0"/>
            <a:ext cx="10566400" cy="1143000"/>
          </a:xfrm>
        </p:spPr>
        <p:txBody>
          <a:bodyPr/>
          <a:lstStyle/>
          <a:p>
            <a:r>
              <a:rPr lang="en-US" dirty="0" err="1"/>
              <a:t>Som</a:t>
            </a:r>
            <a:r>
              <a:rPr lang="en-US" dirty="0"/>
              <a:t> van de </a:t>
            </a:r>
            <a:r>
              <a:rPr lang="en-US" dirty="0" err="1"/>
              <a:t>fouten</a:t>
            </a:r>
            <a:r>
              <a:rPr lang="en-US" dirty="0"/>
              <a:t> zo </a:t>
            </a:r>
            <a:r>
              <a:rPr lang="en-US" dirty="0" err="1"/>
              <a:t>klein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201"/>
            <a:ext cx="5486411" cy="54864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2601" y="22098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498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 op lange termijn </a:t>
            </a:r>
            <a:br>
              <a:rPr lang="nl-NL" dirty="0"/>
            </a:br>
            <a:r>
              <a:rPr lang="nl-NL" dirty="0"/>
              <a:t>Metingen in April/Mei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</p:spPr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1420091"/>
            <a:ext cx="6400813" cy="2743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09" y="4015832"/>
            <a:ext cx="402967" cy="470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4010892"/>
            <a:ext cx="407194" cy="475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06" y="4010892"/>
            <a:ext cx="407194" cy="475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58200" y="187729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snelheid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745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5148"/>
            <a:ext cx="10566400" cy="1143000"/>
          </a:xfrm>
        </p:spPr>
        <p:txBody>
          <a:bodyPr/>
          <a:lstStyle/>
          <a:p>
            <a:r>
              <a:rPr lang="nl-NL" dirty="0"/>
              <a:t>Kinetische Energie van de getijstroming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7A252-CB76-41C3-97DC-4BEE7A853A2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1447801" y="1143000"/>
            <a:ext cx="4544577" cy="324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6172201" y="1143000"/>
            <a:ext cx="4544577" cy="324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/>
          <a:stretch/>
        </p:blipFill>
        <p:spPr>
          <a:xfrm>
            <a:off x="3882395" y="4038600"/>
            <a:ext cx="4219964" cy="3042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4118" y="12954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getijstroming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80574" y="12954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Getij+rest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1342" y="419100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Verschil</a:t>
            </a:r>
            <a:r>
              <a:rPr lang="en-US" dirty="0"/>
              <a:t>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9990" y="11336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kWh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26" y="76201"/>
            <a:ext cx="9048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6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EF52B-1DA0-42F9-B4AD-3BD3C692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Waddenzee en Noordzee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0838EA-0005-41BB-BB5A-E5EF43420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8"/>
          <a:stretch/>
        </p:blipFill>
        <p:spPr>
          <a:xfrm>
            <a:off x="6572250" y="2608930"/>
            <a:ext cx="5619750" cy="42490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E77844-5AF5-4A8C-8D6E-20F1EDADC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1"/>
          <a:stretch/>
        </p:blipFill>
        <p:spPr>
          <a:xfrm>
            <a:off x="7532298" y="0"/>
            <a:ext cx="4659701" cy="23261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B9D7480-6EFD-4FAA-89FF-B8280CF91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5" y="1429670"/>
            <a:ext cx="6183672" cy="286560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623DAA-D490-4EDD-ABB7-95E9C5B76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65" y="4369008"/>
            <a:ext cx="2648082" cy="22654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0F02251-142A-4A90-9773-F5584EAB4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161" y="4733465"/>
            <a:ext cx="3696675" cy="190098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FABFAA5-42B2-4764-A2DE-1F9C279A220E}"/>
              </a:ext>
            </a:extLst>
          </p:cNvPr>
          <p:cNvSpPr txBox="1"/>
          <p:nvPr/>
        </p:nvSpPr>
        <p:spPr>
          <a:xfrm>
            <a:off x="8369560" y="89972"/>
            <a:ext cx="320709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Veerboten Den Helder - Texel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8F2302-5B75-48A7-ACF4-47A565A9C3A8}"/>
              </a:ext>
            </a:extLst>
          </p:cNvPr>
          <p:cNvSpPr txBox="1"/>
          <p:nvPr/>
        </p:nvSpPr>
        <p:spPr>
          <a:xfrm>
            <a:off x="3964930" y="3519039"/>
            <a:ext cx="1749197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Blow-out NH</a:t>
            </a:r>
            <a:r>
              <a:rPr lang="nl-NL" baseline="-25000" dirty="0"/>
              <a:t>4</a:t>
            </a:r>
            <a:r>
              <a:rPr lang="nl-NL" dirty="0"/>
              <a:t> </a:t>
            </a:r>
          </a:p>
          <a:p>
            <a:r>
              <a:rPr lang="nl-NL" dirty="0"/>
              <a:t>in de Noordzee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B4F4DDF-9F39-485C-ADBF-B2129D5B4DF9}"/>
              </a:ext>
            </a:extLst>
          </p:cNvPr>
          <p:cNvSpPr txBox="1"/>
          <p:nvPr/>
        </p:nvSpPr>
        <p:spPr>
          <a:xfrm>
            <a:off x="1108491" y="5565737"/>
            <a:ext cx="1095172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ROFI bij </a:t>
            </a:r>
          </a:p>
          <a:p>
            <a:r>
              <a:rPr lang="nl-NL" dirty="0" err="1"/>
              <a:t>Ijmuiden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E9062F7-DECB-4F59-A68F-3B431A31296D}"/>
              </a:ext>
            </a:extLst>
          </p:cNvPr>
          <p:cNvSpPr txBox="1"/>
          <p:nvPr/>
        </p:nvSpPr>
        <p:spPr>
          <a:xfrm>
            <a:off x="4144467" y="5704236"/>
            <a:ext cx="1569660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Droogvalduur</a:t>
            </a:r>
          </a:p>
          <a:p>
            <a:r>
              <a:rPr lang="nl-NL" dirty="0"/>
              <a:t>Waddenzee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7D14518-197D-488F-8CA6-8AA35490A011}"/>
              </a:ext>
            </a:extLst>
          </p:cNvPr>
          <p:cNvSpPr txBox="1"/>
          <p:nvPr/>
        </p:nvSpPr>
        <p:spPr>
          <a:xfrm>
            <a:off x="10750579" y="1913520"/>
            <a:ext cx="1441420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slibtransport</a:t>
            </a:r>
          </a:p>
        </p:txBody>
      </p:sp>
    </p:spTree>
    <p:extLst>
      <p:ext uri="{BB962C8B-B14F-4D97-AF65-F5344CB8AC3E}">
        <p14:creationId xmlns:p14="http://schemas.microsoft.com/office/powerpoint/2010/main" val="42240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80655-EB7F-424A-8449-A04883E0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Schatting met behulp van de veerbootmetingen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893C30-EEF9-42FF-ADB0-8D2C4DB1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6" y="1524001"/>
            <a:ext cx="5934075" cy="429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3C57C-2942-431A-89A1-AC395C5D25BC}"/>
              </a:ext>
            </a:extLst>
          </p:cNvPr>
          <p:cNvSpPr txBox="1"/>
          <p:nvPr/>
        </p:nvSpPr>
        <p:spPr>
          <a:xfrm>
            <a:off x="4038601" y="5867400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gemiddeld</a:t>
            </a:r>
            <a:r>
              <a:rPr lang="en-US" dirty="0"/>
              <a:t> = 88 MWh per </a:t>
            </a:r>
            <a:r>
              <a:rPr lang="en-US" dirty="0" err="1"/>
              <a:t>jaar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FC0AD4-D6C2-4FA6-BD51-1227F938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266" y="4619"/>
            <a:ext cx="3145734" cy="303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68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556E9-FF74-438A-8984-2D24F35D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GOLVEN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8186A74-9AC1-42C5-8538-FF83BBEE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6" y="1403923"/>
            <a:ext cx="6493164" cy="5454077"/>
          </a:xfrm>
        </p:spPr>
      </p:pic>
    </p:spTree>
    <p:extLst>
      <p:ext uri="{BB962C8B-B14F-4D97-AF65-F5344CB8AC3E}">
        <p14:creationId xmlns:p14="http://schemas.microsoft.com/office/powerpoint/2010/main" val="2198421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DD033A3-7968-4D60-930D-AFE9CEE15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6951" cy="6858000"/>
          </a:xfrm>
        </p:spPr>
      </p:pic>
    </p:spTree>
    <p:extLst>
      <p:ext uri="{BB962C8B-B14F-4D97-AF65-F5344CB8AC3E}">
        <p14:creationId xmlns:p14="http://schemas.microsoft.com/office/powerpoint/2010/main" val="1675679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EE102-4555-427B-8C3E-9CF22FBF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Beweging platform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C1CBB1-773A-4A28-A586-40D96FA72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3" y="1766455"/>
            <a:ext cx="5615296" cy="452596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23CEB06-3875-4A37-B84A-944202E5A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13" y="1766455"/>
            <a:ext cx="5774544" cy="45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0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57B8F-033D-4E85-9AFC-E8EC7666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in Stroming Noordzijde (NS)/ </a:t>
            </a:r>
            <a:r>
              <a:rPr lang="nl-NL" dirty="0" err="1"/>
              <a:t>WESTzijde</a:t>
            </a:r>
            <a:r>
              <a:rPr lang="nl-NL" dirty="0"/>
              <a:t> (WS)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0A2F66-6434-4193-9A74-CA90295C4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1" y="1417638"/>
            <a:ext cx="8052496" cy="5263583"/>
          </a:xfrm>
        </p:spPr>
      </p:pic>
    </p:spTree>
    <p:extLst>
      <p:ext uri="{BB962C8B-B14F-4D97-AF65-F5344CB8AC3E}">
        <p14:creationId xmlns:p14="http://schemas.microsoft.com/office/powerpoint/2010/main" val="591369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F78E2-1BB0-4ECD-BAF0-EB432F34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snelheid </a:t>
            </a:r>
            <a:r>
              <a:rPr lang="nl-NL" dirty="0" err="1"/>
              <a:t>vs</a:t>
            </a:r>
            <a:r>
              <a:rPr lang="nl-NL" dirty="0"/>
              <a:t> </a:t>
            </a:r>
            <a:r>
              <a:rPr lang="nl-NL" dirty="0" err="1"/>
              <a:t>sNelheid</a:t>
            </a:r>
            <a:r>
              <a:rPr lang="nl-NL" dirty="0"/>
              <a:t> voor </a:t>
            </a:r>
            <a:r>
              <a:rPr lang="nl-NL" dirty="0" err="1"/>
              <a:t>TuRBINE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C1F4051-5287-4DD5-B8E4-9F8191B2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819762"/>
            <a:ext cx="10566400" cy="4086839"/>
          </a:xfrm>
        </p:spPr>
      </p:pic>
    </p:spTree>
    <p:extLst>
      <p:ext uri="{BB962C8B-B14F-4D97-AF65-F5344CB8AC3E}">
        <p14:creationId xmlns:p14="http://schemas.microsoft.com/office/powerpoint/2010/main" val="4210175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984FF81-3F91-44A7-B64B-9E071BDE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17338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3899F4C-C23B-41CF-A5FE-89549289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338" y="274638"/>
            <a:ext cx="5861862" cy="1143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DF9701-49F1-45C1-A37E-73A49577DE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61861" y="1600200"/>
            <a:ext cx="5978685" cy="4114800"/>
          </a:xfrm>
        </p:spPr>
        <p:txBody>
          <a:bodyPr/>
          <a:lstStyle/>
          <a:p>
            <a:r>
              <a:rPr lang="nl-NL" dirty="0"/>
              <a:t>PWS EN MEESTERPROEF</a:t>
            </a:r>
          </a:p>
          <a:p>
            <a:pPr marL="0" indent="0">
              <a:buNone/>
            </a:pPr>
            <a:r>
              <a:rPr lang="nl-NL" dirty="0"/>
              <a:t>Bas Brinkman &amp; Richard </a:t>
            </a:r>
            <a:r>
              <a:rPr lang="nl-NL" dirty="0" err="1"/>
              <a:t>Wols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Begeleiding: </a:t>
            </a:r>
          </a:p>
          <a:p>
            <a:pPr marL="0" indent="0">
              <a:buNone/>
            </a:pPr>
            <a:r>
              <a:rPr lang="nl-NL" dirty="0"/>
              <a:t>Dhr. Visser (O&amp;O)</a:t>
            </a:r>
          </a:p>
          <a:p>
            <a:pPr marL="0" indent="0">
              <a:buNone/>
            </a:pPr>
            <a:r>
              <a:rPr lang="nl-NL" dirty="0"/>
              <a:t>Mevr. Dr. Nauw (Na)</a:t>
            </a:r>
          </a:p>
          <a:p>
            <a:pPr marL="0" indent="0">
              <a:buNone/>
            </a:pPr>
            <a:r>
              <a:rPr lang="nl-NL" dirty="0"/>
              <a:t>Prof. L. Maas (fysisch oceanograaf, UU, NIOZ)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25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>
            <a:extLst>
              <a:ext uri="{FF2B5EF4-FFF2-40B4-BE49-F238E27FC236}">
                <a16:creationId xmlns:a16="http://schemas.microsoft.com/office/drawing/2014/main" id="{0E439F83-FD56-41F4-A2FE-4D19CE82D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32870" r="6558" b="35630"/>
          <a:stretch/>
        </p:blipFill>
        <p:spPr>
          <a:xfrm>
            <a:off x="1592052" y="-350044"/>
            <a:ext cx="9144000" cy="23579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dirty="0" err="1"/>
              <a:t>BlueTEC</a:t>
            </a:r>
            <a:r>
              <a:rPr lang="nl-NL" dirty="0"/>
              <a:t> Texel: getijdenenergiecentrale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 dirty="0"/>
              <a:t>Janine Nauw</a:t>
            </a:r>
            <a:r>
              <a:rPr lang="nl-NL" baseline="30000" dirty="0"/>
              <a:t>1,2,3</a:t>
            </a:r>
            <a:endParaRPr lang="nl-NL" dirty="0"/>
          </a:p>
          <a:p>
            <a:pPr rtl="0"/>
            <a:r>
              <a:rPr lang="nl-NL" dirty="0"/>
              <a:t>Walther Lenting</a:t>
            </a:r>
            <a:r>
              <a:rPr lang="nl-NL" baseline="30000" dirty="0"/>
              <a:t>1,2,4</a:t>
            </a:r>
            <a:endParaRPr lang="nl-NL" dirty="0"/>
          </a:p>
          <a:p>
            <a:pPr rtl="0"/>
            <a:r>
              <a:rPr lang="nl-NL" dirty="0"/>
              <a:t>Leandro Ponsoni</a:t>
            </a:r>
            <a:r>
              <a:rPr lang="nl-NL" baseline="30000" dirty="0"/>
              <a:t>1,2,5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91417E-DDA2-463E-B3FD-26913A372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89" y="110363"/>
            <a:ext cx="2727746" cy="849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E71CCA-2388-4C35-ADC0-3DC23E12B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402" y="110363"/>
            <a:ext cx="2716310" cy="83677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9C2BA5-CE6F-49E7-AC4E-BD435270F7DF}"/>
              </a:ext>
            </a:extLst>
          </p:cNvPr>
          <p:cNvSpPr txBox="1"/>
          <p:nvPr/>
        </p:nvSpPr>
        <p:spPr>
          <a:xfrm>
            <a:off x="2491083" y="186217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nl-NL" b="1" baseline="30000" dirty="0"/>
              <a:t>1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7397ED-0D1A-4726-8F6E-0D061EF1BFCA}"/>
              </a:ext>
            </a:extLst>
          </p:cNvPr>
          <p:cNvSpPr txBox="1"/>
          <p:nvPr/>
        </p:nvSpPr>
        <p:spPr>
          <a:xfrm>
            <a:off x="11713113" y="193471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nl-NL" b="1" baseline="30000" dirty="0"/>
              <a:t>2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BD6EA28-2CDA-4AC3-8391-8B90B04E0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" y="5031239"/>
            <a:ext cx="2727747" cy="1668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337E3FA-FCA9-4274-9B4A-0C5C53967D2F}"/>
              </a:ext>
            </a:extLst>
          </p:cNvPr>
          <p:cNvSpPr txBox="1"/>
          <p:nvPr/>
        </p:nvSpPr>
        <p:spPr>
          <a:xfrm>
            <a:off x="126288" y="5140082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nl-NL" b="1" baseline="30000" dirty="0"/>
              <a:t>3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8DC08EF-85AA-4ECE-A79C-9802DCDCB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12" y="5772448"/>
            <a:ext cx="338137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C42197A-5859-4ECE-A988-A52EE8BA251C}"/>
              </a:ext>
            </a:extLst>
          </p:cNvPr>
          <p:cNvSpPr txBox="1"/>
          <p:nvPr/>
        </p:nvSpPr>
        <p:spPr>
          <a:xfrm>
            <a:off x="4218374" y="5772448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nl-NL" b="1" baseline="30000" dirty="0"/>
              <a:t>4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FF31BEA7-37FB-43B7-8A53-CB260BCB9AA9}"/>
              </a:ext>
            </a:extLst>
          </p:cNvPr>
          <p:cNvGrpSpPr/>
          <p:nvPr/>
        </p:nvGrpSpPr>
        <p:grpSpPr>
          <a:xfrm>
            <a:off x="7943278" y="5835947"/>
            <a:ext cx="4119418" cy="882073"/>
            <a:chOff x="8072582" y="5975926"/>
            <a:chExt cx="4119418" cy="882073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BA405F1-2EB5-43F6-971B-DC37A288C7B1}"/>
                </a:ext>
              </a:extLst>
            </p:cNvPr>
            <p:cNvSpPr/>
            <p:nvPr/>
          </p:nvSpPr>
          <p:spPr>
            <a:xfrm>
              <a:off x="8072582" y="5975926"/>
              <a:ext cx="4119418" cy="882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58DFA583-685A-4CCC-8316-C0B0329F6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127" y="6121491"/>
              <a:ext cx="3771612" cy="603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798CB77A-728D-4980-98EA-AFF68E3A30E9}"/>
              </a:ext>
            </a:extLst>
          </p:cNvPr>
          <p:cNvSpPr txBox="1"/>
          <p:nvPr/>
        </p:nvSpPr>
        <p:spPr>
          <a:xfrm>
            <a:off x="7872562" y="5848462"/>
            <a:ext cx="2696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nl-NL" b="1" baseline="30000" dirty="0"/>
              <a:t>5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B7E09137-DEE9-4C72-9720-69F284F3A5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025" y="4595879"/>
            <a:ext cx="1243671" cy="12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Picture 38" descr="NWO">
            <a:extLst>
              <a:ext uri="{FF2B5EF4-FFF2-40B4-BE49-F238E27FC236}">
                <a16:creationId xmlns:a16="http://schemas.microsoft.com/office/drawing/2014/main" id="{B06E329B-CDFB-45DE-AD31-F69E3C40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26288" y="960184"/>
            <a:ext cx="696266" cy="32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311D8-DDA7-4502-9E3A-8CF4CC25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Publicatie (aug 2018)</a:t>
            </a:r>
            <a:br>
              <a:rPr lang="nl-NL" dirty="0"/>
            </a:br>
            <a:r>
              <a:rPr lang="nl-NL" dirty="0"/>
              <a:t>Marine Science </a:t>
            </a:r>
            <a:r>
              <a:rPr lang="nl-NL" dirty="0" err="1"/>
              <a:t>and</a:t>
            </a:r>
            <a:r>
              <a:rPr lang="nl-NL" dirty="0"/>
              <a:t> Technology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DFAEDC-DB92-4A27-AB2B-B15F098F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417638"/>
            <a:ext cx="10953750" cy="47720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C5A12D7-9726-407A-A278-FD8DF6D22DB0}"/>
              </a:ext>
            </a:extLst>
          </p:cNvPr>
          <p:cNvSpPr txBox="1"/>
          <p:nvPr/>
        </p:nvSpPr>
        <p:spPr>
          <a:xfrm>
            <a:off x="6399599" y="6189663"/>
            <a:ext cx="517327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nl-NL" dirty="0"/>
              <a:t>Laat je e-mail adres achter, dan stuur ik je de pdf</a:t>
            </a:r>
          </a:p>
        </p:txBody>
      </p:sp>
    </p:spTree>
    <p:extLst>
      <p:ext uri="{BB962C8B-B14F-4D97-AF65-F5344CB8AC3E}">
        <p14:creationId xmlns:p14="http://schemas.microsoft.com/office/powerpoint/2010/main" val="30871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jabloon met oceaan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361_TF03460535" id="{FA000617-B167-46A1-9B7D-4C75E8E5F5F3}" vid="{6F8172B9-13C1-4516-BCA4-EC010111899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DC6412-8CE7-4C8A-96E9-2669F16D17E8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http://purl.org/dc/elements/1.1/"/>
    <ds:schemaRef ds:uri="a4f35948-e619-41b3-aa29-22878b09cfd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 met oceaanontwerp</Template>
  <TotalTime>7390</TotalTime>
  <Words>1218</Words>
  <Application>Microsoft Office PowerPoint</Application>
  <PresentationFormat>Breedbeeld</PresentationFormat>
  <Paragraphs>326</Paragraphs>
  <Slides>65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Cambria Math</vt:lpstr>
      <vt:lpstr>Times New Roman</vt:lpstr>
      <vt:lpstr>Verdana</vt:lpstr>
      <vt:lpstr>Sjabloon met oceaanontwerp</vt:lpstr>
      <vt:lpstr>Wetenschapper voor de klas</vt:lpstr>
      <vt:lpstr>Janine Nauw – van Der Vegt</vt:lpstr>
      <vt:lpstr>Janine Nauw – Van Der Vegt (42, Zwolle)</vt:lpstr>
      <vt:lpstr>Laag-frequente variabiliteit van de windgedreven oceaanstroming</vt:lpstr>
      <vt:lpstr>Oost-MaDagasKar Stroming</vt:lpstr>
      <vt:lpstr>Waddenzee en Noordzee</vt:lpstr>
      <vt:lpstr>PowerPoint-presentatie</vt:lpstr>
      <vt:lpstr>BlueTEC Texel: getijdenenergiecentrale</vt:lpstr>
      <vt:lpstr>Publicatie (aug 2018) Marine Science and Technology</vt:lpstr>
      <vt:lpstr>Doel van Deze presentatie</vt:lpstr>
      <vt:lpstr>Bluetec Texel - Demonstratieproject</vt:lpstr>
      <vt:lpstr>Getijden in het Marsdiep</vt:lpstr>
      <vt:lpstr>Reststroming en wind</vt:lpstr>
      <vt:lpstr>Wat ging er aan vooraf?</vt:lpstr>
      <vt:lpstr>Bepaling optimale locatie</vt:lpstr>
      <vt:lpstr>Akoestische Doppler Stromingsprofielmeter (ADCP)</vt:lpstr>
      <vt:lpstr>13-uurs STROMINGSprofielmetingen</vt:lpstr>
      <vt:lpstr>Welke locatie geeft de meeste energie?</vt:lpstr>
      <vt:lpstr>Getijsignaal met Harmonische analyse</vt:lpstr>
      <vt:lpstr>Kinetische energie van HET water</vt:lpstr>
      <vt:lpstr>DE optimale Locatie</vt:lpstr>
      <vt:lpstr>Energie op lange termijn?  Metingen in April/Mei 2009</vt:lpstr>
      <vt:lpstr>ONTWERP Van het platform</vt:lpstr>
      <vt:lpstr>Testen Turbine</vt:lpstr>
      <vt:lpstr>Omdraaien van de bladen</vt:lpstr>
      <vt:lpstr>Stromingsreductie en energieverschil</vt:lpstr>
      <vt:lpstr>Modulair system</vt:lpstr>
      <vt:lpstr>Land- en Zeekabel</vt:lpstr>
      <vt:lpstr>Films</vt:lpstr>
      <vt:lpstr>Doop van het platform op 9 april 2015</vt:lpstr>
      <vt:lpstr>Onderzoek naar Krachten op het platform &amp; turbine -&gt; efficiëntie</vt:lpstr>
      <vt:lpstr>MEEtProgramMA OP DE BlueTec</vt:lpstr>
      <vt:lpstr>Plaatsen ADCPs </vt:lpstr>
      <vt:lpstr>Stromingsmetingen</vt:lpstr>
      <vt:lpstr>Stroming voor en Na TURBINE</vt:lpstr>
      <vt:lpstr>PowerPoint-presentatie</vt:lpstr>
      <vt:lpstr>Dank aan:</vt:lpstr>
      <vt:lpstr>DISCUSSIe</vt:lpstr>
      <vt:lpstr>Discussie</vt:lpstr>
      <vt:lpstr>PowerPoint-presentatie</vt:lpstr>
      <vt:lpstr>Partners</vt:lpstr>
      <vt:lpstr>Stromingsreductie en energieverschil</vt:lpstr>
      <vt:lpstr>Feiten en Cijfers</vt:lpstr>
      <vt:lpstr>Getijden en  getijdenenergie  wereldwijd</vt:lpstr>
      <vt:lpstr>Wat veroorzaakt het getij?</vt:lpstr>
      <vt:lpstr>Wat veroorzaakt het getij?</vt:lpstr>
      <vt:lpstr>Wat veroorzaakt het getij?</vt:lpstr>
      <vt:lpstr>Springtij vs. DooDtij</vt:lpstr>
      <vt:lpstr>Getijden Noordzee</vt:lpstr>
      <vt:lpstr>Getijden in de Waddenzee</vt:lpstr>
      <vt:lpstr>Staande en/of Lopende golf?</vt:lpstr>
      <vt:lpstr>Harmonische Analyse</vt:lpstr>
      <vt:lpstr>Fase</vt:lpstr>
      <vt:lpstr>Rest stroming</vt:lpstr>
      <vt:lpstr>Amplitude</vt:lpstr>
      <vt:lpstr>Beste Oplossing!</vt:lpstr>
      <vt:lpstr>Som van de fouten zo klein mogelijk!</vt:lpstr>
      <vt:lpstr>Energie op lange termijn  Metingen in April/Mei 2009</vt:lpstr>
      <vt:lpstr>Kinetische Energie van de getijstroming</vt:lpstr>
      <vt:lpstr>Schatting met behulp van de veerbootmetingen</vt:lpstr>
      <vt:lpstr>GOLVEN</vt:lpstr>
      <vt:lpstr>PowerPoint-presentatie</vt:lpstr>
      <vt:lpstr>Beweging platform</vt:lpstr>
      <vt:lpstr>Verschil in Stroming Noordzijde (NS)/ WESTzijde (WS)</vt:lpstr>
      <vt:lpstr>Verschil snelheid vs sNelheid voor TuRBINE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BlueTEC Texel: getijdenenergiecentrale</dc:title>
  <dc:creator>Nauw-van der Vegt, Janine</dc:creator>
  <cp:lastModifiedBy>Nauw-van der Vegt, Janine</cp:lastModifiedBy>
  <cp:revision>97</cp:revision>
  <dcterms:created xsi:type="dcterms:W3CDTF">2018-11-04T08:26:41Z</dcterms:created>
  <dcterms:modified xsi:type="dcterms:W3CDTF">2018-12-16T12:24:48Z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