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3" r:id="rId2"/>
    <p:sldMasterId id="2147483742" r:id="rId3"/>
    <p:sldMasterId id="2147483756" r:id="rId4"/>
    <p:sldMasterId id="2147483770" r:id="rId5"/>
    <p:sldMasterId id="2147483785" r:id="rId6"/>
    <p:sldMasterId id="2147483798" r:id="rId7"/>
    <p:sldMasterId id="2147483826" r:id="rId8"/>
  </p:sldMasterIdLst>
  <p:notesMasterIdLst>
    <p:notesMasterId r:id="rId24"/>
  </p:notesMasterIdLst>
  <p:handoutMasterIdLst>
    <p:handoutMasterId r:id="rId25"/>
  </p:handoutMasterIdLst>
  <p:sldIdLst>
    <p:sldId id="398" r:id="rId9"/>
    <p:sldId id="399" r:id="rId10"/>
    <p:sldId id="400" r:id="rId11"/>
    <p:sldId id="371" r:id="rId12"/>
    <p:sldId id="396" r:id="rId13"/>
    <p:sldId id="397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30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003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81013" autoAdjust="0"/>
  </p:normalViewPr>
  <p:slideViewPr>
    <p:cSldViewPr snapToGrid="0">
      <p:cViewPr varScale="1">
        <p:scale>
          <a:sx n="60" d="100"/>
          <a:sy n="60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DCED7-EAE3-4881-A6FE-1C24010441AB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BE930-9B1D-4985-81C5-FC428927FF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3165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EE012-7574-4E6E-8797-DC80026C89B0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5D0-CEA8-4715-AA20-3B5DC8171E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013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568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649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1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367318" y="1622419"/>
            <a:ext cx="4790836" cy="196419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367318" y="3677792"/>
            <a:ext cx="4200341" cy="27047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149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C Variant 2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86282" y="695559"/>
            <a:ext cx="9031116" cy="15240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796279" y="6480878"/>
            <a:ext cx="2114504" cy="2734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 bwMode="auto">
          <a:xfrm>
            <a:off x="65618" y="6472239"/>
            <a:ext cx="702733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000" b="1">
                <a:solidFill>
                  <a:srgbClr val="003A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F8AA0-F713-49C5-A2BE-22F831281D5A}" type="slidenum">
              <a:rPr lang="nl-NL" altLang="nl-NL">
                <a:ea typeface="ヒラギノ角ゴ Pro W3" pitchFamily="12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 altLang="nl-NL"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32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C Variant 3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486283" y="695559"/>
            <a:ext cx="7382075" cy="25217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796279" y="6480878"/>
            <a:ext cx="2114504" cy="2734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 bwMode="auto">
          <a:xfrm>
            <a:off x="65618" y="6472239"/>
            <a:ext cx="702733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5BABD-7BB2-4C9E-83BB-EF70AABBF855}" type="slidenum">
              <a:rPr lang="nl-NL" altLang="nl-NL">
                <a:ea typeface="ヒラギノ角ゴ Pro W3" pitchFamily="12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 altLang="nl-NL"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176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C Variant 4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68734" y="5012271"/>
            <a:ext cx="9031116" cy="14308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796279" y="6480878"/>
            <a:ext cx="2114504" cy="2734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 bwMode="auto">
          <a:xfrm>
            <a:off x="65618" y="6472239"/>
            <a:ext cx="702733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000" b="1">
                <a:solidFill>
                  <a:srgbClr val="003A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EA8A6-F349-47D5-B09A-FCA34C4A2874}" type="slidenum">
              <a:rPr lang="nl-NL" altLang="nl-NL">
                <a:ea typeface="ヒラギノ角ゴ Pro W3" pitchFamily="12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 altLang="nl-NL"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401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06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pagina A Variant 1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879" y="1129720"/>
            <a:ext cx="11000343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Subtitel 2"/>
          <p:cNvSpPr>
            <a:spLocks noGrp="1"/>
          </p:cNvSpPr>
          <p:nvPr>
            <p:ph type="subTitle" idx="1"/>
          </p:nvPr>
        </p:nvSpPr>
        <p:spPr>
          <a:xfrm>
            <a:off x="796279" y="6472939"/>
            <a:ext cx="2296877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rgbClr val="003A8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65618" y="6472239"/>
            <a:ext cx="70273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3660D3-BF7E-4F7F-8DFA-2093F1FC1A6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81429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3062"/>
            <a:ext cx="12172880" cy="67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03200" y="1546225"/>
            <a:ext cx="5372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7264400" y="6464300"/>
            <a:ext cx="476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i="1" dirty="0" err="1" smtClean="0">
                <a:solidFill>
                  <a:srgbClr val="003A80"/>
                </a:solidFill>
              </a:rPr>
              <a:t>MetaForum</a:t>
            </a:r>
            <a:r>
              <a:rPr lang="nl-NL" sz="1200" i="1" dirty="0" smtClean="0">
                <a:solidFill>
                  <a:srgbClr val="003A80"/>
                </a:solidFill>
              </a:rPr>
              <a:t> – </a:t>
            </a:r>
            <a:r>
              <a:rPr lang="nl-NL" sz="1200" i="1" dirty="0" err="1" smtClean="0">
                <a:solidFill>
                  <a:srgbClr val="003A80"/>
                </a:solidFill>
              </a:rPr>
              <a:t>Ector</a:t>
            </a:r>
            <a:r>
              <a:rPr lang="nl-NL" sz="1200" i="1" dirty="0" smtClean="0">
                <a:solidFill>
                  <a:srgbClr val="003A80"/>
                </a:solidFill>
              </a:rPr>
              <a:t> Hoogstad Architecten – Gulden Feniks 2013</a:t>
            </a:r>
            <a:endParaRPr lang="nl-NL" sz="1200" i="1" dirty="0">
              <a:solidFill>
                <a:srgbClr val="00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4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03200" y="1546225"/>
            <a:ext cx="5372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7264400" y="6464300"/>
            <a:ext cx="476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i="1" dirty="0" smtClean="0">
                <a:solidFill>
                  <a:srgbClr val="003A80"/>
                </a:solidFill>
              </a:rPr>
              <a:t>Software system and </a:t>
            </a:r>
            <a:r>
              <a:rPr lang="nl-NL" sz="1200" i="1" dirty="0" err="1" smtClean="0">
                <a:solidFill>
                  <a:srgbClr val="003A80"/>
                </a:solidFill>
              </a:rPr>
              <a:t>its</a:t>
            </a:r>
            <a:r>
              <a:rPr lang="nl-NL" sz="1200" i="1" dirty="0" smtClean="0">
                <a:solidFill>
                  <a:srgbClr val="003A80"/>
                </a:solidFill>
              </a:rPr>
              <a:t> call </a:t>
            </a:r>
            <a:r>
              <a:rPr lang="nl-NL" sz="1200" i="1" dirty="0" err="1" smtClean="0">
                <a:solidFill>
                  <a:srgbClr val="003A80"/>
                </a:solidFill>
              </a:rPr>
              <a:t>graph</a:t>
            </a:r>
            <a:r>
              <a:rPr lang="nl-NL" sz="1200" i="1" dirty="0" smtClean="0">
                <a:solidFill>
                  <a:srgbClr val="003A80"/>
                </a:solidFill>
              </a:rPr>
              <a:t> – TU/e </a:t>
            </a:r>
            <a:r>
              <a:rPr lang="nl-NL" sz="1200" i="1" dirty="0" err="1" smtClean="0">
                <a:solidFill>
                  <a:srgbClr val="003A80"/>
                </a:solidFill>
              </a:rPr>
              <a:t>Visualisation</a:t>
            </a:r>
            <a:r>
              <a:rPr lang="nl-NL" sz="1200" i="1" dirty="0" smtClean="0">
                <a:solidFill>
                  <a:srgbClr val="003A80"/>
                </a:solidFill>
              </a:rPr>
              <a:t> Group</a:t>
            </a:r>
            <a:endParaRPr lang="nl-NL" sz="1200" i="1" dirty="0">
              <a:solidFill>
                <a:srgbClr val="00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34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" y="1052917"/>
            <a:ext cx="12189545" cy="525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03200" y="1546225"/>
            <a:ext cx="5372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kstvak 1"/>
          <p:cNvSpPr txBox="1"/>
          <p:nvPr userDrawn="1"/>
        </p:nvSpPr>
        <p:spPr>
          <a:xfrm>
            <a:off x="7264400" y="6464300"/>
            <a:ext cx="476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i="1" dirty="0" smtClean="0">
                <a:solidFill>
                  <a:srgbClr val="003A80"/>
                </a:solidFill>
              </a:rPr>
              <a:t>US </a:t>
            </a:r>
            <a:r>
              <a:rPr lang="nl-NL" sz="1200" i="1" dirty="0" err="1" smtClean="0">
                <a:solidFill>
                  <a:srgbClr val="003A80"/>
                </a:solidFill>
              </a:rPr>
              <a:t>migration</a:t>
            </a:r>
            <a:r>
              <a:rPr lang="nl-NL" sz="1200" i="1" dirty="0" smtClean="0">
                <a:solidFill>
                  <a:srgbClr val="003A80"/>
                </a:solidFill>
              </a:rPr>
              <a:t> </a:t>
            </a:r>
            <a:r>
              <a:rPr lang="nl-NL" sz="1200" i="1" dirty="0" err="1" smtClean="0">
                <a:solidFill>
                  <a:srgbClr val="003A80"/>
                </a:solidFill>
              </a:rPr>
              <a:t>graph</a:t>
            </a:r>
            <a:r>
              <a:rPr lang="nl-NL" sz="1200" i="1" dirty="0" smtClean="0">
                <a:solidFill>
                  <a:srgbClr val="003A80"/>
                </a:solidFill>
              </a:rPr>
              <a:t> – TU/e </a:t>
            </a:r>
            <a:r>
              <a:rPr lang="nl-NL" sz="1200" i="1" dirty="0" err="1" smtClean="0">
                <a:solidFill>
                  <a:srgbClr val="003A80"/>
                </a:solidFill>
              </a:rPr>
              <a:t>Visualisation</a:t>
            </a:r>
            <a:r>
              <a:rPr lang="nl-NL" sz="1200" i="1" dirty="0" smtClean="0">
                <a:solidFill>
                  <a:srgbClr val="003A80"/>
                </a:solidFill>
              </a:rPr>
              <a:t> Group</a:t>
            </a:r>
            <a:endParaRPr lang="nl-NL" sz="1200" i="1" dirty="0">
              <a:solidFill>
                <a:srgbClr val="00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82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899"/>
            <a:ext cx="12192000" cy="54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fbeelding 1" descr="tue_contentpagina_a_vs1_warm_red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50"/>
          <a:stretch/>
        </p:blipFill>
        <p:spPr bwMode="auto">
          <a:xfrm>
            <a:off x="0" y="-1"/>
            <a:ext cx="12192000" cy="7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6" y="157547"/>
            <a:ext cx="8062648" cy="551237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03A80"/>
                </a:solidFill>
                <a:latin typeface="+mn-lt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6" y="934676"/>
            <a:ext cx="11664461" cy="5285149"/>
          </a:xfrm>
        </p:spPr>
        <p:txBody>
          <a:bodyPr/>
          <a:lstStyle>
            <a:lvl1pPr>
              <a:defRPr>
                <a:solidFill>
                  <a:srgbClr val="003A80"/>
                </a:solidFill>
              </a:defRPr>
            </a:lvl1pPr>
            <a:lvl2pPr>
              <a:defRPr>
                <a:solidFill>
                  <a:srgbClr val="003A80"/>
                </a:solidFill>
              </a:defRPr>
            </a:lvl2pPr>
            <a:lvl3pPr>
              <a:defRPr>
                <a:solidFill>
                  <a:srgbClr val="003A80"/>
                </a:solidFill>
              </a:defRPr>
            </a:lvl3pPr>
            <a:lvl4pPr>
              <a:defRPr>
                <a:solidFill>
                  <a:srgbClr val="003A80"/>
                </a:solidFill>
              </a:defRPr>
            </a:lvl4pPr>
            <a:lvl5pPr>
              <a:defRPr>
                <a:solidFill>
                  <a:srgbClr val="003A80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3076" y="6409531"/>
            <a:ext cx="2743200" cy="365125"/>
          </a:xfrm>
        </p:spPr>
        <p:txBody>
          <a:bodyPr/>
          <a:lstStyle/>
          <a:p>
            <a:fld id="{F59512A6-4BB2-4BC2-A564-F54BDABA15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953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337" y="6407943"/>
            <a:ext cx="2743200" cy="365125"/>
          </a:xfrm>
        </p:spPr>
        <p:txBody>
          <a:bodyPr/>
          <a:lstStyle/>
          <a:p>
            <a:fld id="{4DB62934-034D-4249-B6AA-C4E41E427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61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1354-B783-4274-8D35-4EFC38FB1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F132-793C-43CF-9AD8-8993929D45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4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2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367318" y="1622419"/>
            <a:ext cx="4790836" cy="196419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367318" y="3677792"/>
            <a:ext cx="4200341" cy="27047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6431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44" y="2776"/>
            <a:ext cx="9156705" cy="4578352"/>
          </a:xfrm>
          <a:prstGeom prst="rect">
            <a:avLst/>
          </a:prstGeom>
        </p:spPr>
      </p:pic>
      <p:pic>
        <p:nvPicPr>
          <p:cNvPr id="4" name="Picture 2" descr="TUE_ppt_RGBlogo_30%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2534" y="4584700"/>
            <a:ext cx="506941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 userDrawn="1"/>
        </p:nvSpPr>
        <p:spPr bwMode="auto">
          <a:xfrm flipH="1">
            <a:off x="7416800" y="0"/>
            <a:ext cx="2607733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101073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4579938"/>
            <a:ext cx="12192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101073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7356684" y="44450"/>
            <a:ext cx="22220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400" b="1">
                <a:solidFill>
                  <a:srgbClr val="FFFFFF"/>
                </a:solidFill>
              </a:rPr>
              <a:t>Where innovation starts</a:t>
            </a: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" y="1"/>
            <a:ext cx="8208433" cy="4581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101073"/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 userDrawn="1"/>
        </p:nvSpPr>
        <p:spPr bwMode="auto">
          <a:xfrm>
            <a:off x="3024717" y="1"/>
            <a:ext cx="7008283" cy="4581525"/>
          </a:xfrm>
          <a:prstGeom prst="parallelogram">
            <a:avLst>
              <a:gd name="adj" fmla="val 28682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2400">
              <a:solidFill>
                <a:srgbClr val="101073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 userDrawn="1"/>
        </p:nvSpPr>
        <p:spPr bwMode="auto">
          <a:xfrm>
            <a:off x="6959600" y="188913"/>
            <a:ext cx="27855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FFFFFF"/>
                </a:solidFill>
              </a:rPr>
              <a:t>Where innovation starts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10685" y="2209800"/>
            <a:ext cx="8231716" cy="99218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Titelstijl van model bewerken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0684" y="3429000"/>
            <a:ext cx="7620000" cy="762000"/>
          </a:xfr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Klik om de titelstijl van het model te bewerken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80800" y="6248400"/>
            <a:ext cx="508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E1F5C1-A7A0-42CB-8FA5-0827941581A2}" type="slidenum">
              <a:rPr lang="en-US">
                <a:solidFill>
                  <a:srgbClr val="D6004A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D60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9704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773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13880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284" y="1979614"/>
            <a:ext cx="5080000" cy="3811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7485" y="1979614"/>
            <a:ext cx="5082116" cy="3811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002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2887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1541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09248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9064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39512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984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3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367317" y="1162800"/>
            <a:ext cx="7828800" cy="12341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367317" y="2559600"/>
            <a:ext cx="7828416" cy="787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85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8800" y="303214"/>
            <a:ext cx="2590800" cy="5487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285" y="303214"/>
            <a:ext cx="7571316" cy="5487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9458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4285" y="303214"/>
            <a:ext cx="10365316" cy="5487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0747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3213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4284" y="1979614"/>
            <a:ext cx="5080000" cy="3811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87485" y="1979613"/>
            <a:ext cx="5082116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87485" y="3960814"/>
            <a:ext cx="5082116" cy="1830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8504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44" y="2776"/>
            <a:ext cx="9156705" cy="4578352"/>
          </a:xfrm>
          <a:prstGeom prst="rect">
            <a:avLst/>
          </a:prstGeom>
        </p:spPr>
      </p:pic>
      <p:pic>
        <p:nvPicPr>
          <p:cNvPr id="4" name="Picture 2" descr="TUE_ppt_RGBlogo_30%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2534" y="4584700"/>
            <a:ext cx="506941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 userDrawn="1"/>
        </p:nvSpPr>
        <p:spPr bwMode="auto">
          <a:xfrm flipH="1">
            <a:off x="7416800" y="0"/>
            <a:ext cx="2607733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101073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4579938"/>
            <a:ext cx="12192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101073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7356684" y="44450"/>
            <a:ext cx="22220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400" b="1">
                <a:solidFill>
                  <a:srgbClr val="FFFFFF"/>
                </a:solidFill>
              </a:rPr>
              <a:t>Where innovation starts</a:t>
            </a: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" y="1"/>
            <a:ext cx="8208433" cy="4581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101073"/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 userDrawn="1"/>
        </p:nvSpPr>
        <p:spPr bwMode="auto">
          <a:xfrm>
            <a:off x="3024717" y="1"/>
            <a:ext cx="7008283" cy="4581525"/>
          </a:xfrm>
          <a:prstGeom prst="parallelogram">
            <a:avLst>
              <a:gd name="adj" fmla="val 28682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2400">
              <a:solidFill>
                <a:srgbClr val="101073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 userDrawn="1"/>
        </p:nvSpPr>
        <p:spPr bwMode="auto">
          <a:xfrm>
            <a:off x="6959600" y="188913"/>
            <a:ext cx="27855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FFFFFF"/>
                </a:solidFill>
              </a:rPr>
              <a:t>Where innovation starts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10685" y="2209800"/>
            <a:ext cx="8231716" cy="99218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Titelstijl van model bewerken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0684" y="3429000"/>
            <a:ext cx="7620000" cy="762000"/>
          </a:xfr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Klik om de titelstijl van het model te bewerken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80800" y="6248400"/>
            <a:ext cx="508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E1F5C1-A7A0-42CB-8FA5-0827941581A2}" type="slidenum">
              <a:rPr lang="en-US">
                <a:solidFill>
                  <a:srgbClr val="D6004A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D60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5073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5568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34721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284" y="1979614"/>
            <a:ext cx="5080000" cy="3811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7485" y="1979614"/>
            <a:ext cx="5082116" cy="3811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7100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086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8103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0710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A Variant 1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879" y="1129720"/>
            <a:ext cx="11000343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Subtitel 2"/>
          <p:cNvSpPr>
            <a:spLocks noGrp="1"/>
          </p:cNvSpPr>
          <p:nvPr>
            <p:ph type="subTitle" idx="1"/>
          </p:nvPr>
        </p:nvSpPr>
        <p:spPr>
          <a:xfrm>
            <a:off x="796279" y="6472939"/>
            <a:ext cx="2296877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rgbClr val="003A8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65618" y="6472239"/>
            <a:ext cx="702733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789365-D3B2-4335-BAB1-C122247879F2}" type="slidenum">
              <a:rPr lang="nl-NL" altLang="nl-NL">
                <a:ea typeface="ヒラギノ角ゴ Pro W3" pitchFamily="12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 altLang="nl-NL"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882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38917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16285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8259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8800" y="303214"/>
            <a:ext cx="2590800" cy="5487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285" y="303214"/>
            <a:ext cx="7571316" cy="5487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7954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4285" y="303214"/>
            <a:ext cx="10365316" cy="5487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6825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3213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4284" y="1979614"/>
            <a:ext cx="5080000" cy="3811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87485" y="1979613"/>
            <a:ext cx="5082116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87485" y="3960814"/>
            <a:ext cx="5082116" cy="1830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0643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44" y="2776"/>
            <a:ext cx="9156705" cy="4578352"/>
          </a:xfrm>
          <a:prstGeom prst="rect">
            <a:avLst/>
          </a:prstGeom>
        </p:spPr>
      </p:pic>
      <p:pic>
        <p:nvPicPr>
          <p:cNvPr id="4" name="Picture 2" descr="TUE_ppt_RGBlogo_30%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2534" y="4584700"/>
            <a:ext cx="506941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 userDrawn="1"/>
        </p:nvSpPr>
        <p:spPr bwMode="auto">
          <a:xfrm flipH="1">
            <a:off x="7416800" y="0"/>
            <a:ext cx="2607733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101073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4579938"/>
            <a:ext cx="12192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101073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7356684" y="44450"/>
            <a:ext cx="22220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400" b="1">
                <a:solidFill>
                  <a:srgbClr val="FFFFFF"/>
                </a:solidFill>
              </a:rPr>
              <a:t>Where innovation starts</a:t>
            </a: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" y="1"/>
            <a:ext cx="8208433" cy="4581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101073"/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 userDrawn="1"/>
        </p:nvSpPr>
        <p:spPr bwMode="auto">
          <a:xfrm>
            <a:off x="3024717" y="1"/>
            <a:ext cx="7008283" cy="4581525"/>
          </a:xfrm>
          <a:prstGeom prst="parallelogram">
            <a:avLst>
              <a:gd name="adj" fmla="val 28682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2400">
              <a:solidFill>
                <a:srgbClr val="101073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 userDrawn="1"/>
        </p:nvSpPr>
        <p:spPr bwMode="auto">
          <a:xfrm>
            <a:off x="6959600" y="188913"/>
            <a:ext cx="27855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FFFFFF"/>
                </a:solidFill>
              </a:rPr>
              <a:t>Where innovation starts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10685" y="2209800"/>
            <a:ext cx="8231716" cy="99218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Titelstijl van model bewerken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0684" y="3429000"/>
            <a:ext cx="7620000" cy="762000"/>
          </a:xfr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Klik om de titelstijl van het model te bewerken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80800" y="6248400"/>
            <a:ext cx="508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E1F5C1-A7A0-42CB-8FA5-0827941581A2}" type="slidenum">
              <a:rPr lang="en-US">
                <a:solidFill>
                  <a:srgbClr val="D6004A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D60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2185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3885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92037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284" y="1979614"/>
            <a:ext cx="5080000" cy="3811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7485" y="1979614"/>
            <a:ext cx="5082116" cy="3811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758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A Variant 2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115740" y="1129720"/>
            <a:ext cx="8466665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796279" y="6472939"/>
            <a:ext cx="2296877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rgbClr val="003A8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65618" y="6472239"/>
            <a:ext cx="702733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AC69F7-67B3-4B54-8EE4-05AE20C93F64}" type="slidenum">
              <a:rPr lang="nl-NL" altLang="nl-NL">
                <a:ea typeface="ヒラギノ角ゴ Pro W3" pitchFamily="12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 altLang="nl-NL"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0508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7539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81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83394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645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30976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6292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8800" y="303214"/>
            <a:ext cx="2590800" cy="5487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285" y="303214"/>
            <a:ext cx="7571316" cy="5487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817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4285" y="303214"/>
            <a:ext cx="10365316" cy="5487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1403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3213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4284" y="1979614"/>
            <a:ext cx="5080000" cy="3811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87485" y="1979613"/>
            <a:ext cx="5082116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87485" y="3960814"/>
            <a:ext cx="5082116" cy="1830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1709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u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1" y="1125538"/>
            <a:ext cx="4762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lue 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776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8" y="1619251"/>
            <a:ext cx="7488767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8" y="3238501"/>
            <a:ext cx="6817783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02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B Variant 1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tue_contentpagina_a_vs1_warm_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880" y="1129720"/>
            <a:ext cx="6958669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796279" y="6472939"/>
            <a:ext cx="2296877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rgbClr val="003A8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65618" y="6472239"/>
            <a:ext cx="702733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000" b="1">
                <a:solidFill>
                  <a:srgbClr val="003A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EC5FB7-B683-457F-8B48-C4125E390C8B}" type="slidenum">
              <a:rPr lang="nl-NL" altLang="nl-NL">
                <a:ea typeface="ヒラギノ角ゴ Pro W3" pitchFamily="12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 altLang="nl-NL"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3046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520267" y="6524626"/>
            <a:ext cx="768351" cy="187325"/>
          </a:xfrm>
        </p:spPr>
        <p:txBody>
          <a:bodyPr/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fld id="{57453B05-1596-488B-B40F-3DA87895D93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966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54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8" y="1196975"/>
            <a:ext cx="5226049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167" y="1196975"/>
            <a:ext cx="522816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330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706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9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213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041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50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669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318" y="1"/>
            <a:ext cx="2673349" cy="57388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917" y="1"/>
            <a:ext cx="7823200" cy="57388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8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B Variant 2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33244" y="1129720"/>
            <a:ext cx="6649160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796279" y="6472939"/>
            <a:ext cx="2296877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65618" y="6472239"/>
            <a:ext cx="702733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306837-3B21-4212-8730-8D749CF11794}" type="slidenum">
              <a:rPr lang="nl-NL" altLang="nl-NL">
                <a:ea typeface="ヒラギノ角ゴ Pro W3" pitchFamily="12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 altLang="nl-NL"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9902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pagina C Versie 4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868734" y="5012271"/>
            <a:ext cx="9031116" cy="14308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hier om tekst toe te voegen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644" y="6472939"/>
            <a:ext cx="703001" cy="28143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solidFill>
                  <a:srgbClr val="003A80"/>
                </a:solidFill>
                <a:latin typeface="Arial"/>
                <a:cs typeface="Arial"/>
              </a:defRPr>
            </a:lvl1pPr>
          </a:lstStyle>
          <a:p>
            <a:fld id="{D50FA4F0-1795-E046-9A9E-56057E0A23C1}" type="slidenum">
              <a:rPr lang="nl-NL" kern="0" smtClean="0"/>
              <a:pPr/>
              <a:t>‹#›</a:t>
            </a:fld>
            <a:endParaRPr lang="nl-NL" kern="0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796279" y="6480878"/>
            <a:ext cx="2114504" cy="2734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nl-NL" dirty="0" smtClean="0"/>
              <a:t>Versie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301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u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1" y="1125538"/>
            <a:ext cx="4762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lue 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776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8" y="1619251"/>
            <a:ext cx="7488767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8" y="3238501"/>
            <a:ext cx="6817783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8912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520267" y="6524626"/>
            <a:ext cx="768351" cy="187325"/>
          </a:xfrm>
        </p:spPr>
        <p:txBody>
          <a:bodyPr/>
          <a:lstStyle>
            <a:lvl1pPr>
              <a:defRPr smtClean="0">
                <a:solidFill>
                  <a:srgbClr val="7F7F7F"/>
                </a:solidFill>
              </a:defRPr>
            </a:lvl1pPr>
          </a:lstStyle>
          <a:p>
            <a:fld id="{57453B05-1596-488B-B40F-3DA87895D93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0075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358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8" y="1196975"/>
            <a:ext cx="5226049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167" y="1196975"/>
            <a:ext cx="522816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92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910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85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843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292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9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B Variant 3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21339" y="1129720"/>
            <a:ext cx="6958669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Subtitel 2"/>
          <p:cNvSpPr>
            <a:spLocks noGrp="1"/>
          </p:cNvSpPr>
          <p:nvPr>
            <p:ph type="subTitle" idx="1"/>
          </p:nvPr>
        </p:nvSpPr>
        <p:spPr>
          <a:xfrm>
            <a:off x="796279" y="6472939"/>
            <a:ext cx="2296877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65618" y="6472239"/>
            <a:ext cx="702733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A7678-5361-491C-B9EC-B0CD1D722401}" type="slidenum">
              <a:rPr lang="nl-NL" altLang="nl-NL">
                <a:ea typeface="ヒラギノ角ゴ Pro W3" pitchFamily="12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 altLang="nl-NL"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5268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376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318" y="1"/>
            <a:ext cx="2673349" cy="57388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917" y="1"/>
            <a:ext cx="7823200" cy="57388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174067" y="6567489"/>
            <a:ext cx="719667" cy="187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fld id="{6F73411D-979A-4B1B-AF17-E001EBFCD8AC}" type="datetimeFigureOut">
              <a:rPr lang="nl-NL">
                <a:solidFill>
                  <a:srgbClr val="101073"/>
                </a:solidFill>
              </a:rPr>
              <a:pPr/>
              <a:t>13-12-2018</a:t>
            </a:fld>
            <a:endParaRPr lang="nl-NL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673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pagina C Versie 4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868734" y="5012271"/>
            <a:ext cx="9031116" cy="14308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hier om tekst toe te voegen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644" y="6472939"/>
            <a:ext cx="703001" cy="28143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solidFill>
                  <a:srgbClr val="003A80"/>
                </a:solidFill>
                <a:latin typeface="Arial"/>
                <a:cs typeface="Arial"/>
              </a:defRPr>
            </a:lvl1pPr>
          </a:lstStyle>
          <a:p>
            <a:fld id="{D50FA4F0-1795-E046-9A9E-56057E0A23C1}" type="slidenum">
              <a:rPr lang="nl-NL" kern="0" smtClean="0"/>
              <a:pPr/>
              <a:t>‹#›</a:t>
            </a:fld>
            <a:endParaRPr lang="nl-NL" kern="0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796279" y="6480878"/>
            <a:ext cx="2114504" cy="2734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nl-NL" dirty="0" smtClean="0"/>
              <a:t>Versie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12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ACEDBDB-B523-4BCD-9B94-BF03515FD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2F3288CD-40F1-4E2C-B7A3-B07143A7F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46B1D9D3-7A6B-4A50-BC9E-E049450A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2757-CD59-4A51-B42D-8C183B5A84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B6927E4A-5C42-458B-8082-F92E35D2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CC88E5B-D7F1-4BDC-9118-3B5E5B7E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96C2-F8D2-4748-A1E8-4E88AA9416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663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E36C94-1683-4D9B-ADC9-83C6D30B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F512B7C-F6DD-4BA3-B54E-807BC7168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246B059E-94AA-4AC3-B09B-EF3CA3CF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2757-CD59-4A51-B42D-8C183B5A84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201BAA92-73BD-4954-99E1-CFC5DA37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B11C72F3-A567-4F24-A8CE-29DC3A2A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96C2-F8D2-4748-A1E8-4E88AA9416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39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E58A8B9-D369-4462-8620-AC1974D7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747723BF-D582-4630-956A-FBDAF632D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E6C57345-4C09-4430-A834-06921E03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2757-CD59-4A51-B42D-8C183B5A84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7B57946A-F5EA-4FD2-BA7F-8B779F1B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BD857C3D-8C78-4BA5-AC20-984D0394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96C2-F8D2-4748-A1E8-4E88AA9416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778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62B6B59-8A52-48CD-954F-3FB29DE9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F82B851-7C4F-4B2A-B5D1-420281643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8ECCE4C5-47AB-4A1E-B8FE-A037C990D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363B57E4-1DA0-4267-8977-2D93483A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2757-CD59-4A51-B42D-8C183B5A84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AFEBB434-EE93-4858-819D-F2D6A261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FCE47369-A23B-4F48-B1ED-B399AD72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96C2-F8D2-4748-A1E8-4E88AA9416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573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D8085E1-DF71-4497-A714-020696C3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00CC5373-8344-45F8-83A6-F0C368D53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1C6F6710-08D8-4B8A-8F0E-F76EE80DB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7E69B731-3D4D-477C-A34F-B23955D26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AF7727C3-F06F-4103-85F3-102AC0F46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13F1F289-B5D7-453C-8A0B-ECD35807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2757-CD59-4A51-B42D-8C183B5A84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9290591A-CCCB-4156-A946-BBCD5525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6F953704-4860-45C1-90DF-82E75748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96C2-F8D2-4748-A1E8-4E88AA9416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756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5AA6CFE-9B74-4F40-AED1-B8179F50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216EB585-78DC-4A66-8ACF-E3DB360E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2757-CD59-4A51-B42D-8C183B5A84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9F948B7A-C0ED-429F-90C3-B549E065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0CE5EA97-4063-475D-9704-9B7E5241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96C2-F8D2-4748-A1E8-4E88AA9416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660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7B25F5F1-A3A1-45FD-9CA5-6B9F2AE2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2757-CD59-4A51-B42D-8C183B5A84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C4820612-EB4D-4BF1-8AF3-E7CED497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D1E87075-6A66-4EA8-B63B-E5704008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96C2-F8D2-4748-A1E8-4E88AA9416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3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C Variant 1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tue_contentpagina_c_vs1_warm_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el 2"/>
          <p:cNvSpPr>
            <a:spLocks noGrp="1"/>
          </p:cNvSpPr>
          <p:nvPr>
            <p:ph type="subTitle" idx="1"/>
          </p:nvPr>
        </p:nvSpPr>
        <p:spPr>
          <a:xfrm>
            <a:off x="2910783" y="5401730"/>
            <a:ext cx="9031116" cy="15240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796279" y="6480878"/>
            <a:ext cx="2114504" cy="2734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 bwMode="auto">
          <a:xfrm>
            <a:off x="65618" y="6472239"/>
            <a:ext cx="702733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000" b="1">
                <a:solidFill>
                  <a:srgbClr val="003A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803CEE-0F71-4D81-91F9-F031CF20D158}" type="slidenum">
              <a:rPr lang="nl-NL" altLang="nl-NL">
                <a:ea typeface="ヒラギノ角ゴ Pro W3" pitchFamily="12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 altLang="nl-NL"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3400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255BB8E-CE8F-4BF4-8708-30A67DF8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F215410-8207-4484-813F-D6E34C1A7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E6D66052-D875-4148-852A-6C0E9192B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E666BC4F-EC2E-4435-B410-B34BF3EB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2757-CD59-4A51-B42D-8C183B5A84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D8EA25D4-36A6-4402-8B4E-B59AAA4B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FCCDE375-0678-4A6B-8173-A1435FAD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96C2-F8D2-4748-A1E8-4E88AA9416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476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3E518F2-35F5-4B04-9B14-B5364C43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EB37014F-8F84-44EB-9CF7-05A679079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D40012E8-FD10-4855-A50B-10B1B08D0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BBB2B6B4-9288-4FA1-AED3-3EC8A5CC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2757-CD59-4A51-B42D-8C183B5A84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836E2FFB-C1FE-4EE7-BC9A-1DA108E1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E7570C10-8F5D-4899-996F-A7CCB392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96C2-F8D2-4748-A1E8-4E88AA9416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01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4137DE0-B6D5-4BF2-BE78-12B3C422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14192900-2E50-4F2D-BD41-093B67CB1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3EA27923-4182-47F1-A51D-33F60AE2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2757-CD59-4A51-B42D-8C183B5A84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999DD2AC-3C22-4C2E-AFDD-B4B6D15D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FFA77504-6E69-440E-86D7-3A4AF2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96C2-F8D2-4748-A1E8-4E88AA9416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464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A3088B76-2299-4D53-A5BF-DCFE1A72A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B9F371C7-107C-4E05-A9BE-7CD970693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291841E0-42C8-440F-8025-AADAEEE3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2757-CD59-4A51-B42D-8C183B5A84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016EEFAC-AB3F-4A17-82F7-890942EC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93C43B66-C878-4750-B667-4CEFFE73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96C2-F8D2-4748-A1E8-4E88AA9416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5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24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81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76190-B851-4ACF-B352-BBAD6D2CA2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Raad van Toezicht 29 februari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62934-034D-4249-B6AA-C4E41E427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E_ppt_RGBlogo_20%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50251" y="6132513"/>
            <a:ext cx="337608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4285" y="1979614"/>
            <a:ext cx="10365316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pic>
        <p:nvPicPr>
          <p:cNvPr id="4100" name="Picture 4" descr="Vlak_rood_tekst_1020x765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20638"/>
            <a:ext cx="12185651" cy="172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3213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225286" name="Line 6"/>
          <p:cNvSpPr>
            <a:spLocks noChangeShapeType="1"/>
          </p:cNvSpPr>
          <p:nvPr userDrawn="1"/>
        </p:nvSpPr>
        <p:spPr bwMode="auto">
          <a:xfrm>
            <a:off x="0" y="1700213"/>
            <a:ext cx="12192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Font typeface="Times" pitchFamily="18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53988" indent="7604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3pPr>
      <a:lvl4pPr marL="333375" indent="1038225" algn="l" rtl="0" eaLnBrk="0" fontAlgn="base" hangingPunct="0">
        <a:lnSpc>
          <a:spcPct val="120000"/>
        </a:lnSpc>
        <a:spcBef>
          <a:spcPct val="0"/>
        </a:spcBef>
        <a:spcAft>
          <a:spcPct val="20000"/>
        </a:spcAft>
        <a:buClr>
          <a:schemeClr val="tx2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512763" indent="1316038" algn="l" rtl="0" eaLnBrk="0" fontAlgn="base" hangingPunct="0">
        <a:lnSpc>
          <a:spcPct val="120000"/>
        </a:lnSpc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5pPr>
      <a:lvl6pPr marL="969963" algn="l" rtl="0" fontAlgn="base">
        <a:lnSpc>
          <a:spcPct val="120000"/>
        </a:lnSpc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6pPr>
      <a:lvl7pPr marL="1427163" algn="l" rtl="0" fontAlgn="base">
        <a:lnSpc>
          <a:spcPct val="120000"/>
        </a:lnSpc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7pPr>
      <a:lvl8pPr marL="1884363" algn="l" rtl="0" fontAlgn="base">
        <a:lnSpc>
          <a:spcPct val="120000"/>
        </a:lnSpc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8pPr>
      <a:lvl9pPr marL="2341563" algn="l" rtl="0" fontAlgn="base">
        <a:lnSpc>
          <a:spcPct val="120000"/>
        </a:lnSpc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E_ppt_RGBlogo_20%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50251" y="6132513"/>
            <a:ext cx="337608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4285" y="1979614"/>
            <a:ext cx="10365316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pic>
        <p:nvPicPr>
          <p:cNvPr id="4100" name="Picture 4" descr="Vlak_rood_tekst_1020x765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20638"/>
            <a:ext cx="12185651" cy="172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3213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225286" name="Line 6"/>
          <p:cNvSpPr>
            <a:spLocks noChangeShapeType="1"/>
          </p:cNvSpPr>
          <p:nvPr userDrawn="1"/>
        </p:nvSpPr>
        <p:spPr bwMode="auto">
          <a:xfrm>
            <a:off x="0" y="1700213"/>
            <a:ext cx="12192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7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Font typeface="Times" pitchFamily="18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53988" indent="7604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3pPr>
      <a:lvl4pPr marL="333375" indent="1038225" algn="l" rtl="0" eaLnBrk="0" fontAlgn="base" hangingPunct="0">
        <a:lnSpc>
          <a:spcPct val="120000"/>
        </a:lnSpc>
        <a:spcBef>
          <a:spcPct val="0"/>
        </a:spcBef>
        <a:spcAft>
          <a:spcPct val="20000"/>
        </a:spcAft>
        <a:buClr>
          <a:schemeClr val="tx2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512763" indent="1316038" algn="l" rtl="0" eaLnBrk="0" fontAlgn="base" hangingPunct="0">
        <a:lnSpc>
          <a:spcPct val="120000"/>
        </a:lnSpc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5pPr>
      <a:lvl6pPr marL="969963" algn="l" rtl="0" fontAlgn="base">
        <a:lnSpc>
          <a:spcPct val="120000"/>
        </a:lnSpc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6pPr>
      <a:lvl7pPr marL="1427163" algn="l" rtl="0" fontAlgn="base">
        <a:lnSpc>
          <a:spcPct val="120000"/>
        </a:lnSpc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7pPr>
      <a:lvl8pPr marL="1884363" algn="l" rtl="0" fontAlgn="base">
        <a:lnSpc>
          <a:spcPct val="120000"/>
        </a:lnSpc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8pPr>
      <a:lvl9pPr marL="2341563" algn="l" rtl="0" fontAlgn="base">
        <a:lnSpc>
          <a:spcPct val="120000"/>
        </a:lnSpc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E_ppt_RGBlogo_20%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50251" y="6132513"/>
            <a:ext cx="337608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4285" y="1979614"/>
            <a:ext cx="10365316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pic>
        <p:nvPicPr>
          <p:cNvPr id="4100" name="Picture 4" descr="Vlak_rood_tekst_1020x765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20638"/>
            <a:ext cx="12185651" cy="172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3213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225286" name="Line 6"/>
          <p:cNvSpPr>
            <a:spLocks noChangeShapeType="1"/>
          </p:cNvSpPr>
          <p:nvPr userDrawn="1"/>
        </p:nvSpPr>
        <p:spPr bwMode="auto">
          <a:xfrm>
            <a:off x="0" y="1700213"/>
            <a:ext cx="12192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6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UE Meta" pitchFamily="34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Font typeface="Times" pitchFamily="18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53988" indent="7604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3pPr>
      <a:lvl4pPr marL="333375" indent="1038225" algn="l" rtl="0" eaLnBrk="0" fontAlgn="base" hangingPunct="0">
        <a:lnSpc>
          <a:spcPct val="120000"/>
        </a:lnSpc>
        <a:spcBef>
          <a:spcPct val="0"/>
        </a:spcBef>
        <a:spcAft>
          <a:spcPct val="20000"/>
        </a:spcAft>
        <a:buClr>
          <a:schemeClr val="tx2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512763" indent="1316038" algn="l" rtl="0" eaLnBrk="0" fontAlgn="base" hangingPunct="0">
        <a:lnSpc>
          <a:spcPct val="120000"/>
        </a:lnSpc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5pPr>
      <a:lvl6pPr marL="969963" algn="l" rtl="0" fontAlgn="base">
        <a:lnSpc>
          <a:spcPct val="120000"/>
        </a:lnSpc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6pPr>
      <a:lvl7pPr marL="1427163" algn="l" rtl="0" fontAlgn="base">
        <a:lnSpc>
          <a:spcPct val="120000"/>
        </a:lnSpc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7pPr>
      <a:lvl8pPr marL="1884363" algn="l" rtl="0" fontAlgn="base">
        <a:lnSpc>
          <a:spcPct val="120000"/>
        </a:lnSpc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8pPr>
      <a:lvl9pPr marL="2341563" algn="l" rtl="0" fontAlgn="base">
        <a:lnSpc>
          <a:spcPct val="120000"/>
        </a:lnSpc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blue bar sm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976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14918" y="0"/>
            <a:ext cx="10699749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185" y="6548439"/>
            <a:ext cx="383963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93734" y="6567489"/>
            <a:ext cx="768351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accent2"/>
                </a:solidFill>
              </a:defRPr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pic>
        <p:nvPicPr>
          <p:cNvPr id="1030" name="Picture 11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68" y="6332538"/>
            <a:ext cx="270721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196975"/>
            <a:ext cx="10657416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4707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blue bar sm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976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14918" y="0"/>
            <a:ext cx="10699749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185" y="6548439"/>
            <a:ext cx="383963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endParaRPr lang="nl-NL">
              <a:solidFill>
                <a:srgbClr val="101073"/>
              </a:solidFill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93734" y="6567489"/>
            <a:ext cx="768351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accent2"/>
                </a:solidFill>
              </a:defRPr>
            </a:lvl1pPr>
          </a:lstStyle>
          <a:p>
            <a:fld id="{57453B05-1596-488B-B40F-3DA87895D936}" type="slidenum">
              <a:rPr lang="nl-NL">
                <a:solidFill>
                  <a:srgbClr val="D6004A"/>
                </a:solidFill>
              </a:rPr>
              <a:pPr/>
              <a:t>‹#›</a:t>
            </a:fld>
            <a:endParaRPr lang="nl-NL">
              <a:solidFill>
                <a:srgbClr val="D6004A"/>
              </a:solidFill>
            </a:endParaRPr>
          </a:p>
        </p:txBody>
      </p:sp>
      <p:pic>
        <p:nvPicPr>
          <p:cNvPr id="1030" name="Picture 11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68" y="6332538"/>
            <a:ext cx="270721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196975"/>
            <a:ext cx="10657416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9542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BD3BC441-A1D0-460E-8C3D-373FF8E0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25D4C34C-E7B2-4B58-8807-A8E4218AE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E17C376-E65F-493C-B145-92DBB10A3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2757-CD59-4A51-B42D-8C183B5A84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85D62639-B4F7-48D4-989B-95E1C970B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91BB81F0-4920-4B35-8B92-356C3C412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96C2-F8D2-4748-A1E8-4E88AA9416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Solar Team Eindhoven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Inspiratie voor vo?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Elise Quant</a:t>
            </a:r>
          </a:p>
          <a:p>
            <a:r>
              <a:rPr lang="nl-NL" dirty="0" smtClean="0"/>
              <a:t>ESoE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98" y="2117558"/>
            <a:ext cx="5733644" cy="382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 smtClean="0"/>
              <a:t>Vergelijkbare projecten vo</a:t>
            </a:r>
            <a:endParaRPr lang="nl-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First Lego League</a:t>
            </a:r>
          </a:p>
          <a:p>
            <a:r>
              <a:rPr lang="nl-NL" sz="2800" dirty="0" smtClean="0"/>
              <a:t>Young </a:t>
            </a:r>
            <a:r>
              <a:rPr lang="nl-NL" sz="2800" dirty="0" err="1" smtClean="0"/>
              <a:t>solar</a:t>
            </a:r>
            <a:r>
              <a:rPr lang="nl-NL" sz="2800" dirty="0" smtClean="0"/>
              <a:t> </a:t>
            </a:r>
            <a:r>
              <a:rPr lang="nl-NL" sz="2800" dirty="0" err="1" smtClean="0"/>
              <a:t>challenge</a:t>
            </a:r>
            <a:endParaRPr lang="nl-NL" sz="2800" dirty="0" smtClean="0"/>
          </a:p>
          <a:p>
            <a:r>
              <a:rPr lang="nl-NL" sz="2800" dirty="0" smtClean="0"/>
              <a:t>Eureka cup</a:t>
            </a:r>
          </a:p>
          <a:p>
            <a:r>
              <a:rPr lang="nl-NL" sz="2800" dirty="0" smtClean="0"/>
              <a:t>Technasium</a:t>
            </a:r>
          </a:p>
          <a:p>
            <a:r>
              <a:rPr lang="nl-NL" dirty="0" smtClean="0"/>
              <a:t>….</a:t>
            </a:r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68" y="1979614"/>
            <a:ext cx="4031657" cy="2580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558" y="3811270"/>
            <a:ext cx="3459329" cy="230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648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 smtClean="0"/>
              <a:t>Raakvlakken vo</a:t>
            </a:r>
            <a:endParaRPr lang="nl-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85" y="1979614"/>
            <a:ext cx="10365316" cy="4260765"/>
          </a:xfrm>
        </p:spPr>
        <p:txBody>
          <a:bodyPr/>
          <a:lstStyle/>
          <a:p>
            <a:pPr>
              <a:buFontTx/>
              <a:buChar char="-"/>
            </a:pPr>
            <a:r>
              <a:rPr lang="nl-NL" sz="2800" dirty="0" smtClean="0"/>
              <a:t>Solar team </a:t>
            </a:r>
            <a:r>
              <a:rPr lang="nl-NL" sz="2800" dirty="0"/>
              <a:t>E</a:t>
            </a:r>
            <a:r>
              <a:rPr lang="nl-NL" sz="2800" dirty="0" smtClean="0"/>
              <a:t>indhoven krijgt veel verzoeken van scholen, kunnen niet allemaal gehonoreerd worden</a:t>
            </a:r>
          </a:p>
          <a:p>
            <a:pPr>
              <a:buFontTx/>
              <a:buChar char="-"/>
            </a:pPr>
            <a:r>
              <a:rPr lang="nl-NL" sz="2800" dirty="0" smtClean="0"/>
              <a:t>Project voor studenten lerarenopleiding om onderwijs te ontwikkelen</a:t>
            </a:r>
          </a:p>
          <a:p>
            <a:pPr>
              <a:buFontTx/>
              <a:buChar char="-"/>
            </a:pPr>
            <a:r>
              <a:rPr lang="nl-NL" sz="2800" dirty="0" smtClean="0"/>
              <a:t>Oproep DOT: slechts één deelnemer</a:t>
            </a:r>
          </a:p>
          <a:p>
            <a:pPr>
              <a:buFontTx/>
              <a:buChar char="-"/>
            </a:pPr>
            <a:endParaRPr lang="nl-NL" sz="2800" dirty="0" smtClean="0"/>
          </a:p>
          <a:p>
            <a:pPr>
              <a:buFontTx/>
              <a:buChar char="-"/>
            </a:pPr>
            <a:r>
              <a:rPr lang="nl-NL" sz="2800" dirty="0" smtClean="0"/>
              <a:t>Inhoud: energie, elektriciteit, accu’s, krachten </a:t>
            </a:r>
            <a:r>
              <a:rPr lang="nl-NL" sz="2800" dirty="0" err="1" smtClean="0"/>
              <a:t>etcetera</a:t>
            </a:r>
            <a:endParaRPr lang="nl-NL" sz="2800" dirty="0" smtClean="0"/>
          </a:p>
          <a:p>
            <a:pPr>
              <a:buFontTx/>
              <a:buChar char="-"/>
            </a:pPr>
            <a:r>
              <a:rPr lang="nl-NL" sz="2800" dirty="0" smtClean="0"/>
              <a:t>Vorm: uitdaging in team</a:t>
            </a:r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49241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 smtClean="0"/>
              <a:t>Discussie</a:t>
            </a:r>
            <a:endParaRPr lang="nl-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sz="2800" dirty="0" smtClean="0"/>
              <a:t>Redenen om iets met Solar Team Eindhoven in de les te doen</a:t>
            </a:r>
          </a:p>
          <a:p>
            <a:pPr>
              <a:buFontTx/>
              <a:buChar char="-"/>
            </a:pPr>
            <a:r>
              <a:rPr lang="nl-NL" sz="2800" dirty="0" smtClean="0"/>
              <a:t>Onderwerpen / leerdoelen/ link examenprogramma</a:t>
            </a:r>
          </a:p>
          <a:p>
            <a:pPr>
              <a:buFontTx/>
              <a:buChar char="-"/>
            </a:pPr>
            <a:r>
              <a:rPr lang="nl-NL" sz="2800" dirty="0" smtClean="0"/>
              <a:t>Werkvormen/ activiteiten</a:t>
            </a:r>
          </a:p>
          <a:p>
            <a:pPr>
              <a:buFontTx/>
              <a:buChar char="-"/>
            </a:pPr>
            <a:r>
              <a:rPr lang="nl-NL" sz="2800" dirty="0" smtClean="0"/>
              <a:t>Randvoorwaarden</a:t>
            </a:r>
          </a:p>
          <a:p>
            <a:pPr>
              <a:buFontTx/>
              <a:buChar char="-"/>
            </a:pPr>
            <a:endParaRPr lang="nl-NL" sz="2800" dirty="0"/>
          </a:p>
          <a:p>
            <a:pPr marL="0" indent="0"/>
            <a:r>
              <a:rPr lang="nl-NL" sz="2800" dirty="0" smtClean="0"/>
              <a:t>Zie werkbladen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8289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/>
              <a:t>Bouwen !</a:t>
            </a:r>
            <a:endParaRPr lang="nl-NL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84" y="1915445"/>
            <a:ext cx="10365316" cy="3811587"/>
          </a:xfrm>
        </p:spPr>
        <p:txBody>
          <a:bodyPr/>
          <a:lstStyle/>
          <a:p>
            <a:r>
              <a:rPr lang="nl-NL" sz="2800" dirty="0" smtClean="0"/>
              <a:t>Feedback:</a:t>
            </a:r>
          </a:p>
          <a:p>
            <a:pPr>
              <a:buFontTx/>
              <a:buChar char="-"/>
            </a:pPr>
            <a:r>
              <a:rPr lang="nl-NL" sz="2800" dirty="0" smtClean="0"/>
              <a:t>Wat zijn de mogelijkheden om met een modelversie in les aan de slag te gaan?</a:t>
            </a:r>
          </a:p>
          <a:p>
            <a:pPr>
              <a:buFontTx/>
              <a:buChar char="-"/>
            </a:pPr>
            <a:r>
              <a:rPr lang="nl-NL" sz="2800" dirty="0" smtClean="0"/>
              <a:t>Aanbevelingen voor nieuwe versie</a:t>
            </a:r>
          </a:p>
          <a:p>
            <a:pPr>
              <a:buFontTx/>
              <a:buChar char="-"/>
            </a:pPr>
            <a:r>
              <a:rPr lang="nl-NL" sz="2800" dirty="0" smtClean="0"/>
              <a:t>Rol docent</a:t>
            </a:r>
          </a:p>
          <a:p>
            <a:pPr>
              <a:buFontTx/>
              <a:buChar char="-"/>
            </a:pPr>
            <a:endParaRPr lang="nl-NL" dirty="0" smtClean="0"/>
          </a:p>
          <a:p>
            <a:pPr marL="0" indent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98393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 smtClean="0"/>
              <a:t>Tot slot</a:t>
            </a:r>
            <a:endParaRPr lang="nl-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sz="2800" dirty="0" smtClean="0"/>
              <a:t>e-mail op lijst als je spel en NLT module per mail wilt ontvangen</a:t>
            </a:r>
          </a:p>
          <a:p>
            <a:pPr>
              <a:buFontTx/>
              <a:buChar char="-"/>
            </a:pPr>
            <a:r>
              <a:rPr lang="nl-NL" sz="2800" dirty="0" smtClean="0"/>
              <a:t>Conclusie over de workshop:</a:t>
            </a:r>
          </a:p>
          <a:p>
            <a:pPr lvl="3">
              <a:buFontTx/>
              <a:buChar char="-"/>
            </a:pPr>
            <a:r>
              <a:rPr lang="nl-NL" sz="2800" dirty="0" smtClean="0"/>
              <a:t>Heeft het iets opgeleverd?</a:t>
            </a:r>
          </a:p>
          <a:p>
            <a:pPr lvl="3">
              <a:buFontTx/>
              <a:buChar char="-"/>
            </a:pPr>
            <a:r>
              <a:rPr lang="nl-NL" sz="2800" dirty="0" smtClean="0"/>
              <a:t>Nog feedback?</a:t>
            </a:r>
          </a:p>
          <a:p>
            <a:pPr lvl="3">
              <a:buFontTx/>
              <a:buChar char="-"/>
            </a:pPr>
            <a:endParaRPr lang="nl-NL" dirty="0"/>
          </a:p>
          <a:p>
            <a:pPr lvl="3" indent="0">
              <a:buNone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902039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Thank you for </a:t>
            </a:r>
            <a:r>
              <a:rPr lang="nl-NL" dirty="0" err="1" smtClean="0"/>
              <a:t>your</a:t>
            </a:r>
            <a:r>
              <a:rPr lang="nl-NL" dirty="0" smtClean="0"/>
              <a:t> attention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400" b="1" u="sng" dirty="0"/>
          </a:p>
          <a:p>
            <a:pPr marL="0" indent="0">
              <a:buNone/>
            </a:pPr>
            <a:endParaRPr lang="nl-NL" sz="24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AEFAC-5850-4FF1-88FB-1959BA878DEF}" type="slidenum">
              <a:rPr lang="nl-NL" altLang="en-US" smtClean="0">
                <a:solidFill>
                  <a:prstClr val="black">
                    <a:tint val="75000"/>
                  </a:prstClr>
                </a:solidFill>
                <a:ea typeface="ヒラギノ角ゴ Pro W3" pitchFamily="12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nl-NL" altLang="en-US" dirty="0">
              <a:solidFill>
                <a:prstClr val="black">
                  <a:tint val="75000"/>
                </a:prstClr>
              </a:solidFill>
              <a:ea typeface="ヒラギノ角ゴ Pro W3" pitchFamily="12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78" y="1101365"/>
            <a:ext cx="7213945" cy="462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 smtClean="0"/>
              <a:t>Programma deze werkgroep</a:t>
            </a:r>
            <a:endParaRPr lang="nl-NL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sz="2800" dirty="0" smtClean="0"/>
              <a:t>Introductie</a:t>
            </a:r>
          </a:p>
          <a:p>
            <a:pPr marL="457200" indent="-457200">
              <a:buAutoNum type="arabicPeriod"/>
            </a:pPr>
            <a:r>
              <a:rPr lang="nl-NL" sz="2800" dirty="0" smtClean="0"/>
              <a:t>Discussie/ brainstormen</a:t>
            </a:r>
          </a:p>
          <a:p>
            <a:pPr marL="457200" indent="-457200">
              <a:buAutoNum type="arabicPeriod"/>
            </a:pPr>
            <a:r>
              <a:rPr lang="nl-NL" sz="2800" dirty="0" smtClean="0"/>
              <a:t>Bouwen</a:t>
            </a:r>
          </a:p>
          <a:p>
            <a:pPr marL="457200" indent="-457200">
              <a:buAutoNum type="arabicPeriod"/>
            </a:pPr>
            <a:r>
              <a:rPr lang="nl-NL" sz="2800" dirty="0" smtClean="0"/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38777336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 smtClean="0"/>
              <a:t>TU/e </a:t>
            </a:r>
            <a:r>
              <a:rPr lang="nl-NL" sz="4800" dirty="0" err="1" smtClean="0"/>
              <a:t>strategy</a:t>
            </a:r>
            <a:r>
              <a:rPr lang="nl-NL" sz="4800" dirty="0" smtClean="0"/>
              <a:t> 2030</a:t>
            </a:r>
            <a:endParaRPr lang="nl-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 smtClean="0"/>
              <a:t>‘ </a:t>
            </a:r>
            <a:r>
              <a:rPr lang="en-US" sz="2800" dirty="0" smtClean="0"/>
              <a:t>We </a:t>
            </a:r>
            <a:r>
              <a:rPr lang="en-US" sz="2800" dirty="0"/>
              <a:t>aim to be </a:t>
            </a:r>
            <a:r>
              <a:rPr lang="en-US" sz="2800" dirty="0" smtClean="0"/>
              <a:t>an </a:t>
            </a:r>
            <a:r>
              <a:rPr lang="nl-NL" sz="2800" dirty="0" err="1" smtClean="0"/>
              <a:t>internationally</a:t>
            </a:r>
            <a:r>
              <a:rPr lang="nl-NL" sz="2800" dirty="0" smtClean="0"/>
              <a:t> </a:t>
            </a:r>
            <a:r>
              <a:rPr lang="nl-NL" sz="2800" dirty="0" err="1"/>
              <a:t>defining</a:t>
            </a:r>
            <a:r>
              <a:rPr lang="nl-NL" sz="2800" dirty="0"/>
              <a:t> </a:t>
            </a:r>
            <a:r>
              <a:rPr lang="nl-NL" sz="2800" dirty="0" err="1"/>
              <a:t>academic</a:t>
            </a:r>
            <a:r>
              <a:rPr lang="nl-NL" sz="2800" dirty="0"/>
              <a:t> </a:t>
            </a:r>
            <a:r>
              <a:rPr lang="nl-NL" sz="2800" dirty="0" err="1"/>
              <a:t>institution</a:t>
            </a:r>
            <a:endParaRPr lang="nl-NL" sz="2800" dirty="0"/>
          </a:p>
          <a:p>
            <a:pPr marL="0"/>
            <a:r>
              <a:rPr lang="en-US" sz="2800" dirty="0"/>
              <a:t>that pushes the frontiers of science </a:t>
            </a:r>
            <a:r>
              <a:rPr lang="en-US" sz="2800" dirty="0" smtClean="0"/>
              <a:t>&amp; technology </a:t>
            </a:r>
            <a:r>
              <a:rPr lang="en-US" sz="2800" dirty="0"/>
              <a:t>and </a:t>
            </a:r>
            <a:r>
              <a:rPr lang="en-US" sz="2800" dirty="0" smtClean="0"/>
              <a:t>educates engineers </a:t>
            </a:r>
            <a:r>
              <a:rPr lang="en-US" sz="2800" dirty="0"/>
              <a:t>of </a:t>
            </a:r>
            <a:r>
              <a:rPr lang="en-US" sz="2800" dirty="0" smtClean="0"/>
              <a:t>the future </a:t>
            </a:r>
            <a:r>
              <a:rPr lang="en-US" sz="2800" dirty="0"/>
              <a:t>who combine in-depth </a:t>
            </a:r>
            <a:r>
              <a:rPr lang="en-US" sz="2800" dirty="0" smtClean="0"/>
              <a:t>knowledge about </a:t>
            </a:r>
            <a:r>
              <a:rPr lang="en-US" sz="2800" dirty="0"/>
              <a:t>technology with the skills to </a:t>
            </a:r>
            <a:r>
              <a:rPr lang="en-US" sz="2800" dirty="0" smtClean="0"/>
              <a:t>address challenges </a:t>
            </a:r>
            <a:r>
              <a:rPr lang="en-US" sz="2800" dirty="0"/>
              <a:t>out in the world</a:t>
            </a:r>
            <a:r>
              <a:rPr lang="en-US" sz="2800" dirty="0" smtClean="0"/>
              <a:t>.’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6785185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076043" cy="686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385"/>
            <a:ext cx="12203155" cy="653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3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s://solarteameindhoven.nl/wp-content/uploads/2017/06/BvOF-2017_0620_TO-zonneauto-Stella-Vie-Solar-Team-Eindhoven.jpg">
            <a:extLst>
              <a:ext uri="{FF2B5EF4-FFF2-40B4-BE49-F238E27FC236}">
                <a16:creationId xmlns="" xmlns:a16="http://schemas.microsoft.com/office/drawing/2014/main" id="{23AB5302-8A89-41A0-A77B-3D431B8AAA8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</p:spPr>
      </p:pic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AB53B733-0490-4AAA-9A7F-E0BB5191070B}"/>
              </a:ext>
            </a:extLst>
          </p:cNvPr>
          <p:cNvSpPr/>
          <p:nvPr/>
        </p:nvSpPr>
        <p:spPr>
          <a:xfrm>
            <a:off x="5415455" y="5842000"/>
            <a:ext cx="6575972" cy="646331"/>
          </a:xfrm>
          <a:prstGeom prst="rect">
            <a:avLst/>
          </a:prstGeom>
          <a:solidFill>
            <a:schemeClr val="bg2">
              <a:alpha val="43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The TU/e student teams are a good and inspirational example of what can happen if you bring together the right people.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56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 smtClean="0"/>
              <a:t>Andere studententeams</a:t>
            </a:r>
            <a:endParaRPr lang="nl-NL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6400" y="2027740"/>
            <a:ext cx="10365316" cy="38115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iGEM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SensUs</a:t>
            </a:r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VirTUe</a:t>
            </a:r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STORM</a:t>
            </a:r>
          </a:p>
          <a:p>
            <a:pPr marL="0" indent="0"/>
            <a:r>
              <a:rPr lang="nl-NL" sz="2800" dirty="0" smtClean="0"/>
              <a:t>enzovoort</a:t>
            </a:r>
            <a:endParaRPr lang="nl-NL" sz="2800" dirty="0" smtClean="0"/>
          </a:p>
          <a:p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38" y="1851277"/>
            <a:ext cx="3722086" cy="2479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032" y="3630015"/>
            <a:ext cx="3577138" cy="29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55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 err="1" smtClean="0"/>
              <a:t>Innovation</a:t>
            </a:r>
            <a:r>
              <a:rPr lang="nl-NL" sz="4800" dirty="0" smtClean="0"/>
              <a:t> </a:t>
            </a:r>
            <a:r>
              <a:rPr lang="nl-NL" sz="4800" dirty="0" err="1" smtClean="0"/>
              <a:t>space</a:t>
            </a:r>
            <a:endParaRPr lang="nl-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en-US" sz="2800" dirty="0"/>
              <a:t>TU/e innovation Space is a community and facility that supports interdisciplinary hands-on education, engineering design and entrepreneurship</a:t>
            </a:r>
            <a:r>
              <a:rPr lang="en-US" sz="2800" dirty="0" smtClean="0"/>
              <a:t>.</a:t>
            </a:r>
          </a:p>
          <a:p>
            <a:r>
              <a:rPr lang="nl-NL" sz="2800" dirty="0" smtClean="0"/>
              <a:t>Gebouw, ondersteuning plus koppeling met onderwijs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866490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 smtClean="0"/>
              <a:t>kracht</a:t>
            </a:r>
            <a:endParaRPr lang="nl-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/>
              <a:t>Actuele thema’s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/>
              <a:t>Vakoverstijgende aanpak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/>
              <a:t>Intrinsieke motivatie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/>
              <a:t>Uitdaging/ competitie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/>
              <a:t>Samenwerking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/>
              <a:t>Niet alleen techniek, maar ook sponsoring, planning, communicatie </a:t>
            </a:r>
            <a:r>
              <a:rPr lang="nl-NL" sz="2800" dirty="0" err="1" smtClean="0"/>
              <a:t>etcetera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061997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TUe_Def_PPT_Template_PMS206_Corporate">
  <a:themeElements>
    <a:clrScheme name="Aangepast 24">
      <a:dk1>
        <a:srgbClr val="003A80"/>
      </a:dk1>
      <a:lt1>
        <a:srgbClr val="FFFFFF"/>
      </a:lt1>
      <a:dk2>
        <a:srgbClr val="003A80"/>
      </a:dk2>
      <a:lt2>
        <a:srgbClr val="FFFFFF"/>
      </a:lt2>
      <a:accent1>
        <a:srgbClr val="E3004F"/>
      </a:accent1>
      <a:accent2>
        <a:srgbClr val="E20026"/>
      </a:accent2>
      <a:accent3>
        <a:srgbClr val="933589"/>
      </a:accent3>
      <a:accent4>
        <a:srgbClr val="009EE0"/>
      </a:accent4>
      <a:accent5>
        <a:srgbClr val="89BA17"/>
      </a:accent5>
      <a:accent6>
        <a:srgbClr val="F29400"/>
      </a:accent6>
      <a:hlink>
        <a:srgbClr val="E3004F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>
        <a:normAutofit/>
      </a:bodyPr>
      <a:lstStyle>
        <a:defPPr>
          <a:defRPr smtClean="0">
            <a:solidFill>
              <a:schemeClr val="tx1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Lege presentatie">
  <a:themeElements>
    <a:clrScheme name="">
      <a:dk1>
        <a:srgbClr val="101073"/>
      </a:dk1>
      <a:lt1>
        <a:srgbClr val="FFFFFF"/>
      </a:lt1>
      <a:dk2>
        <a:srgbClr val="00A2DE"/>
      </a:dk2>
      <a:lt2>
        <a:srgbClr val="D6004A"/>
      </a:lt2>
      <a:accent1>
        <a:srgbClr val="0066CC"/>
      </a:accent1>
      <a:accent2>
        <a:srgbClr val="D6007B"/>
      </a:accent2>
      <a:accent3>
        <a:srgbClr val="FFFFFF"/>
      </a:accent3>
      <a:accent4>
        <a:srgbClr val="0C0C61"/>
      </a:accent4>
      <a:accent5>
        <a:srgbClr val="AAB8E2"/>
      </a:accent5>
      <a:accent6>
        <a:srgbClr val="C2006F"/>
      </a:accent6>
      <a:hlink>
        <a:srgbClr val="84D200"/>
      </a:hlink>
      <a:folHlink>
        <a:srgbClr val="FFDD00"/>
      </a:folHlink>
    </a:clrScheme>
    <a:fontScheme name="2_Lege presentatie">
      <a:majorFont>
        <a:latin typeface="TUE Met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2_Lege presentatie 1">
        <a:dk1>
          <a:srgbClr val="101073"/>
        </a:dk1>
        <a:lt1>
          <a:srgbClr val="FFFFFF"/>
        </a:lt1>
        <a:dk2>
          <a:srgbClr val="FFFFFF"/>
        </a:dk2>
        <a:lt2>
          <a:srgbClr val="D6004A"/>
        </a:lt2>
        <a:accent1>
          <a:srgbClr val="00A2DE"/>
        </a:accent1>
        <a:accent2>
          <a:srgbClr val="D6007B"/>
        </a:accent2>
        <a:accent3>
          <a:srgbClr val="FFFFFF"/>
        </a:accent3>
        <a:accent4>
          <a:srgbClr val="0C0C61"/>
        </a:accent4>
        <a:accent5>
          <a:srgbClr val="AACEEC"/>
        </a:accent5>
        <a:accent6>
          <a:srgbClr val="C2006F"/>
        </a:accent6>
        <a:hlink>
          <a:srgbClr val="0066CC"/>
        </a:hlink>
        <a:folHlink>
          <a:srgbClr val="84D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Lege presentatie">
  <a:themeElements>
    <a:clrScheme name="">
      <a:dk1>
        <a:srgbClr val="101073"/>
      </a:dk1>
      <a:lt1>
        <a:srgbClr val="FFFFFF"/>
      </a:lt1>
      <a:dk2>
        <a:srgbClr val="00A2DE"/>
      </a:dk2>
      <a:lt2>
        <a:srgbClr val="D6004A"/>
      </a:lt2>
      <a:accent1>
        <a:srgbClr val="0066CC"/>
      </a:accent1>
      <a:accent2>
        <a:srgbClr val="D6007B"/>
      </a:accent2>
      <a:accent3>
        <a:srgbClr val="FFFFFF"/>
      </a:accent3>
      <a:accent4>
        <a:srgbClr val="0C0C61"/>
      </a:accent4>
      <a:accent5>
        <a:srgbClr val="AAB8E2"/>
      </a:accent5>
      <a:accent6>
        <a:srgbClr val="C2006F"/>
      </a:accent6>
      <a:hlink>
        <a:srgbClr val="84D200"/>
      </a:hlink>
      <a:folHlink>
        <a:srgbClr val="FFDD00"/>
      </a:folHlink>
    </a:clrScheme>
    <a:fontScheme name="2_Lege presentatie">
      <a:majorFont>
        <a:latin typeface="TUE Met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2_Lege presentatie 1">
        <a:dk1>
          <a:srgbClr val="101073"/>
        </a:dk1>
        <a:lt1>
          <a:srgbClr val="FFFFFF"/>
        </a:lt1>
        <a:dk2>
          <a:srgbClr val="FFFFFF"/>
        </a:dk2>
        <a:lt2>
          <a:srgbClr val="D6004A"/>
        </a:lt2>
        <a:accent1>
          <a:srgbClr val="00A2DE"/>
        </a:accent1>
        <a:accent2>
          <a:srgbClr val="D6007B"/>
        </a:accent2>
        <a:accent3>
          <a:srgbClr val="FFFFFF"/>
        </a:accent3>
        <a:accent4>
          <a:srgbClr val="0C0C61"/>
        </a:accent4>
        <a:accent5>
          <a:srgbClr val="AACEEC"/>
        </a:accent5>
        <a:accent6>
          <a:srgbClr val="C2006F"/>
        </a:accent6>
        <a:hlink>
          <a:srgbClr val="0066CC"/>
        </a:hlink>
        <a:folHlink>
          <a:srgbClr val="84D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Lege presentatie">
  <a:themeElements>
    <a:clrScheme name="">
      <a:dk1>
        <a:srgbClr val="101073"/>
      </a:dk1>
      <a:lt1>
        <a:srgbClr val="FFFFFF"/>
      </a:lt1>
      <a:dk2>
        <a:srgbClr val="00A2DE"/>
      </a:dk2>
      <a:lt2>
        <a:srgbClr val="D6004A"/>
      </a:lt2>
      <a:accent1>
        <a:srgbClr val="0066CC"/>
      </a:accent1>
      <a:accent2>
        <a:srgbClr val="D6007B"/>
      </a:accent2>
      <a:accent3>
        <a:srgbClr val="FFFFFF"/>
      </a:accent3>
      <a:accent4>
        <a:srgbClr val="0C0C61"/>
      </a:accent4>
      <a:accent5>
        <a:srgbClr val="AAB8E2"/>
      </a:accent5>
      <a:accent6>
        <a:srgbClr val="C2006F"/>
      </a:accent6>
      <a:hlink>
        <a:srgbClr val="84D200"/>
      </a:hlink>
      <a:folHlink>
        <a:srgbClr val="FFDD00"/>
      </a:folHlink>
    </a:clrScheme>
    <a:fontScheme name="2_Lege presentatie">
      <a:majorFont>
        <a:latin typeface="TUE Met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2_Lege presentatie 1">
        <a:dk1>
          <a:srgbClr val="101073"/>
        </a:dk1>
        <a:lt1>
          <a:srgbClr val="FFFFFF"/>
        </a:lt1>
        <a:dk2>
          <a:srgbClr val="FFFFFF"/>
        </a:dk2>
        <a:lt2>
          <a:srgbClr val="D6004A"/>
        </a:lt2>
        <a:accent1>
          <a:srgbClr val="00A2DE"/>
        </a:accent1>
        <a:accent2>
          <a:srgbClr val="D6007B"/>
        </a:accent2>
        <a:accent3>
          <a:srgbClr val="FFFFFF"/>
        </a:accent3>
        <a:accent4>
          <a:srgbClr val="0C0C61"/>
        </a:accent4>
        <a:accent5>
          <a:srgbClr val="AACEEC"/>
        </a:accent5>
        <a:accent6>
          <a:srgbClr val="C2006F"/>
        </a:accent6>
        <a:hlink>
          <a:srgbClr val="0066CC"/>
        </a:hlink>
        <a:folHlink>
          <a:srgbClr val="84D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ema tue1">
  <a:themeElements>
    <a:clrScheme name="TUe special blue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TUe special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e special blue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hema tue1">
  <a:themeElements>
    <a:clrScheme name="TUe special blue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TUe special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e special blue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288</Words>
  <Application>Microsoft Office PowerPoint</Application>
  <PresentationFormat>Widescreen</PresentationFormat>
  <Paragraphs>68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Times</vt:lpstr>
      <vt:lpstr>TUE Meta</vt:lpstr>
      <vt:lpstr>ヒラギノ角ゴ Pro W3</vt:lpstr>
      <vt:lpstr>2_TUe_Def_PPT_Template_PMS206_Corporate</vt:lpstr>
      <vt:lpstr>3_Office Theme</vt:lpstr>
      <vt:lpstr>2_Lege presentatie</vt:lpstr>
      <vt:lpstr>3_Lege presentatie</vt:lpstr>
      <vt:lpstr>4_Lege presentatie</vt:lpstr>
      <vt:lpstr>Thema tue1</vt:lpstr>
      <vt:lpstr>1_Thema tue1</vt:lpstr>
      <vt:lpstr>Kantoorthema</vt:lpstr>
      <vt:lpstr>Solar Team Eindhoven</vt:lpstr>
      <vt:lpstr>Programma deze werkgroep</vt:lpstr>
      <vt:lpstr>TU/e strategy 2030</vt:lpstr>
      <vt:lpstr>PowerPoint Presentation</vt:lpstr>
      <vt:lpstr>PowerPoint Presentation</vt:lpstr>
      <vt:lpstr>PowerPoint Presentation</vt:lpstr>
      <vt:lpstr>Andere studententeams</vt:lpstr>
      <vt:lpstr>Innovation space</vt:lpstr>
      <vt:lpstr>kracht</vt:lpstr>
      <vt:lpstr>Vergelijkbare projecten vo</vt:lpstr>
      <vt:lpstr>Raakvlakken vo</vt:lpstr>
      <vt:lpstr>Discussie</vt:lpstr>
      <vt:lpstr>Bouwen !</vt:lpstr>
      <vt:lpstr>Tot slot</vt:lpstr>
      <vt:lpstr>Thank you for your attention</vt:lpstr>
    </vt:vector>
  </TitlesOfParts>
  <Company>TUe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Beijer, F.P.J.</dc:creator>
  <cp:lastModifiedBy>Quant, E.</cp:lastModifiedBy>
  <cp:revision>115</cp:revision>
  <dcterms:created xsi:type="dcterms:W3CDTF">2017-05-30T09:17:19Z</dcterms:created>
  <dcterms:modified xsi:type="dcterms:W3CDTF">2018-12-13T17:25:31Z</dcterms:modified>
</cp:coreProperties>
</file>