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85" r:id="rId3"/>
    <p:sldId id="378" r:id="rId4"/>
    <p:sldId id="358" r:id="rId5"/>
    <p:sldId id="342" r:id="rId6"/>
    <p:sldId id="388" r:id="rId7"/>
    <p:sldId id="389" r:id="rId8"/>
    <p:sldId id="387" r:id="rId9"/>
    <p:sldId id="371" r:id="rId10"/>
    <p:sldId id="372" r:id="rId11"/>
    <p:sldId id="406" r:id="rId12"/>
    <p:sldId id="391" r:id="rId13"/>
    <p:sldId id="392" r:id="rId14"/>
    <p:sldId id="397" r:id="rId15"/>
    <p:sldId id="385" r:id="rId16"/>
    <p:sldId id="367" r:id="rId17"/>
    <p:sldId id="393" r:id="rId18"/>
    <p:sldId id="394" r:id="rId19"/>
    <p:sldId id="401" r:id="rId20"/>
    <p:sldId id="407" r:id="rId21"/>
    <p:sldId id="408" r:id="rId22"/>
    <p:sldId id="402" r:id="rId23"/>
    <p:sldId id="409" r:id="rId24"/>
    <p:sldId id="329" r:id="rId25"/>
    <p:sldId id="382" r:id="rId26"/>
    <p:sldId id="410" r:id="rId27"/>
    <p:sldId id="403" r:id="rId28"/>
    <p:sldId id="404" r:id="rId29"/>
    <p:sldId id="405" r:id="rId30"/>
    <p:sldId id="399" r:id="rId31"/>
    <p:sldId id="398" r:id="rId32"/>
    <p:sldId id="400" r:id="rId33"/>
    <p:sldId id="396" r:id="rId34"/>
    <p:sldId id="411" r:id="rId3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88468" autoAdjust="0"/>
  </p:normalViewPr>
  <p:slideViewPr>
    <p:cSldViewPr>
      <p:cViewPr varScale="1">
        <p:scale>
          <a:sx n="60" d="100"/>
          <a:sy n="60" d="100"/>
        </p:scale>
        <p:origin x="14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5892752-9435-4E75-A39A-ED051596BD3F}" type="datetimeFigureOut">
              <a:rPr lang="nl-NL"/>
              <a:pPr>
                <a:defRPr/>
              </a:pPr>
              <a:t>21-12-2018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AF57EA2-F61E-465D-882F-29BD6DE0B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73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8B789EF7-D56F-45CF-BADE-67BA632474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130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Montessori </a:t>
            </a:r>
            <a:r>
              <a:rPr lang="nl-NL" dirty="0">
                <a:sym typeface="Wingdings" panose="05000000000000000000" pitchFamily="2" charset="2"/>
              </a:rPr>
              <a:t> leerlingen moeten zelfstandig kunnen leren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54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 papier aanleren</a:t>
            </a:r>
          </a:p>
          <a:p>
            <a:r>
              <a:rPr lang="nl-NL" dirty="0"/>
              <a:t>Leren vertalen van grafisch model naar formule en andersom </a:t>
            </a:r>
            <a:r>
              <a:rPr lang="nl-NL" dirty="0">
                <a:sym typeface="Wingdings" panose="05000000000000000000" pitchFamily="2" charset="2"/>
              </a:rPr>
              <a:t> zie papieren lessen.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040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- Naam</a:t>
            </a:r>
            <a:r>
              <a:rPr lang="nl-NL" baseline="0" dirty="0"/>
              <a:t> ‘formule’; delta-notatie </a:t>
            </a:r>
            <a:r>
              <a:rPr lang="nl-NL" baseline="0"/>
              <a:t>vanaf begin.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971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Vooral goed voor toetsen van deelvaardigheden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219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Grafieken moesten worden ingeleverd… welk cijfer verdient de leerling?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51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Grafieken moesten worden ingeleverd… welk cijfer verdient de leerling?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8117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712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e.g. </a:t>
            </a:r>
            <a:r>
              <a:rPr lang="nl-NL" dirty="0" err="1"/>
              <a:t>fall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air </a:t>
            </a:r>
            <a:r>
              <a:rPr lang="nl-NL" dirty="0" err="1"/>
              <a:t>resistance</a:t>
            </a:r>
            <a:r>
              <a:rPr lang="nl-NL" dirty="0"/>
              <a:t> </a:t>
            </a:r>
            <a:r>
              <a:rPr lang="nl-NL" dirty="0" err="1"/>
              <a:t>instead</a:t>
            </a:r>
            <a:r>
              <a:rPr lang="nl-NL" dirty="0"/>
              <a:t> of free </a:t>
            </a:r>
            <a:r>
              <a:rPr lang="nl-NL" dirty="0" err="1"/>
              <a:t>fall</a:t>
            </a:r>
            <a:r>
              <a:rPr lang="nl-NL" dirty="0"/>
              <a:t>; </a:t>
            </a:r>
            <a:r>
              <a:rPr lang="nl-NL" dirty="0" err="1"/>
              <a:t>radioactive</a:t>
            </a:r>
            <a:r>
              <a:rPr lang="nl-NL" dirty="0"/>
              <a:t> </a:t>
            </a:r>
            <a:r>
              <a:rPr lang="nl-NL" dirty="0" err="1"/>
              <a:t>decay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mother</a:t>
            </a:r>
            <a:r>
              <a:rPr lang="nl-NL" dirty="0"/>
              <a:t>-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daugther</a:t>
            </a:r>
            <a:r>
              <a:rPr lang="nl-NL" dirty="0"/>
              <a:t> </a:t>
            </a:r>
            <a:r>
              <a:rPr lang="nl-NL" dirty="0" err="1"/>
              <a:t>particles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FECB8-AF1F-421D-8738-E5CC8A131A3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89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Aandacht in de lessen nodig voor complexere opgaven, dus bijv. opgaven niet eeuwig opsplitsen in a, b, c, d enz.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61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Rustig</a:t>
            </a:r>
            <a:r>
              <a:rPr lang="nl-NL" baseline="0" dirty="0"/>
              <a:t> opbouwen, goed verdelen over leerjaren; veel hiervan is </a:t>
            </a:r>
            <a:r>
              <a:rPr lang="nl-NL" baseline="0" dirty="0" err="1"/>
              <a:t>so</a:t>
            </a:r>
            <a:r>
              <a:rPr lang="nl-NL" baseline="0" dirty="0"/>
              <a:t> wie </a:t>
            </a:r>
            <a:r>
              <a:rPr lang="nl-NL" baseline="0" dirty="0" err="1"/>
              <a:t>so</a:t>
            </a:r>
            <a:r>
              <a:rPr lang="nl-NL" baseline="0" dirty="0"/>
              <a:t> nodig voor natuurkunde.</a:t>
            </a:r>
          </a:p>
          <a:p>
            <a:r>
              <a:rPr lang="nl-NL" baseline="0" dirty="0"/>
              <a:t>Vaak gebruiken, alleen dan loont de investering.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1FECB8-AF1F-421D-8738-E5CC8A131A38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2051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Modelleren dus niet er bovenop! </a:t>
            </a:r>
            <a:r>
              <a:rPr lang="nl-NL" dirty="0">
                <a:sym typeface="Wingdings" panose="05000000000000000000" pitchFamily="2" charset="2"/>
              </a:rPr>
              <a:t> Leerlijn</a:t>
            </a:r>
          </a:p>
          <a:p>
            <a:r>
              <a:rPr lang="nl-NL" dirty="0">
                <a:sym typeface="Wingdings" panose="05000000000000000000" pitchFamily="2" charset="2"/>
              </a:rPr>
              <a:t>Als leerlingen eenmaal gewend zijn, dan neemt</a:t>
            </a:r>
            <a:r>
              <a:rPr lang="nl-NL" baseline="0" dirty="0">
                <a:sym typeface="Wingdings" panose="05000000000000000000" pitchFamily="2" charset="2"/>
              </a:rPr>
              <a:t> de computer rekenwerk uit handen en is er ruimte voor aandacht voor de essentie.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834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“Moeilijk” probleem: bijv. stuiterende bal.</a:t>
            </a:r>
          </a:p>
          <a:p>
            <a:r>
              <a:rPr lang="nl-NL" dirty="0"/>
              <a:t>N.B.: voor sommige leerlingen is een “hele taak eerst benadering mogelijk, maar leerlingen kunnen zich gemakkelijk vertillen.”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645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eerste twee gaan elk over een enkel aspect van grafische modellen, de laatste gaat over veel aspecten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89EF7-D56F-45CF-BADE-67BA63247444}" type="slidenum">
              <a:rPr lang="nl-NL" smtClean="0"/>
              <a:pPr>
                <a:defRPr/>
              </a:pPr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97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543E-12BF-4491-969D-CBA002B68A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61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2CCEC-B4D3-4066-BD01-F573C76C31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84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5068-F434-4EEC-A686-F4162781336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475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618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532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201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447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280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05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372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06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02DF4-438D-44D4-87CC-17A0EAED80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886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499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162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0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0B52A-761E-40A5-9D89-C75BA33796E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25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49D2F-1297-494F-AECB-F16177C409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34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354B-3BC7-44ED-BDC3-C5982A4A3F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97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552C4-31E9-4E49-BE58-A1F1D57765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55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0FEBC-C6A4-4F5D-B2DF-3B20E639A3B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04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4DC8A-384D-44B6-B7D5-87ED0EBFF8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08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8B3CC-70F4-4EEB-AACF-35A23D7D7F7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6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3E2D90D8-03EA-4193-A026-B0057A3965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10F0A-DC51-491F-9579-F2FC1F778B94}" type="datetimeFigureOut">
              <a:rPr lang="nl-NL" smtClean="0"/>
              <a:t>21-12-2018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A5C1B-3CFB-4012-A84A-0F2EF352EE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7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.p.m.van.buuren@vu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O.Buuren@msa.n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8.1%20Computermodel%20twee%20sprinters.cma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10.4%20Optrekkende_auto.cma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practicum%2014.1%20marathonloper.cma7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odel%20voor%20veerkracht.cma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Vrije_vrije_val.cma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Model%20energie%20stuiterende%20bal.cma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0E296-8164-4A11-B5CB-EE856B19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33"/>
            <a:ext cx="7236296" cy="1152128"/>
          </a:xfrm>
        </p:spPr>
        <p:txBody>
          <a:bodyPr/>
          <a:lstStyle/>
          <a:p>
            <a:r>
              <a:rPr lang="nl-NL" dirty="0"/>
              <a:t>Even voorstellen…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B7F888-3B3F-4835-9D87-EB0843DB1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295"/>
            <a:ext cx="8963526" cy="3610913"/>
          </a:xfrm>
        </p:spPr>
        <p:txBody>
          <a:bodyPr>
            <a:normAutofit/>
          </a:bodyPr>
          <a:lstStyle/>
          <a:p>
            <a:r>
              <a:rPr lang="nl-NL" sz="2700" dirty="0"/>
              <a:t>Onne van Buuren</a:t>
            </a:r>
          </a:p>
          <a:p>
            <a:r>
              <a:rPr lang="nl-NL" sz="2700" dirty="0"/>
              <a:t>Ca. 24 jaar natuurkundedocent (montessori)</a:t>
            </a:r>
          </a:p>
          <a:p>
            <a:r>
              <a:rPr lang="nl-NL" sz="2700" dirty="0"/>
              <a:t>Ontwerponderzoek: leerlijn modelleren en experimenteren met ICT</a:t>
            </a:r>
          </a:p>
          <a:p>
            <a:r>
              <a:rPr lang="nl-NL" sz="2700" dirty="0">
                <a:hlinkClick r:id="rId3"/>
              </a:rPr>
              <a:t>o.p.m.van.buuren@vu.nl</a:t>
            </a:r>
            <a:endParaRPr lang="nl-NL" sz="2700" dirty="0"/>
          </a:p>
          <a:p>
            <a:r>
              <a:rPr lang="nl-NL" sz="2700" dirty="0">
                <a:hlinkClick r:id="rId4"/>
              </a:rPr>
              <a:t>O.Buuren@msa.nl</a:t>
            </a:r>
            <a:endParaRPr lang="nl-NL" sz="2700" dirty="0"/>
          </a:p>
          <a:p>
            <a:endParaRPr lang="nl-NL" sz="27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A9C2C85-BF7D-4194-9A39-9205A493EB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336" y="5733256"/>
            <a:ext cx="4233400" cy="115212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BFEEEAF-3DF5-484A-A466-831DD158D5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996" y="5969317"/>
            <a:ext cx="4561639" cy="91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911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BA3BD-434F-41C5-95F1-B44C9C80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Complexiteit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C0A52F-8DDC-45CC-954D-E7E81540A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Modelleren (en meten met ICT) geeft overzicht over meer complexe situaties,</a:t>
            </a:r>
          </a:p>
          <a:p>
            <a:endParaRPr lang="nl-NL" dirty="0"/>
          </a:p>
          <a:p>
            <a:r>
              <a:rPr lang="nl-NL" dirty="0"/>
              <a:t>Maar leerlingen moeten ook wennen aan de grotere complexiteit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EEE6D16-7705-4EA3-91F4-0219AEC8A8BB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113350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C4221-6CFA-49C4-B1CD-65890835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Grafisch of </a:t>
            </a:r>
            <a:r>
              <a:rPr lang="nl-NL" dirty="0" err="1"/>
              <a:t>textueel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AF8A76-10BD-44EA-BAEF-E3445A003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Tekstueel: </a:t>
            </a:r>
          </a:p>
          <a:p>
            <a:pPr>
              <a:buFontTx/>
              <a:buChar char="-"/>
            </a:pPr>
            <a:r>
              <a:rPr lang="nl-NL" dirty="0"/>
              <a:t>Natuurkundigen zijn dit gewend</a:t>
            </a:r>
          </a:p>
          <a:p>
            <a:pPr>
              <a:buFontTx/>
              <a:buChar char="-"/>
            </a:pPr>
            <a:r>
              <a:rPr lang="nl-NL" dirty="0"/>
              <a:t>Alle détails zijn zichtbaar</a:t>
            </a:r>
          </a:p>
          <a:p>
            <a:pPr>
              <a:buFontTx/>
              <a:buChar char="-"/>
            </a:pPr>
            <a:r>
              <a:rPr lang="nl-NL" dirty="0"/>
              <a:t>Iets meer ruimte voor speciale constructies</a:t>
            </a:r>
          </a:p>
          <a:p>
            <a:pPr>
              <a:buFontTx/>
              <a:buChar char="-"/>
            </a:pPr>
            <a:r>
              <a:rPr lang="nl-NL" dirty="0"/>
              <a:t>Slimme algoritmen? </a:t>
            </a:r>
            <a:r>
              <a:rPr lang="nl-NL" dirty="0">
                <a:sym typeface="Wingdings" panose="05000000000000000000" pitchFamily="2" charset="2"/>
              </a:rPr>
              <a:t> Niet of nauwelijks te doen</a:t>
            </a:r>
          </a:p>
          <a:p>
            <a:pPr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Fouten lastig op te sporen</a:t>
            </a:r>
          </a:p>
          <a:p>
            <a:pPr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Weinig zicht op de natuurkundige structuur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9C897A5-E6E4-4DFC-9B0F-4341761FA5B7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2. Waarom grafisch?</a:t>
            </a:r>
          </a:p>
        </p:txBody>
      </p:sp>
    </p:spTree>
    <p:extLst>
      <p:ext uri="{BB962C8B-B14F-4D97-AF65-F5344CB8AC3E}">
        <p14:creationId xmlns:p14="http://schemas.microsoft.com/office/powerpoint/2010/main" val="723792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C4221-6CFA-49C4-B1CD-65890835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Grafisch of </a:t>
            </a:r>
            <a:r>
              <a:rPr lang="nl-NL" dirty="0" err="1"/>
              <a:t>textueel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AF8A76-10BD-44EA-BAEF-E3445A003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98316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Grafisch: </a:t>
            </a:r>
          </a:p>
          <a:p>
            <a:pPr>
              <a:buFontTx/>
              <a:buChar char="-"/>
            </a:pPr>
            <a:r>
              <a:rPr lang="nl-NL" dirty="0"/>
              <a:t>In 1961 ontworpen om modellen uit te leggen aan mensen met weinig wiskundige kennis</a:t>
            </a:r>
          </a:p>
          <a:p>
            <a:pPr>
              <a:buFontTx/>
              <a:buChar char="-"/>
            </a:pPr>
            <a:r>
              <a:rPr lang="nl-NL" dirty="0"/>
              <a:t>Hoofdstructuur model snel duidelijk</a:t>
            </a:r>
          </a:p>
          <a:p>
            <a:pPr>
              <a:buFontTx/>
              <a:buChar char="-"/>
            </a:pPr>
            <a:r>
              <a:rPr lang="nl-NL" dirty="0"/>
              <a:t>Slimme integratie-algoritmen bruikbaar zonder wezenlijke aanpassingen</a:t>
            </a:r>
          </a:p>
          <a:p>
            <a:pPr>
              <a:buFontTx/>
              <a:buChar char="-"/>
            </a:pPr>
            <a:r>
              <a:rPr lang="nl-NL" dirty="0"/>
              <a:t>Détails zijn meer verborgen</a:t>
            </a:r>
          </a:p>
          <a:p>
            <a:pPr>
              <a:buFontTx/>
              <a:buChar char="-"/>
            </a:pPr>
            <a:r>
              <a:rPr lang="nl-NL" dirty="0"/>
              <a:t>Grafische taal moet geleerd worden</a:t>
            </a:r>
          </a:p>
          <a:p>
            <a:pPr>
              <a:buFontTx/>
              <a:buChar char="-"/>
            </a:pPr>
            <a:r>
              <a:rPr lang="nl-NL" dirty="0"/>
              <a:t>Grafisch modelleren is gemakkelijker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FC57182-B464-4D50-89F7-2BA98822E6DD}"/>
              </a:ext>
            </a:extLst>
          </p:cNvPr>
          <p:cNvSpPr txBox="1"/>
          <p:nvPr/>
        </p:nvSpPr>
        <p:spPr>
          <a:xfrm>
            <a:off x="6660232" y="446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2. Waarom grafisch?</a:t>
            </a:r>
          </a:p>
        </p:txBody>
      </p:sp>
    </p:spTree>
    <p:extLst>
      <p:ext uri="{BB962C8B-B14F-4D97-AF65-F5344CB8AC3E}">
        <p14:creationId xmlns:p14="http://schemas.microsoft.com/office/powerpoint/2010/main" val="3479124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81497-4DE6-4961-A8DA-A3E69D0A2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nl-NL" dirty="0"/>
              <a:t>Voorbeeld: </a:t>
            </a:r>
            <a:br>
              <a:rPr lang="nl-NL" dirty="0"/>
            </a:br>
            <a:r>
              <a:rPr lang="nl-NL" dirty="0"/>
              <a:t>temperatuur </a:t>
            </a:r>
            <a:r>
              <a:rPr lang="nl-NL" dirty="0" err="1"/>
              <a:t>aardopppervlak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1A756CCE-4B65-4EFB-8BFB-664161703EE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1" b="8307"/>
          <a:stretch>
            <a:fillRect/>
          </a:stretch>
        </p:blipFill>
        <p:spPr bwMode="auto">
          <a:xfrm>
            <a:off x="1619672" y="1700808"/>
            <a:ext cx="6192688" cy="466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281098E-AB1A-4AF2-9524-A2EAD5CDBAB7}"/>
              </a:ext>
            </a:extLst>
          </p:cNvPr>
          <p:cNvSpPr txBox="1"/>
          <p:nvPr/>
        </p:nvSpPr>
        <p:spPr>
          <a:xfrm>
            <a:off x="6660232" y="446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2. Waarom grafisch?</a:t>
            </a:r>
          </a:p>
        </p:txBody>
      </p:sp>
    </p:spTree>
    <p:extLst>
      <p:ext uri="{BB962C8B-B14F-4D97-AF65-F5344CB8AC3E}">
        <p14:creationId xmlns:p14="http://schemas.microsoft.com/office/powerpoint/2010/main" val="294956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JL-OMLAAG 7"/>
          <p:cNvSpPr/>
          <p:nvPr/>
        </p:nvSpPr>
        <p:spPr>
          <a:xfrm>
            <a:off x="179512" y="1412775"/>
            <a:ext cx="432048" cy="2880321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35496" y="476672"/>
            <a:ext cx="1296144" cy="923330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Realistische context-situatie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763688" y="476672"/>
            <a:ext cx="1440160" cy="923330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Hanteerbaar probleem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635896" y="489446"/>
            <a:ext cx="936104" cy="923330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004048" y="489446"/>
            <a:ext cx="1368152" cy="923330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Model-uitkomsten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732240" y="476672"/>
            <a:ext cx="1296144" cy="923330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Geïnter-preteerde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uitkomsten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539552" y="148478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Analyseren &amp; inperken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3059832" y="14754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Vertalen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347592" y="1475492"/>
            <a:ext cx="123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Genereren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5796136" y="14754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Interpreteren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884368" y="1124744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Toetsen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beoordelen</a:t>
            </a:r>
          </a:p>
        </p:txBody>
      </p:sp>
      <p:sp>
        <p:nvSpPr>
          <p:cNvPr id="24" name="PIJL-RECHTS 23"/>
          <p:cNvSpPr/>
          <p:nvPr/>
        </p:nvSpPr>
        <p:spPr>
          <a:xfrm>
            <a:off x="1331640" y="764704"/>
            <a:ext cx="432048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PIJL-RECHTS 24"/>
          <p:cNvSpPr/>
          <p:nvPr/>
        </p:nvSpPr>
        <p:spPr>
          <a:xfrm>
            <a:off x="3203848" y="764704"/>
            <a:ext cx="432048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PIJL-RECHTS 25"/>
          <p:cNvSpPr/>
          <p:nvPr/>
        </p:nvSpPr>
        <p:spPr>
          <a:xfrm>
            <a:off x="4572000" y="764704"/>
            <a:ext cx="432048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PIJL-RECHTS 26"/>
          <p:cNvSpPr/>
          <p:nvPr/>
        </p:nvSpPr>
        <p:spPr>
          <a:xfrm>
            <a:off x="6372200" y="764704"/>
            <a:ext cx="360040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PIJL-RECHTS 27"/>
          <p:cNvSpPr/>
          <p:nvPr/>
        </p:nvSpPr>
        <p:spPr>
          <a:xfrm>
            <a:off x="8028384" y="764704"/>
            <a:ext cx="432048" cy="36004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35496" y="436510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Situatie kennen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Experimenteren</a:t>
            </a:r>
          </a:p>
        </p:txBody>
      </p:sp>
      <p:sp>
        <p:nvSpPr>
          <p:cNvPr id="30" name="PIJL-OMLAAG 29"/>
          <p:cNvSpPr/>
          <p:nvPr/>
        </p:nvSpPr>
        <p:spPr>
          <a:xfrm>
            <a:off x="1331640" y="1843954"/>
            <a:ext cx="432048" cy="86496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11560" y="271066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Natuurkundige blik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basiskennis</a:t>
            </a:r>
          </a:p>
        </p:txBody>
      </p:sp>
      <p:sp>
        <p:nvSpPr>
          <p:cNvPr id="32" name="PIJL-OMLAAG 31"/>
          <p:cNvSpPr/>
          <p:nvPr/>
        </p:nvSpPr>
        <p:spPr>
          <a:xfrm>
            <a:off x="3923928" y="1412777"/>
            <a:ext cx="432048" cy="72008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3347889" y="2132856"/>
            <a:ext cx="1584151" cy="156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l-GR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Δ</a:t>
            </a: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v = a·</a:t>
            </a:r>
            <a:r>
              <a:rPr kumimoji="0" lang="el-GR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Δ</a:t>
            </a:r>
            <a:r>
              <a:rPr kumimoji="0" lang="nl-NL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= </a:t>
            </a:r>
            <a:r>
              <a:rPr kumimoji="0" lang="nl-NL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0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netto</a:t>
            </a:r>
            <a:r>
              <a:rPr kumimoji="0" lang="nl-NL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0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  <a:r>
              <a:rPr kumimoji="0" lang="nl-NL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k*v</a:t>
            </a:r>
            <a:r>
              <a:rPr kumimoji="0" lang="nl-NL" sz="20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0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nl-NL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m·9,8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0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netto</a:t>
            </a:r>
            <a:r>
              <a:rPr kumimoji="0" lang="nl-NL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nl-NL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0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nl-NL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-F</a:t>
            </a:r>
            <a:r>
              <a:rPr kumimoji="0" lang="nl-NL" sz="20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  <a:endParaRPr kumimoji="0" lang="nl-NL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3200" b="0" i="1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http://home.wanadoo.nl/mheg/ruimtevaart/img/app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085183"/>
            <a:ext cx="1653594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PIJL-OMLAAG 35"/>
          <p:cNvSpPr/>
          <p:nvPr/>
        </p:nvSpPr>
        <p:spPr>
          <a:xfrm>
            <a:off x="3995936" y="3789041"/>
            <a:ext cx="432048" cy="89922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725144"/>
            <a:ext cx="2016224" cy="1340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PIJL-OMLAAG 38"/>
          <p:cNvSpPr/>
          <p:nvPr/>
        </p:nvSpPr>
        <p:spPr>
          <a:xfrm>
            <a:off x="5076056" y="1844825"/>
            <a:ext cx="432048" cy="2088231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4788023" y="3995772"/>
            <a:ext cx="259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Werken met software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55" y="2708920"/>
            <a:ext cx="2345829" cy="98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PIJL-OMLAAG 41"/>
          <p:cNvSpPr/>
          <p:nvPr/>
        </p:nvSpPr>
        <p:spPr>
          <a:xfrm>
            <a:off x="6444208" y="1843954"/>
            <a:ext cx="432048" cy="86496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PIJL-OMLAAG 42"/>
          <p:cNvSpPr/>
          <p:nvPr/>
        </p:nvSpPr>
        <p:spPr>
          <a:xfrm>
            <a:off x="8316416" y="2048075"/>
            <a:ext cx="432048" cy="202899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Wolkvormige toelichting 34"/>
          <p:cNvSpPr/>
          <p:nvPr/>
        </p:nvSpPr>
        <p:spPr>
          <a:xfrm>
            <a:off x="8028384" y="4149080"/>
            <a:ext cx="1058416" cy="86409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Au?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4211960" y="6290156"/>
            <a:ext cx="4860540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“Je moet hier veel voor weten!”</a:t>
            </a:r>
          </a:p>
        </p:txBody>
      </p:sp>
      <p:sp>
        <p:nvSpPr>
          <p:cNvPr id="47" name="PIJL-OMLAAG 46"/>
          <p:cNvSpPr/>
          <p:nvPr/>
        </p:nvSpPr>
        <p:spPr>
          <a:xfrm>
            <a:off x="2699792" y="1484784"/>
            <a:ext cx="432048" cy="244827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Wolkvormige toelichting 48"/>
          <p:cNvSpPr/>
          <p:nvPr/>
        </p:nvSpPr>
        <p:spPr>
          <a:xfrm>
            <a:off x="1691679" y="3933056"/>
            <a:ext cx="1656209" cy="13492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4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nl-NL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nl-NL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l-NL" sz="24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  <a:endParaRPr kumimoji="0" lang="nl-NL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101" name="Picture 5" descr="http://www.intermediair.nl/sites/default/files/styles/artikel_list_image/public/irritatie-hamer-computer.jpg?itok=n37C1F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65103"/>
            <a:ext cx="1296144" cy="129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5F76C902-C84F-469D-B956-CC3A4F3F701A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343606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9" grpId="0"/>
      <p:bldP spid="30" grpId="0" animBg="1"/>
      <p:bldP spid="31" grpId="0"/>
      <p:bldP spid="32" grpId="0" animBg="1"/>
      <p:bldP spid="34" grpId="0"/>
      <p:bldP spid="36" grpId="0" animBg="1"/>
      <p:bldP spid="39" grpId="0" animBg="1"/>
      <p:bldP spid="40" grpId="0"/>
      <p:bldP spid="42" grpId="0" animBg="1"/>
      <p:bldP spid="43" grpId="0" animBg="1"/>
      <p:bldP spid="35" grpId="0" animBg="1"/>
      <p:bldP spid="44" grpId="0" animBg="1"/>
      <p:bldP spid="47" grpId="0" animBg="1"/>
      <p:bldP spid="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Veeleisende activiteit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7811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nl-NL" dirty="0"/>
          </a:p>
          <a:p>
            <a:pPr eaLnBrk="1" hangingPunct="1">
              <a:lnSpc>
                <a:spcPct val="90000"/>
              </a:lnSpc>
            </a:pPr>
            <a:r>
              <a:rPr lang="nl-NL" dirty="0"/>
              <a:t>Tijd nodig</a:t>
            </a:r>
          </a:p>
          <a:p>
            <a:pPr eaLnBrk="1" hangingPunct="1">
              <a:lnSpc>
                <a:spcPct val="90000"/>
              </a:lnSpc>
            </a:pPr>
            <a:r>
              <a:rPr lang="nl-NL" dirty="0"/>
              <a:t>Deels traditionele vaardigheden</a:t>
            </a:r>
          </a:p>
          <a:p>
            <a:pPr eaLnBrk="1" hangingPunct="1">
              <a:lnSpc>
                <a:spcPct val="90000"/>
              </a:lnSpc>
            </a:pPr>
            <a:r>
              <a:rPr lang="nl-NL" dirty="0"/>
              <a:t>Modelleren is niet nieuw: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nl-NL" dirty="0"/>
              <a:t>	Modelleren + experimenteren ≈ kern</a:t>
            </a:r>
          </a:p>
          <a:p>
            <a:pPr eaLnBrk="1" hangingPunct="1">
              <a:lnSpc>
                <a:spcPct val="90000"/>
              </a:lnSpc>
            </a:pPr>
            <a:r>
              <a:rPr lang="nl-NL" dirty="0"/>
              <a:t>Leertraject nodig (maar met winst!)</a:t>
            </a:r>
          </a:p>
          <a:p>
            <a:pPr eaLnBrk="1" hangingPunct="1">
              <a:lnSpc>
                <a:spcPct val="90000"/>
              </a:lnSpc>
            </a:pPr>
            <a:r>
              <a:rPr lang="nl-NL" dirty="0"/>
              <a:t>Veel gebruiken, integreren in het curriculum</a:t>
            </a:r>
          </a:p>
          <a:p>
            <a:pPr lvl="1" eaLnBrk="1" hangingPunct="1">
              <a:lnSpc>
                <a:spcPct val="90000"/>
              </a:lnSpc>
            </a:pPr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23540CE-3054-43FB-8DA1-19254AC1F3B4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84218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nl-NL" dirty="0"/>
              <a:t>Analogie met practicum en onderzoek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55365"/>
            <a:ext cx="8964488" cy="4525963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Leren met modellen gaat niet vanzelf </a:t>
            </a:r>
          </a:p>
          <a:p>
            <a:r>
              <a:rPr lang="nl-NL" dirty="0"/>
              <a:t>Teveel leerdoelen in één opdracht werkt averechts</a:t>
            </a:r>
          </a:p>
          <a:p>
            <a:r>
              <a:rPr lang="nl-NL" dirty="0"/>
              <a:t>Onderscheid soorten leerdoelen: </a:t>
            </a:r>
          </a:p>
          <a:p>
            <a:pPr lvl="1"/>
            <a:r>
              <a:rPr lang="nl-NL" dirty="0"/>
              <a:t>Apparatuur-activiteit</a:t>
            </a:r>
          </a:p>
          <a:p>
            <a:pPr lvl="1"/>
            <a:r>
              <a:rPr lang="nl-NL" dirty="0"/>
              <a:t>Begripsactiviteit</a:t>
            </a:r>
          </a:p>
          <a:p>
            <a:pPr lvl="1"/>
            <a:r>
              <a:rPr lang="nl-NL" dirty="0"/>
              <a:t>Onderzoeksactiviteit of ontwerpactiviteit</a:t>
            </a:r>
          </a:p>
          <a:p>
            <a:r>
              <a:rPr lang="nl-NL" dirty="0"/>
              <a:t>Belang van toetsing</a:t>
            </a:r>
          </a:p>
          <a:p>
            <a:r>
              <a:rPr lang="nl-NL" dirty="0"/>
              <a:t>Ook nog: koppeling met werkelijkheid, evaluatie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sz="4800" dirty="0">
                <a:solidFill>
                  <a:srgbClr val="FF0000"/>
                </a:solidFill>
                <a:sym typeface="Wingdings" panose="05000000000000000000" pitchFamily="2" charset="2"/>
              </a:rPr>
              <a:t> modelleersequentie:</a:t>
            </a:r>
            <a:endParaRPr lang="nl-NL" sz="4800" dirty="0">
              <a:solidFill>
                <a:srgbClr val="FF0000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2017CF4-6D83-427C-8BC3-4865A7D6C478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278565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8964613" cy="5544914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1000"/>
              </a:spcAft>
              <a:buNone/>
            </a:pPr>
            <a:endParaRPr lang="nl-NL" sz="2800" dirty="0"/>
          </a:p>
          <a:p>
            <a:pPr lvl="2">
              <a:lnSpc>
                <a:spcPct val="80000"/>
              </a:lnSpc>
              <a:buFont typeface="Wingdings" pitchFamily="2" charset="2"/>
              <a:buChar char="à"/>
            </a:pPr>
            <a:endParaRPr lang="nl-NL" dirty="0"/>
          </a:p>
          <a:p>
            <a:pPr>
              <a:lnSpc>
                <a:spcPct val="80000"/>
              </a:lnSpc>
              <a:buFontTx/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62660"/>
              </p:ext>
            </p:extLst>
          </p:nvPr>
        </p:nvGraphicFramePr>
        <p:xfrm>
          <a:off x="0" y="-2"/>
          <a:ext cx="9144000" cy="6885386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1603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0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72">
                <a:tc gridSpan="2">
                  <a:txBody>
                    <a:bodyPr/>
                    <a:lstStyle/>
                    <a:p>
                      <a:pPr marL="6350" indent="0"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Leersequentie rond modelleeractiviteit</a:t>
                      </a:r>
                      <a:endParaRPr lang="nl-NL" sz="2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675" marR="5567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nl-NL" sz="2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2">
                <a:tc rowSpan="2">
                  <a:txBody>
                    <a:bodyPr/>
                    <a:lstStyle/>
                    <a:p>
                      <a:pPr marL="6350" indent="0"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Basis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begrippen</a:t>
                      </a:r>
                      <a:endParaRPr lang="nl-NL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Introductie basisbegrippen (na/</a:t>
                      </a:r>
                      <a:r>
                        <a:rPr lang="nl-NL" sz="2000" dirty="0" err="1">
                          <a:effectLst/>
                        </a:rPr>
                        <a:t>wi</a:t>
                      </a:r>
                      <a:r>
                        <a:rPr lang="nl-NL" sz="2000" dirty="0">
                          <a:effectLst/>
                        </a:rPr>
                        <a:t>)</a:t>
                      </a:r>
                      <a:endParaRPr lang="nl-N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2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(</a:t>
                      </a:r>
                      <a:r>
                        <a:rPr lang="en-GB" sz="2000" dirty="0" err="1">
                          <a:effectLst/>
                        </a:rPr>
                        <a:t>formatieve</a:t>
                      </a:r>
                      <a:r>
                        <a:rPr lang="en-GB" sz="2000" baseline="0" dirty="0">
                          <a:effectLst/>
                        </a:rPr>
                        <a:t> test, </a:t>
                      </a:r>
                      <a:r>
                        <a:rPr lang="en-GB" sz="2000" baseline="0" dirty="0" err="1">
                          <a:effectLst/>
                        </a:rPr>
                        <a:t>verankering</a:t>
                      </a:r>
                      <a:r>
                        <a:rPr lang="en-GB" sz="2000" dirty="0">
                          <a:effectLst/>
                        </a:rPr>
                        <a:t>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2">
                <a:tc rowSpan="5">
                  <a:txBody>
                    <a:bodyPr/>
                    <a:lstStyle/>
                    <a:p>
                      <a:pPr marL="6350" indent="0" algn="l"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Experiment</a:t>
                      </a:r>
                      <a:endParaRPr lang="nl-NL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Omgaan</a:t>
                      </a:r>
                      <a:r>
                        <a:rPr lang="en-GB" sz="2000" baseline="0" dirty="0">
                          <a:effectLst/>
                        </a:rPr>
                        <a:t> met </a:t>
                      </a:r>
                      <a:r>
                        <a:rPr lang="en-GB" sz="2000" baseline="0" dirty="0" err="1">
                          <a:effectLst/>
                        </a:rPr>
                        <a:t>apparatuur</a:t>
                      </a:r>
                      <a:r>
                        <a:rPr lang="en-GB" sz="2000" baseline="0" dirty="0">
                          <a:effectLst/>
                        </a:rPr>
                        <a:t> (</a:t>
                      </a:r>
                      <a:r>
                        <a:rPr lang="en-GB" sz="2000" baseline="0" dirty="0" err="1">
                          <a:effectLst/>
                        </a:rPr>
                        <a:t>aparte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opdracht</a:t>
                      </a:r>
                      <a:r>
                        <a:rPr lang="en-GB" sz="2000" baseline="0" dirty="0">
                          <a:effectLst/>
                        </a:rPr>
                        <a:t>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4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Aandacht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richten</a:t>
                      </a:r>
                      <a:r>
                        <a:rPr lang="en-GB" sz="2000" dirty="0">
                          <a:effectLst/>
                        </a:rPr>
                        <a:t> (</a:t>
                      </a:r>
                      <a:r>
                        <a:rPr lang="en-GB" sz="2000" dirty="0" err="1">
                          <a:effectLst/>
                        </a:rPr>
                        <a:t>vragen</a:t>
                      </a:r>
                      <a:r>
                        <a:rPr lang="en-GB" sz="2000" dirty="0">
                          <a:effectLst/>
                        </a:rPr>
                        <a:t>, </a:t>
                      </a:r>
                      <a:r>
                        <a:rPr lang="en-GB" sz="2000" dirty="0" err="1">
                          <a:effectLst/>
                        </a:rPr>
                        <a:t>voorspellingen</a:t>
                      </a:r>
                      <a:r>
                        <a:rPr lang="en-GB" sz="2000" dirty="0">
                          <a:effectLst/>
                        </a:rPr>
                        <a:t>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19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Experiment, </a:t>
                      </a:r>
                      <a:r>
                        <a:rPr lang="en-GB" sz="2000" dirty="0" err="1">
                          <a:effectLst/>
                        </a:rPr>
                        <a:t>metingen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7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(</a:t>
                      </a:r>
                      <a:r>
                        <a:rPr lang="en-GB" sz="2000" dirty="0" err="1">
                          <a:effectLst/>
                        </a:rPr>
                        <a:t>Reflectie</a:t>
                      </a:r>
                      <a:r>
                        <a:rPr lang="en-GB" sz="2000" baseline="0" dirty="0">
                          <a:effectLst/>
                        </a:rPr>
                        <a:t> op het </a:t>
                      </a:r>
                      <a:r>
                        <a:rPr lang="en-GB" sz="2000" baseline="0" dirty="0" err="1">
                          <a:effectLst/>
                        </a:rPr>
                        <a:t>eind</a:t>
                      </a:r>
                      <a:r>
                        <a:rPr lang="en-GB" sz="2000" baseline="0" dirty="0">
                          <a:effectLst/>
                        </a:rPr>
                        <a:t> van het experiment)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51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Reflectie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na</a:t>
                      </a:r>
                      <a:r>
                        <a:rPr lang="en-GB" sz="2000" baseline="0" dirty="0">
                          <a:effectLst/>
                        </a:rPr>
                        <a:t> het experiment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2">
                <a:tc rowSpan="8">
                  <a:txBody>
                    <a:bodyPr/>
                    <a:lstStyle/>
                    <a:p>
                      <a:pPr marL="6350" indent="0" algn="l"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Modelleer-activiteit</a:t>
                      </a:r>
                      <a:endParaRPr lang="nl-NL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Introductie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nieuwe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begripsmatige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aspecten</a:t>
                      </a:r>
                      <a:r>
                        <a:rPr lang="en-GB" sz="2000" dirty="0">
                          <a:effectLst/>
                        </a:rPr>
                        <a:t> van </a:t>
                      </a:r>
                      <a:r>
                        <a:rPr lang="en-GB" sz="2000" dirty="0" err="1">
                          <a:effectLst/>
                        </a:rPr>
                        <a:t>modelleren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57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Aandacht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richten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57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Omgaan</a:t>
                      </a:r>
                      <a:r>
                        <a:rPr lang="en-GB" sz="2000" baseline="0" dirty="0">
                          <a:effectLst/>
                        </a:rPr>
                        <a:t> met tool (</a:t>
                      </a:r>
                      <a:r>
                        <a:rPr lang="en-GB" sz="2000" baseline="0" dirty="0" err="1">
                          <a:effectLst/>
                        </a:rPr>
                        <a:t>aparte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opdracht</a:t>
                      </a:r>
                      <a:r>
                        <a:rPr lang="en-GB" sz="2000" baseline="0" dirty="0">
                          <a:effectLst/>
                        </a:rPr>
                        <a:t>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57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Modelleeractiviteit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88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Testen</a:t>
                      </a:r>
                      <a:r>
                        <a:rPr lang="en-GB" sz="2000" dirty="0">
                          <a:effectLst/>
                        </a:rPr>
                        <a:t> &amp; </a:t>
                      </a:r>
                      <a:r>
                        <a:rPr lang="en-GB" sz="2000" dirty="0" err="1">
                          <a:effectLst/>
                        </a:rPr>
                        <a:t>evaluaren</a:t>
                      </a:r>
                      <a:r>
                        <a:rPr lang="en-GB" sz="2000" baseline="0" dirty="0">
                          <a:effectLst/>
                        </a:rPr>
                        <a:t> door </a:t>
                      </a:r>
                      <a:r>
                        <a:rPr lang="en-GB" sz="2000" baseline="0" dirty="0" err="1">
                          <a:effectLst/>
                        </a:rPr>
                        <a:t>vergelijking</a:t>
                      </a:r>
                      <a:r>
                        <a:rPr lang="en-GB" sz="2000" baseline="0" dirty="0">
                          <a:effectLst/>
                        </a:rPr>
                        <a:t> experiment en model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957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Toepassen</a:t>
                      </a:r>
                      <a:r>
                        <a:rPr lang="en-GB" sz="2000" baseline="0" dirty="0">
                          <a:effectLst/>
                        </a:rPr>
                        <a:t> model op </a:t>
                      </a:r>
                      <a:r>
                        <a:rPr lang="en-GB" sz="2000" baseline="0" dirty="0" err="1">
                          <a:effectLst/>
                        </a:rPr>
                        <a:t>nieuwe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situaties</a:t>
                      </a:r>
                      <a:r>
                        <a:rPr lang="en-GB" sz="2000" baseline="0" dirty="0">
                          <a:effectLst/>
                        </a:rPr>
                        <a:t> (</a:t>
                      </a:r>
                      <a:r>
                        <a:rPr lang="en-GB" sz="2000" baseline="0" dirty="0" err="1">
                          <a:effectLst/>
                        </a:rPr>
                        <a:t>aparte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activiteit</a:t>
                      </a:r>
                      <a:r>
                        <a:rPr lang="en-GB" sz="2000" baseline="0" dirty="0">
                          <a:effectLst/>
                        </a:rPr>
                        <a:t>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957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(</a:t>
                      </a:r>
                      <a:r>
                        <a:rPr lang="en-GB" sz="2000" dirty="0" err="1">
                          <a:effectLst/>
                        </a:rPr>
                        <a:t>Reflectie</a:t>
                      </a:r>
                      <a:r>
                        <a:rPr lang="en-GB" sz="2000" baseline="0" dirty="0">
                          <a:effectLst/>
                        </a:rPr>
                        <a:t> </a:t>
                      </a:r>
                      <a:r>
                        <a:rPr lang="en-GB" sz="2000" baseline="0" dirty="0" err="1">
                          <a:effectLst/>
                        </a:rPr>
                        <a:t>aan</a:t>
                      </a:r>
                      <a:r>
                        <a:rPr lang="en-GB" sz="2000" baseline="0" dirty="0">
                          <a:effectLst/>
                        </a:rPr>
                        <a:t> het </a:t>
                      </a:r>
                      <a:r>
                        <a:rPr lang="en-GB" sz="2000" baseline="0" dirty="0" err="1">
                          <a:effectLst/>
                        </a:rPr>
                        <a:t>eind</a:t>
                      </a:r>
                      <a:r>
                        <a:rPr lang="en-GB" sz="2000" baseline="0" dirty="0">
                          <a:effectLst/>
                        </a:rPr>
                        <a:t> van de </a:t>
                      </a:r>
                      <a:r>
                        <a:rPr lang="en-GB" sz="2000" baseline="0" dirty="0" err="1">
                          <a:effectLst/>
                        </a:rPr>
                        <a:t>modelleeractiviteit</a:t>
                      </a:r>
                      <a:r>
                        <a:rPr lang="en-GB" sz="2000" baseline="0" dirty="0">
                          <a:effectLst/>
                        </a:rPr>
                        <a:t>)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704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Reflectie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na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modelleeractiviteit</a:t>
                      </a:r>
                      <a:endParaRPr lang="nl-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75" marR="55675" marT="23198" marB="231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889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96D8B-F4A4-4EA5-91AE-76930E6B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Begin lessenreeks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C6245A-0282-4AEB-9B49-2C8ABA283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1. Noodzaak/winst voor leerlingen? </a:t>
            </a:r>
            <a:r>
              <a:rPr lang="nl-NL" dirty="0">
                <a:sym typeface="Wingdings" panose="05000000000000000000" pitchFamily="2" charset="2"/>
              </a:rPr>
              <a:t> “moeilijk” probleem en/of </a:t>
            </a:r>
            <a:r>
              <a:rPr lang="nl-NL" dirty="0">
                <a:sym typeface="Wingdings" panose="05000000000000000000" pitchFamily="2" charset="2"/>
                <a:hlinkClick r:id="rId3" action="ppaction://hlinkfile"/>
              </a:rPr>
              <a:t>visualisatie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2. </a:t>
            </a:r>
            <a:r>
              <a:rPr lang="nl-NL" dirty="0" err="1">
                <a:sym typeface="Wingdings" panose="05000000000000000000" pitchFamily="2" charset="2"/>
              </a:rPr>
              <a:t>Orientatie</a:t>
            </a:r>
            <a:r>
              <a:rPr lang="nl-NL" dirty="0">
                <a:sym typeface="Wingdings" panose="05000000000000000000" pitchFamily="2" charset="2"/>
              </a:rPr>
              <a:t> op (grafisch) model: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Verkennen, bedienen software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D5D1543-1A6C-48ED-A6E8-CFD98117F3D0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2949887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D9937-A173-46DB-8E4C-4DB46247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 Basisbegrip en 4. vertrouwen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9D2F84-C294-461C-9311-DCB8AC556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Idee van werking: numerieke integratie,, stapgrootte</a:t>
            </a:r>
          </a:p>
          <a:p>
            <a:r>
              <a:rPr lang="nl-NL" dirty="0"/>
              <a:t>Bijv. </a:t>
            </a:r>
            <a:r>
              <a:rPr lang="nl-NL" dirty="0">
                <a:hlinkClick r:id="rId2" action="ppaction://hlinkfile"/>
              </a:rPr>
              <a:t>integratie van </a:t>
            </a:r>
            <a:r>
              <a:rPr lang="nl-NL" dirty="0" err="1">
                <a:hlinkClick r:id="rId2" action="ppaction://hlinkfile"/>
              </a:rPr>
              <a:t>v,t</a:t>
            </a:r>
            <a:r>
              <a:rPr lang="nl-NL" dirty="0">
                <a:hlinkClick r:id="rId2" action="ppaction://hlinkfile"/>
              </a:rPr>
              <a:t>-grafiek</a:t>
            </a:r>
            <a:endParaRPr lang="nl-NL" dirty="0"/>
          </a:p>
          <a:p>
            <a:r>
              <a:rPr lang="nl-NL" dirty="0"/>
              <a:t>In begin: ook stappen met de hand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endParaRPr lang="nl-NL" dirty="0"/>
          </a:p>
          <a:p>
            <a:pPr lvl="1"/>
            <a:r>
              <a:rPr lang="nl-NL" dirty="0">
                <a:sym typeface="Wingdings" panose="05000000000000000000" pitchFamily="2" charset="2"/>
              </a:rPr>
              <a:t>vertrouwen, 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begrip,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behoefte aan een computer,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én iets op papier.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5AC188C-393B-45FB-9999-88E6D64D7B21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423352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702518"/>
            <a:ext cx="912495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583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4AC9A-9D04-45CD-BBDB-06A4BDD86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442"/>
          </a:xfrm>
        </p:spPr>
        <p:txBody>
          <a:bodyPr/>
          <a:lstStyle/>
          <a:p>
            <a:r>
              <a:rPr lang="nl-NL" dirty="0"/>
              <a:t>Basisbegrip: met de hand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B5B0FF2-4FC3-4B41-B199-3625B8B0C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16" y="1203087"/>
            <a:ext cx="6179229" cy="314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5C7C746-607E-4A0A-867E-F5699C66A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6990" y="4509120"/>
            <a:ext cx="5225490" cy="223224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1A65C2B8-3E20-4A10-8AB5-CF44DAEC14B1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2622319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96D8B-F4A4-4EA5-91AE-76930E6B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5. Motivatie voor leren (grafische) modelleertaal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C6245A-0282-4AEB-9B49-2C8ABA28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25780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“Moeilijk” model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Bijv. 3VH: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- </a:t>
            </a:r>
            <a:r>
              <a:rPr lang="nl-NL" dirty="0" err="1">
                <a:sym typeface="Wingdings" panose="05000000000000000000" pitchFamily="2" charset="2"/>
              </a:rPr>
              <a:t>Vacuumpomp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- Optellen sinusvormige trillingen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Eind 3VH, begin 4VH: </a:t>
            </a:r>
          </a:p>
          <a:p>
            <a:pPr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Vallen met luchtweerstand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DF0C89A-3F01-4D5A-8E29-8C1A4EBE2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495" y="1716615"/>
            <a:ext cx="5575505" cy="2168252"/>
          </a:xfrm>
          <a:prstGeom prst="rect">
            <a:avLst/>
          </a:prstGeom>
        </p:spPr>
      </p:pic>
      <p:pic>
        <p:nvPicPr>
          <p:cNvPr id="7" name="Picture 971">
            <a:extLst>
              <a:ext uri="{FF2B5EF4-FFF2-40B4-BE49-F238E27FC236}">
                <a16:creationId xmlns:a16="http://schemas.microsoft.com/office/drawing/2014/main" id="{C9446E41-15DB-427B-AFBA-914D48861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628" y="4067428"/>
            <a:ext cx="2354884" cy="268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695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96D8B-F4A4-4EA5-91AE-76930E6B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3" y="457200"/>
            <a:ext cx="8229600" cy="883568"/>
          </a:xfrm>
        </p:spPr>
        <p:txBody>
          <a:bodyPr/>
          <a:lstStyle/>
          <a:p>
            <a:r>
              <a:rPr lang="nl-NL" dirty="0"/>
              <a:t>6. Modelleertaal leren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C6245A-0282-4AEB-9B49-2C8ABA28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01419"/>
          </a:xfrm>
        </p:spPr>
        <p:txBody>
          <a:bodyPr/>
          <a:lstStyle/>
          <a:p>
            <a:r>
              <a:rPr lang="nl-NL" dirty="0">
                <a:sym typeface="Wingdings" panose="05000000000000000000" pitchFamily="2" charset="2"/>
              </a:rPr>
              <a:t>“Moeilijk” model, formulemodel</a:t>
            </a:r>
          </a:p>
          <a:p>
            <a:r>
              <a:rPr lang="nl-NL" dirty="0">
                <a:sym typeface="Wingdings" panose="05000000000000000000" pitchFamily="2" charset="2"/>
              </a:rPr>
              <a:t>Formulemodel vertalen naar grafisch model?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Grafische taal leren kennen</a:t>
            </a:r>
          </a:p>
          <a:p>
            <a:r>
              <a:rPr lang="nl-NL" dirty="0">
                <a:sym typeface="Wingdings" panose="05000000000000000000" pitchFamily="2" charset="2"/>
              </a:rPr>
              <a:t>Leren implementeren in software (</a:t>
            </a:r>
            <a:r>
              <a:rPr lang="nl-NL" dirty="0" err="1">
                <a:sym typeface="Wingdings" panose="05000000000000000000" pitchFamily="2" charset="2"/>
              </a:rPr>
              <a:t>apparatuurvaardigheid</a:t>
            </a:r>
            <a:r>
              <a:rPr lang="nl-NL" dirty="0">
                <a:sym typeface="Wingdings" panose="05000000000000000000" pitchFamily="2" charset="2"/>
              </a:rPr>
              <a:t>)</a:t>
            </a:r>
          </a:p>
          <a:p>
            <a:r>
              <a:rPr lang="nl-NL" dirty="0">
                <a:sym typeface="Wingdings" panose="05000000000000000000" pitchFamily="2" charset="2"/>
              </a:rPr>
              <a:t>Vertrouwen kweken (eerst handmatig, voorkom invloed bugs)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Per leerdoel aparte activiteit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58C1D7D-534D-4AF6-AFDB-6CB286B44CE4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1382280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4016"/>
            <a:ext cx="8172400" cy="980728"/>
          </a:xfrm>
        </p:spPr>
        <p:txBody>
          <a:bodyPr/>
          <a:lstStyle/>
          <a:p>
            <a:pPr algn="l" eaLnBrk="1" hangingPunct="1"/>
            <a:r>
              <a:rPr lang="nl-NL" dirty="0"/>
              <a:t>Bouwstenen grafische modellen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3419475" cy="4525963"/>
          </a:xfrm>
        </p:spPr>
        <p:txBody>
          <a:bodyPr/>
          <a:lstStyle/>
          <a:p>
            <a:pPr eaLnBrk="1" hangingPunct="1"/>
            <a:r>
              <a:rPr lang="nl-NL" sz="2800" b="1" dirty="0" err="1"/>
              <a:t>Differentie-vergelijking</a:t>
            </a:r>
            <a:r>
              <a:rPr lang="nl-NL" sz="2800" dirty="0"/>
              <a:t> </a:t>
            </a:r>
            <a:r>
              <a:rPr lang="nl-NL" sz="2000" dirty="0"/>
              <a:t>= ‘</a:t>
            </a:r>
            <a:r>
              <a:rPr lang="nl-NL" sz="2000" dirty="0" err="1"/>
              <a:t>Stock+flow</a:t>
            </a:r>
            <a:r>
              <a:rPr lang="nl-NL" sz="2000" dirty="0"/>
              <a:t>(s)’</a:t>
            </a:r>
          </a:p>
          <a:p>
            <a:pPr eaLnBrk="1" hangingPunct="1"/>
            <a:r>
              <a:rPr lang="nl-NL" sz="2000" dirty="0"/>
              <a:t>Invullen:</a:t>
            </a:r>
          </a:p>
          <a:p>
            <a:pPr eaLnBrk="1" hangingPunct="1">
              <a:buFont typeface="Arial" charset="0"/>
              <a:buChar char="−"/>
            </a:pPr>
            <a:r>
              <a:rPr lang="nl-NL" sz="2000" dirty="0"/>
              <a:t>Beginwaarde stock</a:t>
            </a:r>
          </a:p>
          <a:p>
            <a:pPr eaLnBrk="1" hangingPunct="1">
              <a:buFont typeface="Arial" charset="0"/>
              <a:buChar char="−"/>
            </a:pPr>
            <a:r>
              <a:rPr lang="nl-NL" sz="2000" dirty="0"/>
              <a:t>‘Definitie flow’:</a:t>
            </a:r>
          </a:p>
          <a:p>
            <a:pPr eaLnBrk="1" hangingPunct="1"/>
            <a:r>
              <a:rPr lang="nl-NL" sz="2800" b="1" dirty="0"/>
              <a:t>Directe relaties</a:t>
            </a:r>
          </a:p>
          <a:p>
            <a:pPr eaLnBrk="1" hangingPunct="1">
              <a:buFont typeface="Arial" charset="0"/>
              <a:buChar char="−"/>
            </a:pPr>
            <a:r>
              <a:rPr lang="nl-NL" sz="2400" dirty="0"/>
              <a:t>Zelf in model invullen!</a:t>
            </a:r>
          </a:p>
          <a:p>
            <a:pPr eaLnBrk="1" hangingPunct="1">
              <a:buFont typeface="Arial" charset="0"/>
              <a:buChar char="−"/>
            </a:pPr>
            <a:r>
              <a:rPr lang="nl-NL" sz="2400" dirty="0"/>
              <a:t>Relatiepijlen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348038" y="1412777"/>
            <a:ext cx="3024187" cy="474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buFont typeface="Arial" charset="0"/>
              <a:buNone/>
            </a:pPr>
            <a:r>
              <a:rPr lang="el-GR" sz="2800" i="1" dirty="0">
                <a:solidFill>
                  <a:schemeClr val="accent2"/>
                </a:solidFill>
                <a:cs typeface="Arial" charset="0"/>
              </a:rPr>
              <a:t>Δ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x = v·</a:t>
            </a:r>
            <a:r>
              <a:rPr lang="el-GR" sz="2800" i="1" dirty="0">
                <a:solidFill>
                  <a:schemeClr val="accent2"/>
                </a:solidFill>
                <a:cs typeface="Arial" charset="0"/>
              </a:rPr>
              <a:t>Δ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t</a:t>
            </a:r>
          </a:p>
          <a:p>
            <a:pPr marL="342900" indent="-342900">
              <a:buFont typeface="Arial" charset="0"/>
              <a:buNone/>
            </a:pPr>
            <a:endParaRPr lang="nl-NL" sz="2800" i="1" dirty="0">
              <a:solidFill>
                <a:schemeClr val="accent2"/>
              </a:solidFill>
              <a:cs typeface="Arial" charset="0"/>
            </a:endParaRPr>
          </a:p>
          <a:p>
            <a:pPr marL="342900" indent="-342900">
              <a:buFont typeface="Arial" charset="0"/>
              <a:buNone/>
            </a:pPr>
            <a:r>
              <a:rPr lang="el-GR" sz="2800" i="1" dirty="0">
                <a:solidFill>
                  <a:schemeClr val="accent2"/>
                </a:solidFill>
                <a:cs typeface="Arial" charset="0"/>
              </a:rPr>
              <a:t>Δ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v = a·</a:t>
            </a:r>
            <a:r>
              <a:rPr lang="el-GR" sz="2800" i="1" dirty="0">
                <a:solidFill>
                  <a:schemeClr val="accent2"/>
                </a:solidFill>
                <a:cs typeface="Arial" charset="0"/>
              </a:rPr>
              <a:t>Δ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t</a:t>
            </a:r>
          </a:p>
          <a:p>
            <a:pPr marL="342900" indent="-342900">
              <a:buFont typeface="Arial" charset="0"/>
              <a:buNone/>
            </a:pPr>
            <a:endParaRPr lang="nl-NL" sz="1400" i="1" dirty="0">
              <a:solidFill>
                <a:schemeClr val="accent2"/>
              </a:solidFill>
              <a:cs typeface="Arial" charset="0"/>
            </a:endParaRPr>
          </a:p>
          <a:p>
            <a:pPr marL="342900" indent="-342900">
              <a:buFont typeface="Arial" charset="0"/>
              <a:buNone/>
            </a:pPr>
            <a:r>
              <a:rPr lang="el-GR" sz="2800" i="1" dirty="0">
                <a:solidFill>
                  <a:schemeClr val="accent2"/>
                </a:solidFill>
                <a:cs typeface="Arial" charset="0"/>
              </a:rPr>
              <a:t>Δ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E = (P</a:t>
            </a:r>
            <a:r>
              <a:rPr lang="nl-NL" sz="2800" i="1" baseline="-25000" dirty="0">
                <a:solidFill>
                  <a:schemeClr val="accent2"/>
                </a:solidFill>
                <a:cs typeface="Arial" charset="0"/>
              </a:rPr>
              <a:t>in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- P</a:t>
            </a:r>
            <a:r>
              <a:rPr lang="nl-NL" sz="2800" i="1" baseline="-25000" dirty="0">
                <a:solidFill>
                  <a:schemeClr val="accent2"/>
                </a:solidFill>
                <a:cs typeface="Arial" charset="0"/>
              </a:rPr>
              <a:t>uit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)·</a:t>
            </a:r>
            <a:r>
              <a:rPr lang="el-GR" sz="2800" i="1" dirty="0">
                <a:solidFill>
                  <a:schemeClr val="accent2"/>
                </a:solidFill>
                <a:cs typeface="Arial" charset="0"/>
              </a:rPr>
              <a:t>Δ</a:t>
            </a:r>
            <a:r>
              <a:rPr lang="nl-NL" sz="2800" i="1" dirty="0">
                <a:solidFill>
                  <a:schemeClr val="accent2"/>
                </a:solidFill>
                <a:cs typeface="Arial" charset="0"/>
              </a:rPr>
              <a:t>t</a:t>
            </a:r>
          </a:p>
          <a:p>
            <a:pPr>
              <a:buNone/>
            </a:pPr>
            <a:endParaRPr lang="nl-NL" sz="2400" dirty="0"/>
          </a:p>
          <a:p>
            <a:pPr marL="342900" indent="-342900">
              <a:buFont typeface="Arial" charset="0"/>
              <a:buNone/>
            </a:pPr>
            <a:r>
              <a:rPr lang="nl-NL" sz="3200" i="1" dirty="0">
                <a:solidFill>
                  <a:schemeClr val="accent2"/>
                </a:solidFill>
              </a:rPr>
              <a:t>a = </a:t>
            </a:r>
            <a:r>
              <a:rPr lang="nl-NL" sz="3200" i="1" dirty="0" err="1">
                <a:solidFill>
                  <a:schemeClr val="accent2"/>
                </a:solidFill>
              </a:rPr>
              <a:t>F</a:t>
            </a:r>
            <a:r>
              <a:rPr lang="nl-NL" sz="3200" i="1" baseline="-25000" dirty="0" err="1">
                <a:solidFill>
                  <a:schemeClr val="accent2"/>
                </a:solidFill>
              </a:rPr>
              <a:t>netto</a:t>
            </a:r>
            <a:r>
              <a:rPr lang="nl-NL" sz="3200" i="1" dirty="0">
                <a:solidFill>
                  <a:schemeClr val="accent2"/>
                </a:solidFill>
              </a:rPr>
              <a:t>/m</a:t>
            </a:r>
          </a:p>
          <a:p>
            <a:pPr marL="342900" indent="-342900">
              <a:buFont typeface="Arial" charset="0"/>
              <a:buNone/>
            </a:pPr>
            <a:r>
              <a:rPr lang="nl-NL" sz="3200" i="1" dirty="0" err="1">
                <a:solidFill>
                  <a:schemeClr val="accent2"/>
                </a:solidFill>
              </a:rPr>
              <a:t>F</a:t>
            </a:r>
            <a:r>
              <a:rPr lang="nl-NL" sz="3200" i="1" baseline="-25000" dirty="0" err="1">
                <a:solidFill>
                  <a:schemeClr val="accent2"/>
                </a:solidFill>
              </a:rPr>
              <a:t>w</a:t>
            </a:r>
            <a:r>
              <a:rPr lang="nl-NL" sz="3200" i="1" dirty="0">
                <a:solidFill>
                  <a:schemeClr val="accent2"/>
                </a:solidFill>
              </a:rPr>
              <a:t> = k*v</a:t>
            </a:r>
            <a:r>
              <a:rPr lang="nl-NL" sz="3200" i="1" baseline="30000" dirty="0">
                <a:solidFill>
                  <a:schemeClr val="accent2"/>
                </a:solidFill>
              </a:rPr>
              <a:t>2</a:t>
            </a:r>
            <a:endParaRPr lang="nl-NL" sz="3200" i="1" dirty="0">
              <a:solidFill>
                <a:schemeClr val="accent2"/>
              </a:solidFill>
            </a:endParaRPr>
          </a:p>
          <a:p>
            <a:pPr marL="342900" indent="-342900">
              <a:buFont typeface="Arial" charset="0"/>
              <a:buNone/>
            </a:pPr>
            <a:r>
              <a:rPr lang="nl-NL" sz="3200" i="1" dirty="0" err="1">
                <a:solidFill>
                  <a:schemeClr val="accent2"/>
                </a:solidFill>
              </a:rPr>
              <a:t>F</a:t>
            </a:r>
            <a:r>
              <a:rPr lang="nl-NL" sz="3200" i="1" baseline="-25000" dirty="0" err="1">
                <a:solidFill>
                  <a:schemeClr val="accent2"/>
                </a:solidFill>
              </a:rPr>
              <a:t>netto</a:t>
            </a:r>
            <a:r>
              <a:rPr lang="nl-NL" sz="3200" i="1" dirty="0">
                <a:solidFill>
                  <a:schemeClr val="accent2"/>
                </a:solidFill>
              </a:rPr>
              <a:t>=</a:t>
            </a:r>
            <a:r>
              <a:rPr lang="nl-NL" sz="3200" i="1" dirty="0" err="1">
                <a:solidFill>
                  <a:schemeClr val="accent2"/>
                </a:solidFill>
              </a:rPr>
              <a:t>F</a:t>
            </a:r>
            <a:r>
              <a:rPr lang="nl-NL" sz="3200" i="1" baseline="-25000" dirty="0" err="1">
                <a:solidFill>
                  <a:schemeClr val="accent2"/>
                </a:solidFill>
              </a:rPr>
              <a:t>z</a:t>
            </a:r>
            <a:r>
              <a:rPr lang="nl-NL" sz="3200" i="1" dirty="0" err="1">
                <a:solidFill>
                  <a:schemeClr val="accent2"/>
                </a:solidFill>
              </a:rPr>
              <a:t>-F</a:t>
            </a:r>
            <a:r>
              <a:rPr lang="nl-NL" sz="3200" i="1" baseline="-25000" dirty="0" err="1">
                <a:solidFill>
                  <a:schemeClr val="accent2"/>
                </a:solidFill>
              </a:rPr>
              <a:t>w</a:t>
            </a:r>
            <a:endParaRPr lang="nl-NL" sz="3200" i="1" dirty="0">
              <a:solidFill>
                <a:schemeClr val="accent2"/>
              </a:solidFill>
            </a:endParaRPr>
          </a:p>
          <a:p>
            <a:pPr marL="342900" indent="-342900">
              <a:buFont typeface="Arial" charset="0"/>
              <a:buNone/>
            </a:pPr>
            <a:endParaRPr lang="nl-NL" sz="3200" i="1" dirty="0">
              <a:solidFill>
                <a:schemeClr val="accent2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63853D0-0821-4E7D-A99D-FAA07F26E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5" t="26219" r="16402" b="33482"/>
          <a:stretch>
            <a:fillRect/>
          </a:stretch>
        </p:blipFill>
        <p:spPr bwMode="auto">
          <a:xfrm>
            <a:off x="6653690" y="1412775"/>
            <a:ext cx="2133570" cy="82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6E44831-4AFD-4235-80BE-C0D7B7D185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041" t="45324" r="20945" b="17266"/>
          <a:stretch/>
        </p:blipFill>
        <p:spPr bwMode="auto">
          <a:xfrm>
            <a:off x="6660232" y="2348880"/>
            <a:ext cx="2303066" cy="7924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B23FF43-2747-4BCB-BFC7-7EFFA618A1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9" t="20512" r="28371" b="22858"/>
          <a:stretch>
            <a:fillRect/>
          </a:stretch>
        </p:blipFill>
        <p:spPr bwMode="auto">
          <a:xfrm>
            <a:off x="6302076" y="3285866"/>
            <a:ext cx="2662412" cy="64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5B0BB694-8930-4D5E-915C-0FB706BBCF5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167" r="23650" b="20896"/>
          <a:stretch/>
        </p:blipFill>
        <p:spPr bwMode="auto">
          <a:xfrm>
            <a:off x="5940152" y="4005064"/>
            <a:ext cx="3023146" cy="2685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8F3ADDDE-7F2F-4773-BCCE-55E2A73545DA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62670"/>
            <a:ext cx="9036496" cy="634082"/>
          </a:xfrm>
        </p:spPr>
        <p:txBody>
          <a:bodyPr/>
          <a:lstStyle/>
          <a:p>
            <a:r>
              <a:rPr lang="nl-NL" dirty="0"/>
              <a:t>Enkele vertaalproblemen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445224"/>
          </a:xfrm>
        </p:spPr>
        <p:txBody>
          <a:bodyPr/>
          <a:lstStyle/>
          <a:p>
            <a:r>
              <a:rPr lang="el-GR" dirty="0"/>
              <a:t>Δ</a:t>
            </a:r>
            <a:r>
              <a:rPr lang="nl-NL" dirty="0"/>
              <a:t>t is niet zichtbaar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Verschil tussen relatiepijlen en stroompijlen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Lezen van grafische modellen: verraderlijk eenvoudig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8CD5403-E767-4D63-8019-D1087FA4D5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29" r="20647" b="37949"/>
          <a:stretch>
            <a:fillRect/>
          </a:stretch>
        </p:blipFill>
        <p:spPr bwMode="auto">
          <a:xfrm>
            <a:off x="467544" y="3971275"/>
            <a:ext cx="4017655" cy="102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C509D4A-B373-4C29-B3A5-6A7676F6E5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9" t="20512" r="28371" b="22858"/>
          <a:stretch>
            <a:fillRect/>
          </a:stretch>
        </p:blipFill>
        <p:spPr bwMode="auto">
          <a:xfrm>
            <a:off x="4499992" y="3991275"/>
            <a:ext cx="4203900" cy="102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74678CE-DCD0-47EF-AE16-DD4D1A545F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5" t="26219" r="16402" b="33482"/>
          <a:stretch>
            <a:fillRect/>
          </a:stretch>
        </p:blipFill>
        <p:spPr bwMode="auto">
          <a:xfrm>
            <a:off x="4485199" y="1563686"/>
            <a:ext cx="3333703" cy="1285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9A2D4FDB-3A28-4ED8-9819-2317C4FD6F69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16370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BBBA0A-B817-4692-9748-7F1206C9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/>
              <a:t>Instructiefilms en instructiekaarten</a:t>
            </a:r>
          </a:p>
          <a:p>
            <a:pPr>
              <a:buFontTx/>
              <a:buChar char="-"/>
            </a:pPr>
            <a:r>
              <a:rPr lang="nl-NL" dirty="0"/>
              <a:t>Simpele en eenvoudig </a:t>
            </a:r>
            <a:r>
              <a:rPr lang="nl-NL" dirty="0">
                <a:hlinkClick r:id="rId2" action="ppaction://hlinkfile"/>
              </a:rPr>
              <a:t>evalueerbare modellen</a:t>
            </a:r>
            <a:r>
              <a:rPr lang="nl-NL" dirty="0"/>
              <a:t>, uitsluitend gericht op bouwen</a:t>
            </a:r>
          </a:p>
          <a:p>
            <a:pPr>
              <a:buFontTx/>
              <a:buChar char="-"/>
            </a:pPr>
            <a:r>
              <a:rPr lang="nl-NL" dirty="0"/>
              <a:t>Laat kleine uitbreidingen doen aan modellen</a:t>
            </a:r>
          </a:p>
          <a:p>
            <a:pPr>
              <a:buFontTx/>
              <a:buChar char="-"/>
            </a:pPr>
            <a:r>
              <a:rPr lang="nl-NL" dirty="0"/>
              <a:t>Voorkom kleine fouten met grote gevolgen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AA09A9D-15C3-46BA-8B0F-BAA2EC323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Leren bedienen van de software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DCC9A6C-B0EE-43D2-8D58-48052B32DB0F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3709263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CA28B6-5EC4-48D9-A000-4116CD58C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Eerste grotere model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FAD4E5-CB86-40B1-ACEA-12E04B90C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Enkele uitbreidingen, </a:t>
            </a:r>
          </a:p>
          <a:p>
            <a:r>
              <a:rPr lang="nl-NL" dirty="0"/>
              <a:t>Daarna gebruiken van model </a:t>
            </a:r>
            <a:r>
              <a:rPr lang="nl-NL" dirty="0">
                <a:sym typeface="Wingdings" panose="05000000000000000000" pitchFamily="2" charset="2"/>
              </a:rPr>
              <a:t> vakinhoudelijke leerdoelen</a:t>
            </a:r>
            <a:endParaRPr lang="nl-NL" dirty="0"/>
          </a:p>
          <a:p>
            <a:r>
              <a:rPr lang="nl-NL" dirty="0"/>
              <a:t>Graag twee verschillende activiteiten!</a:t>
            </a:r>
          </a:p>
          <a:p>
            <a:r>
              <a:rPr lang="nl-NL" dirty="0"/>
              <a:t>Evaluatie</a:t>
            </a:r>
          </a:p>
          <a:p>
            <a:pPr lvl="1"/>
            <a:r>
              <a:rPr lang="nl-NL" dirty="0"/>
              <a:t>Vergelijken met meetresultaten</a:t>
            </a:r>
          </a:p>
          <a:p>
            <a:pPr lvl="1"/>
            <a:r>
              <a:rPr lang="nl-NL" dirty="0"/>
              <a:t>Vergelijken met speciale gevallen</a:t>
            </a:r>
          </a:p>
          <a:p>
            <a:pPr lvl="1"/>
            <a:r>
              <a:rPr lang="nl-NL" dirty="0">
                <a:hlinkClick r:id="rId2" action="ppaction://hlinkfile"/>
              </a:rPr>
              <a:t>Animaties</a:t>
            </a:r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8AE0197-9A76-4B81-A400-4E7C5A7225FE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283291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F9351-1844-499F-87E8-FB6DFD05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Vakinhoudelijke 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0070A3-7CB9-4755-ADD7-D56508447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Relaties tussen verschillende grootheden</a:t>
            </a:r>
          </a:p>
          <a:p>
            <a:r>
              <a:rPr lang="nl-NL" dirty="0"/>
              <a:t>Gedrag grootheden in tijd, invloed beginwaarden</a:t>
            </a:r>
          </a:p>
          <a:p>
            <a:r>
              <a:rPr lang="nl-NL" dirty="0"/>
              <a:t>Zie </a:t>
            </a:r>
            <a:r>
              <a:rPr lang="nl-NL" dirty="0" err="1"/>
              <a:t>toetsvragen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12F7B16-58E2-4123-BC64-D255A9222BAA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495892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5D47C-8953-45AA-A531-219DC1BF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 grotere modellen bouwen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21A43E-D6A7-4550-8BFB-A83B2331A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r>
              <a:rPr lang="nl-NL" dirty="0"/>
              <a:t>Stappenplan: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Stap 1: ‘Verzamel’ de formules</a:t>
            </a:r>
          </a:p>
          <a:p>
            <a:pPr marL="0" indent="0">
              <a:buNone/>
            </a:pPr>
            <a:r>
              <a:rPr lang="nl-NL" b="1" dirty="0"/>
              <a:t>Stap 2: Maak de voorraad-stroomschema’s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Stap 3: Verder bouwen vanuit de ‘onbekenden’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Werk eerst op papier</a:t>
            </a:r>
          </a:p>
          <a:p>
            <a:pPr marL="0" indent="0">
              <a:buNone/>
            </a:pPr>
            <a:r>
              <a:rPr lang="nl-NL" dirty="0"/>
              <a:t>Formules in juiste vorm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07C71E8-9BB8-407D-BAF7-229330C6BC08}"/>
              </a:ext>
            </a:extLst>
          </p:cNvPr>
          <p:cNvSpPr txBox="1"/>
          <p:nvPr/>
        </p:nvSpPr>
        <p:spPr>
          <a:xfrm>
            <a:off x="6588224" y="446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3. Opbouw lessenreeks</a:t>
            </a:r>
          </a:p>
        </p:txBody>
      </p:sp>
    </p:spTree>
    <p:extLst>
      <p:ext uri="{BB962C8B-B14F-4D97-AF65-F5344CB8AC3E}">
        <p14:creationId xmlns:p14="http://schemas.microsoft.com/office/powerpoint/2010/main" val="1345007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1E031-FD57-42FB-9528-5DC05BC0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88640"/>
            <a:ext cx="6048672" cy="648072"/>
          </a:xfrm>
        </p:spPr>
        <p:txBody>
          <a:bodyPr/>
          <a:lstStyle/>
          <a:p>
            <a:pPr algn="l"/>
            <a:r>
              <a:rPr lang="nl-NL" dirty="0"/>
              <a:t>Toetsing: óók op papier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B6FBB2-061D-4120-8CF7-B03A512D6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3754760" cy="172819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Leg uit of ‘W’ in dit model afhangt van ‘u2’.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CD13B1-1E5F-48C2-905D-9BB44DBD4F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0282" b="8854"/>
          <a:stretch/>
        </p:blipFill>
        <p:spPr bwMode="auto">
          <a:xfrm>
            <a:off x="4327849" y="2077346"/>
            <a:ext cx="4399483" cy="25922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45494C19-4C43-4DEF-9C16-958F584EA069}"/>
              </a:ext>
            </a:extLst>
          </p:cNvPr>
          <p:cNvSpPr txBox="1"/>
          <p:nvPr/>
        </p:nvSpPr>
        <p:spPr>
          <a:xfrm>
            <a:off x="7524328" y="4462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4. Toetsing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D8D8A6E-7C69-41A4-A547-21EF46DE113F}"/>
              </a:ext>
            </a:extLst>
          </p:cNvPr>
          <p:cNvSpPr txBox="1">
            <a:spLocks/>
          </p:cNvSpPr>
          <p:nvPr/>
        </p:nvSpPr>
        <p:spPr bwMode="auto">
          <a:xfrm>
            <a:off x="395536" y="5301208"/>
            <a:ext cx="576064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nl-NL" kern="0" dirty="0"/>
              <a:t>Toetsen op deelvaardigheden</a:t>
            </a:r>
          </a:p>
        </p:txBody>
      </p:sp>
    </p:spTree>
    <p:extLst>
      <p:ext uri="{BB962C8B-B14F-4D97-AF65-F5344CB8AC3E}">
        <p14:creationId xmlns:p14="http://schemas.microsoft.com/office/powerpoint/2010/main" val="418103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25604" y="10992"/>
            <a:ext cx="3682902" cy="5958325"/>
          </a:xfrm>
        </p:spPr>
      </p:pic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34925" y="1736575"/>
            <a:ext cx="5365549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sz="2800" dirty="0">
                <a:solidFill>
                  <a:schemeClr val="tx2"/>
                </a:solidFill>
              </a:rPr>
              <a:t>1. Modelleren: waarom?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sz="2800" dirty="0">
                <a:solidFill>
                  <a:schemeClr val="tx2"/>
                </a:solidFill>
              </a:rPr>
              <a:t>2. Waarom grafisch?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sz="2800" dirty="0">
                <a:solidFill>
                  <a:schemeClr val="tx2"/>
                </a:solidFill>
              </a:rPr>
              <a:t>3. Opbouw van een lessenreeks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sz="2800" dirty="0">
                <a:solidFill>
                  <a:schemeClr val="tx2"/>
                </a:solidFill>
              </a:rPr>
              <a:t>4. Toetsing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34926" y="1"/>
            <a:ext cx="4841374" cy="1628800"/>
          </a:xfrm>
        </p:spPr>
        <p:txBody>
          <a:bodyPr/>
          <a:lstStyle/>
          <a:p>
            <a:r>
              <a:rPr lang="nl-NL" sz="3600" dirty="0"/>
              <a:t>Modelleren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8FB2B31-2828-43E8-8D09-C9EF2F3546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6" y="5969317"/>
            <a:ext cx="4561639" cy="91606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50F30AE-93E5-4FD6-9830-2CE67419B5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336" y="5718858"/>
            <a:ext cx="4286304" cy="1166526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CEB18-61B7-4C40-A514-D56B0C0D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1400"/>
            <a:ext cx="6948264" cy="836712"/>
          </a:xfrm>
        </p:spPr>
        <p:txBody>
          <a:bodyPr/>
          <a:lstStyle/>
          <a:p>
            <a:pPr algn="l"/>
            <a:r>
              <a:rPr lang="nl-NL" sz="3600" dirty="0"/>
              <a:t>Toets het leggen van  verbanden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595022-1A6F-4C0A-9893-64474A2A7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4824536" cy="514543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Val met luchtweerstand, verschillende </a:t>
            </a:r>
            <a:r>
              <a:rPr lang="nl-NL" i="1" dirty="0"/>
              <a:t>k’s.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a.</a:t>
            </a:r>
            <a:r>
              <a:rPr lang="nl-NL" dirty="0"/>
              <a:t> Verklaar de vorm van de grafieken A, B en C. Ga daarbij in op de groottes van de krachten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b.</a:t>
            </a:r>
            <a:r>
              <a:rPr lang="nl-NL" dirty="0"/>
              <a:t> Teken de kracht-grafieken bij grafiek D.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42C70B5-47EA-4026-B083-8E2193C3B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487" y="548680"/>
            <a:ext cx="3721352" cy="302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D5F8E71-8ABF-4787-995F-F996B0B88E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50"/>
          <a:stretch/>
        </p:blipFill>
        <p:spPr bwMode="auto">
          <a:xfrm>
            <a:off x="5099120" y="3645024"/>
            <a:ext cx="3865368" cy="2857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31A4BADC-F17B-497A-A85A-DF56F89C9B60}"/>
              </a:ext>
            </a:extLst>
          </p:cNvPr>
          <p:cNvSpPr txBox="1"/>
          <p:nvPr/>
        </p:nvSpPr>
        <p:spPr>
          <a:xfrm>
            <a:off x="7380312" y="4462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4. Toetsing</a:t>
            </a:r>
          </a:p>
        </p:txBody>
      </p:sp>
    </p:spTree>
    <p:extLst>
      <p:ext uri="{BB962C8B-B14F-4D97-AF65-F5344CB8AC3E}">
        <p14:creationId xmlns:p14="http://schemas.microsoft.com/office/powerpoint/2010/main" val="3994233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39F4A-DE1E-4651-878D-3DC59D36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LOF-project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466AA8-EE88-4777-99FB-686E09F8D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r>
              <a:rPr lang="nl-NL" dirty="0"/>
              <a:t>Ontwerpen van voorbeeldlessen om te starten met modelleren</a:t>
            </a:r>
          </a:p>
          <a:p>
            <a:pPr lvl="1"/>
            <a:r>
              <a:rPr lang="nl-NL" dirty="0"/>
              <a:t>Filmpjes</a:t>
            </a:r>
          </a:p>
          <a:p>
            <a:pPr lvl="1"/>
            <a:r>
              <a:rPr lang="nl-NL" dirty="0"/>
              <a:t>Activiteiten</a:t>
            </a:r>
          </a:p>
          <a:p>
            <a:pPr lvl="1"/>
            <a:r>
              <a:rPr lang="nl-NL" dirty="0"/>
              <a:t>Aanvullend materiaal</a:t>
            </a:r>
          </a:p>
          <a:p>
            <a:endParaRPr lang="nl-NL" dirty="0"/>
          </a:p>
          <a:p>
            <a:r>
              <a:rPr lang="nl-NL" dirty="0"/>
              <a:t>Interesse?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066B10B-2FBF-4CAD-A783-30EC747C9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216" y="13120"/>
            <a:ext cx="14097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73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702518"/>
            <a:ext cx="912495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8D448EB-5D79-49EE-8AAB-428060F5274F}"/>
              </a:ext>
            </a:extLst>
          </p:cNvPr>
          <p:cNvSpPr txBox="1"/>
          <p:nvPr/>
        </p:nvSpPr>
        <p:spPr>
          <a:xfrm>
            <a:off x="251520" y="117743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sz="3200" dirty="0">
                <a:hlinkClick r:id="rId4" action="ppaction://hlinkfile"/>
              </a:rPr>
              <a:t>Tot slot: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50734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C2094-333E-408F-9862-FF06B0E8F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81944"/>
            <a:ext cx="8229600" cy="1143000"/>
          </a:xfrm>
        </p:spPr>
        <p:txBody>
          <a:bodyPr/>
          <a:lstStyle/>
          <a:p>
            <a:r>
              <a:rPr lang="nl-NL" dirty="0"/>
              <a:t>Dank voor jullie aandacht</a:t>
            </a:r>
          </a:p>
        </p:txBody>
      </p:sp>
    </p:spTree>
    <p:extLst>
      <p:ext uri="{BB962C8B-B14F-4D97-AF65-F5344CB8AC3E}">
        <p14:creationId xmlns:p14="http://schemas.microsoft.com/office/powerpoint/2010/main" val="295867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8E532-8761-4C48-9112-F35C90CBF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5400600" cy="1282154"/>
          </a:xfrm>
        </p:spPr>
        <p:txBody>
          <a:bodyPr>
            <a:normAutofit fontScale="90000"/>
          </a:bodyPr>
          <a:lstStyle/>
          <a:p>
            <a:r>
              <a:rPr lang="nl-NL" dirty="0"/>
              <a:t>Waarom modelleren en meten met ICT?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084B1B-CA4E-4E9D-BD6D-C66086D8D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4392488"/>
          </a:xfrm>
        </p:spPr>
        <p:txBody>
          <a:bodyPr>
            <a:normAutofit/>
          </a:bodyPr>
          <a:lstStyle/>
          <a:p>
            <a:pPr marL="457200" lvl="1" indent="-457200" defTabSz="265113">
              <a:lnSpc>
                <a:spcPct val="110000"/>
              </a:lnSpc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Nuttige vaardigheid</a:t>
            </a:r>
          </a:p>
          <a:p>
            <a:pPr marL="457200" lvl="1" indent="-457200" defTabSz="265113">
              <a:lnSpc>
                <a:spcPct val="110000"/>
              </a:lnSpc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Invloed op samenleving</a:t>
            </a:r>
          </a:p>
          <a:p>
            <a:pPr marL="457200" lvl="1" indent="-457200" defTabSz="265113">
              <a:lnSpc>
                <a:spcPct val="110000"/>
              </a:lnSpc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Meer realistische natuurkunde, ook meer complexe natuurkunde</a:t>
            </a:r>
          </a:p>
          <a:p>
            <a:pPr marL="457200" lvl="1" indent="-457200" defTabSz="265113">
              <a:lnSpc>
                <a:spcPct val="110000"/>
              </a:lnSpc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Eindexamen</a:t>
            </a:r>
          </a:p>
          <a:p>
            <a:pPr marL="0" lvl="1" indent="0" defTabSz="265113">
              <a:lnSpc>
                <a:spcPct val="110000"/>
              </a:lnSpc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lvl="1" indent="0" defTabSz="265113">
              <a:lnSpc>
                <a:spcPct val="110000"/>
              </a:lnSpc>
              <a:buNone/>
            </a:pP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sz="3600" dirty="0">
                <a:sym typeface="Wingdings" panose="05000000000000000000" pitchFamily="2" charset="2"/>
              </a:rPr>
              <a:t>Begripswinst voor natuurkunde?</a:t>
            </a:r>
            <a:endParaRPr lang="nl-NL" sz="36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BD107F2-F1E8-4E34-AA42-701B3C68ECC3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346198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3B198A0-C0E4-499E-9B54-26C656831D50}"/>
              </a:ext>
            </a:extLst>
          </p:cNvPr>
          <p:cNvPicPr/>
          <p:nvPr/>
        </p:nvPicPr>
        <p:blipFill rotWithShape="1">
          <a:blip r:embed="rId2"/>
          <a:srcRect l="5085" t="8466" r="7273" b="5492"/>
          <a:stretch/>
        </p:blipFill>
        <p:spPr bwMode="auto">
          <a:xfrm>
            <a:off x="4572000" y="2276872"/>
            <a:ext cx="4464496" cy="34563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7B02455A-0FC3-4730-BE3D-5CA04F1BE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570186"/>
          </a:xfrm>
        </p:spPr>
        <p:txBody>
          <a:bodyPr/>
          <a:lstStyle/>
          <a:p>
            <a:pPr marL="342900" lvl="0" indent="-342900" algn="l">
              <a:spcBef>
                <a:spcPct val="20000"/>
              </a:spcBef>
            </a:pPr>
            <a: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  <a:t>Praktijkvoorbeeld: </a:t>
            </a:r>
            <a:b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  <a:t>- eind 5 havo, na 2½ jaar leerlijn</a:t>
            </a:r>
            <a:b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  <a:t>- vanuit </a:t>
            </a:r>
            <a:r>
              <a:rPr lang="nl-NL" sz="3200" dirty="0" err="1">
                <a:solidFill>
                  <a:srgbClr val="000000"/>
                </a:solidFill>
                <a:ea typeface="+mn-ea"/>
                <a:cs typeface="+mn-cs"/>
              </a:rPr>
              <a:t>h,t</a:t>
            </a:r>
            <a: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  <a:t>-videometing naar energie-grafieken</a:t>
            </a:r>
            <a:br>
              <a:rPr lang="nl-NL" sz="3200" dirty="0">
                <a:solidFill>
                  <a:srgbClr val="000000"/>
                </a:solidFill>
                <a:ea typeface="+mn-ea"/>
                <a:cs typeface="+mn-cs"/>
              </a:rPr>
            </a:b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81C5E6B-BCF8-4AEA-8C33-620F80C4C2BA}"/>
              </a:ext>
            </a:extLst>
          </p:cNvPr>
          <p:cNvPicPr/>
          <p:nvPr/>
        </p:nvPicPr>
        <p:blipFill rotWithShape="1">
          <a:blip r:embed="rId3"/>
          <a:srcRect l="4569" t="6952" r="4400" b="4914"/>
          <a:stretch/>
        </p:blipFill>
        <p:spPr bwMode="auto">
          <a:xfrm>
            <a:off x="116294" y="2276872"/>
            <a:ext cx="4277360" cy="34563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D56A281-D238-4A6C-BF59-78BA4D827184}"/>
              </a:ext>
            </a:extLst>
          </p:cNvPr>
          <p:cNvSpPr txBox="1"/>
          <p:nvPr/>
        </p:nvSpPr>
        <p:spPr>
          <a:xfrm>
            <a:off x="5220072" y="6156593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sz="3200" dirty="0"/>
              <a:t>(Kan ook als </a:t>
            </a:r>
            <a:r>
              <a:rPr lang="nl-NL" sz="3200" dirty="0">
                <a:hlinkClick r:id="rId4" action="ppaction://hlinkfile"/>
              </a:rPr>
              <a:t>model</a:t>
            </a:r>
            <a:r>
              <a:rPr lang="nl-NL" sz="3200" dirty="0"/>
              <a:t>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4CD2A7F-054A-4B6B-8EA4-C0FE36D1AAAC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374307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9FEEB4-0E51-4097-BBEE-95FC3BDC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nl-NL" dirty="0"/>
              <a:t>Citaat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5D638E-17EE-4AF1-B8EF-4A575ACF6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4294"/>
            <a:ext cx="836327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“Wij vinden zeker dat we de stof nu beter begrijpen. Door de </a:t>
            </a:r>
            <a:r>
              <a:rPr lang="nl-NL" b="1" dirty="0">
                <a:solidFill>
                  <a:srgbClr val="FF0000"/>
                </a:solidFill>
              </a:rPr>
              <a:t>grafieken</a:t>
            </a:r>
            <a:r>
              <a:rPr lang="nl-NL" dirty="0"/>
              <a:t> met alle energie is er een </a:t>
            </a:r>
            <a:r>
              <a:rPr lang="nl-NL" b="1" dirty="0">
                <a:solidFill>
                  <a:srgbClr val="FF0000"/>
                </a:solidFill>
              </a:rPr>
              <a:t>duidelijk overzicht </a:t>
            </a:r>
            <a:r>
              <a:rPr lang="nl-NL" dirty="0"/>
              <a:t>hoe de energie veranderd bij een stuiter.</a:t>
            </a:r>
            <a:br>
              <a:rPr lang="nl-NL" dirty="0"/>
            </a:br>
            <a:endParaRPr lang="nl-NL" sz="1600" dirty="0"/>
          </a:p>
          <a:p>
            <a:pPr marL="0" indent="0">
              <a:buNone/>
            </a:pPr>
            <a:r>
              <a:rPr lang="nl-NL" b="1" dirty="0">
                <a:solidFill>
                  <a:srgbClr val="FF0000"/>
                </a:solidFill>
              </a:rPr>
              <a:t>Normaal reken je maar één punt uit </a:t>
            </a:r>
            <a:r>
              <a:rPr lang="nl-NL" dirty="0"/>
              <a:t>en dan krijg je niet een beeld van hoe het veranderd. </a:t>
            </a:r>
            <a:br>
              <a:rPr lang="nl-NL" dirty="0"/>
            </a:br>
            <a:endParaRPr lang="nl-NL" sz="1600" dirty="0"/>
          </a:p>
          <a:p>
            <a:pPr marL="0" indent="0">
              <a:buNone/>
            </a:pPr>
            <a:r>
              <a:rPr lang="nl-NL" dirty="0"/>
              <a:t>Dit </a:t>
            </a:r>
            <a:r>
              <a:rPr lang="nl-NL" b="1" dirty="0">
                <a:solidFill>
                  <a:srgbClr val="FF0000"/>
                </a:solidFill>
              </a:rPr>
              <a:t>totaalbeeld</a:t>
            </a:r>
            <a:r>
              <a:rPr lang="nl-NL" dirty="0"/>
              <a:t> heeft ons </a:t>
            </a:r>
            <a:r>
              <a:rPr lang="nl-NL" b="1" dirty="0">
                <a:solidFill>
                  <a:srgbClr val="FF0000"/>
                </a:solidFill>
              </a:rPr>
              <a:t>geholpen met </a:t>
            </a:r>
            <a:r>
              <a:rPr lang="nl-NL" dirty="0"/>
              <a:t>het </a:t>
            </a:r>
            <a:r>
              <a:rPr lang="nl-NL" b="1" dirty="0">
                <a:solidFill>
                  <a:srgbClr val="FF0000"/>
                </a:solidFill>
              </a:rPr>
              <a:t>begrijpen</a:t>
            </a:r>
            <a:r>
              <a:rPr lang="nl-NL" dirty="0"/>
              <a:t> van de stof.”</a:t>
            </a:r>
            <a:br>
              <a:rPr lang="nl-NL" dirty="0"/>
            </a:b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99A9953-0622-4DCF-AA0A-2A2BBB724179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2893812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50513D-6ED0-4910-BBE0-1D2E3123C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Citaat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04CBDA-9CAA-4182-BFDB-84C6DEA20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“Ik vind dat met een practicum met coach er veel beter op de stof word ingegaan. </a:t>
            </a:r>
          </a:p>
          <a:p>
            <a:pPr marL="0" indent="0">
              <a:buNone/>
            </a:pPr>
            <a:r>
              <a:rPr lang="nl-NL" dirty="0"/>
              <a:t>Dit krijg ik niet met een vraag en een grafiek want dan kijk ik er half over en ga dan snel met de vraag door.</a:t>
            </a:r>
          </a:p>
          <a:p>
            <a:pPr marL="0" indent="0">
              <a:buNone/>
            </a:pPr>
            <a:r>
              <a:rPr lang="nl-NL" dirty="0"/>
              <a:t>Maar als ik een </a:t>
            </a:r>
            <a:r>
              <a:rPr lang="nl-NL" dirty="0">
                <a:solidFill>
                  <a:srgbClr val="FF0000"/>
                </a:solidFill>
              </a:rPr>
              <a:t>practicum met coach doe snap ik de formule (</a:t>
            </a:r>
            <a:r>
              <a:rPr lang="nl-NL" i="1" dirty="0">
                <a:solidFill>
                  <a:srgbClr val="FF0000"/>
                </a:solidFill>
              </a:rPr>
              <a:t>= de wet</a:t>
            </a:r>
            <a:r>
              <a:rPr lang="nl-NL" dirty="0">
                <a:solidFill>
                  <a:srgbClr val="FF0000"/>
                </a:solidFill>
              </a:rPr>
              <a:t>) meer want je stelt zelf alles op en je begrijpt dus de effecten van zo een formule”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39C71F1-C6D2-4817-B6D4-98E8238E2A1F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84680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35C65E-7550-4D2C-88A5-5EC41B31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Resultaat </a:t>
            </a:r>
            <a:r>
              <a:rPr lang="nl-NL" dirty="0" err="1"/>
              <a:t>enquete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1B5D8E1-C968-45D0-BBAF-D4B23C100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024" y="1417638"/>
            <a:ext cx="8583497" cy="431561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56420155-62F9-402C-8451-84D6E08A3991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228734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CB5BF-D993-4B36-ABCD-B64E04F8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Leerling commentaren </a:t>
            </a:r>
            <a:r>
              <a:rPr lang="nl-NL" dirty="0" err="1"/>
              <a:t>enquete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8E2A62-3347-4C82-B48D-BCE69C5BC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Omdat je kan zien hoe de variabelen met elkaar verbonden zijn							30%</a:t>
            </a:r>
          </a:p>
          <a:p>
            <a:r>
              <a:rPr lang="nl-NL" dirty="0"/>
              <a:t>Het helpt om te bepalen welke stappen er gemaakt moeten worden		  			  	  	  6%</a:t>
            </a:r>
          </a:p>
          <a:p>
            <a:r>
              <a:rPr lang="nl-NL" dirty="0"/>
              <a:t>Het geeft meer inzicht					  4%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Maar:</a:t>
            </a:r>
          </a:p>
          <a:p>
            <a:r>
              <a:rPr lang="nl-NL" dirty="0"/>
              <a:t>Het helpt alleen als je het begrijpt / het moet uitgelegd zijn									13%</a:t>
            </a:r>
          </a:p>
          <a:p>
            <a:r>
              <a:rPr lang="nl-NL" dirty="0"/>
              <a:t>Het helpt niet als het model te uitgebreid is		  6%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76B7092-0CD6-4903-A4B6-C25DD210FA09}"/>
              </a:ext>
            </a:extLst>
          </p:cNvPr>
          <p:cNvSpPr txBox="1"/>
          <p:nvPr/>
        </p:nvSpPr>
        <p:spPr>
          <a:xfrm>
            <a:off x="6516216" y="446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dirty="0"/>
              <a:t>1. Waarom modelleren?</a:t>
            </a:r>
          </a:p>
        </p:txBody>
      </p:sp>
    </p:spTree>
    <p:extLst>
      <p:ext uri="{BB962C8B-B14F-4D97-AF65-F5344CB8AC3E}">
        <p14:creationId xmlns:p14="http://schemas.microsoft.com/office/powerpoint/2010/main" val="394505439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1317</Words>
  <Application>Microsoft Office PowerPoint</Application>
  <PresentationFormat>Diavoorstelling (4:3)</PresentationFormat>
  <Paragraphs>281</Paragraphs>
  <Slides>33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33</vt:i4>
      </vt:variant>
    </vt:vector>
  </HeadingPairs>
  <TitlesOfParts>
    <vt:vector size="38" baseType="lpstr">
      <vt:lpstr>Arial</vt:lpstr>
      <vt:lpstr>Calibri</vt:lpstr>
      <vt:lpstr>Wingdings</vt:lpstr>
      <vt:lpstr>Standaardontwerp</vt:lpstr>
      <vt:lpstr>1_Kantoorthema</vt:lpstr>
      <vt:lpstr>Even voorstellen…</vt:lpstr>
      <vt:lpstr>PowerPoint-presentatie</vt:lpstr>
      <vt:lpstr>Modelleren</vt:lpstr>
      <vt:lpstr>Waarom modelleren en meten met ICT?</vt:lpstr>
      <vt:lpstr>Praktijkvoorbeeld:  - eind 5 havo, na 2½ jaar leerlijn - vanuit h,t-videometing naar energie-grafieken </vt:lpstr>
      <vt:lpstr>Citaat 1</vt:lpstr>
      <vt:lpstr>Citaat 2</vt:lpstr>
      <vt:lpstr>Resultaat enquete</vt:lpstr>
      <vt:lpstr>Leerling commentaren enquete</vt:lpstr>
      <vt:lpstr>Complexiteit</vt:lpstr>
      <vt:lpstr>Grafisch of textueel?</vt:lpstr>
      <vt:lpstr>Grafisch of textueel?</vt:lpstr>
      <vt:lpstr>Voorbeeld:  temperatuur aardopppervlak</vt:lpstr>
      <vt:lpstr>PowerPoint-presentatie</vt:lpstr>
      <vt:lpstr>Veeleisende activiteit</vt:lpstr>
      <vt:lpstr>Analogie met practicum en onderzoek</vt:lpstr>
      <vt:lpstr>PowerPoint-presentatie</vt:lpstr>
      <vt:lpstr>Begin lessenreeks</vt:lpstr>
      <vt:lpstr>3. Basisbegrip en 4. vertrouwen</vt:lpstr>
      <vt:lpstr>Basisbegrip: met de hand</vt:lpstr>
      <vt:lpstr>5. Motivatie voor leren (grafische) modelleertaal </vt:lpstr>
      <vt:lpstr>6. Modelleertaal leren </vt:lpstr>
      <vt:lpstr>Bouwstenen grafische modellen</vt:lpstr>
      <vt:lpstr>Enkele vertaalproblemen</vt:lpstr>
      <vt:lpstr>Leren bedienen van de software</vt:lpstr>
      <vt:lpstr>Eerste grotere model</vt:lpstr>
      <vt:lpstr>Vakinhoudelijke leerdoelen</vt:lpstr>
      <vt:lpstr>Zelf grotere modellen bouwen</vt:lpstr>
      <vt:lpstr>Toetsing: óók op papier</vt:lpstr>
      <vt:lpstr>Toets het leggen van  verbanden</vt:lpstr>
      <vt:lpstr>LOF-project</vt:lpstr>
      <vt:lpstr>PowerPoint-presentatie</vt:lpstr>
      <vt:lpstr>Dank voor jullie aandacht</vt:lpstr>
    </vt:vector>
  </TitlesOfParts>
  <Company>Haags Montessori Lyceum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HML</dc:creator>
  <cp:lastModifiedBy>Onne van Buuren</cp:lastModifiedBy>
  <cp:revision>148</cp:revision>
  <cp:lastPrinted>2013-03-04T11:45:42Z</cp:lastPrinted>
  <dcterms:created xsi:type="dcterms:W3CDTF">2009-05-06T09:01:36Z</dcterms:created>
  <dcterms:modified xsi:type="dcterms:W3CDTF">2018-12-21T15:31:18Z</dcterms:modified>
</cp:coreProperties>
</file>