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handoutMasterIdLst>
    <p:handoutMasterId r:id="rId25"/>
  </p:handoutMasterIdLst>
  <p:sldIdLst>
    <p:sldId id="343" r:id="rId3"/>
    <p:sldId id="279" r:id="rId4"/>
    <p:sldId id="334" r:id="rId5"/>
    <p:sldId id="326" r:id="rId6"/>
    <p:sldId id="331" r:id="rId7"/>
    <p:sldId id="333" r:id="rId8"/>
    <p:sldId id="327" r:id="rId9"/>
    <p:sldId id="335" r:id="rId10"/>
    <p:sldId id="332" r:id="rId11"/>
    <p:sldId id="340" r:id="rId12"/>
    <p:sldId id="342" r:id="rId13"/>
    <p:sldId id="336" r:id="rId14"/>
    <p:sldId id="330" r:id="rId15"/>
    <p:sldId id="317" r:id="rId16"/>
    <p:sldId id="318" r:id="rId17"/>
    <p:sldId id="320" r:id="rId18"/>
    <p:sldId id="337" r:id="rId19"/>
    <p:sldId id="344" r:id="rId20"/>
    <p:sldId id="329" r:id="rId21"/>
    <p:sldId id="338" r:id="rId22"/>
    <p:sldId id="315" r:id="rId23"/>
  </p:sldIdLst>
  <p:sldSz cx="9144000" cy="6858000" type="screen4x3"/>
  <p:notesSz cx="6805613" cy="99441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autoAdjust="0"/>
    <p:restoredTop sz="92947" autoAdjust="0"/>
  </p:normalViewPr>
  <p:slideViewPr>
    <p:cSldViewPr>
      <p:cViewPr varScale="1">
        <p:scale>
          <a:sx n="58" d="100"/>
          <a:sy n="58" d="100"/>
        </p:scale>
        <p:origin x="153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988"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nl-NL"/>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eaLnBrk="1" hangingPunct="1">
              <a:defRPr sz="1200">
                <a:latin typeface="Arial" charset="0"/>
              </a:defRPr>
            </a:lvl1pPr>
          </a:lstStyle>
          <a:p>
            <a:pPr>
              <a:defRPr/>
            </a:pPr>
            <a:fld id="{DEFC523E-D8AC-475F-8188-4DCFEBE22055}" type="datetimeFigureOut">
              <a:rPr lang="nl-NL"/>
              <a:pPr>
                <a:defRPr/>
              </a:pPr>
              <a:t>15-12-18</a:t>
            </a:fld>
            <a:endParaRPr lang="nl-NL"/>
          </a:p>
        </p:txBody>
      </p:sp>
      <p:sp>
        <p:nvSpPr>
          <p:cNvPr id="4" name="Footer Placeholder 3"/>
          <p:cNvSpPr>
            <a:spLocks noGrp="1"/>
          </p:cNvSpPr>
          <p:nvPr>
            <p:ph type="ftr" sz="quarter" idx="2"/>
          </p:nvPr>
        </p:nvSpPr>
        <p:spPr>
          <a:xfrm>
            <a:off x="0" y="9445625"/>
            <a:ext cx="2947988" cy="49688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nl-NL"/>
          </a:p>
        </p:txBody>
      </p:sp>
      <p:sp>
        <p:nvSpPr>
          <p:cNvPr id="5" name="Slide Number Placeholder 4"/>
          <p:cNvSpPr>
            <a:spLocks noGrp="1"/>
          </p:cNvSpPr>
          <p:nvPr>
            <p:ph type="sldNum" sz="quarter" idx="3"/>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BCC246D-BB7F-4B4F-8DC4-75B47E128739}"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3075" name="Rectangle 3"/>
          <p:cNvSpPr>
            <a:spLocks noGrp="1" noChangeArrowheads="1"/>
          </p:cNvSpPr>
          <p:nvPr>
            <p:ph type="dt" idx="1"/>
          </p:nvPr>
        </p:nvSpPr>
        <p:spPr bwMode="auto">
          <a:xfrm>
            <a:off x="3854450" y="0"/>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6148"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450" y="4722813"/>
            <a:ext cx="5446713" cy="447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078" name="Rectangle 6"/>
          <p:cNvSpPr>
            <a:spLocks noGrp="1" noChangeArrowheads="1"/>
          </p:cNvSpPr>
          <p:nvPr>
            <p:ph type="ftr" sz="quarter" idx="4"/>
          </p:nvPr>
        </p:nvSpPr>
        <p:spPr bwMode="auto">
          <a:xfrm>
            <a:off x="0" y="9445625"/>
            <a:ext cx="294798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3079" name="Rectangle 7"/>
          <p:cNvSpPr>
            <a:spLocks noGrp="1" noChangeArrowheads="1"/>
          </p:cNvSpPr>
          <p:nvPr>
            <p:ph type="sldNum" sz="quarter" idx="5"/>
          </p:nvPr>
        </p:nvSpPr>
        <p:spPr bwMode="auto">
          <a:xfrm>
            <a:off x="3854450" y="9445625"/>
            <a:ext cx="29495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10E3407-3E9E-4F28-8863-5BF2936A5792}"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F10E3407-3E9E-4F28-8863-5BF2936A5792}" type="slidenum">
              <a:rPr lang="nl-NL" altLang="nl-NL" smtClean="0"/>
              <a:pPr>
                <a:defRPr/>
              </a:pPr>
              <a:t>4</a:t>
            </a:fld>
            <a:endParaRPr lang="nl-NL" altLang="nl-NL"/>
          </a:p>
        </p:txBody>
      </p:sp>
    </p:spTree>
    <p:extLst>
      <p:ext uri="{BB962C8B-B14F-4D97-AF65-F5344CB8AC3E}">
        <p14:creationId xmlns:p14="http://schemas.microsoft.com/office/powerpoint/2010/main" val="57109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5</a:t>
            </a:fld>
            <a:endParaRPr lang="nl-NL" altLang="nl-NL"/>
          </a:p>
        </p:txBody>
      </p:sp>
    </p:spTree>
    <p:extLst>
      <p:ext uri="{BB962C8B-B14F-4D97-AF65-F5344CB8AC3E}">
        <p14:creationId xmlns:p14="http://schemas.microsoft.com/office/powerpoint/2010/main" val="159795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Aernout, ik vertel alleen over de </a:t>
            </a:r>
            <a:r>
              <a:rPr lang="nl-NL" dirty="0" err="1"/>
              <a:t>attenuator</a:t>
            </a:r>
            <a:r>
              <a:rPr lang="nl-NL" dirty="0"/>
              <a:t> en de berekening van het aantal fotonen. Dan ga jij verder met de rest van de details.</a:t>
            </a:r>
          </a:p>
        </p:txBody>
      </p:sp>
      <p:sp>
        <p:nvSpPr>
          <p:cNvPr id="4" name="Tijdelijke aanduiding voor dianummer 3"/>
          <p:cNvSpPr>
            <a:spLocks noGrp="1"/>
          </p:cNvSpPr>
          <p:nvPr>
            <p:ph type="sldNum" sz="quarter" idx="10"/>
          </p:nvPr>
        </p:nvSpPr>
        <p:spPr/>
        <p:txBody>
          <a:bodyPr/>
          <a:lstStyle/>
          <a:p>
            <a:pPr>
              <a:defRPr/>
            </a:pPr>
            <a:fld id="{F10E3407-3E9E-4F28-8863-5BF2936A5792}" type="slidenum">
              <a:rPr lang="nl-NL" altLang="nl-NL" smtClean="0"/>
              <a:pPr>
                <a:defRPr/>
              </a:pPr>
              <a:t>7</a:t>
            </a:fld>
            <a:endParaRPr lang="nl-NL" altLang="nl-NL"/>
          </a:p>
        </p:txBody>
      </p:sp>
    </p:spTree>
    <p:extLst>
      <p:ext uri="{BB962C8B-B14F-4D97-AF65-F5344CB8AC3E}">
        <p14:creationId xmlns:p14="http://schemas.microsoft.com/office/powerpoint/2010/main" val="302156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8</a:t>
            </a:fld>
            <a:endParaRPr lang="nl-NL" altLang="nl-NL"/>
          </a:p>
        </p:txBody>
      </p:sp>
    </p:spTree>
    <p:extLst>
      <p:ext uri="{BB962C8B-B14F-4D97-AF65-F5344CB8AC3E}">
        <p14:creationId xmlns:p14="http://schemas.microsoft.com/office/powerpoint/2010/main" val="49437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15</a:t>
            </a:fld>
            <a:endParaRPr lang="nl-NL" altLang="nl-NL"/>
          </a:p>
        </p:txBody>
      </p:sp>
    </p:spTree>
    <p:extLst>
      <p:ext uri="{BB962C8B-B14F-4D97-AF65-F5344CB8AC3E}">
        <p14:creationId xmlns:p14="http://schemas.microsoft.com/office/powerpoint/2010/main" val="2195508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defRPr/>
            </a:pPr>
            <a:fld id="{F10E3407-3E9E-4F28-8863-5BF2936A5792}" type="slidenum">
              <a:rPr lang="nl-NL" altLang="nl-NL" smtClean="0"/>
              <a:pPr>
                <a:defRPr/>
              </a:pPr>
              <a:t>19</a:t>
            </a:fld>
            <a:endParaRPr lang="nl-NL" altLang="nl-NL"/>
          </a:p>
        </p:txBody>
      </p:sp>
    </p:spTree>
    <p:extLst>
      <p:ext uri="{BB962C8B-B14F-4D97-AF65-F5344CB8AC3E}">
        <p14:creationId xmlns:p14="http://schemas.microsoft.com/office/powerpoint/2010/main" val="1642877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100263" y="1644650"/>
            <a:ext cx="6786562" cy="1470025"/>
          </a:xfrm>
        </p:spPr>
        <p:txBody>
          <a:bodyPr lIns="91440"/>
          <a:lstStyle>
            <a:lvl1pPr>
              <a:lnSpc>
                <a:spcPts val="2500"/>
              </a:lnSpc>
              <a:defRPr>
                <a:solidFill>
                  <a:schemeClr val="bg1"/>
                </a:solidFill>
              </a:defRPr>
            </a:lvl1pPr>
          </a:lstStyle>
          <a:p>
            <a:pPr lvl="0"/>
            <a:r>
              <a:rPr lang="nl-NL" noProof="0"/>
              <a:t>RUIMTE VOOR DE TITEL, ARIAL NARROW BOLD </a:t>
            </a:r>
          </a:p>
        </p:txBody>
      </p:sp>
      <p:sp>
        <p:nvSpPr>
          <p:cNvPr id="5123" name="Rectangle 3"/>
          <p:cNvSpPr>
            <a:spLocks noGrp="1" noChangeArrowheads="1"/>
          </p:cNvSpPr>
          <p:nvPr>
            <p:ph type="subTitle" idx="1"/>
          </p:nvPr>
        </p:nvSpPr>
        <p:spPr>
          <a:xfrm>
            <a:off x="2098675" y="3035300"/>
            <a:ext cx="6788150" cy="1101725"/>
          </a:xfrm>
        </p:spPr>
        <p:txBody>
          <a:bodyPr/>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4" name="Rectangle 4"/>
          <p:cNvSpPr>
            <a:spLocks noGrp="1" noChangeArrowheads="1"/>
          </p:cNvSpPr>
          <p:nvPr>
            <p:ph type="dt" sz="half" idx="10"/>
          </p:nvPr>
        </p:nvSpPr>
        <p:spPr>
          <a:xfrm>
            <a:off x="457200" y="6245225"/>
            <a:ext cx="2133600" cy="476250"/>
          </a:xfrm>
        </p:spPr>
        <p:txBody>
          <a:bodyPr/>
          <a:lstStyle>
            <a:lvl1pPr algn="l">
              <a:lnSpc>
                <a:spcPct val="100000"/>
              </a:lnSpc>
              <a:defRPr sz="1400"/>
            </a:lvl1pPr>
          </a:lstStyle>
          <a:p>
            <a:pPr>
              <a:defRPr/>
            </a:pPr>
            <a:endParaRPr lang="nl-NL"/>
          </a:p>
        </p:txBody>
      </p:sp>
      <p:sp>
        <p:nvSpPr>
          <p:cNvPr id="5" name="Rectangle 5"/>
          <p:cNvSpPr>
            <a:spLocks noGrp="1" noChangeArrowheads="1"/>
          </p:cNvSpPr>
          <p:nvPr>
            <p:ph type="ftr" sz="quarter" idx="11"/>
          </p:nvPr>
        </p:nvSpPr>
        <p:spPr>
          <a:xfrm>
            <a:off x="3124200" y="6245225"/>
            <a:ext cx="2895600" cy="476250"/>
          </a:xfrm>
        </p:spPr>
        <p:txBody>
          <a:bodyPr/>
          <a:lstStyle>
            <a:lvl1pPr algn="ctr">
              <a:lnSpc>
                <a:spcPct val="100000"/>
              </a:lnSpc>
              <a:defRPr sz="1400"/>
            </a:lvl1pPr>
          </a:lstStyle>
          <a:p>
            <a:pPr>
              <a:defRPr/>
            </a:pPr>
            <a:endParaRPr lang="nl-NL"/>
          </a:p>
        </p:txBody>
      </p:sp>
      <p:sp>
        <p:nvSpPr>
          <p:cNvPr id="6" name="Rectangle 6"/>
          <p:cNvSpPr>
            <a:spLocks noGrp="1" noChangeArrowheads="1"/>
          </p:cNvSpPr>
          <p:nvPr>
            <p:ph type="sldNum" sz="quarter" idx="12"/>
          </p:nvPr>
        </p:nvSpPr>
        <p:spPr>
          <a:xfrm>
            <a:off x="6553200" y="6245225"/>
            <a:ext cx="2133600" cy="476250"/>
          </a:xfrm>
        </p:spPr>
        <p:txBody>
          <a:bodyPr rIns="91440"/>
          <a:lstStyle>
            <a:lvl1pPr>
              <a:lnSpc>
                <a:spcPct val="100000"/>
              </a:lnSpc>
              <a:defRPr sz="1400"/>
            </a:lvl1pPr>
          </a:lstStyle>
          <a:p>
            <a:pPr>
              <a:defRPr/>
            </a:pPr>
            <a:fld id="{93528762-5019-4F46-BCF3-6CE01893A3C7}" type="slidenum">
              <a:rPr lang="nl-NL" altLang="nl-NL"/>
              <a:pPr>
                <a:defRPr/>
              </a:pPr>
              <a:t>‹nr.›</a:t>
            </a:fld>
            <a:endParaRPr lang="nl-NL" altLang="nl-NL"/>
          </a:p>
        </p:txBody>
      </p:sp>
    </p:spTree>
    <p:extLst>
      <p:ext uri="{BB962C8B-B14F-4D97-AF65-F5344CB8AC3E}">
        <p14:creationId xmlns:p14="http://schemas.microsoft.com/office/powerpoint/2010/main" val="108927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35D093EB-90D4-4507-9728-F3D9715BF062}" type="slidenum">
              <a:rPr lang="nl-NL" altLang="nl-NL"/>
              <a:pPr>
                <a:defRPr/>
              </a:pPr>
              <a:t>‹nr.›</a:t>
            </a:fld>
            <a:endParaRPr lang="nl-NL" altLang="nl-NL"/>
          </a:p>
        </p:txBody>
      </p:sp>
    </p:spTree>
    <p:extLst>
      <p:ext uri="{BB962C8B-B14F-4D97-AF65-F5344CB8AC3E}">
        <p14:creationId xmlns:p14="http://schemas.microsoft.com/office/powerpoint/2010/main" val="360454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363538"/>
            <a:ext cx="1779587" cy="524827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1762125" y="363538"/>
            <a:ext cx="5189538" cy="524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659A02C3-125E-4821-A06D-7381CC2DBBD8}" type="slidenum">
              <a:rPr lang="nl-NL" altLang="nl-NL"/>
              <a:pPr>
                <a:defRPr/>
              </a:pPr>
              <a:t>‹nr.›</a:t>
            </a:fld>
            <a:endParaRPr lang="nl-NL" altLang="nl-NL"/>
          </a:p>
        </p:txBody>
      </p:sp>
    </p:spTree>
    <p:extLst>
      <p:ext uri="{BB962C8B-B14F-4D97-AF65-F5344CB8AC3E}">
        <p14:creationId xmlns:p14="http://schemas.microsoft.com/office/powerpoint/2010/main" val="3481489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7" descr="UT_Logo_2400_Black_N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0"/>
            <a:ext cx="3600450" cy="719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2100263" y="1644650"/>
            <a:ext cx="6786562" cy="1470025"/>
          </a:xfrm>
        </p:spPr>
        <p:txBody>
          <a:bodyPr lIns="91440"/>
          <a:lstStyle>
            <a:lvl1pPr>
              <a:lnSpc>
                <a:spcPts val="2500"/>
              </a:lnSpc>
              <a:defRPr>
                <a:solidFill>
                  <a:schemeClr val="bg1"/>
                </a:solidFill>
              </a:defRPr>
            </a:lvl1pPr>
          </a:lstStyle>
          <a:p>
            <a:pPr lvl="0"/>
            <a:r>
              <a:rPr lang="nl-NL" noProof="0"/>
              <a:t>RUIMTE VOOR DE TITEL, ARIAL NARROW BOLD </a:t>
            </a:r>
          </a:p>
        </p:txBody>
      </p:sp>
      <p:sp>
        <p:nvSpPr>
          <p:cNvPr id="5123" name="Rectangle 3"/>
          <p:cNvSpPr>
            <a:spLocks noGrp="1" noChangeArrowheads="1"/>
          </p:cNvSpPr>
          <p:nvPr>
            <p:ph type="subTitle" idx="1"/>
          </p:nvPr>
        </p:nvSpPr>
        <p:spPr>
          <a:xfrm>
            <a:off x="2098675" y="3035300"/>
            <a:ext cx="6788150" cy="1101725"/>
          </a:xfrm>
        </p:spPr>
        <p:txBody>
          <a:bodyPr/>
          <a:lstStyle>
            <a:lvl1pPr marL="0" indent="0">
              <a:buFont typeface="Wingdings" pitchFamily="2" charset="2"/>
              <a:buNone/>
              <a:defRPr>
                <a:solidFill>
                  <a:schemeClr val="bg1"/>
                </a:solidFill>
                <a:latin typeface="Arial Narrow" pitchFamily="34" charset="0"/>
              </a:defRPr>
            </a:lvl1pPr>
          </a:lstStyle>
          <a:p>
            <a:pPr lvl="0"/>
            <a:r>
              <a:rPr lang="nl-NL" noProof="0"/>
              <a:t>RUIMTE VOOR DE SUBTITEL ARIAL NARROW C17/25</a:t>
            </a:r>
          </a:p>
        </p:txBody>
      </p:sp>
      <p:sp>
        <p:nvSpPr>
          <p:cNvPr id="5" name="Rectangle 9"/>
          <p:cNvSpPr>
            <a:spLocks noGrp="1" noChangeArrowheads="1"/>
          </p:cNvSpPr>
          <p:nvPr>
            <p:ph type="dt" sz="half" idx="10"/>
          </p:nvPr>
        </p:nvSpPr>
        <p:spPr>
          <a:xfrm>
            <a:off x="457200" y="6245225"/>
            <a:ext cx="2133600" cy="476250"/>
          </a:xfrm>
        </p:spPr>
        <p:txBody>
          <a:bodyPr/>
          <a:lstStyle>
            <a:lvl1pPr algn="l">
              <a:lnSpc>
                <a:spcPct val="100000"/>
              </a:lnSpc>
              <a:defRPr sz="1400"/>
            </a:lvl1pPr>
          </a:lstStyle>
          <a:p>
            <a:pPr>
              <a:defRPr/>
            </a:pPr>
            <a:endParaRPr lang="nl-NL"/>
          </a:p>
        </p:txBody>
      </p:sp>
      <p:sp>
        <p:nvSpPr>
          <p:cNvPr id="6" name="Rectangle 10"/>
          <p:cNvSpPr>
            <a:spLocks noGrp="1" noChangeArrowheads="1"/>
          </p:cNvSpPr>
          <p:nvPr>
            <p:ph type="ftr" sz="quarter" idx="11"/>
          </p:nvPr>
        </p:nvSpPr>
        <p:spPr>
          <a:xfrm>
            <a:off x="3124200" y="6245225"/>
            <a:ext cx="2895600" cy="476250"/>
          </a:xfrm>
        </p:spPr>
        <p:txBody>
          <a:bodyPr/>
          <a:lstStyle>
            <a:lvl1pPr algn="ctr">
              <a:lnSpc>
                <a:spcPct val="100000"/>
              </a:lnSpc>
              <a:defRPr sz="1400"/>
            </a:lvl1pPr>
          </a:lstStyle>
          <a:p>
            <a:pPr>
              <a:defRPr/>
            </a:pPr>
            <a:endParaRPr lang="nl-NL"/>
          </a:p>
        </p:txBody>
      </p:sp>
      <p:sp>
        <p:nvSpPr>
          <p:cNvPr id="7" name="Rectangle 11"/>
          <p:cNvSpPr>
            <a:spLocks noGrp="1" noChangeArrowheads="1"/>
          </p:cNvSpPr>
          <p:nvPr>
            <p:ph type="sldNum" sz="quarter" idx="12"/>
          </p:nvPr>
        </p:nvSpPr>
        <p:spPr>
          <a:xfrm>
            <a:off x="6553200" y="6245225"/>
            <a:ext cx="2133600" cy="476250"/>
          </a:xfrm>
        </p:spPr>
        <p:txBody>
          <a:bodyPr rIns="91440"/>
          <a:lstStyle>
            <a:lvl1pPr>
              <a:lnSpc>
                <a:spcPct val="100000"/>
              </a:lnSpc>
              <a:defRPr sz="1400"/>
            </a:lvl1pPr>
          </a:lstStyle>
          <a:p>
            <a:pPr>
              <a:defRPr/>
            </a:pPr>
            <a:fld id="{65EF4400-B433-42D1-8AF2-E942FE7DF3F0}" type="slidenum">
              <a:rPr lang="nl-NL" altLang="nl-NL"/>
              <a:pPr>
                <a:defRPr/>
              </a:pPr>
              <a:t>‹nr.›</a:t>
            </a:fld>
            <a:endParaRPr lang="nl-NL" altLang="nl-NL"/>
          </a:p>
        </p:txBody>
      </p:sp>
    </p:spTree>
    <p:extLst>
      <p:ext uri="{BB962C8B-B14F-4D97-AF65-F5344CB8AC3E}">
        <p14:creationId xmlns:p14="http://schemas.microsoft.com/office/powerpoint/2010/main" val="23898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4129238C-402E-4919-921A-BD7DB329D513}" type="slidenum">
              <a:rPr lang="nl-NL" altLang="nl-NL"/>
              <a:pPr>
                <a:defRPr/>
              </a:pPr>
              <a:t>‹nr.›</a:t>
            </a:fld>
            <a:endParaRPr lang="nl-NL" altLang="nl-NL"/>
          </a:p>
        </p:txBody>
      </p:sp>
    </p:spTree>
    <p:extLst>
      <p:ext uri="{BB962C8B-B14F-4D97-AF65-F5344CB8AC3E}">
        <p14:creationId xmlns:p14="http://schemas.microsoft.com/office/powerpoint/2010/main" val="706418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36E67D87-1769-499C-9663-23572BD3AEB8}" type="slidenum">
              <a:rPr lang="nl-NL" altLang="nl-NL"/>
              <a:pPr>
                <a:defRPr/>
              </a:pPr>
              <a:t>‹nr.›</a:t>
            </a:fld>
            <a:endParaRPr lang="nl-NL" altLang="nl-NL"/>
          </a:p>
        </p:txBody>
      </p:sp>
    </p:spTree>
    <p:extLst>
      <p:ext uri="{BB962C8B-B14F-4D97-AF65-F5344CB8AC3E}">
        <p14:creationId xmlns:p14="http://schemas.microsoft.com/office/powerpoint/2010/main" val="74134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1763713"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399088"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7D8E0826-8819-455C-A699-9A65373AC593}" type="slidenum">
              <a:rPr lang="nl-NL" altLang="nl-NL"/>
              <a:pPr>
                <a:defRPr/>
              </a:pPr>
              <a:t>‹nr.›</a:t>
            </a:fld>
            <a:endParaRPr lang="nl-NL" altLang="nl-NL"/>
          </a:p>
        </p:txBody>
      </p:sp>
    </p:spTree>
    <p:extLst>
      <p:ext uri="{BB962C8B-B14F-4D97-AF65-F5344CB8AC3E}">
        <p14:creationId xmlns:p14="http://schemas.microsoft.com/office/powerpoint/2010/main" val="1179408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9C861282-D4AE-4AE1-8164-92F7EAF1D31B}" type="slidenum">
              <a:rPr lang="nl-NL" altLang="nl-NL"/>
              <a:pPr>
                <a:defRPr/>
              </a:pPr>
              <a:t>‹nr.›</a:t>
            </a:fld>
            <a:endParaRPr lang="nl-NL" altLang="nl-NL"/>
          </a:p>
        </p:txBody>
      </p:sp>
    </p:spTree>
    <p:extLst>
      <p:ext uri="{BB962C8B-B14F-4D97-AF65-F5344CB8AC3E}">
        <p14:creationId xmlns:p14="http://schemas.microsoft.com/office/powerpoint/2010/main" val="96115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F1580A35-9298-4F5B-AC36-E79C1DDA8BB8}" type="slidenum">
              <a:rPr lang="nl-NL" altLang="nl-NL"/>
              <a:pPr>
                <a:defRPr/>
              </a:pPr>
              <a:t>‹nr.›</a:t>
            </a:fld>
            <a:endParaRPr lang="nl-NL" altLang="nl-NL"/>
          </a:p>
        </p:txBody>
      </p:sp>
    </p:spTree>
    <p:extLst>
      <p:ext uri="{BB962C8B-B14F-4D97-AF65-F5344CB8AC3E}">
        <p14:creationId xmlns:p14="http://schemas.microsoft.com/office/powerpoint/2010/main" val="243395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D208B853-4F1E-45A3-9913-6BE293481D4B}" type="slidenum">
              <a:rPr lang="nl-NL" altLang="nl-NL"/>
              <a:pPr>
                <a:defRPr/>
              </a:pPr>
              <a:t>‹nr.›</a:t>
            </a:fld>
            <a:endParaRPr lang="nl-NL" altLang="nl-NL"/>
          </a:p>
        </p:txBody>
      </p:sp>
    </p:spTree>
    <p:extLst>
      <p:ext uri="{BB962C8B-B14F-4D97-AF65-F5344CB8AC3E}">
        <p14:creationId xmlns:p14="http://schemas.microsoft.com/office/powerpoint/2010/main" val="1480554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DFAD3498-42D4-415C-B913-386E91E13766}" type="slidenum">
              <a:rPr lang="nl-NL" altLang="nl-NL"/>
              <a:pPr>
                <a:defRPr/>
              </a:pPr>
              <a:t>‹nr.›</a:t>
            </a:fld>
            <a:endParaRPr lang="nl-NL" altLang="nl-NL"/>
          </a:p>
        </p:txBody>
      </p:sp>
    </p:spTree>
    <p:extLst>
      <p:ext uri="{BB962C8B-B14F-4D97-AF65-F5344CB8AC3E}">
        <p14:creationId xmlns:p14="http://schemas.microsoft.com/office/powerpoint/2010/main" val="176666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E4BACB4B-66CC-440A-85FF-3CD0F08C3225}" type="slidenum">
              <a:rPr lang="nl-NL" altLang="nl-NL"/>
              <a:pPr>
                <a:defRPr/>
              </a:pPr>
              <a:t>‹nr.›</a:t>
            </a:fld>
            <a:endParaRPr lang="nl-NL" altLang="nl-NL"/>
          </a:p>
        </p:txBody>
      </p:sp>
    </p:spTree>
    <p:extLst>
      <p:ext uri="{BB962C8B-B14F-4D97-AF65-F5344CB8AC3E}">
        <p14:creationId xmlns:p14="http://schemas.microsoft.com/office/powerpoint/2010/main" val="3542149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68583CA-B945-4CFE-B759-12C446A7F2FE}" type="slidenum">
              <a:rPr lang="nl-NL" altLang="nl-NL"/>
              <a:pPr>
                <a:defRPr/>
              </a:pPr>
              <a:t>‹nr.›</a:t>
            </a:fld>
            <a:endParaRPr lang="nl-NL" altLang="nl-NL"/>
          </a:p>
        </p:txBody>
      </p:sp>
    </p:spTree>
    <p:extLst>
      <p:ext uri="{BB962C8B-B14F-4D97-AF65-F5344CB8AC3E}">
        <p14:creationId xmlns:p14="http://schemas.microsoft.com/office/powerpoint/2010/main" val="320554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B8315698-4450-4E73-9604-6604A8AD7C73}" type="slidenum">
              <a:rPr lang="nl-NL" altLang="nl-NL"/>
              <a:pPr>
                <a:defRPr/>
              </a:pPr>
              <a:t>‹nr.›</a:t>
            </a:fld>
            <a:endParaRPr lang="nl-NL" altLang="nl-NL"/>
          </a:p>
        </p:txBody>
      </p:sp>
    </p:spTree>
    <p:extLst>
      <p:ext uri="{BB962C8B-B14F-4D97-AF65-F5344CB8AC3E}">
        <p14:creationId xmlns:p14="http://schemas.microsoft.com/office/powerpoint/2010/main" val="1868391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4063" y="363538"/>
            <a:ext cx="1779587" cy="524827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1762125" y="363538"/>
            <a:ext cx="5189538" cy="524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0F7594CE-1F94-4DDD-B1FE-D0C859E6C311}" type="slidenum">
              <a:rPr lang="nl-NL" altLang="nl-NL"/>
              <a:pPr>
                <a:defRPr/>
              </a:pPr>
              <a:t>‹nr.›</a:t>
            </a:fld>
            <a:endParaRPr lang="nl-NL" altLang="nl-NL"/>
          </a:p>
        </p:txBody>
      </p:sp>
    </p:spTree>
    <p:extLst>
      <p:ext uri="{BB962C8B-B14F-4D97-AF65-F5344CB8AC3E}">
        <p14:creationId xmlns:p14="http://schemas.microsoft.com/office/powerpoint/2010/main" val="334977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FBD5A923-2DF3-4397-8CEB-B2D1AD1931D0}" type="slidenum">
              <a:rPr lang="nl-NL" altLang="nl-NL"/>
              <a:pPr>
                <a:defRPr/>
              </a:pPr>
              <a:t>‹nr.›</a:t>
            </a:fld>
            <a:endParaRPr lang="nl-NL" altLang="nl-NL"/>
          </a:p>
        </p:txBody>
      </p:sp>
    </p:spTree>
    <p:extLst>
      <p:ext uri="{BB962C8B-B14F-4D97-AF65-F5344CB8AC3E}">
        <p14:creationId xmlns:p14="http://schemas.microsoft.com/office/powerpoint/2010/main" val="313108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1763713"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399088" y="2051050"/>
            <a:ext cx="3482975" cy="356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70D44E3-9533-4D22-A459-DDB80DE469D2}" type="slidenum">
              <a:rPr lang="nl-NL" altLang="nl-NL"/>
              <a:pPr>
                <a:defRPr/>
              </a:pPr>
              <a:t>‹nr.›</a:t>
            </a:fld>
            <a:endParaRPr lang="nl-NL" altLang="nl-NL"/>
          </a:p>
        </p:txBody>
      </p:sp>
    </p:spTree>
    <p:extLst>
      <p:ext uri="{BB962C8B-B14F-4D97-AF65-F5344CB8AC3E}">
        <p14:creationId xmlns:p14="http://schemas.microsoft.com/office/powerpoint/2010/main" val="2661893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169BA625-7870-4304-83E0-102515334FF6}" type="slidenum">
              <a:rPr lang="nl-NL" altLang="nl-NL"/>
              <a:pPr>
                <a:defRPr/>
              </a:pPr>
              <a:t>‹nr.›</a:t>
            </a:fld>
            <a:endParaRPr lang="nl-NL" altLang="nl-NL"/>
          </a:p>
        </p:txBody>
      </p:sp>
    </p:spTree>
    <p:extLst>
      <p:ext uri="{BB962C8B-B14F-4D97-AF65-F5344CB8AC3E}">
        <p14:creationId xmlns:p14="http://schemas.microsoft.com/office/powerpoint/2010/main" val="92861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C2BA4D70-BB44-4135-B903-EE4C6CD6D318}" type="slidenum">
              <a:rPr lang="nl-NL" altLang="nl-NL"/>
              <a:pPr>
                <a:defRPr/>
              </a:pPr>
              <a:t>‹nr.›</a:t>
            </a:fld>
            <a:endParaRPr lang="nl-NL" altLang="nl-NL"/>
          </a:p>
        </p:txBody>
      </p:sp>
    </p:spTree>
    <p:extLst>
      <p:ext uri="{BB962C8B-B14F-4D97-AF65-F5344CB8AC3E}">
        <p14:creationId xmlns:p14="http://schemas.microsoft.com/office/powerpoint/2010/main" val="190058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488B5257-BA7B-43CC-A671-8224DF0CE9A1}" type="slidenum">
              <a:rPr lang="nl-NL" altLang="nl-NL"/>
              <a:pPr>
                <a:defRPr/>
              </a:pPr>
              <a:t>‹nr.›</a:t>
            </a:fld>
            <a:endParaRPr lang="nl-NL" altLang="nl-NL"/>
          </a:p>
        </p:txBody>
      </p:sp>
    </p:spTree>
    <p:extLst>
      <p:ext uri="{BB962C8B-B14F-4D97-AF65-F5344CB8AC3E}">
        <p14:creationId xmlns:p14="http://schemas.microsoft.com/office/powerpoint/2010/main" val="118373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911BE362-5084-44F8-AACB-A76604100949}" type="slidenum">
              <a:rPr lang="nl-NL" altLang="nl-NL"/>
              <a:pPr>
                <a:defRPr/>
              </a:pPr>
              <a:t>‹nr.›</a:t>
            </a:fld>
            <a:endParaRPr lang="nl-NL" altLang="nl-NL"/>
          </a:p>
        </p:txBody>
      </p:sp>
    </p:spTree>
    <p:extLst>
      <p:ext uri="{BB962C8B-B14F-4D97-AF65-F5344CB8AC3E}">
        <p14:creationId xmlns:p14="http://schemas.microsoft.com/office/powerpoint/2010/main" val="555188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CD7ABEB7-4251-4BDD-8A03-59CEFFC6D39A}" type="slidenum">
              <a:rPr lang="nl-NL" altLang="nl-NL"/>
              <a:pPr>
                <a:defRPr/>
              </a:pPr>
              <a:t>‹nr.›</a:t>
            </a:fld>
            <a:endParaRPr lang="nl-NL" altLang="nl-NL"/>
          </a:p>
        </p:txBody>
      </p:sp>
    </p:spTree>
    <p:extLst>
      <p:ext uri="{BB962C8B-B14F-4D97-AF65-F5344CB8AC3E}">
        <p14:creationId xmlns:p14="http://schemas.microsoft.com/office/powerpoint/2010/main" val="164049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2125" y="363538"/>
            <a:ext cx="71215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1763713" y="2051050"/>
            <a:ext cx="711835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latin typeface="Arial" charset="0"/>
              </a:defRPr>
            </a:lvl1pPr>
          </a:lstStyle>
          <a:p>
            <a:pPr>
              <a:defRPr/>
            </a:pPr>
            <a:endParaRPr lang="nl-NL"/>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eaLnBrk="1" hangingPunct="1">
              <a:lnSpc>
                <a:spcPts val="1500"/>
              </a:lnSpc>
              <a:defRPr sz="1000"/>
            </a:lvl1pPr>
          </a:lstStyle>
          <a:p>
            <a:pPr>
              <a:defRPr/>
            </a:pPr>
            <a:fld id="{FBDC4FA7-F095-430F-9A03-3A4427C23EB7}" type="slidenum">
              <a:rPr lang="nl-NL" altLang="nl-NL"/>
              <a:pPr>
                <a:defRPr/>
              </a:pPr>
              <a:t>‹nr.›</a:t>
            </a:fld>
            <a:endParaRPr lang="nl-NL" altLang="nl-NL"/>
          </a:p>
        </p:txBody>
      </p:sp>
      <p:sp>
        <p:nvSpPr>
          <p:cNvPr id="1031" name="Line 8"/>
          <p:cNvSpPr>
            <a:spLocks noChangeShapeType="1"/>
          </p:cNvSpPr>
          <p:nvPr/>
        </p:nvSpPr>
        <p:spPr bwMode="auto">
          <a:xfrm>
            <a:off x="1762125" y="1636713"/>
            <a:ext cx="7381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1032" name="Picture 13" descr="UT_Logo_2400_Black_N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1950" y="6335713"/>
            <a:ext cx="19939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6"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5pPr>
      <a:lvl6pPr marL="18018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762125" y="363538"/>
            <a:ext cx="71215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0" numCol="1" anchor="b" anchorCtr="0" compatLnSpc="1">
            <a:prstTxWarp prst="textNoShape">
              <a:avLst/>
            </a:prstTxWarp>
          </a:bodyPr>
          <a:lstStyle/>
          <a:p>
            <a:pPr lvl="0"/>
            <a:r>
              <a:rPr lang="nl-NL" altLang="nl-NL"/>
              <a:t>KLIK OM HET OPMAAKPROFIEL TE BEWERKEN</a:t>
            </a:r>
          </a:p>
        </p:txBody>
      </p:sp>
      <p:sp>
        <p:nvSpPr>
          <p:cNvPr id="2051" name="Rectangle 3"/>
          <p:cNvSpPr>
            <a:spLocks noGrp="1" noChangeArrowheads="1"/>
          </p:cNvSpPr>
          <p:nvPr>
            <p:ph type="body" idx="1"/>
          </p:nvPr>
        </p:nvSpPr>
        <p:spPr bwMode="auto">
          <a:xfrm>
            <a:off x="1763713" y="2051050"/>
            <a:ext cx="711835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tangle 4"/>
          <p:cNvSpPr>
            <a:spLocks noGrp="1" noChangeArrowheads="1"/>
          </p:cNvSpPr>
          <p:nvPr>
            <p:ph type="dt" sz="half" idx="2"/>
          </p:nvPr>
        </p:nvSpPr>
        <p:spPr bwMode="auto">
          <a:xfrm>
            <a:off x="7572375" y="6402388"/>
            <a:ext cx="9366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solidFill>
                  <a:srgbClr val="000000"/>
                </a:solidFill>
                <a:latin typeface="Arial" charset="0"/>
              </a:defRPr>
            </a:lvl1pPr>
          </a:lstStyle>
          <a:p>
            <a:pPr>
              <a:defRPr/>
            </a:pPr>
            <a:endParaRPr lang="nl-NL"/>
          </a:p>
        </p:txBody>
      </p:sp>
      <p:sp>
        <p:nvSpPr>
          <p:cNvPr id="1029" name="Rectangle 5"/>
          <p:cNvSpPr>
            <a:spLocks noGrp="1" noChangeArrowheads="1"/>
          </p:cNvSpPr>
          <p:nvPr>
            <p:ph type="ftr" sz="quarter" idx="3"/>
          </p:nvPr>
        </p:nvSpPr>
        <p:spPr bwMode="auto">
          <a:xfrm>
            <a:off x="3540125" y="6402388"/>
            <a:ext cx="40322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ts val="1500"/>
              </a:lnSpc>
              <a:defRPr sz="1000">
                <a:solidFill>
                  <a:srgbClr val="000000"/>
                </a:solidFill>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8509000" y="6400800"/>
            <a:ext cx="3746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t" anchorCtr="0" compatLnSpc="1">
            <a:prstTxWarp prst="textNoShape">
              <a:avLst/>
            </a:prstTxWarp>
          </a:bodyPr>
          <a:lstStyle>
            <a:lvl1pPr algn="r" eaLnBrk="1" hangingPunct="1">
              <a:lnSpc>
                <a:spcPts val="1500"/>
              </a:lnSpc>
              <a:defRPr sz="1000">
                <a:solidFill>
                  <a:srgbClr val="000000"/>
                </a:solidFill>
              </a:defRPr>
            </a:lvl1pPr>
          </a:lstStyle>
          <a:p>
            <a:pPr>
              <a:defRPr/>
            </a:pPr>
            <a:fld id="{6005A609-ABAC-4FF0-BB64-76C5A1F53419}" type="slidenum">
              <a:rPr lang="nl-NL" altLang="nl-NL"/>
              <a:pPr>
                <a:defRPr/>
              </a:pPr>
              <a:t>‹nr.›</a:t>
            </a:fld>
            <a:endParaRPr lang="nl-NL" altLang="nl-NL"/>
          </a:p>
        </p:txBody>
      </p:sp>
      <p:sp>
        <p:nvSpPr>
          <p:cNvPr id="2055" name="Line 8"/>
          <p:cNvSpPr>
            <a:spLocks noChangeShapeType="1"/>
          </p:cNvSpPr>
          <p:nvPr/>
        </p:nvSpPr>
        <p:spPr bwMode="auto">
          <a:xfrm>
            <a:off x="1762125" y="1636713"/>
            <a:ext cx="7381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pic>
        <p:nvPicPr>
          <p:cNvPr id="2056" name="Picture 13" descr="UT_Logo_2400_Black_N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1950" y="6335713"/>
            <a:ext cx="19939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98"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l" rtl="0" eaLnBrk="0" fontAlgn="base" hangingPunct="0">
        <a:spcBef>
          <a:spcPct val="0"/>
        </a:spcBef>
        <a:spcAft>
          <a:spcPct val="0"/>
        </a:spcAft>
        <a:defRPr sz="2500" b="1">
          <a:solidFill>
            <a:schemeClr val="tx2"/>
          </a:solidFill>
          <a:latin typeface="+mj-lt"/>
          <a:ea typeface="+mj-ea"/>
          <a:cs typeface="+mj-cs"/>
        </a:defRPr>
      </a:lvl1pPr>
      <a:lvl2pPr algn="l" rtl="0" eaLnBrk="0" fontAlgn="base" hangingPunct="0">
        <a:spcBef>
          <a:spcPct val="0"/>
        </a:spcBef>
        <a:spcAft>
          <a:spcPct val="0"/>
        </a:spcAft>
        <a:defRPr sz="2500" b="1">
          <a:solidFill>
            <a:schemeClr val="tx2"/>
          </a:solidFill>
          <a:latin typeface="Arial Narrow" pitchFamily="34" charset="0"/>
        </a:defRPr>
      </a:lvl2pPr>
      <a:lvl3pPr algn="l" rtl="0" eaLnBrk="0" fontAlgn="base" hangingPunct="0">
        <a:spcBef>
          <a:spcPct val="0"/>
        </a:spcBef>
        <a:spcAft>
          <a:spcPct val="0"/>
        </a:spcAft>
        <a:defRPr sz="2500" b="1">
          <a:solidFill>
            <a:schemeClr val="tx2"/>
          </a:solidFill>
          <a:latin typeface="Arial Narrow" pitchFamily="34" charset="0"/>
        </a:defRPr>
      </a:lvl3pPr>
      <a:lvl4pPr algn="l" rtl="0" eaLnBrk="0" fontAlgn="base" hangingPunct="0">
        <a:spcBef>
          <a:spcPct val="0"/>
        </a:spcBef>
        <a:spcAft>
          <a:spcPct val="0"/>
        </a:spcAft>
        <a:defRPr sz="2500" b="1">
          <a:solidFill>
            <a:schemeClr val="tx2"/>
          </a:solidFill>
          <a:latin typeface="Arial Narrow" pitchFamily="34" charset="0"/>
        </a:defRPr>
      </a:lvl4pPr>
      <a:lvl5pPr algn="l" rtl="0" eaLnBrk="0" fontAlgn="base" hangingPunct="0">
        <a:spcBef>
          <a:spcPct val="0"/>
        </a:spcBef>
        <a:spcAft>
          <a:spcPct val="0"/>
        </a:spcAft>
        <a:defRPr sz="2500" b="1">
          <a:solidFill>
            <a:schemeClr val="tx2"/>
          </a:solidFill>
          <a:latin typeface="Arial Narrow" pitchFamily="34" charset="0"/>
        </a:defRPr>
      </a:lvl5pPr>
      <a:lvl6pPr marL="457200" algn="l" rtl="0" fontAlgn="base">
        <a:spcBef>
          <a:spcPct val="0"/>
        </a:spcBef>
        <a:spcAft>
          <a:spcPct val="0"/>
        </a:spcAft>
        <a:defRPr sz="2500" b="1">
          <a:solidFill>
            <a:schemeClr val="tx2"/>
          </a:solidFill>
          <a:latin typeface="Arial Narrow" pitchFamily="34" charset="0"/>
        </a:defRPr>
      </a:lvl6pPr>
      <a:lvl7pPr marL="914400" algn="l" rtl="0" fontAlgn="base">
        <a:spcBef>
          <a:spcPct val="0"/>
        </a:spcBef>
        <a:spcAft>
          <a:spcPct val="0"/>
        </a:spcAft>
        <a:defRPr sz="2500" b="1">
          <a:solidFill>
            <a:schemeClr val="tx2"/>
          </a:solidFill>
          <a:latin typeface="Arial Narrow" pitchFamily="34" charset="0"/>
        </a:defRPr>
      </a:lvl7pPr>
      <a:lvl8pPr marL="1371600" algn="l" rtl="0" fontAlgn="base">
        <a:spcBef>
          <a:spcPct val="0"/>
        </a:spcBef>
        <a:spcAft>
          <a:spcPct val="0"/>
        </a:spcAft>
        <a:defRPr sz="2500" b="1">
          <a:solidFill>
            <a:schemeClr val="tx2"/>
          </a:solidFill>
          <a:latin typeface="Arial Narrow" pitchFamily="34" charset="0"/>
        </a:defRPr>
      </a:lvl8pPr>
      <a:lvl9pPr marL="1828800" algn="l" rtl="0" fontAlgn="base">
        <a:spcBef>
          <a:spcPct val="0"/>
        </a:spcBef>
        <a:spcAft>
          <a:spcPct val="0"/>
        </a:spcAft>
        <a:defRPr sz="2500" b="1">
          <a:solidFill>
            <a:schemeClr val="tx2"/>
          </a:solidFill>
          <a:latin typeface="Arial Narrow" pitchFamily="34" charset="0"/>
        </a:defRPr>
      </a:lvl9pPr>
    </p:titleStyle>
    <p:bodyStyle>
      <a:lvl1pPr marL="255588"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ea typeface="+mn-ea"/>
          <a:cs typeface="+mn-cs"/>
        </a:defRPr>
      </a:lvl1pPr>
      <a:lvl2pPr marL="538163" indent="-2809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2pPr>
      <a:lvl3pPr marL="801688" indent="-2381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3pPr>
      <a:lvl4pPr marL="1077913" indent="-250825"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4pPr>
      <a:lvl5pPr marL="1344613" indent="-255588" algn="l" defTabSz="238125" rtl="0" eaLnBrk="0" fontAlgn="base" hangingPunct="0">
        <a:lnSpc>
          <a:spcPts val="2500"/>
        </a:lnSpc>
        <a:spcBef>
          <a:spcPct val="20000"/>
        </a:spcBef>
        <a:spcAft>
          <a:spcPct val="0"/>
        </a:spcAft>
        <a:buFont typeface="Wingdings" panose="05000000000000000000" pitchFamily="2" charset="2"/>
        <a:buChar char="§"/>
        <a:defRPr sz="1700">
          <a:solidFill>
            <a:schemeClr val="tx1"/>
          </a:solidFill>
          <a:latin typeface="+mn-lt"/>
        </a:defRPr>
      </a:lvl5pPr>
      <a:lvl6pPr marL="18018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6pPr>
      <a:lvl7pPr marL="22590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7pPr>
      <a:lvl8pPr marL="27162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8pPr>
      <a:lvl9pPr marL="3173413" indent="-255588" algn="l" defTabSz="238125" rtl="0" fontAlgn="base">
        <a:lnSpc>
          <a:spcPts val="2500"/>
        </a:lnSpc>
        <a:spcBef>
          <a:spcPct val="20000"/>
        </a:spcBef>
        <a:spcAft>
          <a:spcPct val="0"/>
        </a:spcAft>
        <a:buFont typeface="Wingdings" pitchFamily="2" charset="2"/>
        <a:buChar char="§"/>
        <a:defRPr sz="17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mailto:j.h.a.kooiker@utwente.nl" TargetMode="External"/><Relationship Id="rId2" Type="http://schemas.openxmlformats.org/officeDocument/2006/relationships/hyperlink" Target="mailto:W.Sonneveld@tudelft.nl" TargetMode="External"/><Relationship Id="rId1" Type="http://schemas.openxmlformats.org/officeDocument/2006/relationships/slideLayout" Target="../slideLayouts/slideLayout2.xml"/><Relationship Id="rId4" Type="http://schemas.openxmlformats.org/officeDocument/2006/relationships/hyperlink" Target="mailto:j.e.van.der.laan@rug.n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8A3A8-6FF3-3947-BE36-7A843F2865FE}"/>
              </a:ext>
            </a:extLst>
          </p:cNvPr>
          <p:cNvSpPr>
            <a:spLocks noGrp="1"/>
          </p:cNvSpPr>
          <p:nvPr>
            <p:ph type="title"/>
          </p:nvPr>
        </p:nvSpPr>
        <p:spPr>
          <a:xfrm>
            <a:off x="971600" y="332656"/>
            <a:ext cx="7121525" cy="648072"/>
          </a:xfrm>
        </p:spPr>
        <p:txBody>
          <a:bodyPr/>
          <a:lstStyle/>
          <a:p>
            <a:pPr algn="ctr"/>
            <a:r>
              <a:rPr lang="en-US" sz="3600" dirty="0" err="1">
                <a:solidFill>
                  <a:schemeClr val="bg1"/>
                </a:solidFill>
              </a:rPr>
              <a:t>Deeltje</a:t>
            </a:r>
            <a:r>
              <a:rPr lang="en-US" sz="3600">
                <a:solidFill>
                  <a:schemeClr val="bg1"/>
                </a:solidFill>
              </a:rPr>
              <a:t>-Golf-Licht?</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B088145A-422A-FE43-B2E0-AE84C334E373}"/>
              </a:ext>
            </a:extLst>
          </p:cNvPr>
          <p:cNvSpPr>
            <a:spLocks noGrp="1"/>
          </p:cNvSpPr>
          <p:nvPr>
            <p:ph idx="1"/>
          </p:nvPr>
        </p:nvSpPr>
        <p:spPr>
          <a:xfrm>
            <a:off x="1691680" y="4077072"/>
            <a:ext cx="7118350" cy="2464792"/>
          </a:xfrm>
        </p:spPr>
        <p:txBody>
          <a:bodyPr/>
          <a:lstStyle/>
          <a:p>
            <a:pPr marL="0" indent="0">
              <a:lnSpc>
                <a:spcPct val="150000"/>
              </a:lnSpc>
              <a:buNone/>
            </a:pPr>
            <a:r>
              <a:rPr lang="nl-NL" sz="2800" dirty="0">
                <a:solidFill>
                  <a:schemeClr val="bg1"/>
                </a:solidFill>
              </a:rPr>
              <a:t>Bericht van secretariaat</a:t>
            </a:r>
            <a:r>
              <a:rPr lang="nl-NL" sz="3600" dirty="0">
                <a:solidFill>
                  <a:schemeClr val="bg1"/>
                </a:solidFill>
              </a:rPr>
              <a:t>: Op de parkeerplaats staat een zwarte golf met lichten aan.</a:t>
            </a:r>
          </a:p>
          <a:p>
            <a:r>
              <a:rPr lang="nl-NL" sz="3600" dirty="0">
                <a:solidFill>
                  <a:schemeClr val="bg1"/>
                </a:solidFill>
              </a:rPr>
              <a:t> </a:t>
            </a:r>
          </a:p>
          <a:p>
            <a:endParaRPr lang="en-US" dirty="0"/>
          </a:p>
        </p:txBody>
      </p:sp>
      <p:pic>
        <p:nvPicPr>
          <p:cNvPr id="4" name="Afbeelding 3">
            <a:extLst>
              <a:ext uri="{FF2B5EF4-FFF2-40B4-BE49-F238E27FC236}">
                <a16:creationId xmlns:a16="http://schemas.microsoft.com/office/drawing/2014/main" id="{98F77077-6EBC-8B42-A9E6-148C46A83DDC}"/>
              </a:ext>
            </a:extLst>
          </p:cNvPr>
          <p:cNvPicPr>
            <a:picLocks noChangeAspect="1"/>
          </p:cNvPicPr>
          <p:nvPr/>
        </p:nvPicPr>
        <p:blipFill>
          <a:blip r:embed="rId2"/>
          <a:stretch>
            <a:fillRect/>
          </a:stretch>
        </p:blipFill>
        <p:spPr>
          <a:xfrm>
            <a:off x="2555776" y="1124744"/>
            <a:ext cx="4064000" cy="2692400"/>
          </a:xfrm>
          <a:prstGeom prst="rect">
            <a:avLst/>
          </a:prstGeom>
        </p:spPr>
      </p:pic>
    </p:spTree>
    <p:extLst>
      <p:ext uri="{BB962C8B-B14F-4D97-AF65-F5344CB8AC3E}">
        <p14:creationId xmlns:p14="http://schemas.microsoft.com/office/powerpoint/2010/main" val="2403873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D8F333E-2EEF-074A-AE4D-F081ECBA7F0D}"/>
              </a:ext>
            </a:extLst>
          </p:cNvPr>
          <p:cNvPicPr>
            <a:picLocks noChangeAspect="1"/>
          </p:cNvPicPr>
          <p:nvPr/>
        </p:nvPicPr>
        <p:blipFill rotWithShape="1">
          <a:blip r:embed="rId2">
            <a:extLst>
              <a:ext uri="{28A0092B-C50C-407E-A947-70E740481C1C}">
                <a14:useLocalDpi xmlns:a14="http://schemas.microsoft.com/office/drawing/2010/main" val="0"/>
              </a:ext>
            </a:extLst>
          </a:blip>
          <a:srcRect l="31008" b="12884"/>
          <a:stretch/>
        </p:blipFill>
        <p:spPr>
          <a:xfrm>
            <a:off x="1763688" y="692696"/>
            <a:ext cx="5760640" cy="5455407"/>
          </a:xfrm>
          <a:prstGeom prst="rect">
            <a:avLst/>
          </a:prstGeom>
        </p:spPr>
      </p:pic>
    </p:spTree>
    <p:extLst>
      <p:ext uri="{BB962C8B-B14F-4D97-AF65-F5344CB8AC3E}">
        <p14:creationId xmlns:p14="http://schemas.microsoft.com/office/powerpoint/2010/main" val="148350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5E6756B-E87C-6E49-9FAE-40A7D7688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107545"/>
          </a:xfrm>
          <a:prstGeom prst="rect">
            <a:avLst/>
          </a:prstGeom>
        </p:spPr>
      </p:pic>
    </p:spTree>
    <p:extLst>
      <p:ext uri="{BB962C8B-B14F-4D97-AF65-F5344CB8AC3E}">
        <p14:creationId xmlns:p14="http://schemas.microsoft.com/office/powerpoint/2010/main" val="2518410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6DEC9-6C43-EF45-AD96-E4B443264DA2}"/>
              </a:ext>
            </a:extLst>
          </p:cNvPr>
          <p:cNvSpPr>
            <a:spLocks noGrp="1"/>
          </p:cNvSpPr>
          <p:nvPr>
            <p:ph type="title"/>
          </p:nvPr>
        </p:nvSpPr>
        <p:spPr>
          <a:xfrm>
            <a:off x="683568" y="2636912"/>
            <a:ext cx="8128074" cy="1143000"/>
          </a:xfrm>
        </p:spPr>
        <p:txBody>
          <a:bodyPr/>
          <a:lstStyle/>
          <a:p>
            <a:r>
              <a:rPr lang="en-US" sz="3600" dirty="0">
                <a:solidFill>
                  <a:schemeClr val="bg1"/>
                </a:solidFill>
              </a:rPr>
              <a:t>In </a:t>
            </a:r>
            <a:r>
              <a:rPr lang="en-US" sz="3600" dirty="0" err="1">
                <a:solidFill>
                  <a:schemeClr val="bg1"/>
                </a:solidFill>
              </a:rPr>
              <a:t>groepjes</a:t>
            </a:r>
            <a:r>
              <a:rPr lang="en-US" sz="3600" dirty="0">
                <a:solidFill>
                  <a:schemeClr val="bg1"/>
                </a:solidFill>
              </a:rPr>
              <a:t> </a:t>
            </a:r>
            <a:r>
              <a:rPr lang="en-US" sz="3600" dirty="0" err="1">
                <a:solidFill>
                  <a:schemeClr val="bg1"/>
                </a:solidFill>
              </a:rPr>
              <a:t>uitvoeren</a:t>
            </a:r>
            <a:r>
              <a:rPr lang="en-US" sz="3600" dirty="0">
                <a:solidFill>
                  <a:schemeClr val="bg1"/>
                </a:solidFill>
              </a:rPr>
              <a:t> van het experiment</a:t>
            </a:r>
          </a:p>
        </p:txBody>
      </p:sp>
    </p:spTree>
    <p:extLst>
      <p:ext uri="{BB962C8B-B14F-4D97-AF65-F5344CB8AC3E}">
        <p14:creationId xmlns:p14="http://schemas.microsoft.com/office/powerpoint/2010/main" val="331916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A313B-3D7F-6349-A49E-3245968342FC}"/>
              </a:ext>
            </a:extLst>
          </p:cNvPr>
          <p:cNvSpPr>
            <a:spLocks noGrp="1"/>
          </p:cNvSpPr>
          <p:nvPr>
            <p:ph type="title"/>
          </p:nvPr>
        </p:nvSpPr>
        <p:spPr/>
        <p:txBody>
          <a:bodyPr/>
          <a:lstStyle/>
          <a:p>
            <a:r>
              <a:rPr lang="en-US" sz="3200" dirty="0">
                <a:solidFill>
                  <a:schemeClr val="bg1"/>
                </a:solidFill>
              </a:rPr>
              <a:t>In </a:t>
            </a:r>
            <a:r>
              <a:rPr lang="en-US" sz="3200" dirty="0" err="1">
                <a:solidFill>
                  <a:schemeClr val="bg1"/>
                </a:solidFill>
              </a:rPr>
              <a:t>demonstraties</a:t>
            </a:r>
            <a:r>
              <a:rPr lang="en-US" sz="3200" dirty="0">
                <a:solidFill>
                  <a:schemeClr val="bg1"/>
                </a:solidFill>
              </a:rPr>
              <a:t> ………</a:t>
            </a:r>
          </a:p>
        </p:txBody>
      </p:sp>
      <p:sp>
        <p:nvSpPr>
          <p:cNvPr id="3" name="Tijdelijke aanduiding voor inhoud 2">
            <a:extLst>
              <a:ext uri="{FF2B5EF4-FFF2-40B4-BE49-F238E27FC236}">
                <a16:creationId xmlns:a16="http://schemas.microsoft.com/office/drawing/2014/main" id="{4B7FAC39-1C4E-6048-A0DC-708F56E95F09}"/>
              </a:ext>
            </a:extLst>
          </p:cNvPr>
          <p:cNvSpPr>
            <a:spLocks noGrp="1"/>
          </p:cNvSpPr>
          <p:nvPr>
            <p:ph idx="1"/>
          </p:nvPr>
        </p:nvSpPr>
        <p:spPr>
          <a:solidFill>
            <a:srgbClr val="0070C0"/>
          </a:solidFill>
        </p:spPr>
        <p:txBody>
          <a:bodyPr/>
          <a:lstStyle/>
          <a:p>
            <a:r>
              <a:rPr lang="en-US" sz="3200" dirty="0" err="1">
                <a:solidFill>
                  <a:schemeClr val="bg1"/>
                </a:solidFill>
              </a:rPr>
              <a:t>Zien</a:t>
            </a:r>
            <a:r>
              <a:rPr lang="en-US" sz="3200" dirty="0">
                <a:solidFill>
                  <a:schemeClr val="bg1"/>
                </a:solidFill>
              </a:rPr>
              <a:t> </a:t>
            </a:r>
            <a:r>
              <a:rPr lang="en-US" sz="3200" dirty="0" err="1">
                <a:solidFill>
                  <a:schemeClr val="bg1"/>
                </a:solidFill>
              </a:rPr>
              <a:t>leerlingen</a:t>
            </a:r>
            <a:r>
              <a:rPr lang="en-US" sz="3200" dirty="0">
                <a:solidFill>
                  <a:schemeClr val="bg1"/>
                </a:solidFill>
              </a:rPr>
              <a:t> wat we hen </a:t>
            </a:r>
            <a:r>
              <a:rPr lang="en-US" sz="3200" dirty="0" err="1">
                <a:solidFill>
                  <a:schemeClr val="bg1"/>
                </a:solidFill>
              </a:rPr>
              <a:t>willen</a:t>
            </a:r>
            <a:r>
              <a:rPr lang="en-US" sz="3200" dirty="0">
                <a:solidFill>
                  <a:schemeClr val="bg1"/>
                </a:solidFill>
              </a:rPr>
              <a:t> </a:t>
            </a:r>
            <a:r>
              <a:rPr lang="en-US" sz="3200" dirty="0" err="1">
                <a:solidFill>
                  <a:schemeClr val="bg1"/>
                </a:solidFill>
              </a:rPr>
              <a:t>laten</a:t>
            </a:r>
            <a:r>
              <a:rPr lang="en-US" sz="3200" dirty="0">
                <a:solidFill>
                  <a:schemeClr val="bg1"/>
                </a:solidFill>
              </a:rPr>
              <a:t> </a:t>
            </a:r>
            <a:r>
              <a:rPr lang="en-US" sz="3200" dirty="0" err="1">
                <a:solidFill>
                  <a:schemeClr val="bg1"/>
                </a:solidFill>
              </a:rPr>
              <a:t>zien</a:t>
            </a:r>
            <a:r>
              <a:rPr lang="en-US" sz="3200" dirty="0">
                <a:solidFill>
                  <a:schemeClr val="bg1"/>
                </a:solidFill>
              </a:rPr>
              <a:t>?</a:t>
            </a:r>
          </a:p>
          <a:p>
            <a:r>
              <a:rPr lang="en-US" sz="3200" dirty="0" err="1">
                <a:solidFill>
                  <a:schemeClr val="bg1"/>
                </a:solidFill>
              </a:rPr>
              <a:t>Begrijpen</a:t>
            </a:r>
            <a:r>
              <a:rPr lang="en-US" sz="3200" dirty="0">
                <a:solidFill>
                  <a:schemeClr val="bg1"/>
                </a:solidFill>
              </a:rPr>
              <a:t> </a:t>
            </a:r>
            <a:r>
              <a:rPr lang="en-US" sz="3200" dirty="0" err="1">
                <a:solidFill>
                  <a:schemeClr val="bg1"/>
                </a:solidFill>
              </a:rPr>
              <a:t>leerlingen</a:t>
            </a:r>
            <a:r>
              <a:rPr lang="en-US" sz="3200" dirty="0">
                <a:solidFill>
                  <a:schemeClr val="bg1"/>
                </a:solidFill>
              </a:rPr>
              <a:t> wat we hen </a:t>
            </a:r>
            <a:r>
              <a:rPr lang="en-US" sz="3200" dirty="0" err="1">
                <a:solidFill>
                  <a:schemeClr val="bg1"/>
                </a:solidFill>
              </a:rPr>
              <a:t>willen</a:t>
            </a:r>
            <a:r>
              <a:rPr lang="en-US" sz="3200" dirty="0">
                <a:solidFill>
                  <a:schemeClr val="bg1"/>
                </a:solidFill>
              </a:rPr>
              <a:t> </a:t>
            </a:r>
            <a:r>
              <a:rPr lang="en-US" sz="3200" dirty="0" err="1">
                <a:solidFill>
                  <a:schemeClr val="bg1"/>
                </a:solidFill>
              </a:rPr>
              <a:t>laten</a:t>
            </a:r>
            <a:r>
              <a:rPr lang="en-US" sz="3200" dirty="0">
                <a:solidFill>
                  <a:schemeClr val="bg1"/>
                </a:solidFill>
              </a:rPr>
              <a:t> </a:t>
            </a:r>
            <a:r>
              <a:rPr lang="en-US" sz="3200" dirty="0" err="1">
                <a:solidFill>
                  <a:schemeClr val="bg1"/>
                </a:solidFill>
              </a:rPr>
              <a:t>begrijpen</a:t>
            </a:r>
            <a:r>
              <a:rPr lang="en-US" sz="3200" dirty="0">
                <a:solidFill>
                  <a:schemeClr val="bg1"/>
                </a:solidFill>
              </a:rPr>
              <a:t>?</a:t>
            </a:r>
          </a:p>
          <a:p>
            <a:pPr marL="0" indent="0">
              <a:buNone/>
            </a:pPr>
            <a:endParaRPr lang="en-US" sz="3200" dirty="0">
              <a:solidFill>
                <a:schemeClr val="bg1"/>
              </a:solidFill>
            </a:endParaRPr>
          </a:p>
          <a:p>
            <a:pPr marL="0" indent="0">
              <a:buNone/>
            </a:pPr>
            <a:r>
              <a:rPr lang="en-US" sz="3200" dirty="0" err="1">
                <a:solidFill>
                  <a:schemeClr val="bg1"/>
                </a:solidFill>
              </a:rPr>
              <a:t>Probeer</a:t>
            </a:r>
            <a:r>
              <a:rPr lang="en-US" sz="3200" dirty="0">
                <a:solidFill>
                  <a:schemeClr val="bg1"/>
                </a:solidFill>
              </a:rPr>
              <a:t> </a:t>
            </a:r>
            <a:r>
              <a:rPr lang="en-US" sz="3200" dirty="0" err="1">
                <a:solidFill>
                  <a:schemeClr val="bg1"/>
                </a:solidFill>
              </a:rPr>
              <a:t>korte</a:t>
            </a:r>
            <a:r>
              <a:rPr lang="en-US" sz="3200" dirty="0">
                <a:solidFill>
                  <a:schemeClr val="bg1"/>
                </a:solidFill>
              </a:rPr>
              <a:t> </a:t>
            </a:r>
            <a:r>
              <a:rPr lang="en-US" sz="3200" dirty="0" err="1">
                <a:solidFill>
                  <a:schemeClr val="bg1"/>
                </a:solidFill>
              </a:rPr>
              <a:t>informele</a:t>
            </a:r>
            <a:r>
              <a:rPr lang="en-US" sz="3200" dirty="0">
                <a:solidFill>
                  <a:schemeClr val="bg1"/>
                </a:solidFill>
              </a:rPr>
              <a:t> interviews</a:t>
            </a:r>
          </a:p>
          <a:p>
            <a:pPr marL="0" indent="0">
              <a:buNone/>
            </a:pPr>
            <a:endParaRPr lang="en-US" sz="3200" dirty="0">
              <a:solidFill>
                <a:schemeClr val="bg1"/>
              </a:solidFill>
            </a:endParaRPr>
          </a:p>
          <a:p>
            <a:pPr marL="0" indent="0">
              <a:buNone/>
            </a:pPr>
            <a:r>
              <a:rPr lang="en-US" sz="3200" dirty="0" err="1">
                <a:solidFill>
                  <a:schemeClr val="bg1"/>
                </a:solidFill>
              </a:rPr>
              <a:t>Verfijn</a:t>
            </a:r>
            <a:r>
              <a:rPr lang="en-US" sz="3200" dirty="0">
                <a:solidFill>
                  <a:schemeClr val="bg1"/>
                </a:solidFill>
              </a:rPr>
              <a:t> de demo </a:t>
            </a:r>
            <a:r>
              <a:rPr lang="en-US" sz="3200" dirty="0" err="1">
                <a:solidFill>
                  <a:schemeClr val="bg1"/>
                </a:solidFill>
              </a:rPr>
              <a:t>didactiek</a:t>
            </a:r>
            <a:endParaRPr lang="en-US" sz="3200" dirty="0">
              <a:solidFill>
                <a:schemeClr val="bg1"/>
              </a:solidFill>
            </a:endParaRPr>
          </a:p>
          <a:p>
            <a:endParaRPr lang="en-US" dirty="0"/>
          </a:p>
        </p:txBody>
      </p:sp>
    </p:spTree>
    <p:extLst>
      <p:ext uri="{BB962C8B-B14F-4D97-AF65-F5344CB8AC3E}">
        <p14:creationId xmlns:p14="http://schemas.microsoft.com/office/powerpoint/2010/main" val="169889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1DA9C-AC6A-7B40-B001-A9F0CD69C06F}"/>
              </a:ext>
            </a:extLst>
          </p:cNvPr>
          <p:cNvSpPr>
            <a:spLocks noGrp="1"/>
          </p:cNvSpPr>
          <p:nvPr>
            <p:ph type="title"/>
          </p:nvPr>
        </p:nvSpPr>
        <p:spPr>
          <a:xfrm>
            <a:off x="899592" y="476672"/>
            <a:ext cx="7121525" cy="720080"/>
          </a:xfrm>
        </p:spPr>
        <p:txBody>
          <a:bodyPr/>
          <a:lstStyle/>
          <a:p>
            <a:pPr algn="ctr"/>
            <a:r>
              <a:rPr lang="nl-NL" sz="3600" dirty="0">
                <a:solidFill>
                  <a:schemeClr val="bg1"/>
                </a:solidFill>
              </a:rPr>
              <a:t>Golf-deeltje dubbelspleet interviews met 24 leerlingen van 4 scholen</a:t>
            </a:r>
          </a:p>
        </p:txBody>
      </p:sp>
      <p:sp>
        <p:nvSpPr>
          <p:cNvPr id="3" name="Tijdelijke aanduiding voor inhoud 2">
            <a:extLst>
              <a:ext uri="{FF2B5EF4-FFF2-40B4-BE49-F238E27FC236}">
                <a16:creationId xmlns:a16="http://schemas.microsoft.com/office/drawing/2014/main" id="{63B1665C-2F1F-124E-A6B1-D2399B63785C}"/>
              </a:ext>
            </a:extLst>
          </p:cNvPr>
          <p:cNvSpPr>
            <a:spLocks noGrp="1"/>
          </p:cNvSpPr>
          <p:nvPr>
            <p:ph idx="1"/>
          </p:nvPr>
        </p:nvSpPr>
        <p:spPr>
          <a:xfrm>
            <a:off x="971600" y="1844824"/>
            <a:ext cx="7908875" cy="4258270"/>
          </a:xfrm>
        </p:spPr>
        <p:txBody>
          <a:bodyPr/>
          <a:lstStyle/>
          <a:p>
            <a:pPr marL="0" indent="0">
              <a:buNone/>
            </a:pPr>
            <a:r>
              <a:rPr lang="nl-NL" sz="2800" b="1" dirty="0">
                <a:solidFill>
                  <a:schemeClr val="bg1"/>
                </a:solidFill>
              </a:rPr>
              <a:t>Problemen</a:t>
            </a:r>
            <a:r>
              <a:rPr lang="nl-NL" sz="2800" dirty="0">
                <a:solidFill>
                  <a:schemeClr val="bg1"/>
                </a:solidFill>
              </a:rPr>
              <a:t> </a:t>
            </a:r>
          </a:p>
          <a:p>
            <a:r>
              <a:rPr lang="nl-NL" sz="2800" dirty="0">
                <a:solidFill>
                  <a:schemeClr val="bg1"/>
                </a:solidFill>
              </a:rPr>
              <a:t>Verschil tussen deeltjes en golven. </a:t>
            </a:r>
          </a:p>
          <a:p>
            <a:r>
              <a:rPr lang="nl-NL" sz="2800" dirty="0">
                <a:solidFill>
                  <a:schemeClr val="bg1"/>
                </a:solidFill>
              </a:rPr>
              <a:t>Weinig verwondering, “het zal wel”.</a:t>
            </a:r>
          </a:p>
          <a:p>
            <a:r>
              <a:rPr lang="nl-NL" sz="2800" dirty="0">
                <a:solidFill>
                  <a:schemeClr val="bg1"/>
                </a:solidFill>
              </a:rPr>
              <a:t>Leerlingen zien geen connectie met de de </a:t>
            </a:r>
            <a:r>
              <a:rPr lang="nl-NL" sz="2800" dirty="0" err="1">
                <a:solidFill>
                  <a:schemeClr val="bg1"/>
                </a:solidFill>
              </a:rPr>
              <a:t>Broglie</a:t>
            </a:r>
            <a:r>
              <a:rPr lang="nl-NL" sz="2800" dirty="0">
                <a:solidFill>
                  <a:schemeClr val="bg1"/>
                </a:solidFill>
              </a:rPr>
              <a:t> golflengte</a:t>
            </a:r>
          </a:p>
          <a:p>
            <a:pPr marL="0" indent="0">
              <a:buNone/>
            </a:pPr>
            <a:endParaRPr lang="nl-NL" sz="2800" b="1" dirty="0">
              <a:solidFill>
                <a:schemeClr val="bg1"/>
              </a:solidFill>
            </a:endParaRPr>
          </a:p>
          <a:p>
            <a:pPr marL="0" indent="0">
              <a:buNone/>
            </a:pPr>
            <a:r>
              <a:rPr lang="nl-NL" sz="2800" b="1" dirty="0">
                <a:solidFill>
                  <a:schemeClr val="bg1"/>
                </a:solidFill>
              </a:rPr>
              <a:t>Positief</a:t>
            </a:r>
            <a:r>
              <a:rPr lang="nl-NL" sz="2800" dirty="0">
                <a:solidFill>
                  <a:schemeClr val="bg1"/>
                </a:solidFill>
              </a:rPr>
              <a:t> </a:t>
            </a:r>
          </a:p>
          <a:p>
            <a:r>
              <a:rPr lang="nl-NL" sz="2800" dirty="0">
                <a:solidFill>
                  <a:schemeClr val="bg1"/>
                </a:solidFill>
              </a:rPr>
              <a:t>Vragen over de </a:t>
            </a:r>
            <a:r>
              <a:rPr lang="nl-NL" sz="2800" dirty="0" err="1">
                <a:solidFill>
                  <a:schemeClr val="bg1"/>
                </a:solidFill>
              </a:rPr>
              <a:t>PhET</a:t>
            </a:r>
            <a:r>
              <a:rPr lang="nl-NL" sz="2800" dirty="0">
                <a:solidFill>
                  <a:schemeClr val="bg1"/>
                </a:solidFill>
              </a:rPr>
              <a:t> applet worden goed beantwoord.</a:t>
            </a:r>
          </a:p>
          <a:p>
            <a:endParaRPr lang="nl-NL" sz="2800" dirty="0">
              <a:solidFill>
                <a:schemeClr val="bg1"/>
              </a:solidFill>
            </a:endParaRPr>
          </a:p>
          <a:p>
            <a:pPr marL="0" indent="0">
              <a:buNone/>
            </a:pPr>
            <a:r>
              <a:rPr lang="nl-NL" sz="2800" dirty="0">
                <a:solidFill>
                  <a:schemeClr val="bg1"/>
                </a:solidFill>
              </a:rPr>
              <a:t>Nieuwe didactische opzet…..</a:t>
            </a:r>
          </a:p>
        </p:txBody>
      </p:sp>
    </p:spTree>
    <p:extLst>
      <p:ext uri="{BB962C8B-B14F-4D97-AF65-F5344CB8AC3E}">
        <p14:creationId xmlns:p14="http://schemas.microsoft.com/office/powerpoint/2010/main" val="1267282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27F3E-DBE1-B246-BF10-EA5CA3F7F2CA}"/>
              </a:ext>
            </a:extLst>
          </p:cNvPr>
          <p:cNvSpPr>
            <a:spLocks noGrp="1"/>
          </p:cNvSpPr>
          <p:nvPr>
            <p:ph type="title"/>
          </p:nvPr>
        </p:nvSpPr>
        <p:spPr>
          <a:xfrm>
            <a:off x="1762125" y="363538"/>
            <a:ext cx="7121525" cy="761206"/>
          </a:xfrm>
        </p:spPr>
        <p:txBody>
          <a:bodyPr/>
          <a:lstStyle/>
          <a:p>
            <a:r>
              <a:rPr lang="nl-NL" sz="3200" dirty="0">
                <a:solidFill>
                  <a:schemeClr val="bg1"/>
                </a:solidFill>
              </a:rPr>
              <a:t>Didactiek van de dubbelspleet demo</a:t>
            </a:r>
          </a:p>
        </p:txBody>
      </p:sp>
      <p:sp>
        <p:nvSpPr>
          <p:cNvPr id="3" name="Tijdelijke aanduiding voor inhoud 2">
            <a:extLst>
              <a:ext uri="{FF2B5EF4-FFF2-40B4-BE49-F238E27FC236}">
                <a16:creationId xmlns:a16="http://schemas.microsoft.com/office/drawing/2014/main" id="{46233F6D-A43A-EE4E-AA5E-895ECD4F1FD3}"/>
              </a:ext>
            </a:extLst>
          </p:cNvPr>
          <p:cNvSpPr>
            <a:spLocks noGrp="1"/>
          </p:cNvSpPr>
          <p:nvPr>
            <p:ph idx="1"/>
          </p:nvPr>
        </p:nvSpPr>
        <p:spPr>
          <a:xfrm>
            <a:off x="251520" y="1556792"/>
            <a:ext cx="8628955" cy="4258270"/>
          </a:xfrm>
        </p:spPr>
        <p:txBody>
          <a:bodyPr/>
          <a:lstStyle/>
          <a:p>
            <a:pPr marL="514350" indent="-514350">
              <a:buFont typeface="+mj-lt"/>
              <a:buAutoNum type="arabicPeriod"/>
            </a:pPr>
            <a:r>
              <a:rPr lang="en-US" sz="2800" dirty="0" err="1">
                <a:solidFill>
                  <a:schemeClr val="bg1"/>
                </a:solidFill>
              </a:rPr>
              <a:t>Klassiek</a:t>
            </a:r>
            <a:r>
              <a:rPr lang="en-US" sz="2800" dirty="0">
                <a:solidFill>
                  <a:schemeClr val="bg1"/>
                </a:solidFill>
              </a:rPr>
              <a:t>: golf-</a:t>
            </a:r>
            <a:r>
              <a:rPr lang="en-US" sz="2800" dirty="0" err="1">
                <a:solidFill>
                  <a:schemeClr val="bg1"/>
                </a:solidFill>
              </a:rPr>
              <a:t>deeltje</a:t>
            </a:r>
            <a:r>
              <a:rPr lang="en-US" sz="2800" dirty="0">
                <a:solidFill>
                  <a:schemeClr val="bg1"/>
                </a:solidFill>
              </a:rPr>
              <a:t> </a:t>
            </a:r>
            <a:r>
              <a:rPr lang="en-US" sz="2800" dirty="0" err="1">
                <a:solidFill>
                  <a:schemeClr val="bg1"/>
                </a:solidFill>
              </a:rPr>
              <a:t>verschil</a:t>
            </a:r>
            <a:r>
              <a:rPr lang="en-US" sz="2800" dirty="0">
                <a:solidFill>
                  <a:schemeClr val="bg1"/>
                </a:solidFill>
              </a:rPr>
              <a:t> … </a:t>
            </a:r>
            <a:r>
              <a:rPr lang="en-US" sz="2800" dirty="0" err="1">
                <a:solidFill>
                  <a:schemeClr val="bg1"/>
                </a:solidFill>
              </a:rPr>
              <a:t>localisatie</a:t>
            </a:r>
            <a:endParaRPr lang="en-US" sz="2800" dirty="0">
              <a:solidFill>
                <a:schemeClr val="bg1"/>
              </a:solidFill>
            </a:endParaRPr>
          </a:p>
          <a:p>
            <a:pPr marL="514350" indent="-514350">
              <a:buFont typeface="+mj-lt"/>
              <a:buAutoNum type="arabicPeriod"/>
            </a:pPr>
            <a:r>
              <a:rPr lang="en-US" sz="2800" dirty="0" err="1">
                <a:solidFill>
                  <a:schemeClr val="bg1"/>
                </a:solidFill>
              </a:rPr>
              <a:t>Dubbelspleet</a:t>
            </a:r>
            <a:r>
              <a:rPr lang="en-US" sz="2800" dirty="0">
                <a:solidFill>
                  <a:schemeClr val="bg1"/>
                </a:solidFill>
              </a:rPr>
              <a:t> met </a:t>
            </a:r>
            <a:r>
              <a:rPr lang="en-US" sz="2800" dirty="0" err="1">
                <a:solidFill>
                  <a:schemeClr val="bg1"/>
                </a:solidFill>
              </a:rPr>
              <a:t>verfdeeltjes</a:t>
            </a:r>
            <a:r>
              <a:rPr lang="en-US" sz="2800" dirty="0">
                <a:solidFill>
                  <a:schemeClr val="bg1"/>
                </a:solidFill>
              </a:rPr>
              <a:t> (</a:t>
            </a:r>
            <a:r>
              <a:rPr lang="en-US" sz="2800" dirty="0" err="1">
                <a:solidFill>
                  <a:schemeClr val="bg1"/>
                </a:solidFill>
              </a:rPr>
              <a:t>planten</a:t>
            </a:r>
            <a:r>
              <a:rPr lang="en-US" sz="2800" dirty="0">
                <a:solidFill>
                  <a:schemeClr val="bg1"/>
                </a:solidFill>
              </a:rPr>
              <a:t> </a:t>
            </a:r>
            <a:r>
              <a:rPr lang="en-US" sz="2800" dirty="0" err="1">
                <a:solidFill>
                  <a:schemeClr val="bg1"/>
                </a:solidFill>
              </a:rPr>
              <a:t>sproeier</a:t>
            </a:r>
            <a:r>
              <a:rPr lang="en-US" sz="2800" dirty="0">
                <a:solidFill>
                  <a:schemeClr val="bg1"/>
                </a:solidFill>
              </a:rPr>
              <a:t> met </a:t>
            </a:r>
            <a:r>
              <a:rPr lang="en-US" sz="2800" dirty="0" err="1">
                <a:solidFill>
                  <a:schemeClr val="bg1"/>
                </a:solidFill>
              </a:rPr>
              <a:t>gekleurd</a:t>
            </a:r>
            <a:r>
              <a:rPr lang="en-US" sz="2800" dirty="0">
                <a:solidFill>
                  <a:schemeClr val="bg1"/>
                </a:solidFill>
              </a:rPr>
              <a:t> water).</a:t>
            </a:r>
          </a:p>
          <a:p>
            <a:pPr marL="514350" indent="-514350">
              <a:buFont typeface="+mj-lt"/>
              <a:buAutoNum type="arabicPeriod"/>
            </a:pPr>
            <a:r>
              <a:rPr lang="en-US" sz="2800" dirty="0" err="1">
                <a:solidFill>
                  <a:schemeClr val="bg1"/>
                </a:solidFill>
              </a:rPr>
              <a:t>Dubbele</a:t>
            </a:r>
            <a:r>
              <a:rPr lang="en-US" sz="2800" dirty="0">
                <a:solidFill>
                  <a:schemeClr val="bg1"/>
                </a:solidFill>
              </a:rPr>
              <a:t> </a:t>
            </a:r>
            <a:r>
              <a:rPr lang="en-US" sz="2800" dirty="0" err="1">
                <a:solidFill>
                  <a:schemeClr val="bg1"/>
                </a:solidFill>
              </a:rPr>
              <a:t>spleet</a:t>
            </a:r>
            <a:r>
              <a:rPr lang="en-US" sz="2800" dirty="0">
                <a:solidFill>
                  <a:schemeClr val="bg1"/>
                </a:solidFill>
              </a:rPr>
              <a:t> met </a:t>
            </a:r>
            <a:r>
              <a:rPr lang="en-US" sz="2800" dirty="0" err="1">
                <a:solidFill>
                  <a:schemeClr val="bg1"/>
                </a:solidFill>
              </a:rPr>
              <a:t>een</a:t>
            </a:r>
            <a:r>
              <a:rPr lang="en-US" sz="2800" dirty="0">
                <a:solidFill>
                  <a:schemeClr val="bg1"/>
                </a:solidFill>
              </a:rPr>
              <a:t> </a:t>
            </a:r>
            <a:r>
              <a:rPr lang="en-US" sz="2800" dirty="0" err="1">
                <a:solidFill>
                  <a:schemeClr val="bg1"/>
                </a:solidFill>
              </a:rPr>
              <a:t>parallelle</a:t>
            </a:r>
            <a:r>
              <a:rPr lang="en-US" sz="2800" dirty="0">
                <a:solidFill>
                  <a:schemeClr val="bg1"/>
                </a:solidFill>
              </a:rPr>
              <a:t> </a:t>
            </a:r>
            <a:r>
              <a:rPr lang="en-US" sz="2800" dirty="0" err="1">
                <a:solidFill>
                  <a:schemeClr val="bg1"/>
                </a:solidFill>
              </a:rPr>
              <a:t>bundel</a:t>
            </a:r>
            <a:r>
              <a:rPr lang="en-US" sz="2800" dirty="0">
                <a:solidFill>
                  <a:schemeClr val="bg1"/>
                </a:solidFill>
              </a:rPr>
              <a:t>.</a:t>
            </a:r>
          </a:p>
          <a:p>
            <a:pPr marL="514350" indent="-514350">
              <a:buFont typeface="+mj-lt"/>
              <a:buAutoNum type="arabicPeriod"/>
            </a:pPr>
            <a:r>
              <a:rPr lang="en-US" sz="2800" dirty="0" err="1">
                <a:solidFill>
                  <a:schemeClr val="bg1"/>
                </a:solidFill>
              </a:rPr>
              <a:t>Dubbelspleet</a:t>
            </a:r>
            <a:r>
              <a:rPr lang="en-US" sz="2800" dirty="0">
                <a:solidFill>
                  <a:schemeClr val="bg1"/>
                </a:solidFill>
              </a:rPr>
              <a:t> met laser.</a:t>
            </a:r>
          </a:p>
          <a:p>
            <a:pPr marL="514350" indent="-514350">
              <a:buFont typeface="+mj-lt"/>
              <a:buAutoNum type="arabicPeriod"/>
            </a:pPr>
            <a:r>
              <a:rPr lang="en-US" sz="2800" dirty="0" err="1">
                <a:solidFill>
                  <a:srgbClr val="FFFF00"/>
                </a:solidFill>
              </a:rPr>
              <a:t>Dubbelspleet</a:t>
            </a:r>
            <a:r>
              <a:rPr lang="en-US" sz="2800" dirty="0">
                <a:solidFill>
                  <a:srgbClr val="FFFF00"/>
                </a:solidFill>
              </a:rPr>
              <a:t> met 1 </a:t>
            </a:r>
            <a:r>
              <a:rPr lang="en-US" sz="2800" dirty="0" err="1">
                <a:solidFill>
                  <a:srgbClr val="FFFF00"/>
                </a:solidFill>
              </a:rPr>
              <a:t>voor</a:t>
            </a:r>
            <a:r>
              <a:rPr lang="en-US" sz="2800" dirty="0">
                <a:solidFill>
                  <a:srgbClr val="FFFF00"/>
                </a:solidFill>
              </a:rPr>
              <a:t> 1 </a:t>
            </a:r>
            <a:r>
              <a:rPr lang="en-US" sz="2800">
                <a:solidFill>
                  <a:srgbClr val="FFFF00"/>
                </a:solidFill>
              </a:rPr>
              <a:t>fotonen</a:t>
            </a:r>
            <a:endParaRPr lang="en-US" sz="2800" dirty="0">
              <a:solidFill>
                <a:srgbClr val="FFFF00"/>
              </a:solidFill>
            </a:endParaRPr>
          </a:p>
          <a:p>
            <a:pPr marL="514350" indent="-514350">
              <a:buFont typeface="+mj-lt"/>
              <a:buAutoNum type="arabicPeriod"/>
            </a:pPr>
            <a:r>
              <a:rPr lang="en-US" sz="2800" dirty="0" err="1">
                <a:solidFill>
                  <a:schemeClr val="bg1"/>
                </a:solidFill>
              </a:rPr>
              <a:t>Discussie</a:t>
            </a:r>
            <a:r>
              <a:rPr lang="en-US" sz="2800" dirty="0">
                <a:solidFill>
                  <a:schemeClr val="bg1"/>
                </a:solidFill>
              </a:rPr>
              <a:t> van detector </a:t>
            </a:r>
            <a:r>
              <a:rPr lang="en-US" sz="2800" dirty="0" err="1">
                <a:solidFill>
                  <a:schemeClr val="bg1"/>
                </a:solidFill>
              </a:rPr>
              <a:t>bij</a:t>
            </a:r>
            <a:r>
              <a:rPr lang="en-US" sz="2800" dirty="0">
                <a:solidFill>
                  <a:schemeClr val="bg1"/>
                </a:solidFill>
              </a:rPr>
              <a:t> </a:t>
            </a:r>
            <a:r>
              <a:rPr lang="en-US" sz="2800" dirty="0" err="1">
                <a:solidFill>
                  <a:schemeClr val="bg1"/>
                </a:solidFill>
              </a:rPr>
              <a:t>spleet</a:t>
            </a:r>
            <a:endParaRPr lang="en-US" sz="2800" dirty="0">
              <a:solidFill>
                <a:schemeClr val="bg1"/>
              </a:solidFill>
            </a:endParaRPr>
          </a:p>
          <a:p>
            <a:pPr marL="514350" indent="-514350">
              <a:buFont typeface="+mj-lt"/>
              <a:buAutoNum type="arabicPeriod"/>
            </a:pPr>
            <a:r>
              <a:rPr lang="en-US" sz="2800" dirty="0" err="1">
                <a:solidFill>
                  <a:schemeClr val="bg1"/>
                </a:solidFill>
              </a:rPr>
              <a:t>PhET</a:t>
            </a:r>
            <a:r>
              <a:rPr lang="en-US" sz="2800" dirty="0">
                <a:solidFill>
                  <a:schemeClr val="bg1"/>
                </a:solidFill>
              </a:rPr>
              <a:t> applet</a:t>
            </a:r>
          </a:p>
          <a:p>
            <a:pPr marL="514350" indent="-514350">
              <a:buFont typeface="+mj-lt"/>
              <a:buAutoNum type="arabicPeriod"/>
            </a:pPr>
            <a:r>
              <a:rPr lang="en-US" sz="2800" dirty="0">
                <a:solidFill>
                  <a:schemeClr val="bg1"/>
                </a:solidFill>
              </a:rPr>
              <a:t>Begin </a:t>
            </a:r>
            <a:r>
              <a:rPr lang="en-US" sz="2800" dirty="0" err="1">
                <a:solidFill>
                  <a:schemeClr val="bg1"/>
                </a:solidFill>
              </a:rPr>
              <a:t>volgende</a:t>
            </a:r>
            <a:r>
              <a:rPr lang="en-US" sz="2800" dirty="0">
                <a:solidFill>
                  <a:schemeClr val="bg1"/>
                </a:solidFill>
              </a:rPr>
              <a:t> les: </a:t>
            </a:r>
            <a:r>
              <a:rPr lang="en-US" sz="2800" dirty="0" err="1">
                <a:solidFill>
                  <a:schemeClr val="bg1"/>
                </a:solidFill>
              </a:rPr>
              <a:t>dr</a:t>
            </a:r>
            <a:r>
              <a:rPr lang="en-US" sz="2800" dirty="0">
                <a:solidFill>
                  <a:schemeClr val="bg1"/>
                </a:solidFill>
              </a:rPr>
              <a:t> Quantum</a:t>
            </a:r>
          </a:p>
          <a:p>
            <a:pPr marL="514350" indent="-514350">
              <a:buFont typeface="+mj-lt"/>
              <a:buAutoNum type="arabicPeriod"/>
            </a:pPr>
            <a:endParaRPr lang="en-US" sz="2800" dirty="0"/>
          </a:p>
          <a:p>
            <a:pPr>
              <a:buFont typeface="Arial" panose="020B0604020202020204" pitchFamily="34" charset="0"/>
              <a:buChar char="•"/>
            </a:pPr>
            <a:r>
              <a:rPr lang="en-US" sz="2800" dirty="0" err="1">
                <a:solidFill>
                  <a:schemeClr val="bg1"/>
                </a:solidFill>
              </a:rPr>
              <a:t>Voorspelling</a:t>
            </a:r>
            <a:r>
              <a:rPr lang="en-US" sz="2800" dirty="0">
                <a:solidFill>
                  <a:schemeClr val="bg1"/>
                </a:solidFill>
              </a:rPr>
              <a:t> </a:t>
            </a:r>
            <a:r>
              <a:rPr lang="en-US" sz="2800" dirty="0" err="1">
                <a:solidFill>
                  <a:schemeClr val="bg1"/>
                </a:solidFill>
              </a:rPr>
              <a:t>bij</a:t>
            </a:r>
            <a:r>
              <a:rPr lang="en-US" sz="2800" dirty="0">
                <a:solidFill>
                  <a:schemeClr val="bg1"/>
                </a:solidFill>
              </a:rPr>
              <a:t> </a:t>
            </a:r>
            <a:r>
              <a:rPr lang="en-US" sz="2800" dirty="0" err="1">
                <a:solidFill>
                  <a:schemeClr val="bg1"/>
                </a:solidFill>
              </a:rPr>
              <a:t>elke</a:t>
            </a:r>
            <a:r>
              <a:rPr lang="en-US" sz="2800" dirty="0">
                <a:solidFill>
                  <a:schemeClr val="bg1"/>
                </a:solidFill>
              </a:rPr>
              <a:t> </a:t>
            </a:r>
            <a:r>
              <a:rPr lang="en-US" sz="2800" dirty="0" err="1">
                <a:solidFill>
                  <a:schemeClr val="bg1"/>
                </a:solidFill>
              </a:rPr>
              <a:t>stap</a:t>
            </a:r>
            <a:r>
              <a:rPr lang="en-US" sz="2800" dirty="0">
                <a:solidFill>
                  <a:schemeClr val="bg1"/>
                </a:solidFill>
              </a:rPr>
              <a:t> (POE)</a:t>
            </a:r>
          </a:p>
          <a:p>
            <a:pPr>
              <a:buFont typeface="Arial" panose="020B0604020202020204" pitchFamily="34" charset="0"/>
              <a:buChar char="•"/>
            </a:pPr>
            <a:r>
              <a:rPr lang="en-US" sz="2800" dirty="0" err="1">
                <a:solidFill>
                  <a:schemeClr val="bg1"/>
                </a:solidFill>
              </a:rPr>
              <a:t>Expliciete</a:t>
            </a:r>
            <a:r>
              <a:rPr lang="en-US" sz="2800" dirty="0">
                <a:solidFill>
                  <a:schemeClr val="bg1"/>
                </a:solidFill>
              </a:rPr>
              <a:t> </a:t>
            </a:r>
            <a:r>
              <a:rPr lang="en-US" sz="2800" dirty="0" err="1">
                <a:solidFill>
                  <a:schemeClr val="bg1"/>
                </a:solidFill>
              </a:rPr>
              <a:t>connectie</a:t>
            </a:r>
            <a:r>
              <a:rPr lang="en-US" sz="2800" dirty="0">
                <a:solidFill>
                  <a:schemeClr val="bg1"/>
                </a:solidFill>
              </a:rPr>
              <a:t> met de Broglie </a:t>
            </a:r>
            <a:r>
              <a:rPr lang="en-US" sz="2800" dirty="0" err="1">
                <a:solidFill>
                  <a:schemeClr val="bg1"/>
                </a:solidFill>
              </a:rPr>
              <a:t>golflengte</a:t>
            </a:r>
            <a:endParaRPr lang="en-US" sz="2800" dirty="0">
              <a:solidFill>
                <a:schemeClr val="bg1"/>
              </a:solidFill>
            </a:endParaRPr>
          </a:p>
          <a:p>
            <a:pPr marL="0" indent="0">
              <a:buNone/>
            </a:pPr>
            <a:endParaRPr lang="en-US" sz="2800" b="1" dirty="0"/>
          </a:p>
        </p:txBody>
      </p:sp>
    </p:spTree>
    <p:extLst>
      <p:ext uri="{BB962C8B-B14F-4D97-AF65-F5344CB8AC3E}">
        <p14:creationId xmlns:p14="http://schemas.microsoft.com/office/powerpoint/2010/main" val="185644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48928-0500-D640-9158-F2E0663107B8}"/>
              </a:ext>
            </a:extLst>
          </p:cNvPr>
          <p:cNvSpPr>
            <a:spLocks noGrp="1"/>
          </p:cNvSpPr>
          <p:nvPr>
            <p:ph type="title"/>
          </p:nvPr>
        </p:nvSpPr>
        <p:spPr>
          <a:xfrm>
            <a:off x="1762125" y="363538"/>
            <a:ext cx="7121525" cy="545182"/>
          </a:xfrm>
        </p:spPr>
        <p:txBody>
          <a:bodyPr/>
          <a:lstStyle/>
          <a:p>
            <a:r>
              <a:rPr lang="nl-NL" sz="3200" dirty="0" err="1"/>
              <a:t>PhET</a:t>
            </a:r>
            <a:r>
              <a:rPr lang="nl-NL" sz="3200" dirty="0"/>
              <a:t> </a:t>
            </a:r>
            <a:r>
              <a:rPr lang="nl-NL" sz="3200" dirty="0" err="1"/>
              <a:t>quantum</a:t>
            </a:r>
            <a:r>
              <a:rPr lang="nl-NL" sz="3200" dirty="0"/>
              <a:t> wave </a:t>
            </a:r>
            <a:r>
              <a:rPr lang="nl-NL" sz="3200" dirty="0" err="1"/>
              <a:t>interference</a:t>
            </a:r>
            <a:endParaRPr lang="nl-NL" sz="3200" dirty="0"/>
          </a:p>
        </p:txBody>
      </p:sp>
      <p:pic>
        <p:nvPicPr>
          <p:cNvPr id="5" name="Tijdelijke aanduiding voor inhoud 4">
            <a:extLst>
              <a:ext uri="{FF2B5EF4-FFF2-40B4-BE49-F238E27FC236}">
                <a16:creationId xmlns:a16="http://schemas.microsoft.com/office/drawing/2014/main" id="{0EB63C53-BC0E-C549-B73B-A63B45579F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484784"/>
            <a:ext cx="6037249" cy="3560763"/>
          </a:xfrm>
        </p:spPr>
      </p:pic>
      <p:sp>
        <p:nvSpPr>
          <p:cNvPr id="3" name="Tekstvak 2">
            <a:extLst>
              <a:ext uri="{FF2B5EF4-FFF2-40B4-BE49-F238E27FC236}">
                <a16:creationId xmlns:a16="http://schemas.microsoft.com/office/drawing/2014/main" id="{3DD70A79-28CB-B346-977B-A179882D1137}"/>
              </a:ext>
            </a:extLst>
          </p:cNvPr>
          <p:cNvSpPr txBox="1"/>
          <p:nvPr/>
        </p:nvSpPr>
        <p:spPr>
          <a:xfrm>
            <a:off x="1326231" y="5045547"/>
            <a:ext cx="6264696" cy="1569660"/>
          </a:xfrm>
          <a:prstGeom prst="rect">
            <a:avLst/>
          </a:prstGeom>
          <a:noFill/>
        </p:spPr>
        <p:txBody>
          <a:bodyPr wrap="square" rtlCol="0">
            <a:spAutoFit/>
          </a:bodyPr>
          <a:lstStyle/>
          <a:p>
            <a:r>
              <a:rPr lang="en-US" sz="2400" dirty="0" err="1"/>
              <a:t>Waar</a:t>
            </a:r>
            <a:r>
              <a:rPr lang="en-US" sz="2400" dirty="0"/>
              <a:t> is het </a:t>
            </a:r>
            <a:r>
              <a:rPr lang="en-US" sz="2400" dirty="0" err="1"/>
              <a:t>foton</a:t>
            </a:r>
            <a:r>
              <a:rPr lang="en-US" sz="2400" dirty="0"/>
              <a:t>? Welk pad </a:t>
            </a:r>
            <a:r>
              <a:rPr lang="en-US" sz="2400" dirty="0" err="1"/>
              <a:t>volgt</a:t>
            </a:r>
            <a:r>
              <a:rPr lang="en-US" sz="2400" dirty="0"/>
              <a:t> het? Mag </a:t>
            </a:r>
            <a:r>
              <a:rPr lang="en-US" sz="2400" dirty="0" err="1"/>
              <a:t>je</a:t>
            </a:r>
            <a:r>
              <a:rPr lang="en-US" sz="2400" dirty="0"/>
              <a:t> </a:t>
            </a:r>
            <a:r>
              <a:rPr lang="en-US" sz="2400" dirty="0" err="1"/>
              <a:t>dat</a:t>
            </a:r>
            <a:r>
              <a:rPr lang="en-US" sz="2400" dirty="0"/>
              <a:t> </a:t>
            </a:r>
            <a:r>
              <a:rPr lang="en-US" sz="2400" dirty="0" err="1"/>
              <a:t>vragen</a:t>
            </a:r>
            <a:r>
              <a:rPr lang="en-US" sz="2400" dirty="0"/>
              <a:t>? </a:t>
            </a:r>
            <a:r>
              <a:rPr lang="en-US" sz="2400" dirty="0" err="1"/>
              <a:t>Kan</a:t>
            </a:r>
            <a:r>
              <a:rPr lang="en-US" sz="2400" dirty="0"/>
              <a:t> het elk punt van het scherm </a:t>
            </a:r>
            <a:r>
              <a:rPr lang="en-US" sz="2400" dirty="0" err="1"/>
              <a:t>bereikt</a:t>
            </a:r>
            <a:r>
              <a:rPr lang="en-US" sz="2400" dirty="0"/>
              <a:t> </a:t>
            </a:r>
            <a:r>
              <a:rPr lang="en-US" sz="2400" dirty="0" err="1"/>
              <a:t>worden</a:t>
            </a:r>
            <a:r>
              <a:rPr lang="en-US" sz="2400" dirty="0"/>
              <a:t>, </a:t>
            </a:r>
            <a:r>
              <a:rPr lang="en-US" sz="2400" dirty="0" err="1"/>
              <a:t>ook</a:t>
            </a:r>
            <a:r>
              <a:rPr lang="en-US" sz="2400" dirty="0"/>
              <a:t> in de “</a:t>
            </a:r>
            <a:r>
              <a:rPr lang="en-US" sz="2400" dirty="0" err="1"/>
              <a:t>schaduw</a:t>
            </a:r>
            <a:r>
              <a:rPr lang="en-US" sz="2400" dirty="0"/>
              <a:t>” van de </a:t>
            </a:r>
            <a:r>
              <a:rPr lang="en-US" sz="2400" dirty="0" err="1"/>
              <a:t>spleten</a:t>
            </a:r>
            <a:r>
              <a:rPr lang="en-US" sz="2400" dirty="0"/>
              <a:t>?  </a:t>
            </a:r>
          </a:p>
        </p:txBody>
      </p:sp>
    </p:spTree>
    <p:extLst>
      <p:ext uri="{BB962C8B-B14F-4D97-AF65-F5344CB8AC3E}">
        <p14:creationId xmlns:p14="http://schemas.microsoft.com/office/powerpoint/2010/main" val="415985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D3A9B-55CD-7142-A336-E21C7455AB12}"/>
              </a:ext>
            </a:extLst>
          </p:cNvPr>
          <p:cNvSpPr>
            <a:spLocks noGrp="1"/>
          </p:cNvSpPr>
          <p:nvPr>
            <p:ph type="title"/>
          </p:nvPr>
        </p:nvSpPr>
        <p:spPr>
          <a:xfrm>
            <a:off x="611560" y="303420"/>
            <a:ext cx="8201645" cy="461284"/>
          </a:xfrm>
        </p:spPr>
        <p:txBody>
          <a:bodyPr/>
          <a:lstStyle/>
          <a:p>
            <a:pPr algn="ctr"/>
            <a:r>
              <a:rPr lang="en-US" sz="3200" dirty="0"/>
              <a:t>Kagan/Perkins/</a:t>
            </a:r>
            <a:r>
              <a:rPr lang="en-US" sz="3200" dirty="0" err="1"/>
              <a:t>Wieman</a:t>
            </a:r>
            <a:r>
              <a:rPr lang="en-US" sz="3200" dirty="0"/>
              <a:t> </a:t>
            </a:r>
            <a:r>
              <a:rPr lang="en-US" sz="3200" dirty="0" err="1"/>
              <a:t>dubbelspleet</a:t>
            </a:r>
            <a:r>
              <a:rPr lang="en-US" sz="3200" dirty="0"/>
              <a:t> item</a:t>
            </a:r>
          </a:p>
        </p:txBody>
      </p:sp>
      <p:pic>
        <p:nvPicPr>
          <p:cNvPr id="5" name="Tijdelijke aanduiding voor inhoud 4">
            <a:extLst>
              <a:ext uri="{FF2B5EF4-FFF2-40B4-BE49-F238E27FC236}">
                <a16:creationId xmlns:a16="http://schemas.microsoft.com/office/drawing/2014/main" id="{2CF3A7BF-C946-264D-A63B-B0A2D96DFA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20610"/>
            <a:ext cx="9126634" cy="5532726"/>
          </a:xfrm>
        </p:spPr>
      </p:pic>
    </p:spTree>
    <p:extLst>
      <p:ext uri="{BB962C8B-B14F-4D97-AF65-F5344CB8AC3E}">
        <p14:creationId xmlns:p14="http://schemas.microsoft.com/office/powerpoint/2010/main" val="319185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218351-8147-CF4E-A544-19ABE1152146}"/>
              </a:ext>
            </a:extLst>
          </p:cNvPr>
          <p:cNvSpPr>
            <a:spLocks noGrp="1"/>
          </p:cNvSpPr>
          <p:nvPr>
            <p:ph idx="1"/>
          </p:nvPr>
        </p:nvSpPr>
        <p:spPr>
          <a:xfrm>
            <a:off x="539552" y="1719537"/>
            <a:ext cx="8882063" cy="5021831"/>
          </a:xfrm>
        </p:spPr>
        <p:txBody>
          <a:bodyPr/>
          <a:lstStyle/>
          <a:p>
            <a:pPr marL="0" indent="0">
              <a:buNone/>
            </a:pPr>
            <a:r>
              <a:rPr lang="nl-NL" sz="2000" dirty="0"/>
              <a:t>Wat is er te zeggen over welke spleet een bepaald foton passeerde?</a:t>
            </a:r>
          </a:p>
          <a:p>
            <a:pPr marL="342900" lvl="0" indent="-342900">
              <a:buFont typeface="+mj-lt"/>
              <a:buAutoNum type="alphaUcPeriod"/>
            </a:pPr>
            <a:r>
              <a:rPr lang="nl-NL" sz="2000" dirty="0"/>
              <a:t>Elk foton gaat </a:t>
            </a:r>
            <a:r>
              <a:rPr lang="nl-NL" sz="2000" dirty="0" err="1"/>
              <a:t>òf</a:t>
            </a:r>
            <a:r>
              <a:rPr lang="nl-NL" sz="2000" dirty="0"/>
              <a:t> door de linker </a:t>
            </a:r>
            <a:r>
              <a:rPr lang="nl-NL" sz="2000" dirty="0" err="1"/>
              <a:t>òf</a:t>
            </a:r>
            <a:r>
              <a:rPr lang="nl-NL" sz="2000" dirty="0"/>
              <a:t> door de rechter spleet. Als we een goede detector hadden, dan konden we bepalen door welke zonder dat het interferentiepatroon zou veranderen.</a:t>
            </a:r>
          </a:p>
          <a:p>
            <a:pPr marL="342900" lvl="0" indent="-342900">
              <a:buFont typeface="+mj-lt"/>
              <a:buAutoNum type="alphaUcPeriod"/>
            </a:pPr>
            <a:r>
              <a:rPr lang="nl-NL" sz="2000" dirty="0"/>
              <a:t>Elk foton ging door de linker of rechter spleet, maar het is in principe onmogelijk te bepalen door welke.</a:t>
            </a:r>
          </a:p>
          <a:p>
            <a:pPr marL="342900" lvl="0" indent="-342900">
              <a:buFont typeface="+mj-lt"/>
              <a:buAutoNum type="alphaUcPeriod"/>
            </a:pPr>
            <a:r>
              <a:rPr lang="nl-NL" sz="2000" dirty="0"/>
              <a:t>Elk foton gaat door beide spleten. Als we een goede detector hadden, dan zouden we het foton op beide plaatsen tegelijkertijd kunnen meten.</a:t>
            </a:r>
          </a:p>
          <a:p>
            <a:pPr marL="342900" lvl="0" indent="-342900">
              <a:buFont typeface="+mj-lt"/>
              <a:buAutoNum type="alphaUcPeriod"/>
            </a:pPr>
            <a:r>
              <a:rPr lang="nl-NL" sz="2000" dirty="0"/>
              <a:t>Elk foton gaat door beide spleten. Als we een goede detector hadden, dan zouden we het foton in de ene of de andere spleet kunnen meten, maar dan zou er geen interferentiepatroon meer te zien zijn.</a:t>
            </a:r>
          </a:p>
          <a:p>
            <a:pPr marL="342900" lvl="0" indent="-342900">
              <a:buFont typeface="+mj-lt"/>
              <a:buAutoNum type="alphaUcPeriod"/>
            </a:pPr>
            <a:r>
              <a:rPr lang="nl-NL" sz="2000" dirty="0"/>
              <a:t>Het is onmogelijk te bepalen of het foton door één spleet of beide spleten gaat.</a:t>
            </a:r>
          </a:p>
          <a:p>
            <a:endParaRPr lang="en-US" dirty="0"/>
          </a:p>
        </p:txBody>
      </p:sp>
      <p:pic>
        <p:nvPicPr>
          <p:cNvPr id="5" name="Afbeelding 4">
            <a:extLst>
              <a:ext uri="{FF2B5EF4-FFF2-40B4-BE49-F238E27FC236}">
                <a16:creationId xmlns:a16="http://schemas.microsoft.com/office/drawing/2014/main" id="{67948671-EEA7-DC47-ADAB-CEAF826F7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271737"/>
            <a:ext cx="2908300" cy="1447800"/>
          </a:xfrm>
          <a:prstGeom prst="rect">
            <a:avLst/>
          </a:prstGeom>
        </p:spPr>
      </p:pic>
      <p:sp>
        <p:nvSpPr>
          <p:cNvPr id="6" name="Tekstvak 5">
            <a:extLst>
              <a:ext uri="{FF2B5EF4-FFF2-40B4-BE49-F238E27FC236}">
                <a16:creationId xmlns:a16="http://schemas.microsoft.com/office/drawing/2014/main" id="{7CF7494F-7459-364B-B462-BE0B54A00831}"/>
              </a:ext>
            </a:extLst>
          </p:cNvPr>
          <p:cNvSpPr txBox="1"/>
          <p:nvPr/>
        </p:nvSpPr>
        <p:spPr>
          <a:xfrm>
            <a:off x="539552" y="175601"/>
            <a:ext cx="5112568" cy="1477328"/>
          </a:xfrm>
          <a:prstGeom prst="rect">
            <a:avLst/>
          </a:prstGeom>
          <a:noFill/>
        </p:spPr>
        <p:txBody>
          <a:bodyPr wrap="square" rtlCol="0">
            <a:spAutoFit/>
          </a:bodyPr>
          <a:lstStyle/>
          <a:p>
            <a:r>
              <a:rPr lang="en-US" dirty="0" err="1"/>
              <a:t>Je</a:t>
            </a:r>
            <a:r>
              <a:rPr lang="en-US" dirty="0"/>
              <a:t> </a:t>
            </a:r>
            <a:r>
              <a:rPr lang="en-US" dirty="0" err="1"/>
              <a:t>schiet</a:t>
            </a:r>
            <a:r>
              <a:rPr lang="en-US" dirty="0"/>
              <a:t> </a:t>
            </a:r>
            <a:r>
              <a:rPr lang="nl-NL" dirty="0"/>
              <a:t>een bundel fotonen door een dubbelspleet naar een scherm. De bundel is zo zwak dat de fotonen 1 voor 1 bij het scherm aankomen, maar uiteindelijk bouwen ze een interferentiepatroon op zoals op het plaatje.</a:t>
            </a:r>
            <a:endParaRPr lang="en-US" dirty="0"/>
          </a:p>
        </p:txBody>
      </p:sp>
    </p:spTree>
    <p:extLst>
      <p:ext uri="{BB962C8B-B14F-4D97-AF65-F5344CB8AC3E}">
        <p14:creationId xmlns:p14="http://schemas.microsoft.com/office/powerpoint/2010/main" val="2392145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29F69-77FF-044C-BED7-4A7E3FDA75A2}"/>
              </a:ext>
            </a:extLst>
          </p:cNvPr>
          <p:cNvSpPr>
            <a:spLocks noGrp="1"/>
          </p:cNvSpPr>
          <p:nvPr>
            <p:ph type="title"/>
          </p:nvPr>
        </p:nvSpPr>
        <p:spPr>
          <a:xfrm>
            <a:off x="899592" y="188640"/>
            <a:ext cx="7121525" cy="761206"/>
          </a:xfrm>
        </p:spPr>
        <p:txBody>
          <a:bodyPr/>
          <a:lstStyle/>
          <a:p>
            <a:pPr algn="ctr"/>
            <a:r>
              <a:rPr lang="en-US" sz="3600" dirty="0" err="1">
                <a:solidFill>
                  <a:schemeClr val="bg1"/>
                </a:solidFill>
              </a:rPr>
              <a:t>Tenslotte</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A6FD0DE3-D2FC-3F4C-8C3F-D35815BE50D2}"/>
              </a:ext>
            </a:extLst>
          </p:cNvPr>
          <p:cNvSpPr>
            <a:spLocks noGrp="1"/>
          </p:cNvSpPr>
          <p:nvPr>
            <p:ph idx="1"/>
          </p:nvPr>
        </p:nvSpPr>
        <p:spPr>
          <a:xfrm>
            <a:off x="467544" y="1268760"/>
            <a:ext cx="8198470" cy="4320480"/>
          </a:xfrm>
        </p:spPr>
        <p:txBody>
          <a:bodyPr/>
          <a:lstStyle/>
          <a:p>
            <a:pPr marL="0" indent="0">
              <a:lnSpc>
                <a:spcPts val="3000"/>
              </a:lnSpc>
              <a:buNone/>
            </a:pPr>
            <a:r>
              <a:rPr lang="en-US" sz="2800" dirty="0">
                <a:solidFill>
                  <a:schemeClr val="bg1"/>
                </a:solidFill>
              </a:rPr>
              <a:t>DUBBELSPLEET</a:t>
            </a:r>
          </a:p>
          <a:p>
            <a:pPr>
              <a:lnSpc>
                <a:spcPts val="3000"/>
              </a:lnSpc>
            </a:pPr>
            <a:r>
              <a:rPr lang="en-US" sz="2800" dirty="0" err="1">
                <a:solidFill>
                  <a:schemeClr val="bg1"/>
                </a:solidFill>
              </a:rPr>
              <a:t>Prachtige</a:t>
            </a:r>
            <a:r>
              <a:rPr lang="en-US" sz="2800" dirty="0">
                <a:solidFill>
                  <a:schemeClr val="bg1"/>
                </a:solidFill>
              </a:rPr>
              <a:t> demo die het contrast </a:t>
            </a:r>
            <a:r>
              <a:rPr lang="en-US" sz="2800" dirty="0" err="1">
                <a:solidFill>
                  <a:schemeClr val="bg1"/>
                </a:solidFill>
              </a:rPr>
              <a:t>klassiek</a:t>
            </a:r>
            <a:r>
              <a:rPr lang="en-US" sz="2800" dirty="0">
                <a:solidFill>
                  <a:schemeClr val="bg1"/>
                </a:solidFill>
              </a:rPr>
              <a:t> versus quantum </a:t>
            </a:r>
            <a:r>
              <a:rPr lang="en-US" sz="2800" dirty="0" err="1">
                <a:solidFill>
                  <a:schemeClr val="bg1"/>
                </a:solidFill>
              </a:rPr>
              <a:t>illustreert</a:t>
            </a:r>
            <a:r>
              <a:rPr lang="en-US" sz="2800" dirty="0">
                <a:solidFill>
                  <a:schemeClr val="bg1"/>
                </a:solidFill>
              </a:rPr>
              <a:t> (golf-</a:t>
            </a:r>
            <a:r>
              <a:rPr lang="en-US" sz="2800" dirty="0" err="1">
                <a:solidFill>
                  <a:schemeClr val="bg1"/>
                </a:solidFill>
              </a:rPr>
              <a:t>deeltje</a:t>
            </a:r>
            <a:r>
              <a:rPr lang="en-US" sz="2800" dirty="0">
                <a:solidFill>
                  <a:schemeClr val="bg1"/>
                </a:solidFill>
              </a:rPr>
              <a:t> </a:t>
            </a:r>
            <a:r>
              <a:rPr lang="en-US" sz="2800" dirty="0" err="1">
                <a:solidFill>
                  <a:schemeClr val="bg1"/>
                </a:solidFill>
              </a:rPr>
              <a:t>dualiteit</a:t>
            </a:r>
            <a:r>
              <a:rPr lang="en-US" sz="2800" dirty="0">
                <a:solidFill>
                  <a:schemeClr val="bg1"/>
                </a:solidFill>
              </a:rPr>
              <a:t>, </a:t>
            </a:r>
            <a:r>
              <a:rPr lang="en-US" sz="2800" dirty="0" err="1">
                <a:solidFill>
                  <a:schemeClr val="bg1"/>
                </a:solidFill>
              </a:rPr>
              <a:t>kansproces</a:t>
            </a:r>
            <a:r>
              <a:rPr lang="en-US" sz="2800" dirty="0">
                <a:solidFill>
                  <a:schemeClr val="bg1"/>
                </a:solidFill>
              </a:rPr>
              <a:t>, </a:t>
            </a:r>
            <a:r>
              <a:rPr lang="en-US" sz="2800" dirty="0" err="1">
                <a:solidFill>
                  <a:schemeClr val="bg1"/>
                </a:solidFill>
              </a:rPr>
              <a:t>superpositie</a:t>
            </a:r>
            <a:r>
              <a:rPr lang="en-US" sz="2800" dirty="0">
                <a:solidFill>
                  <a:schemeClr val="bg1"/>
                </a:solidFill>
              </a:rPr>
              <a:t>)</a:t>
            </a:r>
          </a:p>
          <a:p>
            <a:pPr>
              <a:lnSpc>
                <a:spcPts val="3000"/>
              </a:lnSpc>
            </a:pPr>
            <a:r>
              <a:rPr lang="en-US" sz="2800" dirty="0">
                <a:solidFill>
                  <a:schemeClr val="bg1"/>
                </a:solidFill>
              </a:rPr>
              <a:t>VOORKENNIS: begrip van </a:t>
            </a:r>
            <a:r>
              <a:rPr lang="en-US" sz="2800" dirty="0" err="1">
                <a:solidFill>
                  <a:schemeClr val="bg1"/>
                </a:solidFill>
              </a:rPr>
              <a:t>verschil</a:t>
            </a:r>
            <a:r>
              <a:rPr lang="en-US" sz="2800" dirty="0">
                <a:solidFill>
                  <a:schemeClr val="bg1"/>
                </a:solidFill>
              </a:rPr>
              <a:t> </a:t>
            </a:r>
            <a:r>
              <a:rPr lang="en-US" sz="2800" dirty="0" err="1">
                <a:solidFill>
                  <a:schemeClr val="bg1"/>
                </a:solidFill>
              </a:rPr>
              <a:t>tussen</a:t>
            </a:r>
            <a:r>
              <a:rPr lang="en-US" sz="2800" dirty="0">
                <a:solidFill>
                  <a:schemeClr val="bg1"/>
                </a:solidFill>
              </a:rPr>
              <a:t> </a:t>
            </a:r>
            <a:r>
              <a:rPr lang="en-US" sz="2800" dirty="0" err="1">
                <a:solidFill>
                  <a:schemeClr val="bg1"/>
                </a:solidFill>
              </a:rPr>
              <a:t>klassieke</a:t>
            </a:r>
            <a:r>
              <a:rPr lang="en-US" sz="2800" dirty="0">
                <a:solidFill>
                  <a:schemeClr val="bg1"/>
                </a:solidFill>
              </a:rPr>
              <a:t> golf </a:t>
            </a:r>
            <a:r>
              <a:rPr lang="en-US" sz="2800" dirty="0" err="1">
                <a:solidFill>
                  <a:schemeClr val="bg1"/>
                </a:solidFill>
              </a:rPr>
              <a:t>en</a:t>
            </a:r>
            <a:r>
              <a:rPr lang="en-US" sz="2800" dirty="0">
                <a:solidFill>
                  <a:schemeClr val="bg1"/>
                </a:solidFill>
              </a:rPr>
              <a:t> </a:t>
            </a:r>
            <a:r>
              <a:rPr lang="en-US" sz="2800" dirty="0" err="1">
                <a:solidFill>
                  <a:schemeClr val="bg1"/>
                </a:solidFill>
              </a:rPr>
              <a:t>klassiek</a:t>
            </a:r>
            <a:r>
              <a:rPr lang="en-US" sz="2800" dirty="0">
                <a:solidFill>
                  <a:schemeClr val="bg1"/>
                </a:solidFill>
              </a:rPr>
              <a:t> </a:t>
            </a:r>
            <a:r>
              <a:rPr lang="en-US" sz="2800" dirty="0" err="1">
                <a:solidFill>
                  <a:schemeClr val="bg1"/>
                </a:solidFill>
              </a:rPr>
              <a:t>deeltje</a:t>
            </a:r>
            <a:r>
              <a:rPr lang="en-US" sz="2800" dirty="0">
                <a:solidFill>
                  <a:schemeClr val="bg1"/>
                </a:solidFill>
              </a:rPr>
              <a:t> </a:t>
            </a:r>
          </a:p>
          <a:p>
            <a:pPr>
              <a:lnSpc>
                <a:spcPts val="3000"/>
              </a:lnSpc>
            </a:pPr>
            <a:r>
              <a:rPr lang="en-US" sz="2800" dirty="0" err="1">
                <a:solidFill>
                  <a:schemeClr val="bg1"/>
                </a:solidFill>
              </a:rPr>
              <a:t>Volg</a:t>
            </a:r>
            <a:r>
              <a:rPr lang="en-US" sz="2800" dirty="0">
                <a:solidFill>
                  <a:schemeClr val="bg1"/>
                </a:solidFill>
              </a:rPr>
              <a:t> de </a:t>
            </a:r>
            <a:r>
              <a:rPr lang="en-US" sz="2800" dirty="0" err="1">
                <a:solidFill>
                  <a:schemeClr val="bg1"/>
                </a:solidFill>
              </a:rPr>
              <a:t>voorgestelde</a:t>
            </a:r>
            <a:r>
              <a:rPr lang="en-US" sz="2800" dirty="0">
                <a:solidFill>
                  <a:schemeClr val="bg1"/>
                </a:solidFill>
              </a:rPr>
              <a:t> </a:t>
            </a:r>
            <a:r>
              <a:rPr lang="en-US" sz="2800" dirty="0" err="1">
                <a:solidFill>
                  <a:srgbClr val="FFFF00"/>
                </a:solidFill>
              </a:rPr>
              <a:t>serie</a:t>
            </a:r>
            <a:r>
              <a:rPr lang="en-US" sz="2800" dirty="0">
                <a:solidFill>
                  <a:schemeClr val="bg1"/>
                </a:solidFill>
              </a:rPr>
              <a:t> demo’s (</a:t>
            </a:r>
            <a:r>
              <a:rPr lang="en-US" sz="2800" dirty="0" err="1">
                <a:solidFill>
                  <a:schemeClr val="bg1"/>
                </a:solidFill>
              </a:rPr>
              <a:t>zie</a:t>
            </a:r>
            <a:r>
              <a:rPr lang="en-US" sz="2800" dirty="0">
                <a:solidFill>
                  <a:schemeClr val="bg1"/>
                </a:solidFill>
              </a:rPr>
              <a:t> NVOX)</a:t>
            </a:r>
          </a:p>
          <a:p>
            <a:pPr>
              <a:lnSpc>
                <a:spcPts val="3000"/>
              </a:lnSpc>
            </a:pPr>
            <a:r>
              <a:rPr lang="en-US" sz="2800" dirty="0" err="1">
                <a:solidFill>
                  <a:schemeClr val="bg1"/>
                </a:solidFill>
              </a:rPr>
              <a:t>PhET</a:t>
            </a:r>
            <a:r>
              <a:rPr lang="en-US" sz="2800" dirty="0">
                <a:solidFill>
                  <a:schemeClr val="bg1"/>
                </a:solidFill>
              </a:rPr>
              <a:t> applet is </a:t>
            </a:r>
            <a:r>
              <a:rPr lang="en-US" sz="2800" dirty="0" err="1">
                <a:solidFill>
                  <a:schemeClr val="bg1"/>
                </a:solidFill>
              </a:rPr>
              <a:t>belangrijk</a:t>
            </a:r>
            <a:r>
              <a:rPr lang="en-US" sz="2800" dirty="0">
                <a:solidFill>
                  <a:schemeClr val="bg1"/>
                </a:solidFill>
              </a:rPr>
              <a:t> </a:t>
            </a:r>
            <a:r>
              <a:rPr lang="en-US" sz="2800" dirty="0" err="1">
                <a:solidFill>
                  <a:schemeClr val="bg1"/>
                </a:solidFill>
              </a:rPr>
              <a:t>voor</a:t>
            </a:r>
            <a:r>
              <a:rPr lang="en-US" sz="2800" dirty="0">
                <a:solidFill>
                  <a:schemeClr val="bg1"/>
                </a:solidFill>
              </a:rPr>
              <a:t> de details</a:t>
            </a:r>
          </a:p>
          <a:p>
            <a:pPr>
              <a:lnSpc>
                <a:spcPts val="3000"/>
              </a:lnSpc>
            </a:pPr>
            <a:r>
              <a:rPr lang="en-US" sz="2800" dirty="0">
                <a:solidFill>
                  <a:schemeClr val="bg1"/>
                </a:solidFill>
              </a:rPr>
              <a:t>Pas op, de exotica van quantum is </a:t>
            </a:r>
            <a:r>
              <a:rPr lang="en-US" sz="2800" dirty="0" err="1">
                <a:solidFill>
                  <a:schemeClr val="bg1"/>
                </a:solidFill>
              </a:rPr>
              <a:t>interessant</a:t>
            </a:r>
            <a:r>
              <a:rPr lang="en-US" sz="2800" dirty="0">
                <a:solidFill>
                  <a:schemeClr val="bg1"/>
                </a:solidFill>
              </a:rPr>
              <a:t>, maar quantum is </a:t>
            </a:r>
            <a:r>
              <a:rPr lang="en-US" sz="2800" dirty="0" err="1">
                <a:solidFill>
                  <a:schemeClr val="bg1"/>
                </a:solidFill>
              </a:rPr>
              <a:t>een</a:t>
            </a:r>
            <a:r>
              <a:rPr lang="en-US" sz="2800" dirty="0">
                <a:solidFill>
                  <a:schemeClr val="bg1"/>
                </a:solidFill>
              </a:rPr>
              <a:t> </a:t>
            </a:r>
            <a:r>
              <a:rPr lang="en-US" sz="2800" dirty="0" err="1">
                <a:solidFill>
                  <a:schemeClr val="bg1"/>
                </a:solidFill>
              </a:rPr>
              <a:t>volwassen</a:t>
            </a:r>
            <a:r>
              <a:rPr lang="en-US" sz="2800" dirty="0">
                <a:solidFill>
                  <a:schemeClr val="bg1"/>
                </a:solidFill>
              </a:rPr>
              <a:t> </a:t>
            </a:r>
            <a:r>
              <a:rPr lang="en-US" sz="2800" dirty="0" err="1">
                <a:solidFill>
                  <a:schemeClr val="bg1"/>
                </a:solidFill>
              </a:rPr>
              <a:t>tak</a:t>
            </a:r>
            <a:r>
              <a:rPr lang="en-US" sz="2800" dirty="0">
                <a:solidFill>
                  <a:schemeClr val="bg1"/>
                </a:solidFill>
              </a:rPr>
              <a:t> van </a:t>
            </a:r>
            <a:r>
              <a:rPr lang="en-US" sz="2800" dirty="0" err="1">
                <a:solidFill>
                  <a:schemeClr val="bg1"/>
                </a:solidFill>
              </a:rPr>
              <a:t>fysica</a:t>
            </a:r>
            <a:r>
              <a:rPr lang="en-US" sz="2800" dirty="0">
                <a:solidFill>
                  <a:schemeClr val="bg1"/>
                </a:solidFill>
              </a:rPr>
              <a:t> met </a:t>
            </a:r>
            <a:r>
              <a:rPr lang="en-US" sz="2800" dirty="0" err="1">
                <a:solidFill>
                  <a:schemeClr val="bg1"/>
                </a:solidFill>
              </a:rPr>
              <a:t>veel</a:t>
            </a:r>
            <a:r>
              <a:rPr lang="en-US" sz="2800" dirty="0">
                <a:solidFill>
                  <a:schemeClr val="bg1"/>
                </a:solidFill>
              </a:rPr>
              <a:t> </a:t>
            </a:r>
            <a:r>
              <a:rPr lang="en-US" sz="2800" dirty="0" err="1">
                <a:solidFill>
                  <a:schemeClr val="bg1"/>
                </a:solidFill>
              </a:rPr>
              <a:t>toepassingen</a:t>
            </a:r>
            <a:r>
              <a:rPr lang="en-US" sz="2800" dirty="0">
                <a:solidFill>
                  <a:schemeClr val="bg1"/>
                </a:solidFill>
              </a:rPr>
              <a:t> </a:t>
            </a:r>
            <a:r>
              <a:rPr lang="en-US" sz="2800" dirty="0" err="1">
                <a:solidFill>
                  <a:schemeClr val="bg1"/>
                </a:solidFill>
              </a:rPr>
              <a:t>en</a:t>
            </a:r>
            <a:r>
              <a:rPr lang="en-US" sz="2800" dirty="0">
                <a:solidFill>
                  <a:schemeClr val="bg1"/>
                </a:solidFill>
              </a:rPr>
              <a:t> </a:t>
            </a:r>
            <a:r>
              <a:rPr lang="en-US" sz="2800" dirty="0" err="1">
                <a:solidFill>
                  <a:schemeClr val="bg1"/>
                </a:solidFill>
              </a:rPr>
              <a:t>uiterst</a:t>
            </a:r>
            <a:r>
              <a:rPr lang="en-US" sz="2800" dirty="0">
                <a:solidFill>
                  <a:schemeClr val="bg1"/>
                </a:solidFill>
              </a:rPr>
              <a:t> </a:t>
            </a:r>
            <a:r>
              <a:rPr lang="en-US" sz="2800" dirty="0" err="1">
                <a:solidFill>
                  <a:schemeClr val="bg1"/>
                </a:solidFill>
              </a:rPr>
              <a:t>precieze</a:t>
            </a:r>
            <a:r>
              <a:rPr lang="en-US" sz="2800" dirty="0">
                <a:solidFill>
                  <a:schemeClr val="bg1"/>
                </a:solidFill>
              </a:rPr>
              <a:t> </a:t>
            </a:r>
            <a:r>
              <a:rPr lang="en-US" sz="2800" dirty="0" err="1">
                <a:solidFill>
                  <a:schemeClr val="bg1"/>
                </a:solidFill>
              </a:rPr>
              <a:t>voorspellingen</a:t>
            </a:r>
            <a:r>
              <a:rPr lang="en-US" sz="2800" dirty="0">
                <a:solidFill>
                  <a:schemeClr val="bg1"/>
                </a:solidFill>
              </a:rPr>
              <a:t>.</a:t>
            </a:r>
          </a:p>
          <a:p>
            <a:pPr marL="0" indent="0">
              <a:lnSpc>
                <a:spcPts val="3000"/>
              </a:lnSpc>
              <a:buNone/>
            </a:pPr>
            <a:endParaRPr lang="en-US" sz="2800" dirty="0">
              <a:solidFill>
                <a:schemeClr val="bg1"/>
              </a:solidFill>
            </a:endParaRPr>
          </a:p>
          <a:p>
            <a:pPr marL="0" indent="0">
              <a:buNone/>
            </a:pPr>
            <a:endParaRPr lang="en-US" sz="2800" dirty="0"/>
          </a:p>
        </p:txBody>
      </p:sp>
    </p:spTree>
    <p:extLst>
      <p:ext uri="{BB962C8B-B14F-4D97-AF65-F5344CB8AC3E}">
        <p14:creationId xmlns:p14="http://schemas.microsoft.com/office/powerpoint/2010/main" val="186427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05681" y="1070738"/>
            <a:ext cx="5756275" cy="2160240"/>
          </a:xfrm>
        </p:spPr>
        <p:txBody>
          <a:bodyPr/>
          <a:lstStyle/>
          <a:p>
            <a:pPr algn="ctr" eaLnBrk="1" hangingPunct="1">
              <a:lnSpc>
                <a:spcPct val="150000"/>
              </a:lnSpc>
            </a:pPr>
            <a:r>
              <a:rPr lang="nl-NL" sz="3600" dirty="0">
                <a:solidFill>
                  <a:schemeClr val="tx1"/>
                </a:solidFill>
              </a:rPr>
              <a:t>Dualiteit demonstreren: Interferentie van fotonen met zichzelf in een uitleenkoffer</a:t>
            </a:r>
            <a:endParaRPr lang="nl-NL" altLang="nl-NL" sz="3600" dirty="0">
              <a:solidFill>
                <a:schemeClr val="tx1"/>
              </a:solidFill>
            </a:endParaRPr>
          </a:p>
        </p:txBody>
      </p:sp>
      <p:sp>
        <p:nvSpPr>
          <p:cNvPr id="8195" name="Rectangle 3"/>
          <p:cNvSpPr>
            <a:spLocks noGrp="1" noChangeArrowheads="1"/>
          </p:cNvSpPr>
          <p:nvPr>
            <p:ph type="subTitle" idx="1"/>
          </p:nvPr>
        </p:nvSpPr>
        <p:spPr>
          <a:xfrm>
            <a:off x="3635897" y="3717032"/>
            <a:ext cx="3096344" cy="2088232"/>
          </a:xfrm>
        </p:spPr>
        <p:txBody>
          <a:bodyPr/>
          <a:lstStyle/>
          <a:p>
            <a:pPr eaLnBrk="1" hangingPunct="1"/>
            <a:r>
              <a:rPr lang="nl-NL" altLang="nl-NL" sz="2800" dirty="0">
                <a:solidFill>
                  <a:schemeClr val="tx1"/>
                </a:solidFill>
              </a:rPr>
              <a:t>Aernout van Rossum</a:t>
            </a:r>
          </a:p>
          <a:p>
            <a:pPr eaLnBrk="1" hangingPunct="1"/>
            <a:r>
              <a:rPr lang="nl-NL" altLang="nl-NL" sz="2800" dirty="0">
                <a:solidFill>
                  <a:schemeClr val="tx1"/>
                </a:solidFill>
              </a:rPr>
              <a:t>Ed van den Berg</a:t>
            </a:r>
          </a:p>
          <a:p>
            <a:pPr eaLnBrk="1" hangingPunct="1"/>
            <a:r>
              <a:rPr lang="nl-NL" altLang="nl-NL" sz="2800" dirty="0">
                <a:solidFill>
                  <a:schemeClr val="tx1"/>
                </a:solidFill>
              </a:rPr>
              <a:t>Wim Sonneveld</a:t>
            </a:r>
          </a:p>
          <a:p>
            <a:pPr eaLnBrk="1" hangingPunct="1"/>
            <a:r>
              <a:rPr lang="nl-NL" altLang="nl-NL" sz="2800" dirty="0" err="1">
                <a:solidFill>
                  <a:schemeClr val="tx1"/>
                </a:solidFill>
              </a:rPr>
              <a:t>Enno</a:t>
            </a:r>
            <a:r>
              <a:rPr lang="nl-NL" altLang="nl-NL" sz="2800" dirty="0">
                <a:solidFill>
                  <a:schemeClr val="tx1"/>
                </a:solidFill>
              </a:rPr>
              <a:t> van der Laan</a:t>
            </a:r>
          </a:p>
        </p:txBody>
      </p:sp>
      <p:pic>
        <p:nvPicPr>
          <p:cNvPr id="2" name="Afbeelding 1">
            <a:extLst>
              <a:ext uri="{FF2B5EF4-FFF2-40B4-BE49-F238E27FC236}">
                <a16:creationId xmlns:a16="http://schemas.microsoft.com/office/drawing/2014/main" id="{8E25066C-F65D-7348-943D-D2310A6B14C1}"/>
              </a:ext>
            </a:extLst>
          </p:cNvPr>
          <p:cNvPicPr>
            <a:picLocks noChangeAspect="1"/>
          </p:cNvPicPr>
          <p:nvPr/>
        </p:nvPicPr>
        <p:blipFill>
          <a:blip r:embed="rId2"/>
          <a:stretch>
            <a:fillRect/>
          </a:stretch>
        </p:blipFill>
        <p:spPr>
          <a:xfrm>
            <a:off x="-20797" y="5043264"/>
            <a:ext cx="3556000" cy="1524000"/>
          </a:xfrm>
          <a:prstGeom prst="rect">
            <a:avLst/>
          </a:prstGeom>
        </p:spPr>
      </p:pic>
      <p:pic>
        <p:nvPicPr>
          <p:cNvPr id="5" name="Afbeelding 4">
            <a:extLst>
              <a:ext uri="{FF2B5EF4-FFF2-40B4-BE49-F238E27FC236}">
                <a16:creationId xmlns:a16="http://schemas.microsoft.com/office/drawing/2014/main" id="{A62819B8-1254-1945-A7EA-3EF7E523B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5870060"/>
            <a:ext cx="2682044" cy="655284"/>
          </a:xfrm>
          <a:prstGeom prst="rect">
            <a:avLst/>
          </a:prstGeom>
        </p:spPr>
      </p:pic>
      <p:sp>
        <p:nvSpPr>
          <p:cNvPr id="3" name="Tekstvak 2">
            <a:extLst>
              <a:ext uri="{FF2B5EF4-FFF2-40B4-BE49-F238E27FC236}">
                <a16:creationId xmlns:a16="http://schemas.microsoft.com/office/drawing/2014/main" id="{FBA5CC98-4BC5-FB48-BFEB-60B4A2AE5924}"/>
              </a:ext>
            </a:extLst>
          </p:cNvPr>
          <p:cNvSpPr txBox="1"/>
          <p:nvPr/>
        </p:nvSpPr>
        <p:spPr>
          <a:xfrm>
            <a:off x="4211960" y="64574"/>
            <a:ext cx="2739853" cy="523220"/>
          </a:xfrm>
          <a:prstGeom prst="rect">
            <a:avLst/>
          </a:prstGeom>
          <a:noFill/>
        </p:spPr>
        <p:txBody>
          <a:bodyPr wrap="none" rtlCol="0">
            <a:spAutoFit/>
          </a:bodyPr>
          <a:lstStyle/>
          <a:p>
            <a:r>
              <a:rPr lang="en-US" sz="2800" dirty="0"/>
              <a:t>IMPULS Project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110EA-7D25-2643-86F2-DDF1AA0BB4EF}"/>
              </a:ext>
            </a:extLst>
          </p:cNvPr>
          <p:cNvSpPr>
            <a:spLocks noGrp="1"/>
          </p:cNvSpPr>
          <p:nvPr>
            <p:ph type="title"/>
          </p:nvPr>
        </p:nvSpPr>
        <p:spPr>
          <a:xfrm>
            <a:off x="364800" y="332657"/>
            <a:ext cx="8095632" cy="1512167"/>
          </a:xfrm>
        </p:spPr>
        <p:txBody>
          <a:bodyPr/>
          <a:lstStyle/>
          <a:p>
            <a:pPr algn="ctr"/>
            <a:r>
              <a:rPr lang="en-US" sz="3600" dirty="0">
                <a:solidFill>
                  <a:schemeClr val="bg1"/>
                </a:solidFill>
              </a:rPr>
              <a:t>DIGITALE MATERIALEN EN UITLEEN</a:t>
            </a:r>
            <a:br>
              <a:rPr lang="en-US" sz="3600" dirty="0">
                <a:solidFill>
                  <a:schemeClr val="bg1"/>
                </a:solidFill>
              </a:rPr>
            </a:br>
            <a:br>
              <a:rPr lang="en-US" sz="3600" dirty="0">
                <a:solidFill>
                  <a:schemeClr val="bg1"/>
                </a:solidFill>
              </a:rPr>
            </a:b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219E6300-C57E-754E-AC2B-A79AAF5F8AB2}"/>
              </a:ext>
            </a:extLst>
          </p:cNvPr>
          <p:cNvSpPr>
            <a:spLocks noGrp="1"/>
          </p:cNvSpPr>
          <p:nvPr>
            <p:ph idx="1"/>
          </p:nvPr>
        </p:nvSpPr>
        <p:spPr>
          <a:xfrm>
            <a:off x="364800" y="1088740"/>
            <a:ext cx="8486527" cy="5508612"/>
          </a:xfrm>
        </p:spPr>
        <p:txBody>
          <a:bodyPr/>
          <a:lstStyle/>
          <a:p>
            <a:pPr marL="0" indent="0">
              <a:buNone/>
            </a:pPr>
            <a:r>
              <a:rPr lang="nl-NL" sz="2800" dirty="0" err="1">
                <a:solidFill>
                  <a:schemeClr val="bg1"/>
                </a:solidFill>
              </a:rPr>
              <a:t>Socrative</a:t>
            </a:r>
            <a:r>
              <a:rPr lang="nl-NL" sz="2800" dirty="0">
                <a:solidFill>
                  <a:schemeClr val="bg1"/>
                </a:solidFill>
              </a:rPr>
              <a:t> (</a:t>
            </a:r>
            <a:r>
              <a:rPr lang="nl-NL" sz="2800" dirty="0" err="1">
                <a:solidFill>
                  <a:schemeClr val="bg1"/>
                </a:solidFill>
              </a:rPr>
              <a:t>b.socrative.com</a:t>
            </a:r>
            <a:r>
              <a:rPr lang="nl-NL" sz="2800" dirty="0">
                <a:solidFill>
                  <a:schemeClr val="bg1"/>
                </a:solidFill>
              </a:rPr>
              <a:t>) Room </a:t>
            </a:r>
            <a:r>
              <a:rPr lang="nl-NL" sz="2800" dirty="0" err="1">
                <a:solidFill>
                  <a:schemeClr val="bg1"/>
                </a:solidFill>
              </a:rPr>
              <a:t>number</a:t>
            </a:r>
            <a:r>
              <a:rPr lang="nl-NL" sz="2800" dirty="0">
                <a:solidFill>
                  <a:schemeClr val="bg1"/>
                </a:solidFill>
              </a:rPr>
              <a:t>: 804868</a:t>
            </a:r>
          </a:p>
          <a:p>
            <a:pPr lvl="3">
              <a:buFont typeface="Arial" panose="020B0604020202020204" pitchFamily="34" charset="0"/>
              <a:buChar char="•"/>
            </a:pPr>
            <a:r>
              <a:rPr lang="nl-NL" sz="2800" dirty="0">
                <a:solidFill>
                  <a:schemeClr val="bg1"/>
                </a:solidFill>
              </a:rPr>
              <a:t>Geef hier je e-mail adres voor deze presentatie</a:t>
            </a:r>
            <a:endParaRPr lang="en-US" sz="3200" dirty="0">
              <a:solidFill>
                <a:schemeClr val="bg1"/>
              </a:solidFill>
            </a:endParaRPr>
          </a:p>
          <a:p>
            <a:pPr marL="342900" indent="-342900">
              <a:lnSpc>
                <a:spcPct val="100000"/>
              </a:lnSpc>
              <a:buFont typeface="+mj-lt"/>
              <a:buAutoNum type="arabicPeriod"/>
            </a:pPr>
            <a:r>
              <a:rPr lang="en-US" sz="3200" dirty="0" err="1">
                <a:solidFill>
                  <a:schemeClr val="bg1"/>
                </a:solidFill>
              </a:rPr>
              <a:t>Lesbeschrijving</a:t>
            </a:r>
            <a:r>
              <a:rPr lang="en-US" sz="3200" dirty="0">
                <a:solidFill>
                  <a:schemeClr val="bg1"/>
                </a:solidFill>
              </a:rPr>
              <a:t> </a:t>
            </a:r>
            <a:r>
              <a:rPr lang="en-US" sz="3200" dirty="0" err="1">
                <a:solidFill>
                  <a:schemeClr val="bg1"/>
                </a:solidFill>
              </a:rPr>
              <a:t>dualiteit</a:t>
            </a:r>
            <a:r>
              <a:rPr lang="en-US" sz="3200" dirty="0">
                <a:solidFill>
                  <a:schemeClr val="bg1"/>
                </a:solidFill>
              </a:rPr>
              <a:t> demo</a:t>
            </a:r>
          </a:p>
          <a:p>
            <a:pPr marL="342900" indent="-342900">
              <a:lnSpc>
                <a:spcPct val="100000"/>
              </a:lnSpc>
              <a:buFont typeface="+mj-lt"/>
              <a:buAutoNum type="arabicPeriod"/>
            </a:pPr>
            <a:r>
              <a:rPr lang="en-US" sz="3200" dirty="0" err="1">
                <a:solidFill>
                  <a:schemeClr val="bg1"/>
                </a:solidFill>
              </a:rPr>
              <a:t>Technische</a:t>
            </a:r>
            <a:r>
              <a:rPr lang="en-US" sz="3200" dirty="0">
                <a:solidFill>
                  <a:schemeClr val="bg1"/>
                </a:solidFill>
              </a:rPr>
              <a:t> </a:t>
            </a:r>
            <a:r>
              <a:rPr lang="en-US" sz="3200" dirty="0" err="1">
                <a:solidFill>
                  <a:schemeClr val="bg1"/>
                </a:solidFill>
              </a:rPr>
              <a:t>handleiding</a:t>
            </a:r>
            <a:r>
              <a:rPr lang="en-US" sz="3200" dirty="0">
                <a:solidFill>
                  <a:schemeClr val="bg1"/>
                </a:solidFill>
              </a:rPr>
              <a:t> </a:t>
            </a:r>
            <a:r>
              <a:rPr lang="en-US" sz="3200" dirty="0" err="1">
                <a:solidFill>
                  <a:schemeClr val="bg1"/>
                </a:solidFill>
              </a:rPr>
              <a:t>voor</a:t>
            </a:r>
            <a:r>
              <a:rPr lang="en-US" sz="3200" dirty="0">
                <a:solidFill>
                  <a:schemeClr val="bg1"/>
                </a:solidFill>
              </a:rPr>
              <a:t> </a:t>
            </a:r>
            <a:r>
              <a:rPr lang="en-US" sz="3200" dirty="0" err="1">
                <a:solidFill>
                  <a:schemeClr val="bg1"/>
                </a:solidFill>
              </a:rPr>
              <a:t>demonstratie</a:t>
            </a:r>
            <a:endParaRPr lang="en-US" sz="3200" dirty="0">
              <a:solidFill>
                <a:schemeClr val="bg1"/>
              </a:solidFill>
            </a:endParaRPr>
          </a:p>
          <a:p>
            <a:pPr marL="342900" indent="-342900">
              <a:lnSpc>
                <a:spcPct val="100000"/>
              </a:lnSpc>
              <a:buFont typeface="+mj-lt"/>
              <a:buAutoNum type="arabicPeriod"/>
            </a:pPr>
            <a:r>
              <a:rPr lang="en-US" sz="3200" dirty="0">
                <a:solidFill>
                  <a:schemeClr val="bg1"/>
                </a:solidFill>
              </a:rPr>
              <a:t>NVOX </a:t>
            </a:r>
            <a:r>
              <a:rPr lang="en-US" sz="3200" dirty="0" err="1">
                <a:solidFill>
                  <a:schemeClr val="bg1"/>
                </a:solidFill>
              </a:rPr>
              <a:t>artikel</a:t>
            </a:r>
            <a:r>
              <a:rPr lang="en-US" sz="3200" dirty="0">
                <a:solidFill>
                  <a:schemeClr val="bg1"/>
                </a:solidFill>
              </a:rPr>
              <a:t> </a:t>
            </a:r>
            <a:r>
              <a:rPr lang="en-US" sz="3200" dirty="0" err="1">
                <a:solidFill>
                  <a:schemeClr val="bg1"/>
                </a:solidFill>
              </a:rPr>
              <a:t>oktober</a:t>
            </a:r>
            <a:r>
              <a:rPr lang="en-US" sz="3200" dirty="0">
                <a:solidFill>
                  <a:schemeClr val="bg1"/>
                </a:solidFill>
              </a:rPr>
              <a:t> 2018</a:t>
            </a:r>
          </a:p>
          <a:p>
            <a:pPr marL="0" indent="0">
              <a:lnSpc>
                <a:spcPct val="100000"/>
              </a:lnSpc>
              <a:buNone/>
            </a:pPr>
            <a:endParaRPr lang="en-US" sz="3200" dirty="0">
              <a:solidFill>
                <a:schemeClr val="bg1"/>
              </a:solidFill>
            </a:endParaRPr>
          </a:p>
          <a:p>
            <a:pPr marL="0" indent="0">
              <a:lnSpc>
                <a:spcPct val="100000"/>
              </a:lnSpc>
              <a:buNone/>
            </a:pPr>
            <a:r>
              <a:rPr lang="en-US" sz="3200" dirty="0">
                <a:solidFill>
                  <a:schemeClr val="bg1"/>
                </a:solidFill>
              </a:rPr>
              <a:t>UITLEEN:</a:t>
            </a:r>
          </a:p>
          <a:p>
            <a:pPr marL="0" indent="0">
              <a:buNone/>
            </a:pPr>
            <a:r>
              <a:rPr lang="nl-NL" sz="2800" dirty="0">
                <a:solidFill>
                  <a:schemeClr val="bg1"/>
                </a:solidFill>
                <a:hlinkClick r:id="rId2">
                  <a:extLst>
                    <a:ext uri="{A12FA001-AC4F-418D-AE19-62706E023703}">
                      <ahyp:hlinkClr xmlns:ahyp="http://schemas.microsoft.com/office/drawing/2018/hyperlinkcolor" val="tx"/>
                    </a:ext>
                  </a:extLst>
                </a:hlinkClick>
              </a:rPr>
              <a:t>Delft:</a:t>
            </a:r>
            <a:r>
              <a:rPr lang="nl-NL" sz="2800" u="sng" dirty="0">
                <a:hlinkClick r:id="rId2">
                  <a:extLst>
                    <a:ext uri="{A12FA001-AC4F-418D-AE19-62706E023703}">
                      <ahyp:hlinkClr xmlns:ahyp="http://schemas.microsoft.com/office/drawing/2018/hyperlinkcolor" val="tx"/>
                    </a:ext>
                  </a:extLst>
                </a:hlinkClick>
              </a:rPr>
              <a:t> </a:t>
            </a:r>
            <a:r>
              <a:rPr lang="nl-NL" sz="2800" u="sng" dirty="0">
                <a:solidFill>
                  <a:srgbClr val="FFFF00"/>
                </a:solidFill>
                <a:hlinkClick r:id="rId2">
                  <a:extLst>
                    <a:ext uri="{A12FA001-AC4F-418D-AE19-62706E023703}">
                      <ahyp:hlinkClr xmlns:ahyp="http://schemas.microsoft.com/office/drawing/2018/hyperlinkcolor" val="tx"/>
                    </a:ext>
                  </a:extLst>
                </a:hlinkClick>
              </a:rPr>
              <a:t>W.Sonneveld@tudelft.nl</a:t>
            </a:r>
            <a:r>
              <a:rPr lang="nl-NL" sz="2800" dirty="0">
                <a:solidFill>
                  <a:srgbClr val="FFFF00"/>
                </a:solidFill>
              </a:rPr>
              <a:t> </a:t>
            </a:r>
          </a:p>
          <a:p>
            <a:pPr marL="0" indent="0">
              <a:buNone/>
            </a:pPr>
            <a:r>
              <a:rPr lang="nl-NL" sz="2800" dirty="0">
                <a:solidFill>
                  <a:schemeClr val="bg1"/>
                </a:solidFill>
              </a:rPr>
              <a:t>Twente:</a:t>
            </a:r>
            <a:r>
              <a:rPr lang="nl-NL" sz="2800" dirty="0"/>
              <a:t>  </a:t>
            </a:r>
            <a:r>
              <a:rPr lang="nl-NL" sz="2800" u="sng" dirty="0">
                <a:solidFill>
                  <a:srgbClr val="FFFF00"/>
                </a:solidFill>
                <a:hlinkClick r:id="rId3">
                  <a:extLst>
                    <a:ext uri="{A12FA001-AC4F-418D-AE19-62706E023703}">
                      <ahyp:hlinkClr xmlns:ahyp="http://schemas.microsoft.com/office/drawing/2018/hyperlinkcolor" val="tx"/>
                    </a:ext>
                  </a:extLst>
                </a:hlinkClick>
              </a:rPr>
              <a:t>j.h.a.kooiker@utwente.nl</a:t>
            </a:r>
            <a:endParaRPr lang="nl-NL" sz="2800" dirty="0"/>
          </a:p>
          <a:p>
            <a:pPr marL="0" indent="0">
              <a:buNone/>
            </a:pPr>
            <a:r>
              <a:rPr lang="nl-NL" sz="2800" dirty="0">
                <a:solidFill>
                  <a:schemeClr val="bg1"/>
                </a:solidFill>
              </a:rPr>
              <a:t>Groningen:</a:t>
            </a:r>
            <a:r>
              <a:rPr lang="nl-NL" sz="2800" dirty="0"/>
              <a:t>  </a:t>
            </a:r>
            <a:r>
              <a:rPr lang="nl-NL" sz="2800" u="sng" dirty="0">
                <a:solidFill>
                  <a:srgbClr val="FFFF00"/>
                </a:solidFill>
                <a:hlinkClick r:id="rId4">
                  <a:extLst>
                    <a:ext uri="{A12FA001-AC4F-418D-AE19-62706E023703}">
                      <ahyp:hlinkClr xmlns:ahyp="http://schemas.microsoft.com/office/drawing/2018/hyperlinkcolor" val="tx"/>
                    </a:ext>
                  </a:extLst>
                </a:hlinkClick>
              </a:rPr>
              <a:t>j.e.van.der.laan@rug.nl</a:t>
            </a:r>
            <a:r>
              <a:rPr lang="nl-NL" sz="2800" dirty="0">
                <a:solidFill>
                  <a:srgbClr val="FFFF00"/>
                </a:solidFill>
              </a:rPr>
              <a:t> </a:t>
            </a:r>
          </a:p>
        </p:txBody>
      </p:sp>
    </p:spTree>
    <p:extLst>
      <p:ext uri="{BB962C8B-B14F-4D97-AF65-F5344CB8AC3E}">
        <p14:creationId xmlns:p14="http://schemas.microsoft.com/office/powerpoint/2010/main" val="2157375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B2E4-1E6E-CE4D-A89C-F82749C54CBB}"/>
              </a:ext>
            </a:extLst>
          </p:cNvPr>
          <p:cNvSpPr>
            <a:spLocks noGrp="1"/>
          </p:cNvSpPr>
          <p:nvPr>
            <p:ph type="title"/>
          </p:nvPr>
        </p:nvSpPr>
        <p:spPr>
          <a:xfrm>
            <a:off x="2411760" y="363538"/>
            <a:ext cx="6471890" cy="833214"/>
          </a:xfrm>
        </p:spPr>
        <p:txBody>
          <a:bodyPr/>
          <a:lstStyle/>
          <a:p>
            <a:pPr algn="ctr"/>
            <a:r>
              <a:rPr lang="nl-NL" sz="3200" dirty="0"/>
              <a:t>Design</a:t>
            </a:r>
          </a:p>
        </p:txBody>
      </p:sp>
      <p:sp>
        <p:nvSpPr>
          <p:cNvPr id="3" name="Tijdelijke aanduiding voor inhoud 2">
            <a:extLst>
              <a:ext uri="{FF2B5EF4-FFF2-40B4-BE49-F238E27FC236}">
                <a16:creationId xmlns:a16="http://schemas.microsoft.com/office/drawing/2014/main" id="{AEE440B4-7F6B-084C-816D-AF949F4211B6}"/>
              </a:ext>
            </a:extLst>
          </p:cNvPr>
          <p:cNvSpPr>
            <a:spLocks noGrp="1"/>
          </p:cNvSpPr>
          <p:nvPr>
            <p:ph idx="1"/>
          </p:nvPr>
        </p:nvSpPr>
        <p:spPr>
          <a:xfrm>
            <a:off x="2066618" y="1556792"/>
            <a:ext cx="6817032" cy="3560763"/>
          </a:xfrm>
        </p:spPr>
        <p:txBody>
          <a:bodyPr/>
          <a:lstStyle/>
          <a:p>
            <a:r>
              <a:rPr lang="nl-NL" sz="2800" b="1" dirty="0" err="1"/>
              <a:t>Pretest</a:t>
            </a:r>
            <a:r>
              <a:rPr lang="nl-NL" sz="2800" dirty="0"/>
              <a:t> </a:t>
            </a:r>
            <a:r>
              <a:rPr lang="nl-NL" sz="2800" dirty="0" err="1"/>
              <a:t>about</a:t>
            </a:r>
            <a:r>
              <a:rPr lang="nl-NL" sz="2800" dirty="0"/>
              <a:t> </a:t>
            </a:r>
            <a:r>
              <a:rPr lang="nl-NL" sz="2800" dirty="0" err="1"/>
              <a:t>prerequisite</a:t>
            </a:r>
            <a:r>
              <a:rPr lang="nl-NL" sz="2800" dirty="0"/>
              <a:t> </a:t>
            </a:r>
            <a:r>
              <a:rPr lang="nl-NL" sz="2800" dirty="0" err="1"/>
              <a:t>concepts</a:t>
            </a:r>
            <a:r>
              <a:rPr lang="nl-NL" sz="2800" dirty="0"/>
              <a:t> (wave, </a:t>
            </a:r>
            <a:r>
              <a:rPr lang="nl-NL" sz="2800" dirty="0" err="1"/>
              <a:t>particle</a:t>
            </a:r>
            <a:r>
              <a:rPr lang="nl-NL" sz="2800" dirty="0"/>
              <a:t>, </a:t>
            </a:r>
            <a:r>
              <a:rPr lang="nl-NL" sz="2800" dirty="0" err="1"/>
              <a:t>difference</a:t>
            </a:r>
            <a:r>
              <a:rPr lang="nl-NL" sz="2800" dirty="0"/>
              <a:t> wave-</a:t>
            </a:r>
            <a:r>
              <a:rPr lang="nl-NL" sz="2800" dirty="0" err="1"/>
              <a:t>particle</a:t>
            </a:r>
            <a:r>
              <a:rPr lang="nl-NL" sz="2800" dirty="0"/>
              <a:t>)</a:t>
            </a:r>
          </a:p>
          <a:p>
            <a:r>
              <a:rPr lang="nl-NL" sz="2800" b="1" dirty="0"/>
              <a:t>Teaching demo’s in 5 schools</a:t>
            </a:r>
            <a:r>
              <a:rPr lang="nl-NL" sz="2800" dirty="0"/>
              <a:t>: </a:t>
            </a:r>
          </a:p>
          <a:p>
            <a:pPr lvl="1">
              <a:buFont typeface="Wingdings" pitchFamily="2" charset="2"/>
              <a:buChar char="Ø"/>
            </a:pPr>
            <a:r>
              <a:rPr lang="nl-NL" sz="2800" dirty="0"/>
              <a:t>Double </a:t>
            </a:r>
            <a:r>
              <a:rPr lang="nl-NL" sz="2800" dirty="0" err="1"/>
              <a:t>slit</a:t>
            </a:r>
            <a:r>
              <a:rPr lang="nl-NL" sz="2800" dirty="0"/>
              <a:t> single </a:t>
            </a:r>
            <a:r>
              <a:rPr lang="nl-NL" sz="2800" dirty="0" err="1"/>
              <a:t>photon</a:t>
            </a:r>
            <a:r>
              <a:rPr lang="nl-NL" sz="2800" dirty="0"/>
              <a:t> </a:t>
            </a:r>
            <a:r>
              <a:rPr lang="nl-NL" sz="2800" dirty="0" err="1"/>
              <a:t>interference</a:t>
            </a:r>
            <a:endParaRPr lang="nl-NL" sz="2800" dirty="0"/>
          </a:p>
          <a:p>
            <a:pPr lvl="1">
              <a:buFont typeface="Wingdings" pitchFamily="2" charset="2"/>
              <a:buChar char="Ø"/>
            </a:pPr>
            <a:r>
              <a:rPr lang="nl-NL" sz="2800" dirty="0"/>
              <a:t>Microwave </a:t>
            </a:r>
            <a:r>
              <a:rPr lang="nl-NL" sz="2800" dirty="0" err="1"/>
              <a:t>tunneling</a:t>
            </a:r>
            <a:endParaRPr lang="nl-NL" sz="2800" dirty="0"/>
          </a:p>
          <a:p>
            <a:pPr lvl="1">
              <a:buFont typeface="Wingdings" pitchFamily="2" charset="2"/>
              <a:buChar char="Ø"/>
            </a:pPr>
            <a:r>
              <a:rPr lang="nl-NL" sz="2800" dirty="0" err="1"/>
              <a:t>PhET</a:t>
            </a:r>
            <a:r>
              <a:rPr lang="nl-NL" sz="2800" dirty="0"/>
              <a:t> </a:t>
            </a:r>
            <a:r>
              <a:rPr lang="nl-NL" sz="2800" dirty="0" err="1"/>
              <a:t>applets</a:t>
            </a:r>
            <a:endParaRPr lang="nl-NL" sz="2800" dirty="0"/>
          </a:p>
          <a:p>
            <a:r>
              <a:rPr lang="nl-NL" sz="2800" b="1" dirty="0" err="1"/>
              <a:t>Observations</a:t>
            </a:r>
            <a:r>
              <a:rPr lang="nl-NL" sz="2800" dirty="0"/>
              <a:t>: Classroom </a:t>
            </a:r>
            <a:r>
              <a:rPr lang="nl-NL" sz="2800" dirty="0" err="1"/>
              <a:t>observations</a:t>
            </a:r>
            <a:endParaRPr lang="nl-NL" sz="2800" dirty="0"/>
          </a:p>
          <a:p>
            <a:pPr>
              <a:buFont typeface="Arial" panose="020B0604020202020204" pitchFamily="34" charset="0"/>
              <a:buChar char="•"/>
            </a:pPr>
            <a:r>
              <a:rPr lang="nl-NL" sz="2800" b="1" dirty="0"/>
              <a:t>Interviews </a:t>
            </a:r>
            <a:r>
              <a:rPr lang="nl-NL" sz="2800" dirty="0" err="1"/>
              <a:t>with</a:t>
            </a:r>
            <a:r>
              <a:rPr lang="nl-NL" sz="2800" dirty="0"/>
              <a:t> 24 </a:t>
            </a:r>
            <a:r>
              <a:rPr lang="nl-NL" sz="2800" dirty="0" err="1"/>
              <a:t>students</a:t>
            </a:r>
            <a:r>
              <a:rPr lang="nl-NL" sz="2800" dirty="0"/>
              <a:t> at 4 schools, </a:t>
            </a:r>
            <a:r>
              <a:rPr lang="nl-NL" sz="2800" dirty="0" err="1"/>
              <a:t>immediately</a:t>
            </a:r>
            <a:r>
              <a:rPr lang="nl-NL" sz="2800" dirty="0"/>
              <a:t> </a:t>
            </a:r>
            <a:r>
              <a:rPr lang="nl-NL" sz="2800" dirty="0" err="1"/>
              <a:t>after</a:t>
            </a:r>
            <a:r>
              <a:rPr lang="nl-NL" sz="2800" dirty="0"/>
              <a:t> demo, or at </a:t>
            </a:r>
            <a:r>
              <a:rPr lang="nl-NL" sz="2800" dirty="0" err="1"/>
              <a:t>the</a:t>
            </a:r>
            <a:r>
              <a:rPr lang="nl-NL" sz="2800" dirty="0"/>
              <a:t> end. </a:t>
            </a:r>
          </a:p>
          <a:p>
            <a:pPr>
              <a:buFont typeface="Arial" panose="020B0604020202020204" pitchFamily="34" charset="0"/>
              <a:buChar char="•"/>
            </a:pPr>
            <a:r>
              <a:rPr lang="nl-NL" sz="2800" b="1" dirty="0"/>
              <a:t>Posttest</a:t>
            </a:r>
            <a:r>
              <a:rPr lang="nl-NL" sz="2800" dirty="0"/>
              <a:t> </a:t>
            </a:r>
            <a:r>
              <a:rPr lang="nl-NL" sz="2800" dirty="0" err="1"/>
              <a:t>for</a:t>
            </a:r>
            <a:r>
              <a:rPr lang="nl-NL" sz="2800" dirty="0"/>
              <a:t> 112 </a:t>
            </a:r>
            <a:r>
              <a:rPr lang="nl-NL" sz="2800" dirty="0" err="1"/>
              <a:t>students</a:t>
            </a:r>
            <a:r>
              <a:rPr lang="nl-NL" sz="2800" dirty="0"/>
              <a:t> in 3 schools</a:t>
            </a:r>
          </a:p>
        </p:txBody>
      </p:sp>
      <p:cxnSp>
        <p:nvCxnSpPr>
          <p:cNvPr id="5" name="Rechte verbindingslijn met pijl 4">
            <a:extLst>
              <a:ext uri="{FF2B5EF4-FFF2-40B4-BE49-F238E27FC236}">
                <a16:creationId xmlns:a16="http://schemas.microsoft.com/office/drawing/2014/main" id="{840161E8-26F8-044B-AAC9-A9FA6E8D99A4}"/>
              </a:ext>
            </a:extLst>
          </p:cNvPr>
          <p:cNvCxnSpPr/>
          <p:nvPr/>
        </p:nvCxnSpPr>
        <p:spPr>
          <a:xfrm>
            <a:off x="467544" y="908720"/>
            <a:ext cx="0" cy="5256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al 5">
            <a:extLst>
              <a:ext uri="{FF2B5EF4-FFF2-40B4-BE49-F238E27FC236}">
                <a16:creationId xmlns:a16="http://schemas.microsoft.com/office/drawing/2014/main" id="{E58C5AB1-47F3-1F43-967D-1E1BE7E33B64}"/>
              </a:ext>
            </a:extLst>
          </p:cNvPr>
          <p:cNvSpPr/>
          <p:nvPr/>
        </p:nvSpPr>
        <p:spPr>
          <a:xfrm>
            <a:off x="323528" y="83671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extLst>
              <a:ext uri="{FF2B5EF4-FFF2-40B4-BE49-F238E27FC236}">
                <a16:creationId xmlns:a16="http://schemas.microsoft.com/office/drawing/2014/main" id="{84716E6B-AB71-AF41-8157-2D9A5AC85E43}"/>
              </a:ext>
            </a:extLst>
          </p:cNvPr>
          <p:cNvPicPr>
            <a:picLocks noChangeAspect="1"/>
          </p:cNvPicPr>
          <p:nvPr/>
        </p:nvPicPr>
        <p:blipFill>
          <a:blip r:embed="rId2"/>
          <a:stretch>
            <a:fillRect/>
          </a:stretch>
        </p:blipFill>
        <p:spPr>
          <a:xfrm>
            <a:off x="251520" y="2775012"/>
            <a:ext cx="378154" cy="365956"/>
          </a:xfrm>
          <a:prstGeom prst="rect">
            <a:avLst/>
          </a:prstGeom>
        </p:spPr>
      </p:pic>
      <p:pic>
        <p:nvPicPr>
          <p:cNvPr id="12" name="Afbeelding 11">
            <a:extLst>
              <a:ext uri="{FF2B5EF4-FFF2-40B4-BE49-F238E27FC236}">
                <a16:creationId xmlns:a16="http://schemas.microsoft.com/office/drawing/2014/main" id="{A7102512-4838-A346-AB81-B37304644804}"/>
              </a:ext>
            </a:extLst>
          </p:cNvPr>
          <p:cNvPicPr>
            <a:picLocks noChangeAspect="1"/>
          </p:cNvPicPr>
          <p:nvPr/>
        </p:nvPicPr>
        <p:blipFill>
          <a:blip r:embed="rId3"/>
          <a:stretch>
            <a:fillRect/>
          </a:stretch>
        </p:blipFill>
        <p:spPr>
          <a:xfrm>
            <a:off x="229136" y="3347438"/>
            <a:ext cx="441846" cy="955914"/>
          </a:xfrm>
          <a:prstGeom prst="rect">
            <a:avLst/>
          </a:prstGeom>
        </p:spPr>
      </p:pic>
      <p:pic>
        <p:nvPicPr>
          <p:cNvPr id="14" name="Afbeelding 13">
            <a:extLst>
              <a:ext uri="{FF2B5EF4-FFF2-40B4-BE49-F238E27FC236}">
                <a16:creationId xmlns:a16="http://schemas.microsoft.com/office/drawing/2014/main" id="{8EB76D28-873B-064F-B68F-C3EDF2705CAD}"/>
              </a:ext>
            </a:extLst>
          </p:cNvPr>
          <p:cNvPicPr>
            <a:picLocks noChangeAspect="1"/>
          </p:cNvPicPr>
          <p:nvPr/>
        </p:nvPicPr>
        <p:blipFill>
          <a:blip r:embed="rId4"/>
          <a:stretch>
            <a:fillRect/>
          </a:stretch>
        </p:blipFill>
        <p:spPr>
          <a:xfrm>
            <a:off x="252332" y="4693534"/>
            <a:ext cx="430721" cy="412392"/>
          </a:xfrm>
          <a:prstGeom prst="rect">
            <a:avLst/>
          </a:prstGeom>
        </p:spPr>
      </p:pic>
      <p:sp>
        <p:nvSpPr>
          <p:cNvPr id="17" name="Tekstvak 16">
            <a:extLst>
              <a:ext uri="{FF2B5EF4-FFF2-40B4-BE49-F238E27FC236}">
                <a16:creationId xmlns:a16="http://schemas.microsoft.com/office/drawing/2014/main" id="{BBBEDBD5-2FE3-C64F-9D45-4295C185EF4C}"/>
              </a:ext>
            </a:extLst>
          </p:cNvPr>
          <p:cNvSpPr txBox="1"/>
          <p:nvPr/>
        </p:nvSpPr>
        <p:spPr>
          <a:xfrm>
            <a:off x="712290" y="838537"/>
            <a:ext cx="1107996" cy="5355312"/>
          </a:xfrm>
          <a:prstGeom prst="rect">
            <a:avLst/>
          </a:prstGeom>
          <a:noFill/>
        </p:spPr>
        <p:txBody>
          <a:bodyPr wrap="none" rtlCol="0">
            <a:spAutoFit/>
          </a:bodyPr>
          <a:lstStyle/>
          <a:p>
            <a:r>
              <a:rPr lang="en-US" dirty="0"/>
              <a:t>Pretest</a:t>
            </a:r>
          </a:p>
          <a:p>
            <a:endParaRPr lang="en-US" dirty="0"/>
          </a:p>
          <a:p>
            <a:r>
              <a:rPr lang="en-US" dirty="0"/>
              <a:t>teaching</a:t>
            </a:r>
          </a:p>
          <a:p>
            <a:pPr algn="ctr"/>
            <a:r>
              <a:rPr lang="en-US" dirty="0"/>
              <a:t>+</a:t>
            </a:r>
          </a:p>
          <a:p>
            <a:r>
              <a:rPr lang="en-US" dirty="0"/>
              <a:t>Demo1</a:t>
            </a:r>
          </a:p>
          <a:p>
            <a:endParaRPr lang="en-US" dirty="0"/>
          </a:p>
          <a:p>
            <a:endParaRPr lang="en-US" dirty="0"/>
          </a:p>
          <a:p>
            <a:r>
              <a:rPr lang="en-US" dirty="0"/>
              <a:t>Interview</a:t>
            </a:r>
          </a:p>
          <a:p>
            <a:endParaRPr lang="en-US" dirty="0"/>
          </a:p>
          <a:p>
            <a:r>
              <a:rPr lang="en-US" dirty="0"/>
              <a:t>teaching</a:t>
            </a:r>
          </a:p>
          <a:p>
            <a:pPr algn="ctr"/>
            <a:r>
              <a:rPr lang="en-US" dirty="0"/>
              <a:t>+</a:t>
            </a:r>
          </a:p>
          <a:p>
            <a:r>
              <a:rPr lang="en-US" dirty="0"/>
              <a:t>Demo2</a:t>
            </a:r>
          </a:p>
          <a:p>
            <a:endParaRPr lang="en-US" dirty="0"/>
          </a:p>
          <a:p>
            <a:endParaRPr lang="en-US" dirty="0"/>
          </a:p>
          <a:p>
            <a:r>
              <a:rPr lang="en-US" dirty="0"/>
              <a:t>Interview</a:t>
            </a:r>
          </a:p>
          <a:p>
            <a:endParaRPr lang="en-US" dirty="0"/>
          </a:p>
          <a:p>
            <a:endParaRPr lang="en-US" dirty="0"/>
          </a:p>
          <a:p>
            <a:endParaRPr lang="en-US" dirty="0"/>
          </a:p>
          <a:p>
            <a:r>
              <a:rPr lang="en-US" dirty="0"/>
              <a:t>Posttest</a:t>
            </a:r>
          </a:p>
        </p:txBody>
      </p:sp>
      <p:pic>
        <p:nvPicPr>
          <p:cNvPr id="19" name="Afbeelding 18">
            <a:extLst>
              <a:ext uri="{FF2B5EF4-FFF2-40B4-BE49-F238E27FC236}">
                <a16:creationId xmlns:a16="http://schemas.microsoft.com/office/drawing/2014/main" id="{8D1021DD-0822-FC45-9DC9-AB6EBC2DBA08}"/>
              </a:ext>
            </a:extLst>
          </p:cNvPr>
          <p:cNvPicPr>
            <a:picLocks noChangeAspect="1"/>
          </p:cNvPicPr>
          <p:nvPr/>
        </p:nvPicPr>
        <p:blipFill>
          <a:blip r:embed="rId5"/>
          <a:stretch>
            <a:fillRect/>
          </a:stretch>
        </p:blipFill>
        <p:spPr>
          <a:xfrm>
            <a:off x="229136" y="5706694"/>
            <a:ext cx="505892" cy="487155"/>
          </a:xfrm>
          <a:prstGeom prst="rect">
            <a:avLst/>
          </a:prstGeom>
        </p:spPr>
      </p:pic>
      <p:sp>
        <p:nvSpPr>
          <p:cNvPr id="13" name="Rechthoek 12">
            <a:extLst>
              <a:ext uri="{FF2B5EF4-FFF2-40B4-BE49-F238E27FC236}">
                <a16:creationId xmlns:a16="http://schemas.microsoft.com/office/drawing/2014/main" id="{CBFED825-54D1-8640-85CF-3EEB4F631051}"/>
              </a:ext>
            </a:extLst>
          </p:cNvPr>
          <p:cNvSpPr/>
          <p:nvPr/>
        </p:nvSpPr>
        <p:spPr>
          <a:xfrm>
            <a:off x="238934" y="1450827"/>
            <a:ext cx="432048" cy="93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42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D060D-8D09-C849-8CF4-CD8D96F7B21F}"/>
              </a:ext>
            </a:extLst>
          </p:cNvPr>
          <p:cNvSpPr>
            <a:spLocks noGrp="1"/>
          </p:cNvSpPr>
          <p:nvPr>
            <p:ph type="title"/>
          </p:nvPr>
        </p:nvSpPr>
        <p:spPr>
          <a:xfrm>
            <a:off x="899592" y="476672"/>
            <a:ext cx="7121525" cy="1143000"/>
          </a:xfrm>
        </p:spPr>
        <p:txBody>
          <a:bodyPr/>
          <a:lstStyle/>
          <a:p>
            <a:pPr algn="ctr"/>
            <a:r>
              <a:rPr lang="en-US" sz="3600" dirty="0" err="1">
                <a:solidFill>
                  <a:schemeClr val="bg1"/>
                </a:solidFill>
              </a:rPr>
              <a:t>Programma</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D7EA52FA-91F8-0C41-A802-D66FBD0B0248}"/>
              </a:ext>
            </a:extLst>
          </p:cNvPr>
          <p:cNvSpPr>
            <a:spLocks noGrp="1"/>
          </p:cNvSpPr>
          <p:nvPr>
            <p:ph idx="1"/>
          </p:nvPr>
        </p:nvSpPr>
        <p:spPr>
          <a:xfrm>
            <a:off x="827584" y="1988840"/>
            <a:ext cx="7118350" cy="4104456"/>
          </a:xfrm>
        </p:spPr>
        <p:txBody>
          <a:bodyPr/>
          <a:lstStyle/>
          <a:p>
            <a:pPr marL="514350" indent="-514350">
              <a:lnSpc>
                <a:spcPct val="150000"/>
              </a:lnSpc>
              <a:buFont typeface="+mj-lt"/>
              <a:buAutoNum type="arabicPeriod"/>
            </a:pPr>
            <a:r>
              <a:rPr lang="en-US" sz="3200" dirty="0" err="1">
                <a:solidFill>
                  <a:schemeClr val="bg1"/>
                </a:solidFill>
              </a:rPr>
              <a:t>Introductie</a:t>
            </a:r>
            <a:r>
              <a:rPr lang="en-US" sz="3200" dirty="0">
                <a:solidFill>
                  <a:schemeClr val="bg1"/>
                </a:solidFill>
              </a:rPr>
              <a:t> </a:t>
            </a:r>
            <a:r>
              <a:rPr lang="en-US" sz="3200" dirty="0" err="1">
                <a:solidFill>
                  <a:schemeClr val="bg1"/>
                </a:solidFill>
              </a:rPr>
              <a:t>dubbelspleet</a:t>
            </a:r>
            <a:endParaRPr lang="en-US" sz="3200" dirty="0">
              <a:solidFill>
                <a:schemeClr val="bg1"/>
              </a:solidFill>
            </a:endParaRPr>
          </a:p>
          <a:p>
            <a:pPr marL="514350" indent="-514350">
              <a:lnSpc>
                <a:spcPct val="150000"/>
              </a:lnSpc>
              <a:buFont typeface="+mj-lt"/>
              <a:buAutoNum type="arabicPeriod"/>
            </a:pPr>
            <a:r>
              <a:rPr lang="en-US" sz="3200" dirty="0" err="1">
                <a:solidFill>
                  <a:schemeClr val="bg1"/>
                </a:solidFill>
              </a:rPr>
              <a:t>Technische</a:t>
            </a:r>
            <a:r>
              <a:rPr lang="en-US" sz="3200" dirty="0">
                <a:solidFill>
                  <a:schemeClr val="bg1"/>
                </a:solidFill>
              </a:rPr>
              <a:t> </a:t>
            </a:r>
            <a:r>
              <a:rPr lang="en-US" sz="3200" dirty="0" err="1">
                <a:solidFill>
                  <a:schemeClr val="bg1"/>
                </a:solidFill>
              </a:rPr>
              <a:t>informatie</a:t>
            </a:r>
            <a:endParaRPr lang="en-US" sz="3200" dirty="0">
              <a:solidFill>
                <a:schemeClr val="bg1"/>
              </a:solidFill>
            </a:endParaRPr>
          </a:p>
          <a:p>
            <a:pPr marL="514350" indent="-514350">
              <a:lnSpc>
                <a:spcPct val="150000"/>
              </a:lnSpc>
              <a:buFont typeface="+mj-lt"/>
              <a:buAutoNum type="arabicPeriod"/>
            </a:pPr>
            <a:r>
              <a:rPr lang="en-US" sz="3200" dirty="0" err="1">
                <a:solidFill>
                  <a:schemeClr val="bg1"/>
                </a:solidFill>
              </a:rPr>
              <a:t>Uitproberen</a:t>
            </a:r>
            <a:r>
              <a:rPr lang="en-US" sz="3200" dirty="0">
                <a:solidFill>
                  <a:schemeClr val="bg1"/>
                </a:solidFill>
              </a:rPr>
              <a:t> in </a:t>
            </a:r>
            <a:r>
              <a:rPr lang="en-US" sz="3200" dirty="0" err="1">
                <a:solidFill>
                  <a:schemeClr val="bg1"/>
                </a:solidFill>
              </a:rPr>
              <a:t>groepjes</a:t>
            </a:r>
            <a:endParaRPr lang="en-US" sz="3200" dirty="0">
              <a:solidFill>
                <a:schemeClr val="bg1"/>
              </a:solidFill>
            </a:endParaRPr>
          </a:p>
          <a:p>
            <a:pPr marL="514350" indent="-514350">
              <a:lnSpc>
                <a:spcPct val="150000"/>
              </a:lnSpc>
              <a:buFont typeface="+mj-lt"/>
              <a:buAutoNum type="arabicPeriod"/>
            </a:pPr>
            <a:r>
              <a:rPr lang="en-US" sz="3200" dirty="0" err="1">
                <a:solidFill>
                  <a:schemeClr val="bg1"/>
                </a:solidFill>
              </a:rPr>
              <a:t>Ervaringen</a:t>
            </a:r>
            <a:r>
              <a:rPr lang="en-US" sz="3200" dirty="0">
                <a:solidFill>
                  <a:schemeClr val="bg1"/>
                </a:solidFill>
              </a:rPr>
              <a:t>, </a:t>
            </a:r>
            <a:r>
              <a:rPr lang="en-US" sz="3200" dirty="0" err="1">
                <a:solidFill>
                  <a:schemeClr val="bg1"/>
                </a:solidFill>
              </a:rPr>
              <a:t>onderzoek</a:t>
            </a:r>
            <a:r>
              <a:rPr lang="en-US" sz="3200" dirty="0">
                <a:solidFill>
                  <a:schemeClr val="bg1"/>
                </a:solidFill>
              </a:rPr>
              <a:t> </a:t>
            </a:r>
            <a:r>
              <a:rPr lang="en-US" sz="3200" dirty="0" err="1">
                <a:solidFill>
                  <a:schemeClr val="bg1"/>
                </a:solidFill>
              </a:rPr>
              <a:t>en</a:t>
            </a:r>
            <a:r>
              <a:rPr lang="en-US" sz="3200" dirty="0">
                <a:solidFill>
                  <a:schemeClr val="bg1"/>
                </a:solidFill>
              </a:rPr>
              <a:t> </a:t>
            </a:r>
            <a:r>
              <a:rPr lang="en-US" sz="3200" dirty="0" err="1">
                <a:solidFill>
                  <a:schemeClr val="bg1"/>
                </a:solidFill>
              </a:rPr>
              <a:t>didactiek</a:t>
            </a:r>
            <a:endParaRPr lang="en-US" sz="3200" dirty="0">
              <a:solidFill>
                <a:schemeClr val="bg1"/>
              </a:solidFill>
            </a:endParaRPr>
          </a:p>
        </p:txBody>
      </p:sp>
    </p:spTree>
    <p:extLst>
      <p:ext uri="{BB962C8B-B14F-4D97-AF65-F5344CB8AC3E}">
        <p14:creationId xmlns:p14="http://schemas.microsoft.com/office/powerpoint/2010/main" val="1043136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52B2EA-6195-C44D-82D3-031A6954C4EC}"/>
              </a:ext>
            </a:extLst>
          </p:cNvPr>
          <p:cNvSpPr>
            <a:spLocks noGrp="1"/>
          </p:cNvSpPr>
          <p:nvPr>
            <p:ph type="title"/>
          </p:nvPr>
        </p:nvSpPr>
        <p:spPr>
          <a:xfrm>
            <a:off x="715414" y="332656"/>
            <a:ext cx="7121525" cy="710952"/>
          </a:xfrm>
        </p:spPr>
        <p:txBody>
          <a:bodyPr/>
          <a:lstStyle/>
          <a:p>
            <a:pPr algn="ctr"/>
            <a:r>
              <a:rPr lang="nl-NL" sz="3600" dirty="0">
                <a:solidFill>
                  <a:schemeClr val="bg1"/>
                </a:solidFill>
              </a:rPr>
              <a:t>Introductie</a:t>
            </a:r>
          </a:p>
        </p:txBody>
      </p:sp>
      <p:sp>
        <p:nvSpPr>
          <p:cNvPr id="3" name="Tijdelijke aanduiding voor inhoud 2">
            <a:extLst>
              <a:ext uri="{FF2B5EF4-FFF2-40B4-BE49-F238E27FC236}">
                <a16:creationId xmlns:a16="http://schemas.microsoft.com/office/drawing/2014/main" id="{415084A6-1B36-2349-B098-22479049C997}"/>
              </a:ext>
            </a:extLst>
          </p:cNvPr>
          <p:cNvSpPr>
            <a:spLocks noGrp="1"/>
          </p:cNvSpPr>
          <p:nvPr>
            <p:ph idx="1"/>
          </p:nvPr>
        </p:nvSpPr>
        <p:spPr>
          <a:xfrm>
            <a:off x="715414" y="1772816"/>
            <a:ext cx="7550422" cy="3560763"/>
          </a:xfrm>
        </p:spPr>
        <p:txBody>
          <a:bodyPr/>
          <a:lstStyle/>
          <a:p>
            <a:pPr marL="0" indent="0">
              <a:lnSpc>
                <a:spcPts val="4000"/>
              </a:lnSpc>
              <a:buNone/>
            </a:pPr>
            <a:r>
              <a:rPr lang="nl-NL" sz="3200" dirty="0">
                <a:solidFill>
                  <a:schemeClr val="bg1"/>
                </a:solidFill>
              </a:rPr>
              <a:t>De dubbelspleet illustreert </a:t>
            </a:r>
            <a:r>
              <a:rPr lang="nl-NL" sz="3200" dirty="0" err="1">
                <a:solidFill>
                  <a:schemeClr val="bg1"/>
                </a:solidFill>
              </a:rPr>
              <a:t>quantum</a:t>
            </a:r>
            <a:r>
              <a:rPr lang="nl-NL" sz="3200" dirty="0">
                <a:solidFill>
                  <a:schemeClr val="bg1"/>
                </a:solidFill>
              </a:rPr>
              <a:t> eigenschappen:</a:t>
            </a:r>
          </a:p>
          <a:p>
            <a:pPr>
              <a:lnSpc>
                <a:spcPts val="4000"/>
              </a:lnSpc>
            </a:pPr>
            <a:r>
              <a:rPr lang="nl-NL" sz="3200" dirty="0">
                <a:solidFill>
                  <a:schemeClr val="bg1"/>
                </a:solidFill>
              </a:rPr>
              <a:t>Golf eigenschappen van deeltjes (dualiteit)</a:t>
            </a:r>
          </a:p>
          <a:p>
            <a:pPr>
              <a:lnSpc>
                <a:spcPts val="4000"/>
              </a:lnSpc>
            </a:pPr>
            <a:r>
              <a:rPr lang="nl-NL" sz="3200" dirty="0">
                <a:solidFill>
                  <a:schemeClr val="bg1"/>
                </a:solidFill>
              </a:rPr>
              <a:t>Determinisme versus kans processen</a:t>
            </a:r>
          </a:p>
          <a:p>
            <a:pPr>
              <a:lnSpc>
                <a:spcPts val="4000"/>
              </a:lnSpc>
            </a:pPr>
            <a:r>
              <a:rPr lang="nl-NL" sz="3200" dirty="0">
                <a:solidFill>
                  <a:schemeClr val="bg1"/>
                </a:solidFill>
              </a:rPr>
              <a:t>Waarschijnlijkheid en golffunctie</a:t>
            </a:r>
          </a:p>
          <a:p>
            <a:pPr>
              <a:lnSpc>
                <a:spcPts val="4000"/>
              </a:lnSpc>
            </a:pPr>
            <a:r>
              <a:rPr lang="nl-NL" sz="3200" dirty="0">
                <a:solidFill>
                  <a:schemeClr val="bg1"/>
                </a:solidFill>
              </a:rPr>
              <a:t>Superpositie</a:t>
            </a:r>
          </a:p>
          <a:p>
            <a:endParaRPr lang="nl-NL" sz="3200" dirty="0"/>
          </a:p>
          <a:p>
            <a:endParaRPr lang="nl-NL" sz="3200" dirty="0"/>
          </a:p>
          <a:p>
            <a:endParaRPr lang="nl-NL" sz="3200" dirty="0"/>
          </a:p>
          <a:p>
            <a:endParaRPr lang="nl-NL" sz="3200" dirty="0"/>
          </a:p>
        </p:txBody>
      </p:sp>
    </p:spTree>
    <p:extLst>
      <p:ext uri="{BB962C8B-B14F-4D97-AF65-F5344CB8AC3E}">
        <p14:creationId xmlns:p14="http://schemas.microsoft.com/office/powerpoint/2010/main" val="238903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AB862-91C9-0D44-9E96-2182E16B159B}"/>
              </a:ext>
            </a:extLst>
          </p:cNvPr>
          <p:cNvSpPr>
            <a:spLocks noGrp="1"/>
          </p:cNvSpPr>
          <p:nvPr>
            <p:ph type="title"/>
          </p:nvPr>
        </p:nvSpPr>
        <p:spPr>
          <a:xfrm>
            <a:off x="899592" y="404664"/>
            <a:ext cx="7121525" cy="648072"/>
          </a:xfrm>
        </p:spPr>
        <p:txBody>
          <a:bodyPr/>
          <a:lstStyle/>
          <a:p>
            <a:pPr algn="ctr"/>
            <a:r>
              <a:rPr lang="en-US" sz="3600" dirty="0" err="1">
                <a:solidFill>
                  <a:schemeClr val="bg1"/>
                </a:solidFill>
              </a:rPr>
              <a:t>Geschiedenis</a:t>
            </a:r>
            <a:r>
              <a:rPr lang="en-US" sz="3600" dirty="0">
                <a:solidFill>
                  <a:schemeClr val="bg1"/>
                </a:solidFill>
              </a:rPr>
              <a:t> 1: Licht/</a:t>
            </a:r>
            <a:r>
              <a:rPr lang="en-US" sz="3600" dirty="0" err="1">
                <a:solidFill>
                  <a:schemeClr val="bg1"/>
                </a:solidFill>
              </a:rPr>
              <a:t>Fotonen</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FF1977B7-F345-BB42-8F1D-39E8F3171B4D}"/>
              </a:ext>
            </a:extLst>
          </p:cNvPr>
          <p:cNvSpPr>
            <a:spLocks noGrp="1"/>
          </p:cNvSpPr>
          <p:nvPr>
            <p:ph idx="1"/>
          </p:nvPr>
        </p:nvSpPr>
        <p:spPr>
          <a:xfrm>
            <a:off x="323528" y="1412776"/>
            <a:ext cx="8208912" cy="5112568"/>
          </a:xfrm>
        </p:spPr>
        <p:txBody>
          <a:bodyPr/>
          <a:lstStyle/>
          <a:p>
            <a:pPr>
              <a:lnSpc>
                <a:spcPts val="3000"/>
              </a:lnSpc>
            </a:pPr>
            <a:r>
              <a:rPr lang="en-US" sz="2800" dirty="0" err="1">
                <a:solidFill>
                  <a:schemeClr val="bg1"/>
                </a:solidFill>
              </a:rPr>
              <a:t>Corpusculaire</a:t>
            </a:r>
            <a:r>
              <a:rPr lang="en-US" sz="2800" dirty="0">
                <a:solidFill>
                  <a:schemeClr val="bg1"/>
                </a:solidFill>
              </a:rPr>
              <a:t> (Newton) versus golf </a:t>
            </a:r>
            <a:r>
              <a:rPr lang="en-US" sz="2800" dirty="0" err="1">
                <a:solidFill>
                  <a:schemeClr val="bg1"/>
                </a:solidFill>
              </a:rPr>
              <a:t>theorie</a:t>
            </a:r>
            <a:r>
              <a:rPr lang="en-US" sz="2800" dirty="0">
                <a:solidFill>
                  <a:schemeClr val="bg1"/>
                </a:solidFill>
              </a:rPr>
              <a:t> (Huygens)</a:t>
            </a:r>
          </a:p>
          <a:p>
            <a:pPr>
              <a:lnSpc>
                <a:spcPts val="3000"/>
              </a:lnSpc>
            </a:pPr>
            <a:r>
              <a:rPr lang="en-US" sz="2800" dirty="0">
                <a:solidFill>
                  <a:schemeClr val="bg1"/>
                </a:solidFill>
              </a:rPr>
              <a:t>Young &amp; Fresnel, ….Poisson (</a:t>
            </a:r>
            <a:r>
              <a:rPr lang="en-US" sz="2800" dirty="0" err="1">
                <a:solidFill>
                  <a:schemeClr val="bg1"/>
                </a:solidFill>
              </a:rPr>
              <a:t>vanaf</a:t>
            </a:r>
            <a:r>
              <a:rPr lang="en-US" sz="2800" dirty="0">
                <a:solidFill>
                  <a:schemeClr val="bg1"/>
                </a:solidFill>
              </a:rPr>
              <a:t> 1800)</a:t>
            </a:r>
          </a:p>
          <a:p>
            <a:pPr>
              <a:lnSpc>
                <a:spcPts val="3000"/>
              </a:lnSpc>
            </a:pPr>
            <a:r>
              <a:rPr lang="en-US" sz="2800" dirty="0">
                <a:solidFill>
                  <a:schemeClr val="bg1"/>
                </a:solidFill>
              </a:rPr>
              <a:t>Fizeau/Foucault </a:t>
            </a:r>
            <a:r>
              <a:rPr lang="en-US" sz="2800" dirty="0" err="1">
                <a:solidFill>
                  <a:schemeClr val="bg1"/>
                </a:solidFill>
              </a:rPr>
              <a:t>lichtsnelheid</a:t>
            </a:r>
            <a:r>
              <a:rPr lang="en-US" sz="2800" dirty="0">
                <a:solidFill>
                  <a:schemeClr val="bg1"/>
                </a:solidFill>
              </a:rPr>
              <a:t> in water (±1850)</a:t>
            </a:r>
          </a:p>
          <a:p>
            <a:pPr>
              <a:lnSpc>
                <a:spcPts val="3000"/>
              </a:lnSpc>
            </a:pPr>
            <a:r>
              <a:rPr lang="en-US" sz="2800" dirty="0" err="1">
                <a:solidFill>
                  <a:schemeClr val="bg1"/>
                </a:solidFill>
              </a:rPr>
              <a:t>Polarisatie</a:t>
            </a:r>
            <a:r>
              <a:rPr lang="en-US" sz="2800" dirty="0">
                <a:solidFill>
                  <a:schemeClr val="bg1"/>
                </a:solidFill>
              </a:rPr>
              <a:t> ….. Ether</a:t>
            </a:r>
          </a:p>
          <a:p>
            <a:pPr>
              <a:lnSpc>
                <a:spcPts val="3000"/>
              </a:lnSpc>
            </a:pPr>
            <a:r>
              <a:rPr lang="en-US" sz="2800" dirty="0">
                <a:solidFill>
                  <a:schemeClr val="bg1"/>
                </a:solidFill>
              </a:rPr>
              <a:t>Maxwell</a:t>
            </a:r>
          </a:p>
          <a:p>
            <a:pPr>
              <a:lnSpc>
                <a:spcPts val="3000"/>
              </a:lnSpc>
            </a:pPr>
            <a:r>
              <a:rPr lang="en-US" sz="2800" dirty="0" err="1">
                <a:solidFill>
                  <a:schemeClr val="bg1"/>
                </a:solidFill>
              </a:rPr>
              <a:t>Foto-elektrisch</a:t>
            </a:r>
            <a:r>
              <a:rPr lang="en-US" sz="2800" dirty="0">
                <a:solidFill>
                  <a:schemeClr val="bg1"/>
                </a:solidFill>
              </a:rPr>
              <a:t> effect</a:t>
            </a:r>
          </a:p>
          <a:p>
            <a:pPr>
              <a:lnSpc>
                <a:spcPts val="3000"/>
              </a:lnSpc>
            </a:pPr>
            <a:r>
              <a:rPr lang="en-US" sz="2800" dirty="0">
                <a:solidFill>
                  <a:schemeClr val="bg1"/>
                </a:solidFill>
              </a:rPr>
              <a:t>Einstein’s </a:t>
            </a:r>
            <a:r>
              <a:rPr lang="en-US" sz="2800" dirty="0" err="1">
                <a:solidFill>
                  <a:schemeClr val="bg1"/>
                </a:solidFill>
              </a:rPr>
              <a:t>uitleg</a:t>
            </a:r>
            <a:r>
              <a:rPr lang="en-US" sz="2800" dirty="0">
                <a:solidFill>
                  <a:schemeClr val="bg1"/>
                </a:solidFill>
              </a:rPr>
              <a:t> …. </a:t>
            </a:r>
            <a:r>
              <a:rPr lang="en-US" sz="2800" dirty="0" err="1">
                <a:solidFill>
                  <a:schemeClr val="bg1"/>
                </a:solidFill>
              </a:rPr>
              <a:t>Fotonen</a:t>
            </a:r>
            <a:r>
              <a:rPr lang="en-US" sz="2800" dirty="0">
                <a:solidFill>
                  <a:schemeClr val="bg1"/>
                </a:solidFill>
              </a:rPr>
              <a:t> 1905</a:t>
            </a:r>
          </a:p>
          <a:p>
            <a:pPr>
              <a:lnSpc>
                <a:spcPts val="3000"/>
              </a:lnSpc>
            </a:pPr>
            <a:r>
              <a:rPr lang="en-US" sz="2800" dirty="0">
                <a:solidFill>
                  <a:schemeClr val="bg1"/>
                </a:solidFill>
              </a:rPr>
              <a:t>Compton effect 1923</a:t>
            </a:r>
          </a:p>
          <a:p>
            <a:pPr>
              <a:lnSpc>
                <a:spcPts val="3000"/>
              </a:lnSpc>
            </a:pPr>
            <a:r>
              <a:rPr lang="en-US" sz="2800" dirty="0" err="1">
                <a:solidFill>
                  <a:schemeClr val="bg1"/>
                </a:solidFill>
              </a:rPr>
              <a:t>Interferentie</a:t>
            </a:r>
            <a:r>
              <a:rPr lang="en-US" sz="2800" dirty="0">
                <a:solidFill>
                  <a:schemeClr val="bg1"/>
                </a:solidFill>
              </a:rPr>
              <a:t> “single photons”  Aspect &amp; </a:t>
            </a:r>
            <a:r>
              <a:rPr lang="en-US" sz="2800" dirty="0" err="1">
                <a:solidFill>
                  <a:schemeClr val="bg1"/>
                </a:solidFill>
              </a:rPr>
              <a:t>Grangier</a:t>
            </a:r>
            <a:r>
              <a:rPr lang="en-US" sz="2800" dirty="0">
                <a:solidFill>
                  <a:schemeClr val="bg1"/>
                </a:solidFill>
              </a:rPr>
              <a:t> ±1985</a:t>
            </a:r>
          </a:p>
          <a:p>
            <a:pPr>
              <a:lnSpc>
                <a:spcPts val="3000"/>
              </a:lnSpc>
            </a:pPr>
            <a:endParaRPr lang="en-US" sz="2800" dirty="0">
              <a:solidFill>
                <a:schemeClr val="bg1"/>
              </a:solidFill>
            </a:endParaRPr>
          </a:p>
        </p:txBody>
      </p:sp>
    </p:spTree>
    <p:extLst>
      <p:ext uri="{BB962C8B-B14F-4D97-AF65-F5344CB8AC3E}">
        <p14:creationId xmlns:p14="http://schemas.microsoft.com/office/powerpoint/2010/main" val="77427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B6622-D91E-4740-9781-5A2E9085AE57}"/>
              </a:ext>
            </a:extLst>
          </p:cNvPr>
          <p:cNvSpPr>
            <a:spLocks noGrp="1"/>
          </p:cNvSpPr>
          <p:nvPr>
            <p:ph type="title"/>
          </p:nvPr>
        </p:nvSpPr>
        <p:spPr>
          <a:xfrm>
            <a:off x="755576" y="404664"/>
            <a:ext cx="7848872" cy="648072"/>
          </a:xfrm>
        </p:spPr>
        <p:txBody>
          <a:bodyPr/>
          <a:lstStyle/>
          <a:p>
            <a:pPr algn="ctr"/>
            <a:r>
              <a:rPr lang="en-US" sz="3600" dirty="0" err="1">
                <a:solidFill>
                  <a:schemeClr val="bg1"/>
                </a:solidFill>
              </a:rPr>
              <a:t>Geschiedenis</a:t>
            </a:r>
            <a:r>
              <a:rPr lang="en-US" sz="3600" dirty="0">
                <a:solidFill>
                  <a:schemeClr val="bg1"/>
                </a:solidFill>
              </a:rPr>
              <a:t> 2 </a:t>
            </a:r>
            <a:r>
              <a:rPr lang="en-US" sz="3600" dirty="0" err="1">
                <a:solidFill>
                  <a:schemeClr val="bg1"/>
                </a:solidFill>
              </a:rPr>
              <a:t>elektronen</a:t>
            </a:r>
            <a:r>
              <a:rPr lang="en-US" sz="3600" dirty="0">
                <a:solidFill>
                  <a:schemeClr val="bg1"/>
                </a:solidFill>
              </a:rPr>
              <a:t>, </a:t>
            </a:r>
            <a:r>
              <a:rPr lang="en-US" sz="3600" dirty="0" err="1">
                <a:solidFill>
                  <a:schemeClr val="bg1"/>
                </a:solidFill>
              </a:rPr>
              <a:t>neutronen</a:t>
            </a:r>
            <a:r>
              <a:rPr lang="en-US" sz="3600" dirty="0">
                <a:solidFill>
                  <a:schemeClr val="bg1"/>
                </a:solidFill>
              </a:rPr>
              <a:t>, C60</a:t>
            </a:r>
          </a:p>
        </p:txBody>
      </p:sp>
      <p:sp>
        <p:nvSpPr>
          <p:cNvPr id="3" name="Tijdelijke aanduiding voor inhoud 2">
            <a:extLst>
              <a:ext uri="{FF2B5EF4-FFF2-40B4-BE49-F238E27FC236}">
                <a16:creationId xmlns:a16="http://schemas.microsoft.com/office/drawing/2014/main" id="{0381811F-EE60-5F41-995B-DEB34EB95CDA}"/>
              </a:ext>
            </a:extLst>
          </p:cNvPr>
          <p:cNvSpPr>
            <a:spLocks noGrp="1"/>
          </p:cNvSpPr>
          <p:nvPr>
            <p:ph idx="1"/>
          </p:nvPr>
        </p:nvSpPr>
        <p:spPr>
          <a:xfrm>
            <a:off x="467544" y="2051050"/>
            <a:ext cx="8414519" cy="3560763"/>
          </a:xfrm>
        </p:spPr>
        <p:txBody>
          <a:bodyPr/>
          <a:lstStyle/>
          <a:p>
            <a:pPr>
              <a:lnSpc>
                <a:spcPct val="150000"/>
              </a:lnSpc>
            </a:pPr>
            <a:r>
              <a:rPr lang="en-US" sz="3200" dirty="0">
                <a:solidFill>
                  <a:schemeClr val="bg1"/>
                </a:solidFill>
              </a:rPr>
              <a:t>Davisson &amp; </a:t>
            </a:r>
            <a:r>
              <a:rPr lang="en-US" sz="3200" dirty="0" err="1">
                <a:solidFill>
                  <a:schemeClr val="bg1"/>
                </a:solidFill>
              </a:rPr>
              <a:t>Germer</a:t>
            </a:r>
            <a:r>
              <a:rPr lang="en-US" sz="3200" dirty="0">
                <a:solidFill>
                  <a:schemeClr val="bg1"/>
                </a:solidFill>
              </a:rPr>
              <a:t> electron </a:t>
            </a:r>
            <a:r>
              <a:rPr lang="en-US" sz="3200" dirty="0" err="1">
                <a:solidFill>
                  <a:schemeClr val="bg1"/>
                </a:solidFill>
              </a:rPr>
              <a:t>diffractie</a:t>
            </a:r>
            <a:r>
              <a:rPr lang="en-US" sz="3200" dirty="0">
                <a:solidFill>
                  <a:schemeClr val="bg1"/>
                </a:solidFill>
              </a:rPr>
              <a:t> (1926)</a:t>
            </a:r>
          </a:p>
          <a:p>
            <a:pPr>
              <a:lnSpc>
                <a:spcPct val="150000"/>
              </a:lnSpc>
            </a:pPr>
            <a:r>
              <a:rPr lang="en-US" sz="3200" dirty="0">
                <a:solidFill>
                  <a:schemeClr val="bg1"/>
                </a:solidFill>
              </a:rPr>
              <a:t>J</a:t>
            </a:r>
            <a:r>
              <a:rPr lang="nl-NL" dirty="0"/>
              <a:t> </a:t>
            </a:r>
            <a:r>
              <a:rPr lang="nl-NL" sz="3200" dirty="0" err="1">
                <a:solidFill>
                  <a:schemeClr val="bg1"/>
                </a:solidFill>
              </a:rPr>
              <a:t>ö</a:t>
            </a:r>
            <a:r>
              <a:rPr lang="en-US" sz="3200" dirty="0" err="1">
                <a:solidFill>
                  <a:schemeClr val="bg1"/>
                </a:solidFill>
              </a:rPr>
              <a:t>nsson</a:t>
            </a:r>
            <a:r>
              <a:rPr lang="en-US" sz="3200" dirty="0">
                <a:solidFill>
                  <a:schemeClr val="bg1"/>
                </a:solidFill>
              </a:rPr>
              <a:t> (1961) </a:t>
            </a:r>
            <a:r>
              <a:rPr lang="en-US" sz="3200" dirty="0" err="1">
                <a:solidFill>
                  <a:schemeClr val="bg1"/>
                </a:solidFill>
              </a:rPr>
              <a:t>dubbelspleet</a:t>
            </a:r>
            <a:r>
              <a:rPr lang="en-US" sz="3200" dirty="0">
                <a:solidFill>
                  <a:schemeClr val="bg1"/>
                </a:solidFill>
              </a:rPr>
              <a:t> </a:t>
            </a:r>
            <a:r>
              <a:rPr lang="en-US" sz="3200" dirty="0" err="1">
                <a:solidFill>
                  <a:schemeClr val="bg1"/>
                </a:solidFill>
              </a:rPr>
              <a:t>elektronen</a:t>
            </a:r>
            <a:endParaRPr lang="en-US" sz="3200" dirty="0">
              <a:solidFill>
                <a:schemeClr val="bg1"/>
              </a:solidFill>
            </a:endParaRPr>
          </a:p>
          <a:p>
            <a:pPr>
              <a:lnSpc>
                <a:spcPct val="150000"/>
              </a:lnSpc>
            </a:pPr>
            <a:r>
              <a:rPr lang="en-US" sz="3200" dirty="0">
                <a:solidFill>
                  <a:schemeClr val="bg1"/>
                </a:solidFill>
              </a:rPr>
              <a:t>1988 </a:t>
            </a:r>
            <a:r>
              <a:rPr lang="en-US" sz="3200" dirty="0" err="1">
                <a:solidFill>
                  <a:schemeClr val="bg1"/>
                </a:solidFill>
              </a:rPr>
              <a:t>Zeilinger</a:t>
            </a:r>
            <a:r>
              <a:rPr lang="en-US" sz="3200" dirty="0">
                <a:solidFill>
                  <a:schemeClr val="bg1"/>
                </a:solidFill>
              </a:rPr>
              <a:t> </a:t>
            </a:r>
            <a:r>
              <a:rPr lang="en-US" sz="3200" dirty="0" err="1">
                <a:solidFill>
                  <a:schemeClr val="bg1"/>
                </a:solidFill>
              </a:rPr>
              <a:t>neutronen</a:t>
            </a:r>
            <a:endParaRPr lang="en-US" sz="3200" dirty="0">
              <a:solidFill>
                <a:schemeClr val="bg1"/>
              </a:solidFill>
            </a:endParaRPr>
          </a:p>
          <a:p>
            <a:pPr>
              <a:lnSpc>
                <a:spcPct val="150000"/>
              </a:lnSpc>
            </a:pPr>
            <a:r>
              <a:rPr lang="en-US" sz="3200" dirty="0">
                <a:solidFill>
                  <a:schemeClr val="bg1"/>
                </a:solidFill>
              </a:rPr>
              <a:t>1999 </a:t>
            </a:r>
            <a:r>
              <a:rPr lang="en-US" sz="3200" dirty="0" err="1">
                <a:solidFill>
                  <a:schemeClr val="bg1"/>
                </a:solidFill>
              </a:rPr>
              <a:t>Zeilinger</a:t>
            </a:r>
            <a:r>
              <a:rPr lang="en-US" sz="3200" dirty="0">
                <a:solidFill>
                  <a:schemeClr val="bg1"/>
                </a:solidFill>
              </a:rPr>
              <a:t> Buckminster fullerene C</a:t>
            </a:r>
            <a:r>
              <a:rPr lang="en-US" sz="3200" baseline="-25000" dirty="0">
                <a:solidFill>
                  <a:schemeClr val="bg1"/>
                </a:solidFill>
              </a:rPr>
              <a:t>60</a:t>
            </a:r>
          </a:p>
          <a:p>
            <a:endParaRPr lang="en-US" dirty="0">
              <a:solidFill>
                <a:schemeClr val="bg1"/>
              </a:solidFill>
            </a:endParaRPr>
          </a:p>
        </p:txBody>
      </p:sp>
    </p:spTree>
    <p:extLst>
      <p:ext uri="{BB962C8B-B14F-4D97-AF65-F5344CB8AC3E}">
        <p14:creationId xmlns:p14="http://schemas.microsoft.com/office/powerpoint/2010/main" val="651908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96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83D20-4D20-8444-8A44-740AE1599242}"/>
              </a:ext>
            </a:extLst>
          </p:cNvPr>
          <p:cNvSpPr>
            <a:spLocks noGrp="1"/>
          </p:cNvSpPr>
          <p:nvPr>
            <p:ph type="title"/>
          </p:nvPr>
        </p:nvSpPr>
        <p:spPr>
          <a:xfrm>
            <a:off x="395536" y="343545"/>
            <a:ext cx="8568952" cy="781199"/>
          </a:xfrm>
        </p:spPr>
        <p:txBody>
          <a:bodyPr/>
          <a:lstStyle/>
          <a:p>
            <a:r>
              <a:rPr lang="nl-NL" sz="3200" dirty="0"/>
              <a:t> </a:t>
            </a:r>
            <a:br>
              <a:rPr lang="nl-NL" sz="3200" dirty="0"/>
            </a:br>
            <a:r>
              <a:rPr lang="nl-NL" sz="3600" dirty="0">
                <a:solidFill>
                  <a:schemeClr val="bg1"/>
                </a:solidFill>
              </a:rPr>
              <a:t>Dubbelspleet interferentie van 1 voor 1 fotonen</a:t>
            </a:r>
          </a:p>
        </p:txBody>
      </p:sp>
      <p:grpSp>
        <p:nvGrpSpPr>
          <p:cNvPr id="7" name="Groep 6">
            <a:extLst>
              <a:ext uri="{FF2B5EF4-FFF2-40B4-BE49-F238E27FC236}">
                <a16:creationId xmlns:a16="http://schemas.microsoft.com/office/drawing/2014/main" id="{E02D99FB-450D-7545-B8EA-2C9C097BF02B}"/>
              </a:ext>
            </a:extLst>
          </p:cNvPr>
          <p:cNvGrpSpPr/>
          <p:nvPr/>
        </p:nvGrpSpPr>
        <p:grpSpPr>
          <a:xfrm>
            <a:off x="0" y="1524690"/>
            <a:ext cx="9144000" cy="5295709"/>
            <a:chOff x="0" y="1524690"/>
            <a:chExt cx="9144000" cy="5295709"/>
          </a:xfrm>
        </p:grpSpPr>
        <p:pic>
          <p:nvPicPr>
            <p:cNvPr id="5" name="Afbeelding 4">
              <a:extLst>
                <a:ext uri="{FF2B5EF4-FFF2-40B4-BE49-F238E27FC236}">
                  <a16:creationId xmlns:a16="http://schemas.microsoft.com/office/drawing/2014/main" id="{F9415FBF-439D-AB41-8FBE-312129429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690"/>
              <a:ext cx="9144000" cy="5295709"/>
            </a:xfrm>
            <a:prstGeom prst="rect">
              <a:avLst/>
            </a:prstGeom>
          </p:spPr>
        </p:pic>
        <p:sp>
          <p:nvSpPr>
            <p:cNvPr id="6" name="Tekstvak 5">
              <a:extLst>
                <a:ext uri="{FF2B5EF4-FFF2-40B4-BE49-F238E27FC236}">
                  <a16:creationId xmlns:a16="http://schemas.microsoft.com/office/drawing/2014/main" id="{E4C18E34-0F0F-4E4B-A3C5-0807F7292222}"/>
                </a:ext>
              </a:extLst>
            </p:cNvPr>
            <p:cNvSpPr txBox="1"/>
            <p:nvPr/>
          </p:nvSpPr>
          <p:spPr>
            <a:xfrm>
              <a:off x="971600" y="5733256"/>
              <a:ext cx="1306768" cy="461665"/>
            </a:xfrm>
            <a:prstGeom prst="rect">
              <a:avLst/>
            </a:prstGeom>
            <a:noFill/>
          </p:spPr>
          <p:txBody>
            <a:bodyPr wrap="none" rtlCol="0">
              <a:spAutoFit/>
            </a:bodyPr>
            <a:lstStyle/>
            <a:p>
              <a:r>
                <a:rPr lang="en-US" sz="2400" dirty="0"/>
                <a:t>Of 1:10</a:t>
              </a:r>
              <a:r>
                <a:rPr lang="en-US" sz="2400" baseline="30000" dirty="0"/>
                <a:t>6</a:t>
              </a:r>
            </a:p>
          </p:txBody>
        </p:sp>
      </p:grpSp>
    </p:spTree>
    <p:extLst>
      <p:ext uri="{BB962C8B-B14F-4D97-AF65-F5344CB8AC3E}">
        <p14:creationId xmlns:p14="http://schemas.microsoft.com/office/powerpoint/2010/main" val="3007950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300F2DC-E62F-9A4E-8DED-9EFC6BDF3334}"/>
              </a:ext>
            </a:extLst>
          </p:cNvPr>
          <p:cNvSpPr>
            <a:spLocks noGrp="1"/>
          </p:cNvSpPr>
          <p:nvPr>
            <p:ph type="title"/>
          </p:nvPr>
        </p:nvSpPr>
        <p:spPr>
          <a:xfrm>
            <a:off x="755576" y="332656"/>
            <a:ext cx="7121525" cy="761206"/>
          </a:xfrm>
        </p:spPr>
        <p:txBody>
          <a:bodyPr/>
          <a:lstStyle/>
          <a:p>
            <a:pPr algn="ctr"/>
            <a:r>
              <a:rPr lang="en-US" sz="3600" dirty="0" err="1">
                <a:solidFill>
                  <a:schemeClr val="bg1"/>
                </a:solidFill>
              </a:rPr>
              <a:t>Berekening</a:t>
            </a:r>
            <a:r>
              <a:rPr lang="en-US" sz="3600" dirty="0">
                <a:solidFill>
                  <a:schemeClr val="bg1"/>
                </a:solidFill>
              </a:rPr>
              <a:t> </a:t>
            </a:r>
            <a:r>
              <a:rPr lang="en-US" sz="3600" dirty="0" err="1">
                <a:solidFill>
                  <a:schemeClr val="bg1"/>
                </a:solidFill>
              </a:rPr>
              <a:t>afstand</a:t>
            </a:r>
            <a:r>
              <a:rPr lang="en-US" sz="3600" dirty="0">
                <a:solidFill>
                  <a:schemeClr val="bg1"/>
                </a:solidFill>
              </a:rPr>
              <a:t> </a:t>
            </a:r>
            <a:r>
              <a:rPr lang="en-US" sz="3600" dirty="0" err="1">
                <a:solidFill>
                  <a:schemeClr val="bg1"/>
                </a:solidFill>
              </a:rPr>
              <a:t>tussen</a:t>
            </a:r>
            <a:r>
              <a:rPr lang="en-US" sz="3600" dirty="0">
                <a:solidFill>
                  <a:schemeClr val="bg1"/>
                </a:solidFill>
              </a:rPr>
              <a:t> </a:t>
            </a:r>
            <a:r>
              <a:rPr lang="en-US" sz="3600" dirty="0" err="1">
                <a:solidFill>
                  <a:schemeClr val="bg1"/>
                </a:solidFill>
              </a:rPr>
              <a:t>fotonen</a:t>
            </a:r>
            <a:endParaRPr lang="en-US" sz="3600" dirty="0">
              <a:solidFill>
                <a:schemeClr val="bg1"/>
              </a:solidFill>
            </a:endParaRPr>
          </a:p>
        </p:txBody>
      </p:sp>
      <p:sp>
        <p:nvSpPr>
          <p:cNvPr id="3" name="Tijdelijke aanduiding voor inhoud 2">
            <a:extLst>
              <a:ext uri="{FF2B5EF4-FFF2-40B4-BE49-F238E27FC236}">
                <a16:creationId xmlns:a16="http://schemas.microsoft.com/office/drawing/2014/main" id="{745A4E8A-0EDD-0E43-ABC8-AE048F7CD9B3}"/>
              </a:ext>
            </a:extLst>
          </p:cNvPr>
          <p:cNvSpPr>
            <a:spLocks noGrp="1"/>
          </p:cNvSpPr>
          <p:nvPr>
            <p:ph idx="1"/>
          </p:nvPr>
        </p:nvSpPr>
        <p:spPr>
          <a:xfrm>
            <a:off x="755576" y="1484784"/>
            <a:ext cx="7982471" cy="4824536"/>
          </a:xfrm>
        </p:spPr>
        <p:txBody>
          <a:bodyPr/>
          <a:lstStyle/>
          <a:p>
            <a:pPr>
              <a:lnSpc>
                <a:spcPts val="3000"/>
              </a:lnSpc>
            </a:pPr>
            <a:r>
              <a:rPr lang="en-US" sz="2400" dirty="0" err="1">
                <a:solidFill>
                  <a:schemeClr val="bg1"/>
                </a:solidFill>
              </a:rPr>
              <a:t>Vermogen</a:t>
            </a:r>
            <a:r>
              <a:rPr lang="en-US" sz="2400" dirty="0">
                <a:solidFill>
                  <a:schemeClr val="bg1"/>
                </a:solidFill>
              </a:rPr>
              <a:t> 5.0 </a:t>
            </a:r>
            <a:r>
              <a:rPr lang="en-US" sz="2400" dirty="0" err="1">
                <a:solidFill>
                  <a:schemeClr val="bg1"/>
                </a:solidFill>
              </a:rPr>
              <a:t>mW</a:t>
            </a:r>
            <a:r>
              <a:rPr lang="en-US" sz="2400" dirty="0">
                <a:solidFill>
                  <a:schemeClr val="bg1"/>
                </a:solidFill>
              </a:rPr>
              <a:t>, </a:t>
            </a:r>
            <a:r>
              <a:rPr lang="en-US" sz="2400" dirty="0" err="1">
                <a:solidFill>
                  <a:schemeClr val="bg1"/>
                </a:solidFill>
              </a:rPr>
              <a:t>na</a:t>
            </a:r>
            <a:r>
              <a:rPr lang="en-US" sz="2400" dirty="0">
                <a:solidFill>
                  <a:schemeClr val="bg1"/>
                </a:solidFill>
              </a:rPr>
              <a:t> filter10</a:t>
            </a:r>
            <a:r>
              <a:rPr lang="en-US" sz="2400" baseline="30000" dirty="0">
                <a:solidFill>
                  <a:schemeClr val="bg1"/>
                </a:solidFill>
              </a:rPr>
              <a:t>-6</a:t>
            </a:r>
            <a:r>
              <a:rPr lang="en-US" sz="2400" dirty="0">
                <a:solidFill>
                  <a:schemeClr val="bg1"/>
                </a:solidFill>
              </a:rPr>
              <a:t> is </a:t>
            </a:r>
            <a:r>
              <a:rPr lang="en-US" sz="2400" dirty="0" err="1">
                <a:solidFill>
                  <a:schemeClr val="bg1"/>
                </a:solidFill>
              </a:rPr>
              <a:t>er</a:t>
            </a:r>
            <a:r>
              <a:rPr lang="en-US" sz="2400" dirty="0">
                <a:solidFill>
                  <a:schemeClr val="bg1"/>
                </a:solidFill>
              </a:rPr>
              <a:t> 5.0 </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-9</a:t>
            </a:r>
            <a:r>
              <a:rPr lang="en-US" sz="2400" dirty="0">
                <a:solidFill>
                  <a:schemeClr val="bg1"/>
                </a:solidFill>
              </a:rPr>
              <a:t> W</a:t>
            </a:r>
          </a:p>
          <a:p>
            <a:pPr>
              <a:lnSpc>
                <a:spcPts val="3000"/>
              </a:lnSpc>
            </a:pPr>
            <a:r>
              <a:rPr lang="en-US" sz="2400" dirty="0" err="1">
                <a:solidFill>
                  <a:schemeClr val="bg1"/>
                </a:solidFill>
              </a:rPr>
              <a:t>Energie</a:t>
            </a:r>
            <a:r>
              <a:rPr lang="en-US" sz="2400" dirty="0">
                <a:solidFill>
                  <a:schemeClr val="bg1"/>
                </a:solidFill>
              </a:rPr>
              <a:t> per </a:t>
            </a:r>
            <a:r>
              <a:rPr lang="en-US" sz="2400" dirty="0" err="1">
                <a:solidFill>
                  <a:schemeClr val="bg1"/>
                </a:solidFill>
              </a:rPr>
              <a:t>foton</a:t>
            </a:r>
            <a:r>
              <a:rPr lang="en-US" sz="2400" dirty="0">
                <a:solidFill>
                  <a:schemeClr val="bg1"/>
                </a:solidFill>
              </a:rPr>
              <a:t> van 635 nm is:  </a:t>
            </a:r>
            <a:endParaRPr lang="nl-NL" sz="2400" dirty="0">
              <a:solidFill>
                <a:schemeClr val="bg1"/>
              </a:solidFill>
            </a:endParaRPr>
          </a:p>
          <a:p>
            <a:pPr marL="0" indent="0">
              <a:lnSpc>
                <a:spcPts val="3000"/>
              </a:lnSpc>
              <a:buNone/>
            </a:pPr>
            <a:r>
              <a:rPr lang="en-US" sz="2400" dirty="0">
                <a:solidFill>
                  <a:schemeClr val="bg1"/>
                </a:solidFill>
              </a:rPr>
              <a:t>	E= </a:t>
            </a:r>
            <a:r>
              <a:rPr lang="en-US" sz="2400" dirty="0" err="1">
                <a:solidFill>
                  <a:schemeClr val="bg1"/>
                </a:solidFill>
              </a:rPr>
              <a:t>hf</a:t>
            </a:r>
            <a:r>
              <a:rPr lang="en-US" sz="2400" dirty="0">
                <a:solidFill>
                  <a:schemeClr val="bg1"/>
                </a:solidFill>
              </a:rPr>
              <a:t> = </a:t>
            </a:r>
            <a:r>
              <a:rPr lang="en-US" sz="2400" dirty="0" err="1">
                <a:solidFill>
                  <a:schemeClr val="bg1"/>
                </a:solidFill>
              </a:rPr>
              <a:t>hc</a:t>
            </a:r>
            <a:r>
              <a:rPr lang="en-US" sz="2400" dirty="0">
                <a:solidFill>
                  <a:schemeClr val="bg1"/>
                </a:solidFill>
              </a:rPr>
              <a:t>/</a:t>
            </a:r>
            <a:r>
              <a:rPr lang="en-US" sz="2400" dirty="0">
                <a:solidFill>
                  <a:schemeClr val="bg1"/>
                </a:solidFill>
                <a:sym typeface="Symbol" pitchFamily="2" charset="2"/>
              </a:rPr>
              <a:t></a:t>
            </a:r>
            <a:r>
              <a:rPr lang="en-US" sz="2400" dirty="0">
                <a:solidFill>
                  <a:schemeClr val="bg1"/>
                </a:solidFill>
              </a:rPr>
              <a:t>= 6.63</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-34</a:t>
            </a:r>
            <a:r>
              <a:rPr lang="en-US" sz="2400" dirty="0">
                <a:solidFill>
                  <a:schemeClr val="bg1"/>
                </a:solidFill>
              </a:rPr>
              <a:t> [</a:t>
            </a:r>
            <a:r>
              <a:rPr lang="en-US" sz="2400" dirty="0" err="1">
                <a:solidFill>
                  <a:schemeClr val="bg1"/>
                </a:solidFill>
              </a:rPr>
              <a:t>Js</a:t>
            </a:r>
            <a:r>
              <a:rPr lang="en-US" sz="2400" dirty="0">
                <a:solidFill>
                  <a:schemeClr val="bg1"/>
                </a:solidFill>
              </a:rPr>
              <a:t>] 3.00</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8</a:t>
            </a:r>
            <a:r>
              <a:rPr lang="en-US" sz="2400" dirty="0">
                <a:solidFill>
                  <a:schemeClr val="bg1"/>
                </a:solidFill>
              </a:rPr>
              <a:t>[m/s]/(635</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-9</a:t>
            </a:r>
            <a:r>
              <a:rPr lang="en-US" sz="2400" dirty="0">
                <a:solidFill>
                  <a:schemeClr val="bg1"/>
                </a:solidFill>
              </a:rPr>
              <a:t>[m]) </a:t>
            </a:r>
          </a:p>
          <a:p>
            <a:pPr marL="0" indent="0">
              <a:lnSpc>
                <a:spcPts val="3000"/>
              </a:lnSpc>
              <a:buNone/>
            </a:pPr>
            <a:r>
              <a:rPr lang="en-US" sz="2400" dirty="0">
                <a:solidFill>
                  <a:schemeClr val="bg1"/>
                </a:solidFill>
              </a:rPr>
              <a:t>	= 3.13</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-19</a:t>
            </a:r>
            <a:r>
              <a:rPr lang="en-US" sz="2400" dirty="0">
                <a:solidFill>
                  <a:schemeClr val="bg1"/>
                </a:solidFill>
              </a:rPr>
              <a:t> J.</a:t>
            </a:r>
            <a:endParaRPr lang="nl-NL" sz="2400" dirty="0">
              <a:solidFill>
                <a:schemeClr val="bg1"/>
              </a:solidFill>
            </a:endParaRPr>
          </a:p>
          <a:p>
            <a:pPr>
              <a:lnSpc>
                <a:spcPts val="3000"/>
              </a:lnSpc>
            </a:pPr>
            <a:r>
              <a:rPr lang="en-US" sz="2400" dirty="0" err="1">
                <a:solidFill>
                  <a:schemeClr val="bg1"/>
                </a:solidFill>
              </a:rPr>
              <a:t>Spleet</a:t>
            </a:r>
            <a:r>
              <a:rPr lang="en-US" sz="2400" dirty="0">
                <a:solidFill>
                  <a:schemeClr val="bg1"/>
                </a:solidFill>
              </a:rPr>
              <a:t> </a:t>
            </a:r>
            <a:r>
              <a:rPr lang="en-US" sz="2400" dirty="0" err="1">
                <a:solidFill>
                  <a:schemeClr val="bg1"/>
                </a:solidFill>
              </a:rPr>
              <a:t>oppervlak</a:t>
            </a:r>
            <a:r>
              <a:rPr lang="en-US" sz="2400" dirty="0">
                <a:solidFill>
                  <a:schemeClr val="bg1"/>
                </a:solidFill>
              </a:rPr>
              <a:t> is 15% van </a:t>
            </a:r>
            <a:r>
              <a:rPr lang="en-US" sz="2400" dirty="0" err="1">
                <a:solidFill>
                  <a:schemeClr val="bg1"/>
                </a:solidFill>
              </a:rPr>
              <a:t>bundeldoorsnede</a:t>
            </a:r>
            <a:r>
              <a:rPr lang="en-US" sz="2400" dirty="0">
                <a:solidFill>
                  <a:schemeClr val="bg1"/>
                </a:solidFill>
              </a:rPr>
              <a:t>, </a:t>
            </a:r>
            <a:r>
              <a:rPr lang="en-US" sz="2400" dirty="0" err="1">
                <a:solidFill>
                  <a:schemeClr val="bg1"/>
                </a:solidFill>
              </a:rPr>
              <a:t>dus</a:t>
            </a:r>
            <a:r>
              <a:rPr lang="en-US" sz="2400" dirty="0">
                <a:solidFill>
                  <a:schemeClr val="bg1"/>
                </a:solidFill>
              </a:rPr>
              <a:t> </a:t>
            </a:r>
            <a:r>
              <a:rPr lang="en-US" sz="2400" dirty="0" err="1">
                <a:solidFill>
                  <a:schemeClr val="bg1"/>
                </a:solidFill>
              </a:rPr>
              <a:t>aantal</a:t>
            </a:r>
            <a:r>
              <a:rPr lang="en-US" sz="2400" dirty="0">
                <a:solidFill>
                  <a:schemeClr val="bg1"/>
                </a:solidFill>
              </a:rPr>
              <a:t> </a:t>
            </a:r>
            <a:r>
              <a:rPr lang="en-US" sz="2400" dirty="0" err="1">
                <a:solidFill>
                  <a:schemeClr val="bg1"/>
                </a:solidFill>
              </a:rPr>
              <a:t>fotonen</a:t>
            </a:r>
            <a:r>
              <a:rPr lang="en-US" sz="2400" dirty="0">
                <a:solidFill>
                  <a:schemeClr val="bg1"/>
                </a:solidFill>
              </a:rPr>
              <a:t>/s is: </a:t>
            </a:r>
            <a:endParaRPr lang="nl-NL" sz="2400" dirty="0">
              <a:solidFill>
                <a:schemeClr val="bg1"/>
              </a:solidFill>
            </a:endParaRPr>
          </a:p>
          <a:p>
            <a:pPr marL="0" indent="0">
              <a:lnSpc>
                <a:spcPts val="3000"/>
              </a:lnSpc>
              <a:buNone/>
            </a:pPr>
            <a:r>
              <a:rPr lang="en-US" sz="2400" dirty="0">
                <a:solidFill>
                  <a:schemeClr val="bg1"/>
                </a:solidFill>
              </a:rPr>
              <a:t>	0,15 </a:t>
            </a:r>
            <a:r>
              <a:rPr lang="en-US" sz="2400" dirty="0">
                <a:solidFill>
                  <a:schemeClr val="bg1"/>
                </a:solidFill>
                <a:sym typeface="Symbol" pitchFamily="2" charset="2"/>
              </a:rPr>
              <a:t> </a:t>
            </a:r>
            <a:r>
              <a:rPr lang="en-US" sz="2400" dirty="0">
                <a:solidFill>
                  <a:schemeClr val="bg1"/>
                </a:solidFill>
              </a:rPr>
              <a:t>5.0 </a:t>
            </a:r>
            <a:r>
              <a:rPr lang="en-US" sz="2400" dirty="0">
                <a:solidFill>
                  <a:schemeClr val="bg1"/>
                </a:solidFill>
                <a:sym typeface="Symbol" pitchFamily="2" charset="2"/>
              </a:rPr>
              <a:t></a:t>
            </a:r>
            <a:r>
              <a:rPr lang="en-US" sz="2400" dirty="0">
                <a:solidFill>
                  <a:schemeClr val="bg1"/>
                </a:solidFill>
              </a:rPr>
              <a:t> 10</a:t>
            </a:r>
            <a:r>
              <a:rPr lang="en-US" sz="2400" baseline="30000" dirty="0">
                <a:solidFill>
                  <a:schemeClr val="bg1"/>
                </a:solidFill>
              </a:rPr>
              <a:t>-9</a:t>
            </a:r>
            <a:r>
              <a:rPr lang="en-US" sz="2400" dirty="0">
                <a:solidFill>
                  <a:schemeClr val="bg1"/>
                </a:solidFill>
              </a:rPr>
              <a:t> [J/s]/(3,13 </a:t>
            </a:r>
            <a:r>
              <a:rPr lang="en-US" sz="2400" dirty="0">
                <a:solidFill>
                  <a:schemeClr val="bg1"/>
                </a:solidFill>
                <a:sym typeface="Symbol" pitchFamily="2" charset="2"/>
              </a:rPr>
              <a:t></a:t>
            </a:r>
            <a:r>
              <a:rPr lang="en-US" sz="2400" dirty="0">
                <a:solidFill>
                  <a:schemeClr val="bg1"/>
                </a:solidFill>
              </a:rPr>
              <a:t> 10</a:t>
            </a:r>
            <a:r>
              <a:rPr lang="en-US" sz="2400" baseline="30000" dirty="0">
                <a:solidFill>
                  <a:schemeClr val="bg1"/>
                </a:solidFill>
              </a:rPr>
              <a:t>-19</a:t>
            </a:r>
            <a:r>
              <a:rPr lang="en-US" sz="2400" dirty="0">
                <a:solidFill>
                  <a:schemeClr val="bg1"/>
                </a:solidFill>
              </a:rPr>
              <a:t>[J]) = 2,4 </a:t>
            </a:r>
            <a:r>
              <a:rPr lang="en-US" sz="2400" dirty="0">
                <a:solidFill>
                  <a:schemeClr val="bg1"/>
                </a:solidFill>
                <a:sym typeface="Symbol" pitchFamily="2" charset="2"/>
              </a:rPr>
              <a:t></a:t>
            </a:r>
            <a:r>
              <a:rPr lang="en-US" sz="2400" dirty="0">
                <a:solidFill>
                  <a:schemeClr val="bg1"/>
                </a:solidFill>
              </a:rPr>
              <a:t> 10</a:t>
            </a:r>
            <a:r>
              <a:rPr lang="en-US" sz="2400" baseline="30000" dirty="0">
                <a:solidFill>
                  <a:schemeClr val="bg1"/>
                </a:solidFill>
              </a:rPr>
              <a:t>9</a:t>
            </a:r>
            <a:r>
              <a:rPr lang="en-US" sz="2400" dirty="0">
                <a:solidFill>
                  <a:schemeClr val="bg1"/>
                </a:solidFill>
              </a:rPr>
              <a:t> [</a:t>
            </a:r>
            <a:r>
              <a:rPr lang="en-US" sz="2400" dirty="0" err="1">
                <a:solidFill>
                  <a:schemeClr val="bg1"/>
                </a:solidFill>
              </a:rPr>
              <a:t>fotonen</a:t>
            </a:r>
            <a:r>
              <a:rPr lang="en-US" sz="2400" dirty="0">
                <a:solidFill>
                  <a:schemeClr val="bg1"/>
                </a:solidFill>
              </a:rPr>
              <a:t>/s]</a:t>
            </a:r>
            <a:endParaRPr lang="nl-NL" sz="2400" dirty="0">
              <a:solidFill>
                <a:schemeClr val="bg1"/>
              </a:solidFill>
            </a:endParaRPr>
          </a:p>
          <a:p>
            <a:pPr>
              <a:lnSpc>
                <a:spcPts val="3000"/>
              </a:lnSpc>
            </a:pPr>
            <a:r>
              <a:rPr lang="en-US" sz="2400" dirty="0" err="1">
                <a:solidFill>
                  <a:schemeClr val="bg1"/>
                </a:solidFill>
              </a:rPr>
              <a:t>Spreid</a:t>
            </a:r>
            <a:r>
              <a:rPr lang="en-US" sz="2400" dirty="0">
                <a:solidFill>
                  <a:schemeClr val="bg1"/>
                </a:solidFill>
              </a:rPr>
              <a:t> </a:t>
            </a:r>
            <a:r>
              <a:rPr lang="en-US" sz="2400" dirty="0" err="1">
                <a:solidFill>
                  <a:schemeClr val="bg1"/>
                </a:solidFill>
              </a:rPr>
              <a:t>deze</a:t>
            </a:r>
            <a:r>
              <a:rPr lang="en-US" sz="2400" dirty="0">
                <a:solidFill>
                  <a:schemeClr val="bg1"/>
                </a:solidFill>
              </a:rPr>
              <a:t> </a:t>
            </a:r>
            <a:r>
              <a:rPr lang="en-US" sz="2400" dirty="0" err="1">
                <a:solidFill>
                  <a:schemeClr val="bg1"/>
                </a:solidFill>
              </a:rPr>
              <a:t>fotonen</a:t>
            </a:r>
            <a:r>
              <a:rPr lang="en-US" sz="2400" dirty="0">
                <a:solidFill>
                  <a:schemeClr val="bg1"/>
                </a:solidFill>
              </a:rPr>
              <a:t> over 3.0 •10</a:t>
            </a:r>
            <a:r>
              <a:rPr lang="en-US" sz="2400" baseline="30000" dirty="0">
                <a:solidFill>
                  <a:schemeClr val="bg1"/>
                </a:solidFill>
              </a:rPr>
              <a:t>8</a:t>
            </a:r>
            <a:r>
              <a:rPr lang="en-US" sz="2400" dirty="0">
                <a:solidFill>
                  <a:schemeClr val="bg1"/>
                </a:solidFill>
              </a:rPr>
              <a:t> m </a:t>
            </a:r>
            <a:r>
              <a:rPr lang="en-US" sz="2400" dirty="0" err="1">
                <a:solidFill>
                  <a:schemeClr val="bg1"/>
                </a:solidFill>
              </a:rPr>
              <a:t>dan</a:t>
            </a:r>
            <a:r>
              <a:rPr lang="en-US" sz="2400" dirty="0">
                <a:solidFill>
                  <a:schemeClr val="bg1"/>
                </a:solidFill>
              </a:rPr>
              <a:t> is de </a:t>
            </a:r>
            <a:r>
              <a:rPr lang="en-US" sz="2400" dirty="0" err="1">
                <a:solidFill>
                  <a:schemeClr val="bg1"/>
                </a:solidFill>
              </a:rPr>
              <a:t>afstand</a:t>
            </a:r>
            <a:r>
              <a:rPr lang="en-US" sz="2400" dirty="0">
                <a:solidFill>
                  <a:schemeClr val="bg1"/>
                </a:solidFill>
              </a:rPr>
              <a:t> </a:t>
            </a:r>
            <a:r>
              <a:rPr lang="en-US" sz="2400" dirty="0" err="1">
                <a:solidFill>
                  <a:schemeClr val="bg1"/>
                </a:solidFill>
              </a:rPr>
              <a:t>tussen</a:t>
            </a:r>
            <a:r>
              <a:rPr lang="en-US" sz="2400" dirty="0">
                <a:solidFill>
                  <a:schemeClr val="bg1"/>
                </a:solidFill>
              </a:rPr>
              <a:t> </a:t>
            </a:r>
            <a:r>
              <a:rPr lang="en-US" sz="2400" dirty="0" err="1">
                <a:solidFill>
                  <a:schemeClr val="bg1"/>
                </a:solidFill>
              </a:rPr>
              <a:t>fotonen</a:t>
            </a:r>
            <a:r>
              <a:rPr lang="en-US" sz="2400" dirty="0">
                <a:solidFill>
                  <a:schemeClr val="bg1"/>
                </a:solidFill>
              </a:rPr>
              <a:t>: 3.0 •10</a:t>
            </a:r>
            <a:r>
              <a:rPr lang="en-US" sz="2400" baseline="30000" dirty="0">
                <a:solidFill>
                  <a:schemeClr val="bg1"/>
                </a:solidFill>
              </a:rPr>
              <a:t>8</a:t>
            </a:r>
            <a:r>
              <a:rPr lang="en-US" sz="2400" dirty="0">
                <a:solidFill>
                  <a:schemeClr val="bg1"/>
                </a:solidFill>
              </a:rPr>
              <a:t> m/ 2.4</a:t>
            </a:r>
            <a:r>
              <a:rPr lang="en-US" sz="2400" dirty="0">
                <a:solidFill>
                  <a:schemeClr val="bg1"/>
                </a:solidFill>
                <a:sym typeface="Symbol" pitchFamily="2" charset="2"/>
              </a:rPr>
              <a:t></a:t>
            </a:r>
            <a:r>
              <a:rPr lang="en-US" sz="2400" dirty="0">
                <a:solidFill>
                  <a:schemeClr val="bg1"/>
                </a:solidFill>
              </a:rPr>
              <a:t>10</a:t>
            </a:r>
            <a:r>
              <a:rPr lang="en-US" sz="2400" baseline="30000" dirty="0">
                <a:solidFill>
                  <a:schemeClr val="bg1"/>
                </a:solidFill>
              </a:rPr>
              <a:t>9</a:t>
            </a:r>
            <a:r>
              <a:rPr lang="en-US" sz="2400" dirty="0">
                <a:solidFill>
                  <a:schemeClr val="bg1"/>
                </a:solidFill>
              </a:rPr>
              <a:t> = 13 cm, </a:t>
            </a:r>
            <a:r>
              <a:rPr lang="en-US" sz="2400" dirty="0" err="1">
                <a:solidFill>
                  <a:schemeClr val="bg1"/>
                </a:solidFill>
              </a:rPr>
              <a:t>dus</a:t>
            </a:r>
            <a:r>
              <a:rPr lang="en-US" sz="2400" dirty="0">
                <a:solidFill>
                  <a:schemeClr val="bg1"/>
                </a:solidFill>
              </a:rPr>
              <a:t> </a:t>
            </a:r>
            <a:r>
              <a:rPr lang="en-US" sz="2400" dirty="0" err="1">
                <a:solidFill>
                  <a:schemeClr val="bg1"/>
                </a:solidFill>
              </a:rPr>
              <a:t>hooguit</a:t>
            </a:r>
            <a:r>
              <a:rPr lang="en-US" sz="2400" dirty="0">
                <a:solidFill>
                  <a:schemeClr val="bg1"/>
                </a:solidFill>
              </a:rPr>
              <a:t> 2 </a:t>
            </a:r>
            <a:r>
              <a:rPr lang="en-US" sz="2400" dirty="0" err="1">
                <a:solidFill>
                  <a:schemeClr val="bg1"/>
                </a:solidFill>
              </a:rPr>
              <a:t>fotonen</a:t>
            </a:r>
            <a:r>
              <a:rPr lang="en-US" sz="2400" dirty="0">
                <a:solidFill>
                  <a:schemeClr val="bg1"/>
                </a:solidFill>
              </a:rPr>
              <a:t> </a:t>
            </a:r>
            <a:r>
              <a:rPr lang="en-US" sz="2400" dirty="0" err="1">
                <a:solidFill>
                  <a:schemeClr val="bg1"/>
                </a:solidFill>
              </a:rPr>
              <a:t>tussen</a:t>
            </a:r>
            <a:r>
              <a:rPr lang="en-US" sz="2400" dirty="0">
                <a:solidFill>
                  <a:schemeClr val="bg1"/>
                </a:solidFill>
              </a:rPr>
              <a:t> </a:t>
            </a:r>
            <a:r>
              <a:rPr lang="en-US" sz="2400" dirty="0" err="1">
                <a:solidFill>
                  <a:schemeClr val="bg1"/>
                </a:solidFill>
              </a:rPr>
              <a:t>spleten</a:t>
            </a:r>
            <a:r>
              <a:rPr lang="en-US" sz="2400" dirty="0">
                <a:solidFill>
                  <a:schemeClr val="bg1"/>
                </a:solidFill>
              </a:rPr>
              <a:t> </a:t>
            </a:r>
            <a:r>
              <a:rPr lang="en-US" sz="2400" dirty="0" err="1">
                <a:solidFill>
                  <a:schemeClr val="bg1"/>
                </a:solidFill>
              </a:rPr>
              <a:t>en</a:t>
            </a:r>
            <a:r>
              <a:rPr lang="en-US" sz="2400" dirty="0">
                <a:solidFill>
                  <a:schemeClr val="bg1"/>
                </a:solidFill>
              </a:rPr>
              <a:t> scherm.</a:t>
            </a:r>
            <a:endParaRPr lang="nl-NL" sz="2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4026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00257-FDA6-5D41-83BD-207DA2A9BAA2}"/>
              </a:ext>
            </a:extLst>
          </p:cNvPr>
          <p:cNvSpPr>
            <a:spLocks noGrp="1"/>
          </p:cNvSpPr>
          <p:nvPr>
            <p:ph type="title"/>
          </p:nvPr>
        </p:nvSpPr>
        <p:spPr>
          <a:xfrm>
            <a:off x="2915816" y="188640"/>
            <a:ext cx="4239642" cy="545182"/>
          </a:xfrm>
        </p:spPr>
        <p:txBody>
          <a:bodyPr/>
          <a:lstStyle/>
          <a:p>
            <a:r>
              <a:rPr lang="en-US" sz="3200" dirty="0" err="1">
                <a:solidFill>
                  <a:schemeClr val="bg1"/>
                </a:solidFill>
              </a:rPr>
              <a:t>Technische</a:t>
            </a:r>
            <a:r>
              <a:rPr lang="en-US" sz="3200" dirty="0">
                <a:solidFill>
                  <a:schemeClr val="bg1"/>
                </a:solidFill>
              </a:rPr>
              <a:t> </a:t>
            </a:r>
            <a:r>
              <a:rPr lang="en-US" sz="3200" dirty="0" err="1">
                <a:solidFill>
                  <a:schemeClr val="bg1"/>
                </a:solidFill>
              </a:rPr>
              <a:t>informatie</a:t>
            </a:r>
            <a:endParaRPr lang="en-US" sz="3200" dirty="0">
              <a:solidFill>
                <a:schemeClr val="bg1"/>
              </a:solidFill>
            </a:endParaRPr>
          </a:p>
        </p:txBody>
      </p:sp>
      <p:pic>
        <p:nvPicPr>
          <p:cNvPr id="6" name="Afbeelding 5">
            <a:extLst>
              <a:ext uri="{FF2B5EF4-FFF2-40B4-BE49-F238E27FC236}">
                <a16:creationId xmlns:a16="http://schemas.microsoft.com/office/drawing/2014/main" id="{1DBE5032-0DE9-F04D-93D9-C80371CAD4E3}"/>
              </a:ext>
            </a:extLst>
          </p:cNvPr>
          <p:cNvPicPr>
            <a:picLocks noChangeAspect="1"/>
          </p:cNvPicPr>
          <p:nvPr/>
        </p:nvPicPr>
        <p:blipFill rotWithShape="1">
          <a:blip r:embed="rId2">
            <a:extLst>
              <a:ext uri="{28A0092B-C50C-407E-A947-70E740481C1C}">
                <a14:useLocalDpi xmlns:a14="http://schemas.microsoft.com/office/drawing/2010/main" val="0"/>
              </a:ext>
            </a:extLst>
          </a:blip>
          <a:srcRect l="25588" t="6950" r="21651" b="10101"/>
          <a:stretch/>
        </p:blipFill>
        <p:spPr>
          <a:xfrm>
            <a:off x="1907704" y="929928"/>
            <a:ext cx="4824536" cy="5688632"/>
          </a:xfrm>
          <a:prstGeom prst="rect">
            <a:avLst/>
          </a:prstGeom>
        </p:spPr>
      </p:pic>
      <p:sp>
        <p:nvSpPr>
          <p:cNvPr id="3" name="Tekstvak 2">
            <a:extLst>
              <a:ext uri="{FF2B5EF4-FFF2-40B4-BE49-F238E27FC236}">
                <a16:creationId xmlns:a16="http://schemas.microsoft.com/office/drawing/2014/main" id="{01738391-E4AB-F547-9309-FE5F88D995F6}"/>
              </a:ext>
            </a:extLst>
          </p:cNvPr>
          <p:cNvSpPr txBox="1"/>
          <p:nvPr/>
        </p:nvSpPr>
        <p:spPr>
          <a:xfrm>
            <a:off x="6300192" y="4365104"/>
            <a:ext cx="1338828" cy="923330"/>
          </a:xfrm>
          <a:prstGeom prst="rect">
            <a:avLst/>
          </a:prstGeom>
          <a:noFill/>
        </p:spPr>
        <p:txBody>
          <a:bodyPr wrap="none" rtlCol="0">
            <a:spAutoFit/>
          </a:bodyPr>
          <a:lstStyle/>
          <a:p>
            <a:r>
              <a:rPr lang="nl-NL" dirty="0">
                <a:solidFill>
                  <a:schemeClr val="bg1"/>
                </a:solidFill>
              </a:rPr>
              <a:t>0,3/0,1 mm</a:t>
            </a:r>
          </a:p>
          <a:p>
            <a:r>
              <a:rPr lang="nl-NL" dirty="0">
                <a:solidFill>
                  <a:schemeClr val="bg1"/>
                </a:solidFill>
              </a:rPr>
              <a:t>0,4/0,1 mm</a:t>
            </a:r>
          </a:p>
          <a:p>
            <a:r>
              <a:rPr lang="nl-NL" dirty="0">
                <a:solidFill>
                  <a:schemeClr val="bg1"/>
                </a:solidFill>
              </a:rPr>
              <a:t>afsluit</a:t>
            </a:r>
          </a:p>
        </p:txBody>
      </p:sp>
      <p:pic>
        <p:nvPicPr>
          <p:cNvPr id="4" name="Afbeelding 3">
            <a:extLst>
              <a:ext uri="{FF2B5EF4-FFF2-40B4-BE49-F238E27FC236}">
                <a16:creationId xmlns:a16="http://schemas.microsoft.com/office/drawing/2014/main" id="{6E77374A-3F56-4D4B-A3D6-E1508F55CE10}"/>
              </a:ext>
            </a:extLst>
          </p:cNvPr>
          <p:cNvPicPr>
            <a:picLocks noChangeAspect="1"/>
          </p:cNvPicPr>
          <p:nvPr/>
        </p:nvPicPr>
        <p:blipFill>
          <a:blip r:embed="rId3"/>
          <a:stretch>
            <a:fillRect/>
          </a:stretch>
        </p:blipFill>
        <p:spPr>
          <a:xfrm>
            <a:off x="6801098" y="548481"/>
            <a:ext cx="1816132" cy="1700808"/>
          </a:xfrm>
          <a:prstGeom prst="rect">
            <a:avLst/>
          </a:prstGeom>
        </p:spPr>
      </p:pic>
    </p:spTree>
    <p:extLst>
      <p:ext uri="{BB962C8B-B14F-4D97-AF65-F5344CB8AC3E}">
        <p14:creationId xmlns:p14="http://schemas.microsoft.com/office/powerpoint/2010/main" val="1141790104"/>
      </p:ext>
    </p:extLst>
  </p:cSld>
  <p:clrMapOvr>
    <a:masterClrMapping/>
  </p:clrMapOvr>
</p:sld>
</file>

<file path=ppt/theme/theme1.xml><?xml version="1.0" encoding="utf-8"?>
<a:theme xmlns:a="http://schemas.openxmlformats.org/drawingml/2006/main" name="sjabloon_wit">
  <a:themeElements>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fontScheme name="sjabloon_wi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jabloon_w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jabloon_w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jabloon_w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jabloon_w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jabloon_w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jabloon_w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jabloon_w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jabloon_w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jabloon_w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jabloon_w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jabloon_w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jabloon_wit">
  <a:themeElements>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fontScheme name="sjabloon_wi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jabloon_w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jabloon_w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jabloon_w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jabloon_w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jabloon_w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jabloon_w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jabloon_w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jabloon_w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jabloon_w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jabloon_w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jabloon_w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jabloon_w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jabloon_wit 13">
        <a:dk1>
          <a:srgbClr val="000000"/>
        </a:dk1>
        <a:lt1>
          <a:srgbClr val="FFFFFF"/>
        </a:lt1>
        <a:dk2>
          <a:srgbClr val="000000"/>
        </a:dk2>
        <a:lt2>
          <a:srgbClr val="808080"/>
        </a:lt2>
        <a:accent1>
          <a:srgbClr val="5CA440"/>
        </a:accent1>
        <a:accent2>
          <a:srgbClr val="FFD600"/>
        </a:accent2>
        <a:accent3>
          <a:srgbClr val="FFFFFF"/>
        </a:accent3>
        <a:accent4>
          <a:srgbClr val="000000"/>
        </a:accent4>
        <a:accent5>
          <a:srgbClr val="B5CFAF"/>
        </a:accent5>
        <a:accent6>
          <a:srgbClr val="E7C200"/>
        </a:accent6>
        <a:hlink>
          <a:srgbClr val="C40079"/>
        </a:hlink>
        <a:folHlink>
          <a:srgbClr val="0098A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sjabloon_wit</Template>
  <TotalTime>2662</TotalTime>
  <Words>828</Words>
  <Application>Microsoft Macintosh PowerPoint</Application>
  <PresentationFormat>Diavoorstelling (4:3)</PresentationFormat>
  <Paragraphs>144</Paragraphs>
  <Slides>21</Slides>
  <Notes>6</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21</vt:i4>
      </vt:variant>
    </vt:vector>
  </HeadingPairs>
  <TitlesOfParts>
    <vt:vector size="27" baseType="lpstr">
      <vt:lpstr>Arial</vt:lpstr>
      <vt:lpstr>Arial Narrow</vt:lpstr>
      <vt:lpstr>Symbol</vt:lpstr>
      <vt:lpstr>Wingdings</vt:lpstr>
      <vt:lpstr>sjabloon_wit</vt:lpstr>
      <vt:lpstr>1_sjabloon_wit</vt:lpstr>
      <vt:lpstr>Deeltje-Golf-Licht?</vt:lpstr>
      <vt:lpstr>Dualiteit demonstreren: Interferentie van fotonen met zichzelf in een uitleenkoffer</vt:lpstr>
      <vt:lpstr>Programma</vt:lpstr>
      <vt:lpstr>Introductie</vt:lpstr>
      <vt:lpstr>Geschiedenis 1: Licht/Fotonen</vt:lpstr>
      <vt:lpstr>Geschiedenis 2 elektronen, neutronen, C60</vt:lpstr>
      <vt:lpstr>  Dubbelspleet interferentie van 1 voor 1 fotonen</vt:lpstr>
      <vt:lpstr>Berekening afstand tussen fotonen</vt:lpstr>
      <vt:lpstr>Technische informatie</vt:lpstr>
      <vt:lpstr>PowerPoint-presentatie</vt:lpstr>
      <vt:lpstr>PowerPoint-presentatie</vt:lpstr>
      <vt:lpstr>In groepjes uitvoeren van het experiment</vt:lpstr>
      <vt:lpstr>In demonstraties ………</vt:lpstr>
      <vt:lpstr>Golf-deeltje dubbelspleet interviews met 24 leerlingen van 4 scholen</vt:lpstr>
      <vt:lpstr>Didactiek van de dubbelspleet demo</vt:lpstr>
      <vt:lpstr>PhET quantum wave interference</vt:lpstr>
      <vt:lpstr>Kagan/Perkins/Wieman dubbelspleet item</vt:lpstr>
      <vt:lpstr>PowerPoint-presentatie</vt:lpstr>
      <vt:lpstr>Tenslotte</vt:lpstr>
      <vt:lpstr>DIGITALE MATERIALEN EN UITLEEN  </vt:lpstr>
      <vt:lpstr>Design</vt:lpstr>
    </vt:vector>
  </TitlesOfParts>
  <Manager/>
  <Company>Universiteit Twente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Wave-particle duality and tunneling</dc:title>
  <dc:subject/>
  <dc:creator>Ed van den Berg</dc:creator>
  <cp:keywords/>
  <dc:description/>
  <cp:lastModifiedBy>Ed van den Berg</cp:lastModifiedBy>
  <cp:revision>177</cp:revision>
  <cp:lastPrinted>2015-05-26T11:53:07Z</cp:lastPrinted>
  <dcterms:created xsi:type="dcterms:W3CDTF">2009-08-03T11:31:04Z</dcterms:created>
  <dcterms:modified xsi:type="dcterms:W3CDTF">2018-12-15T10:26:35Z</dcterms:modified>
  <cp:category/>
</cp:coreProperties>
</file>