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0" r:id="rId2"/>
    <p:sldId id="774" r:id="rId3"/>
    <p:sldId id="257" r:id="rId4"/>
    <p:sldId id="791" r:id="rId5"/>
    <p:sldId id="261" r:id="rId6"/>
    <p:sldId id="264" r:id="rId7"/>
    <p:sldId id="722" r:id="rId8"/>
    <p:sldId id="672" r:id="rId9"/>
    <p:sldId id="724" r:id="rId10"/>
    <p:sldId id="725" r:id="rId11"/>
    <p:sldId id="567" r:id="rId12"/>
    <p:sldId id="568" r:id="rId13"/>
    <p:sldId id="726" r:id="rId14"/>
    <p:sldId id="687" r:id="rId15"/>
    <p:sldId id="688" r:id="rId16"/>
    <p:sldId id="792" r:id="rId17"/>
    <p:sldId id="676" r:id="rId18"/>
    <p:sldId id="728" r:id="rId19"/>
    <p:sldId id="692" r:id="rId20"/>
    <p:sldId id="693" r:id="rId21"/>
    <p:sldId id="694" r:id="rId22"/>
    <p:sldId id="707" r:id="rId23"/>
    <p:sldId id="708" r:id="rId24"/>
    <p:sldId id="695" r:id="rId25"/>
    <p:sldId id="697" r:id="rId26"/>
    <p:sldId id="263" r:id="rId27"/>
    <p:sldId id="720" r:id="rId28"/>
    <p:sldId id="573" r:id="rId29"/>
    <p:sldId id="575" r:id="rId30"/>
    <p:sldId id="576" r:id="rId31"/>
    <p:sldId id="730" r:id="rId32"/>
    <p:sldId id="731" r:id="rId33"/>
    <p:sldId id="732" r:id="rId34"/>
    <p:sldId id="733" r:id="rId35"/>
    <p:sldId id="734" r:id="rId36"/>
    <p:sldId id="735" r:id="rId37"/>
    <p:sldId id="736" r:id="rId38"/>
    <p:sldId id="741" r:id="rId39"/>
    <p:sldId id="737" r:id="rId40"/>
    <p:sldId id="311" r:id="rId41"/>
  </p:sldIdLst>
  <p:sldSz cx="9144000" cy="5143500" type="screen16x9"/>
  <p:notesSz cx="6810375" cy="99425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07">
          <p15:clr>
            <a:srgbClr val="A4A3A4"/>
          </p15:clr>
        </p15:guide>
        <p15:guide id="4" pos="2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6"/>
    <p:restoredTop sz="94629"/>
  </p:normalViewPr>
  <p:slideViewPr>
    <p:cSldViewPr snapToGrid="0" snapToObjects="1">
      <p:cViewPr varScale="1">
        <p:scale>
          <a:sx n="96" d="100"/>
          <a:sy n="96" d="100"/>
        </p:scale>
        <p:origin x="636" y="72"/>
      </p:cViewPr>
      <p:guideLst>
        <p:guide orient="horz" pos="1620"/>
        <p:guide pos="2880"/>
        <p:guide pos="5507"/>
        <p:guide pos="2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3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574699473427502E-2"/>
          <c:y val="0.13714284276720801"/>
          <c:w val="0.708891055666653"/>
          <c:h val="0.641076422524581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Aanbod!$C$193</c:f>
              <c:strCache>
                <c:ptCount val="1"/>
                <c:pt idx="0">
                  <c:v>Kolen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Aanbod!$D$193:$X$193</c:f>
              <c:numCache>
                <c:formatCode>General</c:formatCode>
                <c:ptCount val="21"/>
                <c:pt idx="0">
                  <c:v>329</c:v>
                </c:pt>
                <c:pt idx="1">
                  <c:v>318</c:v>
                </c:pt>
                <c:pt idx="2">
                  <c:v>548</c:v>
                </c:pt>
                <c:pt idx="3">
                  <c:v>578</c:v>
                </c:pt>
                <c:pt idx="4">
                  <c:v>1043</c:v>
                </c:pt>
                <c:pt idx="5">
                  <c:v>887</c:v>
                </c:pt>
                <c:pt idx="6">
                  <c:v>461</c:v>
                </c:pt>
                <c:pt idx="7">
                  <c:v>593</c:v>
                </c:pt>
                <c:pt idx="8">
                  <c:v>449</c:v>
                </c:pt>
                <c:pt idx="9">
                  <c:v>0</c:v>
                </c:pt>
                <c:pt idx="10">
                  <c:v>482</c:v>
                </c:pt>
                <c:pt idx="11">
                  <c:v>463</c:v>
                </c:pt>
                <c:pt idx="12">
                  <c:v>111.0743801652885</c:v>
                </c:pt>
                <c:pt idx="13">
                  <c:v>105.7851239669434</c:v>
                </c:pt>
                <c:pt idx="14">
                  <c:v>294</c:v>
                </c:pt>
                <c:pt idx="15">
                  <c:v>289</c:v>
                </c:pt>
                <c:pt idx="16">
                  <c:v>0</c:v>
                </c:pt>
                <c:pt idx="17">
                  <c:v>96</c:v>
                </c:pt>
                <c:pt idx="18">
                  <c:v>272.25130890051958</c:v>
                </c:pt>
                <c:pt idx="19">
                  <c:v>0</c:v>
                </c:pt>
                <c:pt idx="20">
                  <c:v>123.07692307692299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D8-4DA7-993D-ABBCC24B0BF8}"/>
            </c:ext>
          </c:extLst>
        </c:ser>
        <c:ser>
          <c:idx val="1"/>
          <c:order val="1"/>
          <c:tx>
            <c:strRef>
              <c:f>Aanbod!$C$194</c:f>
              <c:strCache>
                <c:ptCount val="1"/>
                <c:pt idx="0">
                  <c:v>Olie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Aanbod!$D$194:$X$194</c:f>
              <c:numCache>
                <c:formatCode>General</c:formatCode>
                <c:ptCount val="21"/>
                <c:pt idx="0">
                  <c:v>1074</c:v>
                </c:pt>
                <c:pt idx="1">
                  <c:v>1305</c:v>
                </c:pt>
                <c:pt idx="2">
                  <c:v>1197</c:v>
                </c:pt>
                <c:pt idx="3">
                  <c:v>1277</c:v>
                </c:pt>
                <c:pt idx="4">
                  <c:v>2145</c:v>
                </c:pt>
                <c:pt idx="5">
                  <c:v>1853</c:v>
                </c:pt>
                <c:pt idx="6">
                  <c:v>1489</c:v>
                </c:pt>
                <c:pt idx="7">
                  <c:v>821</c:v>
                </c:pt>
                <c:pt idx="8">
                  <c:v>1136</c:v>
                </c:pt>
                <c:pt idx="9">
                  <c:v>0</c:v>
                </c:pt>
                <c:pt idx="10">
                  <c:v>1505</c:v>
                </c:pt>
                <c:pt idx="11">
                  <c:v>1225</c:v>
                </c:pt>
                <c:pt idx="12">
                  <c:v>878.01652892561947</c:v>
                </c:pt>
                <c:pt idx="13">
                  <c:v>759.00826446280996</c:v>
                </c:pt>
                <c:pt idx="14">
                  <c:v>1125</c:v>
                </c:pt>
                <c:pt idx="15">
                  <c:v>578</c:v>
                </c:pt>
                <c:pt idx="16">
                  <c:v>1008</c:v>
                </c:pt>
                <c:pt idx="17">
                  <c:v>383</c:v>
                </c:pt>
                <c:pt idx="18">
                  <c:v>1193.7172774869059</c:v>
                </c:pt>
                <c:pt idx="19">
                  <c:v>0</c:v>
                </c:pt>
                <c:pt idx="20">
                  <c:v>261.538461538462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D8-4DA7-993D-ABBCC24B0BF8}"/>
            </c:ext>
          </c:extLst>
        </c:ser>
        <c:ser>
          <c:idx val="2"/>
          <c:order val="2"/>
          <c:tx>
            <c:strRef>
              <c:f>Aanbod!$C$195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Aanbod!$D$195:$X$195</c:f>
              <c:numCache>
                <c:formatCode>General</c:formatCode>
                <c:ptCount val="21"/>
                <c:pt idx="0">
                  <c:v>1469</c:v>
                </c:pt>
                <c:pt idx="1">
                  <c:v>1643</c:v>
                </c:pt>
                <c:pt idx="2">
                  <c:v>1426</c:v>
                </c:pt>
                <c:pt idx="3">
                  <c:v>1505</c:v>
                </c:pt>
                <c:pt idx="4">
                  <c:v>1623</c:v>
                </c:pt>
                <c:pt idx="5">
                  <c:v>1176</c:v>
                </c:pt>
                <c:pt idx="6">
                  <c:v>1377</c:v>
                </c:pt>
                <c:pt idx="7">
                  <c:v>1926</c:v>
                </c:pt>
                <c:pt idx="8">
                  <c:v>1217</c:v>
                </c:pt>
                <c:pt idx="9">
                  <c:v>0</c:v>
                </c:pt>
                <c:pt idx="10">
                  <c:v>1177</c:v>
                </c:pt>
                <c:pt idx="11">
                  <c:v>1032</c:v>
                </c:pt>
                <c:pt idx="12">
                  <c:v>899.17355371900805</c:v>
                </c:pt>
                <c:pt idx="13">
                  <c:v>457.52066115702502</c:v>
                </c:pt>
                <c:pt idx="14">
                  <c:v>409</c:v>
                </c:pt>
                <c:pt idx="15">
                  <c:v>543</c:v>
                </c:pt>
                <c:pt idx="16">
                  <c:v>320</c:v>
                </c:pt>
                <c:pt idx="17">
                  <c:v>352</c:v>
                </c:pt>
                <c:pt idx="18">
                  <c:v>1036.649214659674</c:v>
                </c:pt>
                <c:pt idx="19">
                  <c:v>0</c:v>
                </c:pt>
                <c:pt idx="20">
                  <c:v>523.07692307692309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D8-4DA7-993D-ABBCC24B0BF8}"/>
            </c:ext>
          </c:extLst>
        </c:ser>
        <c:ser>
          <c:idx val="3"/>
          <c:order val="3"/>
          <c:tx>
            <c:strRef>
              <c:f>Aanbod!$C$196</c:f>
              <c:strCache>
                <c:ptCount val="1"/>
                <c:pt idx="0">
                  <c:v>Kernenergie</c:v>
                </c:pt>
              </c:strCache>
            </c:strRef>
          </c:tx>
          <c:spPr>
            <a:solidFill>
              <a:srgbClr val="FF7C80"/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Aanbod!$D$196:$X$196</c:f>
              <c:numCache>
                <c:formatCode>General</c:formatCode>
                <c:ptCount val="21"/>
                <c:pt idx="0">
                  <c:v>16.399999999999999</c:v>
                </c:pt>
                <c:pt idx="1">
                  <c:v>15.2</c:v>
                </c:pt>
                <c:pt idx="2">
                  <c:v>16</c:v>
                </c:pt>
                <c:pt idx="3">
                  <c:v>12</c:v>
                </c:pt>
                <c:pt idx="4">
                  <c:v>0</c:v>
                </c:pt>
                <c:pt idx="5">
                  <c:v>169.2</c:v>
                </c:pt>
                <c:pt idx="6">
                  <c:v>0</c:v>
                </c:pt>
                <c:pt idx="7">
                  <c:v>0</c:v>
                </c:pt>
                <c:pt idx="8">
                  <c:v>20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251.2396694214855</c:v>
                </c:pt>
                <c:pt idx="13">
                  <c:v>325.289256198347</c:v>
                </c:pt>
                <c:pt idx="14">
                  <c:v>112.4</c:v>
                </c:pt>
                <c:pt idx="15">
                  <c:v>46.4</c:v>
                </c:pt>
                <c:pt idx="16">
                  <c:v>0</c:v>
                </c:pt>
                <c:pt idx="17">
                  <c:v>0</c:v>
                </c:pt>
                <c:pt idx="18">
                  <c:v>12.56544502618015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D8-4DA7-993D-ABBCC24B0BF8}"/>
            </c:ext>
          </c:extLst>
        </c:ser>
        <c:ser>
          <c:idx val="4"/>
          <c:order val="4"/>
          <c:tx>
            <c:strRef>
              <c:f>Aanbod!$C$197</c:f>
              <c:strCache>
                <c:ptCount val="1"/>
                <c:pt idx="0">
                  <c:v>Totaal Traditioneel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Aanbod!$D$197:$X$197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579.69000000000005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D8-4DA7-993D-ABBCC24B0BF8}"/>
            </c:ext>
          </c:extLst>
        </c:ser>
        <c:ser>
          <c:idx val="5"/>
          <c:order val="5"/>
          <c:tx>
            <c:strRef>
              <c:f>Aanbod!$C$198</c:f>
              <c:strCache>
                <c:ptCount val="1"/>
                <c:pt idx="0">
                  <c:v>Biomassa</c:v>
                </c:pt>
              </c:strCache>
            </c:strRef>
          </c:tx>
          <c:spPr>
            <a:solidFill>
              <a:srgbClr val="339933"/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Aanbod!$D$198:$X$198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211.56</c:v>
                </c:pt>
                <c:pt idx="5">
                  <c:v>447.36</c:v>
                </c:pt>
                <c:pt idx="6">
                  <c:v>187</c:v>
                </c:pt>
                <c:pt idx="7">
                  <c:v>68</c:v>
                </c:pt>
                <c:pt idx="8">
                  <c:v>0</c:v>
                </c:pt>
                <c:pt idx="9">
                  <c:v>0</c:v>
                </c:pt>
                <c:pt idx="10">
                  <c:v>234.44</c:v>
                </c:pt>
                <c:pt idx="11">
                  <c:v>241.68</c:v>
                </c:pt>
                <c:pt idx="12">
                  <c:v>626.77685950413354</c:v>
                </c:pt>
                <c:pt idx="13">
                  <c:v>322.64462809917438</c:v>
                </c:pt>
                <c:pt idx="14">
                  <c:v>728</c:v>
                </c:pt>
                <c:pt idx="15">
                  <c:v>659</c:v>
                </c:pt>
                <c:pt idx="16">
                  <c:v>848</c:v>
                </c:pt>
                <c:pt idx="17">
                  <c:v>910</c:v>
                </c:pt>
                <c:pt idx="18">
                  <c:v>132</c:v>
                </c:pt>
                <c:pt idx="19">
                  <c:v>1717.6</c:v>
                </c:pt>
                <c:pt idx="20">
                  <c:v>323.07692307691963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D8-4DA7-993D-ABBCC24B0BF8}"/>
            </c:ext>
          </c:extLst>
        </c:ser>
        <c:ser>
          <c:idx val="6"/>
          <c:order val="6"/>
          <c:tx>
            <c:strRef>
              <c:f>Aanbod!$C$199</c:f>
              <c:strCache>
                <c:ptCount val="1"/>
                <c:pt idx="0">
                  <c:v>Zon PV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Aanbod!$D$199:$X$199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1.08</c:v>
                </c:pt>
                <c:pt idx="5">
                  <c:v>1.08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8.6399999999999988</c:v>
                </c:pt>
                <c:pt idx="11">
                  <c:v>2.88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772.92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CD8-4DA7-993D-ABBCC24B0BF8}"/>
            </c:ext>
          </c:extLst>
        </c:ser>
        <c:ser>
          <c:idx val="7"/>
          <c:order val="7"/>
          <c:tx>
            <c:strRef>
              <c:f>Aanbod!$C$200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Aanbod!$D$200:$X$200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142.56</c:v>
                </c:pt>
                <c:pt idx="11">
                  <c:v>64.08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122.4</c:v>
                </c:pt>
                <c:pt idx="19">
                  <c:v>343.52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CD8-4DA7-993D-ABBCC24B0BF8}"/>
            </c:ext>
          </c:extLst>
        </c:ser>
        <c:ser>
          <c:idx val="8"/>
          <c:order val="8"/>
          <c:tx>
            <c:strRef>
              <c:f>Aanbod!$C$201</c:f>
              <c:strCache>
                <c:ptCount val="1"/>
                <c:pt idx="0">
                  <c:v>Water</c:v>
                </c:pt>
              </c:strCache>
            </c:strRef>
          </c:tx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Aanbod!$D$201:$X$201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0.36</c:v>
                </c:pt>
                <c:pt idx="5">
                  <c:v>0.36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0.36</c:v>
                </c:pt>
                <c:pt idx="11">
                  <c:v>0.36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CD8-4DA7-993D-ABBCC24B0BF8}"/>
            </c:ext>
          </c:extLst>
        </c:ser>
        <c:ser>
          <c:idx val="9"/>
          <c:order val="9"/>
          <c:tx>
            <c:strRef>
              <c:f>Aanbod!$C$202</c:f>
              <c:strCache>
                <c:ptCount val="1"/>
                <c:pt idx="0">
                  <c:v>Wind, PV, Hydro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Aanbod!$D$202:$X$202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14</c:v>
                </c:pt>
                <c:pt idx="16">
                  <c:v>163.19999999999999</c:v>
                </c:pt>
                <c:pt idx="17">
                  <c:v>172.4</c:v>
                </c:pt>
                <c:pt idx="18">
                  <c:v>0</c:v>
                </c:pt>
                <c:pt idx="19">
                  <c:v>0</c:v>
                </c:pt>
                <c:pt idx="20">
                  <c:v>107.6923076923121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CD8-4DA7-993D-ABBCC24B0BF8}"/>
            </c:ext>
          </c:extLst>
        </c:ser>
        <c:ser>
          <c:idx val="10"/>
          <c:order val="10"/>
          <c:tx>
            <c:strRef>
              <c:f>Aanbod!$C$203</c:f>
              <c:strCache>
                <c:ptCount val="1"/>
                <c:pt idx="0">
                  <c:v>Zonnecollectoren, geothermie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2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CCD8-4DA7-993D-ABBCC24B0BF8}"/>
              </c:ext>
            </c:extLst>
          </c:dPt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Aanbod!$D$203:$X$203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107.6923076923101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CD8-4DA7-993D-ABBCC24B0BF8}"/>
            </c:ext>
          </c:extLst>
        </c:ser>
        <c:ser>
          <c:idx val="12"/>
          <c:order val="11"/>
          <c:tx>
            <c:strRef>
              <c:f>Aanbod!$C$204</c:f>
              <c:strCache>
                <c:ptCount val="1"/>
                <c:pt idx="0">
                  <c:v>Hernieuwbaar overig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Aanbod!$D$204:$X$204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26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524</c:v>
                </c:pt>
                <c:pt idx="15">
                  <c:v>462</c:v>
                </c:pt>
                <c:pt idx="16">
                  <c:v>752</c:v>
                </c:pt>
                <c:pt idx="17">
                  <c:v>567</c:v>
                </c:pt>
                <c:pt idx="18">
                  <c:v>54</c:v>
                </c:pt>
                <c:pt idx="19">
                  <c:v>0</c:v>
                </c:pt>
                <c:pt idx="20">
                  <c:v>138.46153846153001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CD8-4DA7-993D-ABBCC24B0BF8}"/>
            </c:ext>
          </c:extLst>
        </c:ser>
        <c:ser>
          <c:idx val="11"/>
          <c:order val="12"/>
          <c:tx>
            <c:strRef>
              <c:f>Aanbod!$C$205</c:f>
              <c:strCache>
                <c:ptCount val="1"/>
                <c:pt idx="0">
                  <c:v>Totaal hernieuwbaar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Aanbod!$D$192:$X$192</c:f>
              <c:strCache>
                <c:ptCount val="21"/>
                <c:pt idx="0">
                  <c:v>CBS (2000)</c:v>
                </c:pt>
                <c:pt idx="1">
                  <c:v>CBS (2010)</c:v>
                </c:pt>
                <c:pt idx="2">
                  <c:v>ECN REF-vast (2020)</c:v>
                </c:pt>
                <c:pt idx="3">
                  <c:v>ECN REF-geen (2020)</c:v>
                </c:pt>
                <c:pt idx="4">
                  <c:v>CPB/MNP - GE (2040)</c:v>
                </c:pt>
                <c:pt idx="5">
                  <c:v>CPB/MNP - TM (2040)</c:v>
                </c:pt>
                <c:pt idx="6">
                  <c:v>PBL/ECN - Ref (2050)*</c:v>
                </c:pt>
                <c:pt idx="7">
                  <c:v>Greenpeace - Reference (2050)</c:v>
                </c:pt>
                <c:pt idx="8">
                  <c:v>ECN REF-plan (2020)</c:v>
                </c:pt>
                <c:pt idx="9">
                  <c:v>ECN Optiedoc - duurz (2020)</c:v>
                </c:pt>
                <c:pt idx="10">
                  <c:v>CPB/MNP - SE (2040)</c:v>
                </c:pt>
                <c:pt idx="11">
                  <c:v>CPB/MNP - RC (2040)</c:v>
                </c:pt>
                <c:pt idx="12">
                  <c:v>PBL/ECN - max bio (2050)*</c:v>
                </c:pt>
                <c:pt idx="13">
                  <c:v>PBL/ECN - max elek (2050)*</c:v>
                </c:pt>
                <c:pt idx="14">
                  <c:v>SEO - BAU PA Fossiel (2050)</c:v>
                </c:pt>
                <c:pt idx="15">
                  <c:v>SEO - BM PA Fossiel (2050)</c:v>
                </c:pt>
                <c:pt idx="16">
                  <c:v>SEO - BAU PA Hernieuwbaar (2050)</c:v>
                </c:pt>
                <c:pt idx="17">
                  <c:v>SEO - BM PA Hernieuwbaar (2050)</c:v>
                </c:pt>
                <c:pt idx="18">
                  <c:v>Green4sure (2030)</c:v>
                </c:pt>
                <c:pt idx="19">
                  <c:v>KIVI NIRIA (2050)</c:v>
                </c:pt>
                <c:pt idx="20">
                  <c:v>Greenpeace - Revolution (2050)</c:v>
                </c:pt>
              </c:strCache>
            </c:strRef>
          </c:cat>
          <c:val>
            <c:numRef>
              <c:f>Aanbod!$D$205:$X$205</c:f>
              <c:numCache>
                <c:formatCode>General</c:formatCode>
                <c:ptCount val="21"/>
                <c:pt idx="0">
                  <c:v>53</c:v>
                </c:pt>
                <c:pt idx="1">
                  <c:v>127</c:v>
                </c:pt>
                <c:pt idx="2">
                  <c:v>219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508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D8-4DA7-993D-ABBCC24B0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230080"/>
        <c:axId val="96971584"/>
      </c:barChart>
      <c:catAx>
        <c:axId val="7723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971584"/>
        <c:crosses val="autoZero"/>
        <c:auto val="1"/>
        <c:lblAlgn val="ctr"/>
        <c:lblOffset val="100"/>
        <c:noMultiLvlLbl val="0"/>
      </c:catAx>
      <c:valAx>
        <c:axId val="96971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23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72248521315336"/>
          <c:y val="0.22656515240132247"/>
          <c:w val="0.20277514786846643"/>
          <c:h val="0.63883891887562994"/>
        </c:manualLayout>
      </c:layout>
      <c:overlay val="0"/>
      <c:txPr>
        <a:bodyPr/>
        <a:lstStyle/>
        <a:p>
          <a:pPr>
            <a:defRPr sz="1100"/>
          </a:pPr>
          <a:endParaRPr lang="nl-N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1BD53-DBE7-4AAB-9BA4-E7E3AC4FE9C7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BDD3162-4DE0-4B9A-BC42-2C71C030F663}">
      <dgm:prSet phldrT="[Text]"/>
      <dgm:spPr/>
      <dgm:t>
        <a:bodyPr/>
        <a:lstStyle/>
        <a:p>
          <a:r>
            <a:rPr lang="en-GB" b="1" dirty="0"/>
            <a:t>TECHNOLOGY</a:t>
          </a:r>
        </a:p>
      </dgm:t>
    </dgm:pt>
    <dgm:pt modelId="{854DCBEF-2E69-4B20-B29F-D9935F74C699}" type="parTrans" cxnId="{E519A2FC-F223-49D1-8A4B-3F4DD42E48C6}">
      <dgm:prSet/>
      <dgm:spPr/>
      <dgm:t>
        <a:bodyPr/>
        <a:lstStyle/>
        <a:p>
          <a:endParaRPr lang="en-GB" b="1"/>
        </a:p>
      </dgm:t>
    </dgm:pt>
    <dgm:pt modelId="{79066CAB-1F59-4D31-A5F8-EDE6CE41E905}" type="sibTrans" cxnId="{E519A2FC-F223-49D1-8A4B-3F4DD42E48C6}">
      <dgm:prSet/>
      <dgm:spPr/>
      <dgm:t>
        <a:bodyPr/>
        <a:lstStyle/>
        <a:p>
          <a:endParaRPr lang="en-GB" b="1"/>
        </a:p>
      </dgm:t>
    </dgm:pt>
    <dgm:pt modelId="{06CE04F5-1DDE-4F80-81FB-216A358F3F38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1" dirty="0"/>
            <a:t>REGULATORY</a:t>
          </a:r>
        </a:p>
      </dgm:t>
    </dgm:pt>
    <dgm:pt modelId="{AFB23AF3-B8DB-4513-A4FB-551552A8047A}" type="parTrans" cxnId="{DA00EA5A-CDFC-48C5-9F69-2649C710FCB8}">
      <dgm:prSet/>
      <dgm:spPr/>
      <dgm:t>
        <a:bodyPr/>
        <a:lstStyle/>
        <a:p>
          <a:endParaRPr lang="en-GB" b="1"/>
        </a:p>
      </dgm:t>
    </dgm:pt>
    <dgm:pt modelId="{4EBC2247-2144-45F0-A490-87A9C16C28CE}" type="sibTrans" cxnId="{DA00EA5A-CDFC-48C5-9F69-2649C710FCB8}">
      <dgm:prSet/>
      <dgm:spPr/>
      <dgm:t>
        <a:bodyPr/>
        <a:lstStyle/>
        <a:p>
          <a:endParaRPr lang="en-GB" b="1"/>
        </a:p>
      </dgm:t>
    </dgm:pt>
    <dgm:pt modelId="{70EDD596-798E-4EAC-9DE3-635C9678852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b="1" dirty="0"/>
            <a:t>ECONOMY</a:t>
          </a:r>
        </a:p>
      </dgm:t>
    </dgm:pt>
    <dgm:pt modelId="{89A04BBC-8E13-42B6-BEF6-D64588ABB3B3}" type="parTrans" cxnId="{0DA04720-24BF-4E92-AE9E-8F6449463F45}">
      <dgm:prSet/>
      <dgm:spPr/>
      <dgm:t>
        <a:bodyPr/>
        <a:lstStyle/>
        <a:p>
          <a:endParaRPr lang="en-GB" b="1"/>
        </a:p>
      </dgm:t>
    </dgm:pt>
    <dgm:pt modelId="{E9DA1EFD-EE35-4A9F-B018-ABED89A3C374}" type="sibTrans" cxnId="{0DA04720-24BF-4E92-AE9E-8F6449463F45}">
      <dgm:prSet/>
      <dgm:spPr/>
      <dgm:t>
        <a:bodyPr/>
        <a:lstStyle/>
        <a:p>
          <a:endParaRPr lang="en-GB" b="1"/>
        </a:p>
      </dgm:t>
    </dgm:pt>
    <dgm:pt modelId="{C4D58BBF-9C98-40A6-8031-9DFD93809954}">
      <dgm:prSet phldrT="[Text]"/>
      <dgm:spPr>
        <a:solidFill>
          <a:schemeClr val="tx2"/>
        </a:solidFill>
      </dgm:spPr>
      <dgm:t>
        <a:bodyPr/>
        <a:lstStyle/>
        <a:p>
          <a:r>
            <a:rPr lang="en-GB" b="1" dirty="0"/>
            <a:t>SOCIAL</a:t>
          </a:r>
        </a:p>
      </dgm:t>
    </dgm:pt>
    <dgm:pt modelId="{3346B983-6BDA-4647-AC89-0E33BE20F40B}" type="parTrans" cxnId="{C86FC74E-3D16-48AF-A4D2-D256A9B8CCBC}">
      <dgm:prSet/>
      <dgm:spPr/>
      <dgm:t>
        <a:bodyPr/>
        <a:lstStyle/>
        <a:p>
          <a:endParaRPr lang="en-GB" b="1"/>
        </a:p>
      </dgm:t>
    </dgm:pt>
    <dgm:pt modelId="{ADD9777B-B803-4D3D-AA33-517A40554D81}" type="sibTrans" cxnId="{C86FC74E-3D16-48AF-A4D2-D256A9B8CCBC}">
      <dgm:prSet/>
      <dgm:spPr/>
      <dgm:t>
        <a:bodyPr/>
        <a:lstStyle/>
        <a:p>
          <a:endParaRPr lang="en-GB" b="1"/>
        </a:p>
      </dgm:t>
    </dgm:pt>
    <dgm:pt modelId="{9F1BBAFC-6B05-42D2-A37E-5EB766AE43FB}" type="pres">
      <dgm:prSet presAssocID="{0371BD53-DBE7-4AAB-9BA4-E7E3AC4FE9C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15D2AE5-74A6-41DE-8208-EEB2A74A8510}" type="pres">
      <dgm:prSet presAssocID="{1BDD3162-4DE0-4B9A-BC42-2C71C030F663}" presName="centerShape" presStyleLbl="node0" presStyleIdx="0" presStyleCnt="1"/>
      <dgm:spPr/>
    </dgm:pt>
    <dgm:pt modelId="{20FF05F6-7114-47FA-898C-55FCBCB2D936}" type="pres">
      <dgm:prSet presAssocID="{AFB23AF3-B8DB-4513-A4FB-551552A8047A}" presName="Name9" presStyleLbl="parChTrans1D2" presStyleIdx="0" presStyleCnt="3"/>
      <dgm:spPr/>
    </dgm:pt>
    <dgm:pt modelId="{7F64CBC5-B9AB-4FCC-AD57-E29C455D0402}" type="pres">
      <dgm:prSet presAssocID="{AFB23AF3-B8DB-4513-A4FB-551552A8047A}" presName="connTx" presStyleLbl="parChTrans1D2" presStyleIdx="0" presStyleCnt="3"/>
      <dgm:spPr/>
    </dgm:pt>
    <dgm:pt modelId="{2F88F64E-A63C-48FA-A5BB-126D1FDAC3A6}" type="pres">
      <dgm:prSet presAssocID="{06CE04F5-1DDE-4F80-81FB-216A358F3F38}" presName="node" presStyleLbl="node1" presStyleIdx="0" presStyleCnt="3">
        <dgm:presLayoutVars>
          <dgm:bulletEnabled val="1"/>
        </dgm:presLayoutVars>
      </dgm:prSet>
      <dgm:spPr/>
    </dgm:pt>
    <dgm:pt modelId="{54B62F99-D81E-486C-9AEC-0DBE3F26BD3A}" type="pres">
      <dgm:prSet presAssocID="{89A04BBC-8E13-42B6-BEF6-D64588ABB3B3}" presName="Name9" presStyleLbl="parChTrans1D2" presStyleIdx="1" presStyleCnt="3"/>
      <dgm:spPr/>
    </dgm:pt>
    <dgm:pt modelId="{3E4BE21E-FB87-426F-AF22-DAD3D86EEA9D}" type="pres">
      <dgm:prSet presAssocID="{89A04BBC-8E13-42B6-BEF6-D64588ABB3B3}" presName="connTx" presStyleLbl="parChTrans1D2" presStyleIdx="1" presStyleCnt="3"/>
      <dgm:spPr/>
    </dgm:pt>
    <dgm:pt modelId="{A90BF6E0-C761-49CB-9E73-20F16CEE724A}" type="pres">
      <dgm:prSet presAssocID="{70EDD596-798E-4EAC-9DE3-635C9678852F}" presName="node" presStyleLbl="node1" presStyleIdx="1" presStyleCnt="3">
        <dgm:presLayoutVars>
          <dgm:bulletEnabled val="1"/>
        </dgm:presLayoutVars>
      </dgm:prSet>
      <dgm:spPr/>
    </dgm:pt>
    <dgm:pt modelId="{6B07A4DB-6C89-41F1-BCD0-6D0170D6D647}" type="pres">
      <dgm:prSet presAssocID="{3346B983-6BDA-4647-AC89-0E33BE20F40B}" presName="Name9" presStyleLbl="parChTrans1D2" presStyleIdx="2" presStyleCnt="3"/>
      <dgm:spPr/>
    </dgm:pt>
    <dgm:pt modelId="{D00357BF-E0F4-4E7B-8147-98EE44F2E477}" type="pres">
      <dgm:prSet presAssocID="{3346B983-6BDA-4647-AC89-0E33BE20F40B}" presName="connTx" presStyleLbl="parChTrans1D2" presStyleIdx="2" presStyleCnt="3"/>
      <dgm:spPr/>
    </dgm:pt>
    <dgm:pt modelId="{F76FA271-271E-4F35-81E1-58A6C8E3C600}" type="pres">
      <dgm:prSet presAssocID="{C4D58BBF-9C98-40A6-8031-9DFD93809954}" presName="node" presStyleLbl="node1" presStyleIdx="2" presStyleCnt="3">
        <dgm:presLayoutVars>
          <dgm:bulletEnabled val="1"/>
        </dgm:presLayoutVars>
      </dgm:prSet>
      <dgm:spPr/>
    </dgm:pt>
  </dgm:ptLst>
  <dgm:cxnLst>
    <dgm:cxn modelId="{0DA04720-24BF-4E92-AE9E-8F6449463F45}" srcId="{1BDD3162-4DE0-4B9A-BC42-2C71C030F663}" destId="{70EDD596-798E-4EAC-9DE3-635C9678852F}" srcOrd="1" destOrd="0" parTransId="{89A04BBC-8E13-42B6-BEF6-D64588ABB3B3}" sibTransId="{E9DA1EFD-EE35-4A9F-B018-ABED89A3C374}"/>
    <dgm:cxn modelId="{DC2AE43A-3ED3-46A3-ACE3-2CE92DE1092F}" type="presOf" srcId="{AFB23AF3-B8DB-4513-A4FB-551552A8047A}" destId="{20FF05F6-7114-47FA-898C-55FCBCB2D936}" srcOrd="0" destOrd="0" presId="urn:microsoft.com/office/officeart/2005/8/layout/radial1"/>
    <dgm:cxn modelId="{7E7BD840-54D0-47E5-AB46-3B92E4D09BC0}" type="presOf" srcId="{70EDD596-798E-4EAC-9DE3-635C9678852F}" destId="{A90BF6E0-C761-49CB-9E73-20F16CEE724A}" srcOrd="0" destOrd="0" presId="urn:microsoft.com/office/officeart/2005/8/layout/radial1"/>
    <dgm:cxn modelId="{C86FC74E-3D16-48AF-A4D2-D256A9B8CCBC}" srcId="{1BDD3162-4DE0-4B9A-BC42-2C71C030F663}" destId="{C4D58BBF-9C98-40A6-8031-9DFD93809954}" srcOrd="2" destOrd="0" parTransId="{3346B983-6BDA-4647-AC89-0E33BE20F40B}" sibTransId="{ADD9777B-B803-4D3D-AA33-517A40554D81}"/>
    <dgm:cxn modelId="{37476856-F34A-42C1-AE5D-213C78AFD6B0}" type="presOf" srcId="{AFB23AF3-B8DB-4513-A4FB-551552A8047A}" destId="{7F64CBC5-B9AB-4FCC-AD57-E29C455D0402}" srcOrd="1" destOrd="0" presId="urn:microsoft.com/office/officeart/2005/8/layout/radial1"/>
    <dgm:cxn modelId="{EA229978-DE3E-4EBE-B19E-E67B7A0C5653}" type="presOf" srcId="{3346B983-6BDA-4647-AC89-0E33BE20F40B}" destId="{D00357BF-E0F4-4E7B-8147-98EE44F2E477}" srcOrd="1" destOrd="0" presId="urn:microsoft.com/office/officeart/2005/8/layout/radial1"/>
    <dgm:cxn modelId="{7BCE817A-4550-400D-A136-59C92D06FD29}" type="presOf" srcId="{89A04BBC-8E13-42B6-BEF6-D64588ABB3B3}" destId="{3E4BE21E-FB87-426F-AF22-DAD3D86EEA9D}" srcOrd="1" destOrd="0" presId="urn:microsoft.com/office/officeart/2005/8/layout/radial1"/>
    <dgm:cxn modelId="{DA00EA5A-CDFC-48C5-9F69-2649C710FCB8}" srcId="{1BDD3162-4DE0-4B9A-BC42-2C71C030F663}" destId="{06CE04F5-1DDE-4F80-81FB-216A358F3F38}" srcOrd="0" destOrd="0" parTransId="{AFB23AF3-B8DB-4513-A4FB-551552A8047A}" sibTransId="{4EBC2247-2144-45F0-A490-87A9C16C28CE}"/>
    <dgm:cxn modelId="{9CBB828C-1991-42AC-8E63-C574401DF8D3}" type="presOf" srcId="{1BDD3162-4DE0-4B9A-BC42-2C71C030F663}" destId="{B15D2AE5-74A6-41DE-8208-EEB2A74A8510}" srcOrd="0" destOrd="0" presId="urn:microsoft.com/office/officeart/2005/8/layout/radial1"/>
    <dgm:cxn modelId="{FA88A48C-CC57-4465-A598-48E5334A97D1}" type="presOf" srcId="{C4D58BBF-9C98-40A6-8031-9DFD93809954}" destId="{F76FA271-271E-4F35-81E1-58A6C8E3C600}" srcOrd="0" destOrd="0" presId="urn:microsoft.com/office/officeart/2005/8/layout/radial1"/>
    <dgm:cxn modelId="{3D6BFB98-4715-4877-B2F2-9F303BB5ED81}" type="presOf" srcId="{89A04BBC-8E13-42B6-BEF6-D64588ABB3B3}" destId="{54B62F99-D81E-486C-9AEC-0DBE3F26BD3A}" srcOrd="0" destOrd="0" presId="urn:microsoft.com/office/officeart/2005/8/layout/radial1"/>
    <dgm:cxn modelId="{EE3239CD-C170-48AB-B968-6DB6C45E5A70}" type="presOf" srcId="{06CE04F5-1DDE-4F80-81FB-216A358F3F38}" destId="{2F88F64E-A63C-48FA-A5BB-126D1FDAC3A6}" srcOrd="0" destOrd="0" presId="urn:microsoft.com/office/officeart/2005/8/layout/radial1"/>
    <dgm:cxn modelId="{DCBBC6EA-DC99-4AB7-A163-2A7BD7C46C50}" type="presOf" srcId="{3346B983-6BDA-4647-AC89-0E33BE20F40B}" destId="{6B07A4DB-6C89-41F1-BCD0-6D0170D6D647}" srcOrd="0" destOrd="0" presId="urn:microsoft.com/office/officeart/2005/8/layout/radial1"/>
    <dgm:cxn modelId="{C524BAEE-A5DC-4D5F-95E5-FB67F472D295}" type="presOf" srcId="{0371BD53-DBE7-4AAB-9BA4-E7E3AC4FE9C7}" destId="{9F1BBAFC-6B05-42D2-A37E-5EB766AE43FB}" srcOrd="0" destOrd="0" presId="urn:microsoft.com/office/officeart/2005/8/layout/radial1"/>
    <dgm:cxn modelId="{E519A2FC-F223-49D1-8A4B-3F4DD42E48C6}" srcId="{0371BD53-DBE7-4AAB-9BA4-E7E3AC4FE9C7}" destId="{1BDD3162-4DE0-4B9A-BC42-2C71C030F663}" srcOrd="0" destOrd="0" parTransId="{854DCBEF-2E69-4B20-B29F-D9935F74C699}" sibTransId="{79066CAB-1F59-4D31-A5F8-EDE6CE41E905}"/>
    <dgm:cxn modelId="{A3093C00-5A2D-4D62-B909-75272CC56A69}" type="presParOf" srcId="{9F1BBAFC-6B05-42D2-A37E-5EB766AE43FB}" destId="{B15D2AE5-74A6-41DE-8208-EEB2A74A8510}" srcOrd="0" destOrd="0" presId="urn:microsoft.com/office/officeart/2005/8/layout/radial1"/>
    <dgm:cxn modelId="{80C414B5-DA07-42CF-9A10-7DE5FB7BC42E}" type="presParOf" srcId="{9F1BBAFC-6B05-42D2-A37E-5EB766AE43FB}" destId="{20FF05F6-7114-47FA-898C-55FCBCB2D936}" srcOrd="1" destOrd="0" presId="urn:microsoft.com/office/officeart/2005/8/layout/radial1"/>
    <dgm:cxn modelId="{0699DB14-EA31-4006-A892-56925C2EC8F8}" type="presParOf" srcId="{20FF05F6-7114-47FA-898C-55FCBCB2D936}" destId="{7F64CBC5-B9AB-4FCC-AD57-E29C455D0402}" srcOrd="0" destOrd="0" presId="urn:microsoft.com/office/officeart/2005/8/layout/radial1"/>
    <dgm:cxn modelId="{E58AA61D-D4F3-4FD5-93BB-7B8D29C58FEE}" type="presParOf" srcId="{9F1BBAFC-6B05-42D2-A37E-5EB766AE43FB}" destId="{2F88F64E-A63C-48FA-A5BB-126D1FDAC3A6}" srcOrd="2" destOrd="0" presId="urn:microsoft.com/office/officeart/2005/8/layout/radial1"/>
    <dgm:cxn modelId="{AB14C3F8-DCFA-4D77-B5DF-08B65BA7234C}" type="presParOf" srcId="{9F1BBAFC-6B05-42D2-A37E-5EB766AE43FB}" destId="{54B62F99-D81E-486C-9AEC-0DBE3F26BD3A}" srcOrd="3" destOrd="0" presId="urn:microsoft.com/office/officeart/2005/8/layout/radial1"/>
    <dgm:cxn modelId="{3743CF68-F14C-4306-9D40-C5C86620535B}" type="presParOf" srcId="{54B62F99-D81E-486C-9AEC-0DBE3F26BD3A}" destId="{3E4BE21E-FB87-426F-AF22-DAD3D86EEA9D}" srcOrd="0" destOrd="0" presId="urn:microsoft.com/office/officeart/2005/8/layout/radial1"/>
    <dgm:cxn modelId="{DF5C78F1-67C4-43E4-B5B1-28E13C654B7B}" type="presParOf" srcId="{9F1BBAFC-6B05-42D2-A37E-5EB766AE43FB}" destId="{A90BF6E0-C761-49CB-9E73-20F16CEE724A}" srcOrd="4" destOrd="0" presId="urn:microsoft.com/office/officeart/2005/8/layout/radial1"/>
    <dgm:cxn modelId="{F2CA44F1-8641-4CBF-81BA-B84C464D4F10}" type="presParOf" srcId="{9F1BBAFC-6B05-42D2-A37E-5EB766AE43FB}" destId="{6B07A4DB-6C89-41F1-BCD0-6D0170D6D647}" srcOrd="5" destOrd="0" presId="urn:microsoft.com/office/officeart/2005/8/layout/radial1"/>
    <dgm:cxn modelId="{15056822-3A1D-4D0C-A2BF-E42B7E4F3081}" type="presParOf" srcId="{6B07A4DB-6C89-41F1-BCD0-6D0170D6D647}" destId="{D00357BF-E0F4-4E7B-8147-98EE44F2E477}" srcOrd="0" destOrd="0" presId="urn:microsoft.com/office/officeart/2005/8/layout/radial1"/>
    <dgm:cxn modelId="{3D58EECC-65FB-4575-904C-46306DAB3B93}" type="presParOf" srcId="{9F1BBAFC-6B05-42D2-A37E-5EB766AE43FB}" destId="{F76FA271-271E-4F35-81E1-58A6C8E3C600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D2AE5-74A6-41DE-8208-EEB2A74A8510}">
      <dsp:nvSpPr>
        <dsp:cNvPr id="0" name=""/>
        <dsp:cNvSpPr/>
      </dsp:nvSpPr>
      <dsp:spPr>
        <a:xfrm>
          <a:off x="1770310" y="1343810"/>
          <a:ext cx="1031378" cy="10313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TECHNOLOGY</a:t>
          </a:r>
        </a:p>
      </dsp:txBody>
      <dsp:txXfrm>
        <a:off x="1921352" y="1494852"/>
        <a:ext cx="729294" cy="729294"/>
      </dsp:txXfrm>
    </dsp:sp>
    <dsp:sp modelId="{20FF05F6-7114-47FA-898C-55FCBCB2D936}">
      <dsp:nvSpPr>
        <dsp:cNvPr id="0" name=""/>
        <dsp:cNvSpPr/>
      </dsp:nvSpPr>
      <dsp:spPr>
        <a:xfrm rot="16200000">
          <a:off x="2130690" y="1168197"/>
          <a:ext cx="310619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310619" y="20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/>
        </a:p>
      </dsp:txBody>
      <dsp:txXfrm>
        <a:off x="2278234" y="1180734"/>
        <a:ext cx="15530" cy="15530"/>
      </dsp:txXfrm>
    </dsp:sp>
    <dsp:sp modelId="{2F88F64E-A63C-48FA-A5BB-126D1FDAC3A6}">
      <dsp:nvSpPr>
        <dsp:cNvPr id="0" name=""/>
        <dsp:cNvSpPr/>
      </dsp:nvSpPr>
      <dsp:spPr>
        <a:xfrm>
          <a:off x="1770310" y="1811"/>
          <a:ext cx="1031378" cy="103137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REGULATORY</a:t>
          </a:r>
        </a:p>
      </dsp:txBody>
      <dsp:txXfrm>
        <a:off x="1921352" y="152853"/>
        <a:ext cx="729294" cy="729294"/>
      </dsp:txXfrm>
    </dsp:sp>
    <dsp:sp modelId="{54B62F99-D81E-486C-9AEC-0DBE3F26BD3A}">
      <dsp:nvSpPr>
        <dsp:cNvPr id="0" name=""/>
        <dsp:cNvSpPr/>
      </dsp:nvSpPr>
      <dsp:spPr>
        <a:xfrm rot="1800000">
          <a:off x="2711792" y="2174696"/>
          <a:ext cx="310619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310619" y="20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/>
        </a:p>
      </dsp:txBody>
      <dsp:txXfrm>
        <a:off x="2859336" y="2187233"/>
        <a:ext cx="15530" cy="15530"/>
      </dsp:txXfrm>
    </dsp:sp>
    <dsp:sp modelId="{A90BF6E0-C761-49CB-9E73-20F16CEE724A}">
      <dsp:nvSpPr>
        <dsp:cNvPr id="0" name=""/>
        <dsp:cNvSpPr/>
      </dsp:nvSpPr>
      <dsp:spPr>
        <a:xfrm>
          <a:off x="2932515" y="2014809"/>
          <a:ext cx="1031378" cy="1031378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ECONOMY</a:t>
          </a:r>
        </a:p>
      </dsp:txBody>
      <dsp:txXfrm>
        <a:off x="3083557" y="2165851"/>
        <a:ext cx="729294" cy="729294"/>
      </dsp:txXfrm>
    </dsp:sp>
    <dsp:sp modelId="{6B07A4DB-6C89-41F1-BCD0-6D0170D6D647}">
      <dsp:nvSpPr>
        <dsp:cNvPr id="0" name=""/>
        <dsp:cNvSpPr/>
      </dsp:nvSpPr>
      <dsp:spPr>
        <a:xfrm rot="9000000">
          <a:off x="1549588" y="2174696"/>
          <a:ext cx="310619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310619" y="20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/>
        </a:p>
      </dsp:txBody>
      <dsp:txXfrm rot="10800000">
        <a:off x="1697132" y="2187233"/>
        <a:ext cx="15530" cy="15530"/>
      </dsp:txXfrm>
    </dsp:sp>
    <dsp:sp modelId="{F76FA271-271E-4F35-81E1-58A6C8E3C600}">
      <dsp:nvSpPr>
        <dsp:cNvPr id="0" name=""/>
        <dsp:cNvSpPr/>
      </dsp:nvSpPr>
      <dsp:spPr>
        <a:xfrm>
          <a:off x="608106" y="2014809"/>
          <a:ext cx="1031378" cy="1031378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SOCIAL</a:t>
          </a:r>
        </a:p>
      </dsp:txBody>
      <dsp:txXfrm>
        <a:off x="759148" y="2165851"/>
        <a:ext cx="729294" cy="729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0.11446</cdr:x>
      <cdr:y>0.08674</cdr:y>
    </cdr:from>
    <cdr:to>
      <cdr:x>0.33735</cdr:x>
      <cdr:y>0.18494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5415" y="560917"/>
          <a:ext cx="1957917" cy="63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nl-NL" sz="900" b="0"/>
        </a:p>
      </cdr:txBody>
    </cdr:sp>
  </cdr:relSizeAnchor>
  <cdr:relSizeAnchor xmlns:cdr="http://schemas.openxmlformats.org/drawingml/2006/chartDrawing">
    <cdr:from>
      <cdr:x>0.12169</cdr:x>
      <cdr:y>0.12602</cdr:y>
    </cdr:from>
    <cdr:to>
      <cdr:x>0.32851</cdr:x>
      <cdr:y>0.17723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53008" y="851575"/>
          <a:ext cx="1789663" cy="34601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40000"/>
            <a:lumOff val="60000"/>
          </a:schemeClr>
        </a:solidFill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nl-NL" sz="1400" b="1" dirty="0">
              <a:solidFill>
                <a:srgbClr val="000000"/>
              </a:solidFill>
            </a:rPr>
            <a:t>CO2-emissions </a:t>
          </a:r>
          <a:r>
            <a:rPr lang="nl-NL" sz="1400" b="1" dirty="0" err="1">
              <a:solidFill>
                <a:srgbClr val="000000"/>
              </a:solidFill>
            </a:rPr>
            <a:t>rise</a:t>
          </a:r>
          <a:endParaRPr lang="nl-NL" sz="14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0.51687</cdr:x>
      <cdr:y>0.14566</cdr:y>
    </cdr:from>
    <cdr:to>
      <cdr:x>0.62096</cdr:x>
      <cdr:y>0.28707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540248" y="9419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nl-NL" sz="900" b="0"/>
        </a:p>
      </cdr:txBody>
    </cdr:sp>
  </cdr:relSizeAnchor>
  <cdr:relSizeAnchor xmlns:cdr="http://schemas.openxmlformats.org/drawingml/2006/chartDrawing">
    <cdr:from>
      <cdr:x>0.05904</cdr:x>
      <cdr:y>0.11129</cdr:y>
    </cdr:from>
    <cdr:to>
      <cdr:x>0.11687</cdr:x>
      <cdr:y>0.37152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8582" y="719666"/>
          <a:ext cx="508000" cy="168275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vert="vert270" wrap="square" rtlCol="0" anchor="ctr"/>
        <a:lstStyle xmlns:a="http://schemas.openxmlformats.org/drawingml/2006/main"/>
        <a:p xmlns:a="http://schemas.openxmlformats.org/drawingml/2006/main">
          <a:pPr algn="ctr"/>
          <a:r>
            <a:rPr lang="nl-NL" sz="1400" b="1" dirty="0" err="1">
              <a:solidFill>
                <a:srgbClr val="000000"/>
              </a:solidFill>
            </a:rPr>
            <a:t>Historisc</a:t>
          </a:r>
          <a:r>
            <a:rPr lang="nl-NL" sz="1400" b="1" dirty="0">
              <a:solidFill>
                <a:srgbClr val="000000"/>
              </a:solidFill>
            </a:rPr>
            <a:t> trend</a:t>
          </a:r>
        </a:p>
      </cdr:txBody>
    </cdr:sp>
  </cdr:relSizeAnchor>
  <cdr:relSizeAnchor xmlns:cdr="http://schemas.openxmlformats.org/drawingml/2006/chartDrawing">
    <cdr:from>
      <cdr:x>0.33735</cdr:x>
      <cdr:y>0.22259</cdr:y>
    </cdr:from>
    <cdr:to>
      <cdr:x>0.76024</cdr:x>
      <cdr:y>0.27169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63332" y="1439333"/>
          <a:ext cx="3714750" cy="3175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60000"/>
            <a:lumOff val="40000"/>
          </a:schemeClr>
        </a:solidFill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400" b="1" dirty="0">
              <a:solidFill>
                <a:srgbClr val="000000"/>
              </a:solidFill>
            </a:rPr>
            <a:t>CO2-emissions decline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8245B-421D-124E-B271-F32D3D456A74}" type="datetimeFigureOut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F07F6-6E14-D248-825A-817D385E6D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7981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0DFCB-F95E-074F-A87F-3B454C487C1D}" type="datetimeFigureOut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4D591-63B3-884E-AA10-ECC4233D92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3240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entire North</a:t>
            </a:r>
            <a:r>
              <a:rPr lang="en-GB" baseline="0" dirty="0"/>
              <a:t> Sea potential is 2x and 13x compared to annual consumption/emissions 6 countries around 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70CDC-76B3-42AF-8E92-4A5DBD30488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22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 t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713399" y="1344920"/>
            <a:ext cx="58382" cy="203328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3" y="3378200"/>
            <a:ext cx="9141293" cy="7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6" y="1344920"/>
            <a:ext cx="57847" cy="213591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728639" y="1651000"/>
            <a:ext cx="0" cy="17272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479395"/>
            <a:ext cx="9143993" cy="11586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8676000" y="4932001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74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Targ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4873481"/>
            <a:ext cx="9144000" cy="2709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4"/>
          <a:stretch/>
        </p:blipFill>
        <p:spPr>
          <a:xfrm>
            <a:off x="1353" y="0"/>
            <a:ext cx="9141293" cy="1684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229600" cy="720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15-12-2018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423863" y="1682750"/>
            <a:ext cx="8301037" cy="3184525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8778410" y="4910400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Rechthoek 2"/>
          <p:cNvSpPr/>
          <p:nvPr userDrawn="1"/>
        </p:nvSpPr>
        <p:spPr>
          <a:xfrm>
            <a:off x="-7200" y="1682750"/>
            <a:ext cx="9158400" cy="3190731"/>
          </a:xfrm>
          <a:prstGeom prst="rect">
            <a:avLst/>
          </a:prstGeom>
          <a:noFill/>
          <a:ln w="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5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413305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896184"/>
            <a:ext cx="30314" cy="110356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49137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49212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61" name="Rechthoek 160"/>
          <p:cNvSpPr/>
          <p:nvPr userDrawn="1"/>
        </p:nvSpPr>
        <p:spPr>
          <a:xfrm>
            <a:off x="7535465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2" name="Afbeelding 16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896184"/>
            <a:ext cx="30314" cy="110356"/>
          </a:xfrm>
          <a:prstGeom prst="rect">
            <a:avLst/>
          </a:prstGeom>
        </p:spPr>
      </p:pic>
      <p:sp>
        <p:nvSpPr>
          <p:cNvPr id="163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7616708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4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7617460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65" name="Rechthoek 164"/>
          <p:cNvSpPr/>
          <p:nvPr userDrawn="1"/>
        </p:nvSpPr>
        <p:spPr>
          <a:xfrm>
            <a:off x="1837737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6" name="Afbeelding 16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896184"/>
            <a:ext cx="30314" cy="110356"/>
          </a:xfrm>
          <a:prstGeom prst="rect">
            <a:avLst/>
          </a:prstGeom>
        </p:spPr>
      </p:pic>
      <p:sp>
        <p:nvSpPr>
          <p:cNvPr id="167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191377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8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191452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69" name="Rechthoek 168"/>
          <p:cNvSpPr/>
          <p:nvPr userDrawn="1"/>
        </p:nvSpPr>
        <p:spPr>
          <a:xfrm>
            <a:off x="3262169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0" name="Afbeelding 16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896184"/>
            <a:ext cx="30314" cy="110356"/>
          </a:xfrm>
          <a:prstGeom prst="rect">
            <a:avLst/>
          </a:prstGeom>
        </p:spPr>
      </p:pic>
      <p:sp>
        <p:nvSpPr>
          <p:cNvPr id="171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3336489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2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3337241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73" name="Rechthoek 172"/>
          <p:cNvSpPr/>
          <p:nvPr userDrawn="1"/>
        </p:nvSpPr>
        <p:spPr>
          <a:xfrm>
            <a:off x="4686601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4" name="Afbeelding 17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896184"/>
            <a:ext cx="30314" cy="110356"/>
          </a:xfrm>
          <a:prstGeom prst="rect">
            <a:avLst/>
          </a:prstGeom>
        </p:spPr>
      </p:pic>
      <p:sp>
        <p:nvSpPr>
          <p:cNvPr id="175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476111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6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476186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77" name="Rechthoek 176"/>
          <p:cNvSpPr/>
          <p:nvPr userDrawn="1"/>
        </p:nvSpPr>
        <p:spPr>
          <a:xfrm>
            <a:off x="6111033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8" name="Afbeelding 17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896184"/>
            <a:ext cx="30314" cy="110356"/>
          </a:xfrm>
          <a:prstGeom prst="rect">
            <a:avLst/>
          </a:prstGeom>
        </p:spPr>
      </p:pic>
      <p:sp>
        <p:nvSpPr>
          <p:cNvPr id="179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618478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0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18553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81" name="Rechthoek 180"/>
          <p:cNvSpPr/>
          <p:nvPr userDrawn="1"/>
        </p:nvSpPr>
        <p:spPr>
          <a:xfrm>
            <a:off x="413305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2" name="Afbeelding 18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2259070"/>
            <a:ext cx="30314" cy="110356"/>
          </a:xfrm>
          <a:prstGeom prst="rect">
            <a:avLst/>
          </a:prstGeom>
        </p:spPr>
      </p:pic>
      <p:sp>
        <p:nvSpPr>
          <p:cNvPr id="183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49137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4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49212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85" name="Rechthoek 184"/>
          <p:cNvSpPr/>
          <p:nvPr userDrawn="1"/>
        </p:nvSpPr>
        <p:spPr>
          <a:xfrm>
            <a:off x="7535465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6" name="Afbeelding 18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2259070"/>
            <a:ext cx="30314" cy="110356"/>
          </a:xfrm>
          <a:prstGeom prst="rect">
            <a:avLst/>
          </a:prstGeom>
        </p:spPr>
      </p:pic>
      <p:sp>
        <p:nvSpPr>
          <p:cNvPr id="187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7616708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8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7617460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89" name="Rechthoek 188"/>
          <p:cNvSpPr/>
          <p:nvPr userDrawn="1"/>
        </p:nvSpPr>
        <p:spPr>
          <a:xfrm>
            <a:off x="1837737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0" name="Afbeelding 18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2259070"/>
            <a:ext cx="30314" cy="110356"/>
          </a:xfrm>
          <a:prstGeom prst="rect">
            <a:avLst/>
          </a:prstGeom>
        </p:spPr>
      </p:pic>
      <p:sp>
        <p:nvSpPr>
          <p:cNvPr id="191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191377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92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191452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93" name="Rechthoek 192"/>
          <p:cNvSpPr/>
          <p:nvPr userDrawn="1"/>
        </p:nvSpPr>
        <p:spPr>
          <a:xfrm>
            <a:off x="3262169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4" name="Afbeelding 19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2259070"/>
            <a:ext cx="30314" cy="110356"/>
          </a:xfrm>
          <a:prstGeom prst="rect">
            <a:avLst/>
          </a:prstGeom>
        </p:spPr>
      </p:pic>
      <p:sp>
        <p:nvSpPr>
          <p:cNvPr id="195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3336489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96" name="Tijdelijke aanduiding voor tekst 159"/>
          <p:cNvSpPr>
            <a:spLocks noGrp="1"/>
          </p:cNvSpPr>
          <p:nvPr>
            <p:ph type="body" sz="quarter" idx="29" hasCustomPrompt="1"/>
          </p:nvPr>
        </p:nvSpPr>
        <p:spPr>
          <a:xfrm>
            <a:off x="3337241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97" name="Rechthoek 196"/>
          <p:cNvSpPr/>
          <p:nvPr userDrawn="1"/>
        </p:nvSpPr>
        <p:spPr>
          <a:xfrm>
            <a:off x="4686601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8" name="Afbeelding 19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2259070"/>
            <a:ext cx="30314" cy="110356"/>
          </a:xfrm>
          <a:prstGeom prst="rect">
            <a:avLst/>
          </a:prstGeom>
        </p:spPr>
      </p:pic>
      <p:sp>
        <p:nvSpPr>
          <p:cNvPr id="199" name="Tijdelijke aanduiding voor afbeelding 157"/>
          <p:cNvSpPr>
            <a:spLocks noGrp="1"/>
          </p:cNvSpPr>
          <p:nvPr>
            <p:ph type="pic" sz="quarter" idx="30"/>
          </p:nvPr>
        </p:nvSpPr>
        <p:spPr>
          <a:xfrm>
            <a:off x="476111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00" name="Tijdelijke aanduiding voor tekst 159"/>
          <p:cNvSpPr>
            <a:spLocks noGrp="1"/>
          </p:cNvSpPr>
          <p:nvPr>
            <p:ph type="body" sz="quarter" idx="31" hasCustomPrompt="1"/>
          </p:nvPr>
        </p:nvSpPr>
        <p:spPr>
          <a:xfrm>
            <a:off x="476186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01" name="Rechthoek 200"/>
          <p:cNvSpPr/>
          <p:nvPr userDrawn="1"/>
        </p:nvSpPr>
        <p:spPr>
          <a:xfrm>
            <a:off x="6111033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2" name="Afbeelding 20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2259070"/>
            <a:ext cx="30314" cy="110356"/>
          </a:xfrm>
          <a:prstGeom prst="rect">
            <a:avLst/>
          </a:prstGeom>
        </p:spPr>
      </p:pic>
      <p:sp>
        <p:nvSpPr>
          <p:cNvPr id="203" name="Tijdelijke aanduiding voor afbeelding 157"/>
          <p:cNvSpPr>
            <a:spLocks noGrp="1"/>
          </p:cNvSpPr>
          <p:nvPr>
            <p:ph type="pic" sz="quarter" idx="32"/>
          </p:nvPr>
        </p:nvSpPr>
        <p:spPr>
          <a:xfrm>
            <a:off x="618478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04" name="Tijdelijke aanduiding voor tekst 159"/>
          <p:cNvSpPr>
            <a:spLocks noGrp="1"/>
          </p:cNvSpPr>
          <p:nvPr>
            <p:ph type="body" sz="quarter" idx="33" hasCustomPrompt="1"/>
          </p:nvPr>
        </p:nvSpPr>
        <p:spPr>
          <a:xfrm>
            <a:off x="618553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05" name="Rechthoek 204"/>
          <p:cNvSpPr/>
          <p:nvPr userDrawn="1"/>
        </p:nvSpPr>
        <p:spPr>
          <a:xfrm>
            <a:off x="413305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6" name="Afbeelding 20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3616630"/>
            <a:ext cx="30314" cy="110356"/>
          </a:xfrm>
          <a:prstGeom prst="rect">
            <a:avLst/>
          </a:prstGeom>
        </p:spPr>
      </p:pic>
      <p:sp>
        <p:nvSpPr>
          <p:cNvPr id="207" name="Tijdelijke aanduiding voor afbeelding 157"/>
          <p:cNvSpPr>
            <a:spLocks noGrp="1"/>
          </p:cNvSpPr>
          <p:nvPr>
            <p:ph type="pic" sz="quarter" idx="34"/>
          </p:nvPr>
        </p:nvSpPr>
        <p:spPr>
          <a:xfrm>
            <a:off x="49137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08" name="Tijdelijke aanduiding voor tekst 159"/>
          <p:cNvSpPr>
            <a:spLocks noGrp="1"/>
          </p:cNvSpPr>
          <p:nvPr>
            <p:ph type="body" sz="quarter" idx="35" hasCustomPrompt="1"/>
          </p:nvPr>
        </p:nvSpPr>
        <p:spPr>
          <a:xfrm>
            <a:off x="49212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09" name="Rechthoek 208"/>
          <p:cNvSpPr/>
          <p:nvPr userDrawn="1"/>
        </p:nvSpPr>
        <p:spPr>
          <a:xfrm>
            <a:off x="7535465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0" name="Afbeelding 20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3616630"/>
            <a:ext cx="30314" cy="110356"/>
          </a:xfrm>
          <a:prstGeom prst="rect">
            <a:avLst/>
          </a:prstGeom>
        </p:spPr>
      </p:pic>
      <p:sp>
        <p:nvSpPr>
          <p:cNvPr id="211" name="Tijdelijke aanduiding voor afbeelding 157"/>
          <p:cNvSpPr>
            <a:spLocks noGrp="1"/>
          </p:cNvSpPr>
          <p:nvPr>
            <p:ph type="pic" sz="quarter" idx="36"/>
          </p:nvPr>
        </p:nvSpPr>
        <p:spPr>
          <a:xfrm>
            <a:off x="7616708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12" name="Tijdelijke aanduiding voor tekst 159"/>
          <p:cNvSpPr>
            <a:spLocks noGrp="1"/>
          </p:cNvSpPr>
          <p:nvPr>
            <p:ph type="body" sz="quarter" idx="37" hasCustomPrompt="1"/>
          </p:nvPr>
        </p:nvSpPr>
        <p:spPr>
          <a:xfrm>
            <a:off x="7617460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13" name="Rechthoek 212"/>
          <p:cNvSpPr/>
          <p:nvPr userDrawn="1"/>
        </p:nvSpPr>
        <p:spPr>
          <a:xfrm>
            <a:off x="1837737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4" name="Afbeelding 2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3616630"/>
            <a:ext cx="30314" cy="110356"/>
          </a:xfrm>
          <a:prstGeom prst="rect">
            <a:avLst/>
          </a:prstGeom>
        </p:spPr>
      </p:pic>
      <p:sp>
        <p:nvSpPr>
          <p:cNvPr id="215" name="Tijdelijke aanduiding voor afbeelding 157"/>
          <p:cNvSpPr>
            <a:spLocks noGrp="1"/>
          </p:cNvSpPr>
          <p:nvPr>
            <p:ph type="pic" sz="quarter" idx="38"/>
          </p:nvPr>
        </p:nvSpPr>
        <p:spPr>
          <a:xfrm>
            <a:off x="191377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16" name="Tijdelijke aanduiding voor tekst 159"/>
          <p:cNvSpPr>
            <a:spLocks noGrp="1"/>
          </p:cNvSpPr>
          <p:nvPr>
            <p:ph type="body" sz="quarter" idx="39" hasCustomPrompt="1"/>
          </p:nvPr>
        </p:nvSpPr>
        <p:spPr>
          <a:xfrm>
            <a:off x="191452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17" name="Rechthoek 216"/>
          <p:cNvSpPr/>
          <p:nvPr userDrawn="1"/>
        </p:nvSpPr>
        <p:spPr>
          <a:xfrm>
            <a:off x="3262169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8" name="Afbeelding 2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3616630"/>
            <a:ext cx="30314" cy="110356"/>
          </a:xfrm>
          <a:prstGeom prst="rect">
            <a:avLst/>
          </a:prstGeom>
        </p:spPr>
      </p:pic>
      <p:sp>
        <p:nvSpPr>
          <p:cNvPr id="219" name="Tijdelijke aanduiding voor afbeelding 157"/>
          <p:cNvSpPr>
            <a:spLocks noGrp="1"/>
          </p:cNvSpPr>
          <p:nvPr>
            <p:ph type="pic" sz="quarter" idx="40"/>
          </p:nvPr>
        </p:nvSpPr>
        <p:spPr>
          <a:xfrm>
            <a:off x="3336489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0" name="Tijdelijke aanduiding voor tekst 159"/>
          <p:cNvSpPr>
            <a:spLocks noGrp="1"/>
          </p:cNvSpPr>
          <p:nvPr>
            <p:ph type="body" sz="quarter" idx="41" hasCustomPrompt="1"/>
          </p:nvPr>
        </p:nvSpPr>
        <p:spPr>
          <a:xfrm>
            <a:off x="3337241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21" name="Rechthoek 220"/>
          <p:cNvSpPr/>
          <p:nvPr userDrawn="1"/>
        </p:nvSpPr>
        <p:spPr>
          <a:xfrm>
            <a:off x="4686601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2" name="Afbeelding 2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616630"/>
            <a:ext cx="30314" cy="110356"/>
          </a:xfrm>
          <a:prstGeom prst="rect">
            <a:avLst/>
          </a:prstGeom>
        </p:spPr>
      </p:pic>
      <p:sp>
        <p:nvSpPr>
          <p:cNvPr id="223" name="Tijdelijke aanduiding voor afbeelding 157"/>
          <p:cNvSpPr>
            <a:spLocks noGrp="1"/>
          </p:cNvSpPr>
          <p:nvPr>
            <p:ph type="pic" sz="quarter" idx="42"/>
          </p:nvPr>
        </p:nvSpPr>
        <p:spPr>
          <a:xfrm>
            <a:off x="476111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4" name="Tijdelijke aanduiding voor tekst 159"/>
          <p:cNvSpPr>
            <a:spLocks noGrp="1"/>
          </p:cNvSpPr>
          <p:nvPr>
            <p:ph type="body" sz="quarter" idx="43" hasCustomPrompt="1"/>
          </p:nvPr>
        </p:nvSpPr>
        <p:spPr>
          <a:xfrm>
            <a:off x="476186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25" name="Rechthoek 224"/>
          <p:cNvSpPr/>
          <p:nvPr userDrawn="1"/>
        </p:nvSpPr>
        <p:spPr>
          <a:xfrm>
            <a:off x="6111033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6" name="Afbeelding 2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3616630"/>
            <a:ext cx="30314" cy="110356"/>
          </a:xfrm>
          <a:prstGeom prst="rect">
            <a:avLst/>
          </a:prstGeom>
        </p:spPr>
      </p:pic>
      <p:sp>
        <p:nvSpPr>
          <p:cNvPr id="227" name="Tijdelijke aanduiding voor afbeelding 157"/>
          <p:cNvSpPr>
            <a:spLocks noGrp="1"/>
          </p:cNvSpPr>
          <p:nvPr>
            <p:ph type="pic" sz="quarter" idx="44"/>
          </p:nvPr>
        </p:nvSpPr>
        <p:spPr>
          <a:xfrm>
            <a:off x="618478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8" name="Tijdelijke aanduiding voor tekst 159"/>
          <p:cNvSpPr>
            <a:spLocks noGrp="1"/>
          </p:cNvSpPr>
          <p:nvPr>
            <p:ph type="body" sz="quarter" idx="45" hasCustomPrompt="1"/>
          </p:nvPr>
        </p:nvSpPr>
        <p:spPr>
          <a:xfrm>
            <a:off x="618553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15-12-2018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4133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5" y="896184"/>
            <a:ext cx="30314" cy="110356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491372" y="1365250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492125" y="877135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99" name="Rechthoek 98"/>
          <p:cNvSpPr/>
          <p:nvPr userDrawn="1"/>
        </p:nvSpPr>
        <p:spPr>
          <a:xfrm>
            <a:off x="32835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0" name="Afbeelding 9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25" y="896184"/>
            <a:ext cx="30314" cy="110356"/>
          </a:xfrm>
          <a:prstGeom prst="rect">
            <a:avLst/>
          </a:prstGeom>
        </p:spPr>
      </p:pic>
      <p:sp>
        <p:nvSpPr>
          <p:cNvPr id="101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3361572" y="1365250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2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3362325" y="877135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03" name="Rechthoek 102"/>
          <p:cNvSpPr/>
          <p:nvPr userDrawn="1"/>
        </p:nvSpPr>
        <p:spPr>
          <a:xfrm>
            <a:off x="61664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4" name="Afbeelding 10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25" y="896184"/>
            <a:ext cx="30314" cy="110356"/>
          </a:xfrm>
          <a:prstGeom prst="rect">
            <a:avLst/>
          </a:prstGeom>
        </p:spPr>
      </p:pic>
      <p:sp>
        <p:nvSpPr>
          <p:cNvPr id="105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6244472" y="1365250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6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6245225" y="877135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07" name="Rechthoek 106"/>
          <p:cNvSpPr/>
          <p:nvPr userDrawn="1"/>
        </p:nvSpPr>
        <p:spPr>
          <a:xfrm>
            <a:off x="4133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8" name="Afbeelding 10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5" y="2867082"/>
            <a:ext cx="30314" cy="110356"/>
          </a:xfrm>
          <a:prstGeom prst="rect">
            <a:avLst/>
          </a:prstGeom>
        </p:spPr>
      </p:pic>
      <p:sp>
        <p:nvSpPr>
          <p:cNvPr id="109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491372" y="3336148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0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492125" y="2848033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11" name="Rechthoek 110"/>
          <p:cNvSpPr/>
          <p:nvPr userDrawn="1"/>
        </p:nvSpPr>
        <p:spPr>
          <a:xfrm>
            <a:off x="32835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2" name="Afbeelding 1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25" y="2867082"/>
            <a:ext cx="30314" cy="110356"/>
          </a:xfrm>
          <a:prstGeom prst="rect">
            <a:avLst/>
          </a:prstGeom>
        </p:spPr>
      </p:pic>
      <p:sp>
        <p:nvSpPr>
          <p:cNvPr id="113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3361572" y="3336148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4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3362325" y="2848033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115" name="Rechthoek 114"/>
          <p:cNvSpPr/>
          <p:nvPr userDrawn="1"/>
        </p:nvSpPr>
        <p:spPr>
          <a:xfrm>
            <a:off x="61664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6" name="Afbeelding 1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25" y="2867082"/>
            <a:ext cx="30314" cy="110356"/>
          </a:xfrm>
          <a:prstGeom prst="rect">
            <a:avLst/>
          </a:prstGeom>
        </p:spPr>
      </p:pic>
      <p:sp>
        <p:nvSpPr>
          <p:cNvPr id="117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6244472" y="3336148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8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245225" y="2848033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titel aan te passen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15-12-2018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713399" y="1344920"/>
            <a:ext cx="58382" cy="203328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905741" y="2804652"/>
            <a:ext cx="3665537" cy="6010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3" y="3378200"/>
            <a:ext cx="9141293" cy="7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ck">
    <p:bg>
      <p:bgPr>
        <a:blipFill dpi="0" rotWithShape="1">
          <a:blip r:embed="rId2">
            <a:lum/>
          </a:blip>
          <a:srcRect/>
          <a:stretch>
            <a:fillRect t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905741" y="2804652"/>
            <a:ext cx="3665537" cy="6010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3" y="3378200"/>
            <a:ext cx="9141293" cy="7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51520" y="330501"/>
            <a:ext cx="8640960" cy="351039"/>
          </a:xfrm>
          <a:prstGeom prst="rect">
            <a:avLst/>
          </a:prstGeom>
        </p:spPr>
        <p:txBody>
          <a:bodyPr/>
          <a:lstStyle>
            <a:lvl1pPr>
              <a:defRPr sz="1800" b="1" i="0" baseline="0">
                <a:solidFill>
                  <a:srgbClr val="66C430"/>
                </a:solidFill>
                <a:latin typeface="Arial" panose="020B0604020202020204" pitchFamily="34" charset="0"/>
              </a:defRPr>
            </a:lvl1pPr>
            <a:lvl2pPr marL="600053" indent="-257175">
              <a:buFont typeface="Arial" panose="020B0604020202020204" pitchFamily="34" charset="0"/>
              <a:buChar char="•"/>
              <a:defRPr sz="1500" b="1" i="0" baseline="0">
                <a:latin typeface="Arial" panose="020B0604020202020204" pitchFamily="34" charset="0"/>
              </a:defRPr>
            </a:lvl2pPr>
            <a:lvl3pPr marL="857195" indent="-171439">
              <a:buFont typeface="Wingdings" panose="05000000000000000000" pitchFamily="2" charset="2"/>
              <a:buChar char="Ø"/>
              <a:defRPr sz="1500" b="1" i="0" baseline="0">
                <a:latin typeface="Arial" panose="020B0604020202020204" pitchFamily="34" charset="0"/>
              </a:defRPr>
            </a:lvl3pPr>
            <a:lvl4pPr>
              <a:defRPr sz="1500" baseline="0">
                <a:latin typeface="Arial" panose="020B0604020202020204" pitchFamily="34" charset="0"/>
              </a:defRPr>
            </a:lvl4pPr>
            <a:lvl5pPr>
              <a:defRPr sz="15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CA" noProof="0" dirty="0"/>
              <a:t>Click here to add heading</a:t>
            </a:r>
          </a:p>
        </p:txBody>
      </p:sp>
      <p:sp>
        <p:nvSpPr>
          <p:cNvPr id="24" name="Textplatzhalter 30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51520" y="951570"/>
            <a:ext cx="8640960" cy="3510390"/>
          </a:xfrm>
          <a:prstGeom prst="rect">
            <a:avLst/>
          </a:prstGeom>
        </p:spPr>
        <p:txBody>
          <a:bodyPr/>
          <a:lstStyle>
            <a:lvl1pPr marL="0" marR="0" indent="0" algn="l" defTabSz="68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None/>
              <a:tabLst/>
              <a:defRPr sz="1350" b="0" i="0" baseline="0">
                <a:solidFill>
                  <a:srgbClr val="5E5E5E"/>
                </a:solidFill>
                <a:latin typeface="+mn-lt"/>
              </a:defRPr>
            </a:lvl1pPr>
            <a:lvl2pPr marL="342878" marR="0" indent="0" algn="l" defTabSz="6857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350" b="0" i="0" baseline="0">
                <a:solidFill>
                  <a:srgbClr val="5E5E5E"/>
                </a:solidFill>
                <a:latin typeface="+mn-lt"/>
              </a:defRPr>
            </a:lvl2pPr>
          </a:lstStyle>
          <a:p>
            <a:pPr lvl="0"/>
            <a:r>
              <a:rPr lang="en-CA" noProof="0" dirty="0"/>
              <a:t>Click here to add text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8064387" y="4860000"/>
            <a:ext cx="720080" cy="214375"/>
          </a:xfrm>
          <a:prstGeom prst="rect">
            <a:avLst/>
          </a:prstGeom>
          <a:noFill/>
          <a:ln>
            <a:noFill/>
          </a:ln>
        </p:spPr>
        <p:txBody>
          <a:bodyPr wrap="square" lIns="75143" tIns="37571" rIns="75143" bIns="37571" rtlCol="0">
            <a:spAutoFit/>
          </a:bodyPr>
          <a:lstStyle/>
          <a:p>
            <a:pPr algn="ctr"/>
            <a:fld id="{04C9F5D1-E188-4780-8425-8A6CD01B341F}" type="slidenum">
              <a:rPr lang="en-CA" sz="900" b="1" noProof="0" smtClean="0">
                <a:solidFill>
                  <a:srgbClr val="5E5E5E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CA" sz="900" b="1" noProof="0">
              <a:solidFill>
                <a:srgbClr val="5E5E5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7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1"/>
          </p:nvPr>
        </p:nvSpPr>
        <p:spPr>
          <a:xfrm>
            <a:off x="827584" y="1329613"/>
            <a:ext cx="7849368" cy="3240899"/>
          </a:xfrm>
        </p:spPr>
        <p:txBody>
          <a:bodyPr/>
          <a:lstStyle>
            <a:lvl1pPr>
              <a:buFont typeface="Arial" pitchFamily="34" charset="0"/>
              <a:buChar char="•"/>
              <a:defRPr b="1"/>
            </a:lvl1pPr>
            <a:lvl2pPr>
              <a:buFont typeface="Arial" pitchFamily="34" charset="0"/>
              <a:buChar char="•"/>
              <a:defRPr/>
            </a:lvl2pPr>
            <a:lvl3pPr>
              <a:buFont typeface="Arial" pitchFamily="34" charset="0"/>
              <a:buChar char="•"/>
              <a:defRPr sz="1500"/>
            </a:lvl3pPr>
            <a:lvl4pPr>
              <a:buFont typeface="Arial" pitchFamily="34" charset="0"/>
              <a:buChar char="•"/>
              <a:defRPr sz="1350"/>
            </a:lvl4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458526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F61D7F8-DEF5-F541-B139-64591BAF6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4" y="4238601"/>
            <a:ext cx="1318114" cy="827887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5188A00-C2C6-B14B-AA82-AE04AA4C3A11}"/>
              </a:ext>
            </a:extLst>
          </p:cNvPr>
          <p:cNvSpPr/>
          <p:nvPr userDrawn="1"/>
        </p:nvSpPr>
        <p:spPr>
          <a:xfrm>
            <a:off x="1853974" y="4904268"/>
            <a:ext cx="7037614" cy="64211"/>
          </a:xfrm>
          <a:prstGeom prst="rect">
            <a:avLst/>
          </a:prstGeom>
          <a:solidFill>
            <a:srgbClr val="71C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82" y="4904268"/>
            <a:ext cx="998837" cy="20113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582F356-72B0-454A-BF26-484057D0896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9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3" y="3378200"/>
            <a:ext cx="9141293" cy="7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3" y="3378200"/>
            <a:ext cx="9141293" cy="7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301600" cy="720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4800" y="1746000"/>
            <a:ext cx="8301600" cy="3021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15-12-2018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8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229600" cy="720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0" y="1682750"/>
            <a:ext cx="9144000" cy="31852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image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15-12-2018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44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301600" cy="720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4800" y="1746000"/>
            <a:ext cx="3949200" cy="3021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501B-970B-4D5B-8A94-9A87DC4C88AA}" type="datetimeFigureOut">
              <a:rPr lang="nl-NL" smtClean="0"/>
              <a:pPr/>
              <a:t>15-12-2018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2" hasCustomPrompt="1"/>
          </p:nvPr>
        </p:nvSpPr>
        <p:spPr>
          <a:xfrm>
            <a:off x="4773600" y="1746249"/>
            <a:ext cx="3949200" cy="302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Insert</a:t>
            </a:r>
            <a:r>
              <a:rPr lang="nl-NL" dirty="0"/>
              <a:t> image </a:t>
            </a:r>
            <a:r>
              <a:rPr lang="nl-NL" dirty="0" err="1"/>
              <a:t>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56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grpSp>
        <p:nvGrpSpPr>
          <p:cNvPr id="3" name="Groep 2"/>
          <p:cNvGrpSpPr/>
          <p:nvPr userDrawn="1"/>
        </p:nvGrpSpPr>
        <p:grpSpPr>
          <a:xfrm>
            <a:off x="401387" y="678180"/>
            <a:ext cx="41656" cy="2134859"/>
            <a:chOff x="401387" y="678180"/>
            <a:chExt cx="41656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 descr="timeline_pijl_wi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87" y="2660639"/>
              <a:ext cx="41656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36" y="1035050"/>
            <a:ext cx="8301764" cy="1920240"/>
          </a:xfrm>
        </p:spPr>
        <p:txBody>
          <a:bodyPr anchor="b" anchorCtr="0"/>
          <a:lstStyle>
            <a:lvl1pPr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29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grpSp>
        <p:nvGrpSpPr>
          <p:cNvPr id="9" name="Groep 8"/>
          <p:cNvGrpSpPr/>
          <p:nvPr userDrawn="1"/>
        </p:nvGrpSpPr>
        <p:grpSpPr>
          <a:xfrm>
            <a:off x="401578" y="678180"/>
            <a:ext cx="41274" cy="2134859"/>
            <a:chOff x="401578" y="678180"/>
            <a:chExt cx="41274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78" y="2660639"/>
              <a:ext cx="41274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575536" y="1035050"/>
            <a:ext cx="8301764" cy="1920240"/>
          </a:xfrm>
        </p:spPr>
        <p:txBody>
          <a:bodyPr anchor="b" anchorCtr="0"/>
          <a:lstStyle>
            <a:lvl1pPr>
              <a:defRPr sz="6000" spc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63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timeline_pijl_w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" y="1344920"/>
            <a:ext cx="58382" cy="213591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728639" y="1651000"/>
            <a:ext cx="0" cy="172720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9395"/>
            <a:ext cx="9144000" cy="11586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8676000" y="4932001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75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>
              <a:defRPr lang="nl-NL" sz="550" b="1"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0A1B602-CD3E-AC41-8242-DD367490E7D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ijdelijke aanduiding voor titel 1"/>
          <p:cNvSpPr>
            <a:spLocks noGrp="1"/>
          </p:cNvSpPr>
          <p:nvPr>
            <p:ph type="title"/>
          </p:nvPr>
        </p:nvSpPr>
        <p:spPr>
          <a:xfrm>
            <a:off x="423136" y="898300"/>
            <a:ext cx="83016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3136" y="1746250"/>
            <a:ext cx="8301600" cy="308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"/>
          </p:nvPr>
        </p:nvSpPr>
        <p:spPr>
          <a:xfrm>
            <a:off x="7168896" y="4867200"/>
            <a:ext cx="1556004" cy="1692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nl-NL" sz="550" b="1" smtClean="0">
                <a:latin typeface="Arial" pitchFamily="34" charset="0"/>
                <a:cs typeface="Arial" pitchFamily="34" charset="0"/>
              </a:defRPr>
            </a:lvl1pPr>
          </a:lstStyle>
          <a:p>
            <a:fld id="{15C9501B-970B-4D5B-8A94-9A87DC4C88AA}" type="datetimeFigureOut">
              <a:rPr lang="nl-NL" smtClean="0"/>
              <a:pPr/>
              <a:t>15-12-2018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56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3" r:id="rId3"/>
    <p:sldLayoutId id="2147483650" r:id="rId4"/>
    <p:sldLayoutId id="2147483652" r:id="rId5"/>
    <p:sldLayoutId id="2147483661" r:id="rId6"/>
    <p:sldLayoutId id="2147483658" r:id="rId7"/>
    <p:sldLayoutId id="2147483651" r:id="rId8"/>
    <p:sldLayoutId id="2147483653" r:id="rId9"/>
    <p:sldLayoutId id="2147483659" r:id="rId10"/>
    <p:sldLayoutId id="2147483662" r:id="rId11"/>
    <p:sldLayoutId id="2147483654" r:id="rId12"/>
    <p:sldLayoutId id="2147483655" r:id="rId13"/>
    <p:sldLayoutId id="2147483656" r:id="rId14"/>
    <p:sldLayoutId id="2147483660" r:id="rId15"/>
    <p:sldLayoutId id="2147483666" r:id="rId16"/>
    <p:sldLayoutId id="2147483670" r:id="rId17"/>
    <p:sldLayoutId id="2147483671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300" b="0" kern="1200" cap="all" spc="0" baseline="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1pPr>
      <a:lvl2pPr marL="539750" indent="-1778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2pPr>
      <a:lvl3pPr marL="984250" indent="-1778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435100" indent="-1778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1885950" indent="-18415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nl/url?sa=i&amp;rct=j&amp;q=&amp;esrc=s&amp;source=images&amp;cd=&amp;cad=rja&amp;uact=8&amp;ved=2ahUKEwip9bWCjfTdAhVF-aQKHZ8NC34QjRx6BAgBEAU&amp;url=https://ejatlas.org/conflict/noor-solar-power-complex-ouarzazate&amp;psig=AOvVaw05riB9exf9dmZGQAijuHaO&amp;ust=153899384039674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0.png"/><Relationship Id="rId4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6B7C8-4205-8D4D-B831-636F0854FF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71ED66-3F7B-6648-82CF-2DB4D2A7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719AA3E-2C78-45BF-A65F-826627ECE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493B3E7-FD84-45B6-84BA-DD71A894BE92}"/>
              </a:ext>
            </a:extLst>
          </p:cNvPr>
          <p:cNvSpPr txBox="1"/>
          <p:nvPr/>
        </p:nvSpPr>
        <p:spPr>
          <a:xfrm>
            <a:off x="3837709" y="396876"/>
            <a:ext cx="52662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Slimme energietransitie. </a:t>
            </a:r>
            <a:br>
              <a:rPr lang="nl-NL" sz="2800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</a:br>
            <a:endParaRPr lang="nl-NL" sz="2800">
              <a:solidFill>
                <a:schemeClr val="bg1"/>
              </a:solidFill>
              <a:latin typeface="Franklin Gothic Heavy" panose="020B0903020102020204" pitchFamily="34" charset="0"/>
              <a:ea typeface="Verdana" panose="020B0604030504040204" pitchFamily="34" charset="0"/>
              <a:cs typeface="Aharoni" panose="020B0604020202020204" pitchFamily="2" charset="-79"/>
            </a:endParaRPr>
          </a:p>
          <a:p>
            <a:r>
              <a:rPr lang="nl-NL" sz="1400" dirty="0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WND Conferentie 2018 – Energietransitie, Noordwijkerhout</a:t>
            </a:r>
            <a:br>
              <a:rPr lang="nl-NL" sz="2800" dirty="0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</a:br>
            <a:endParaRPr lang="nl-NL" sz="2800" dirty="0">
              <a:solidFill>
                <a:schemeClr val="bg1"/>
              </a:solidFill>
              <a:latin typeface="Franklin Gothic Heavy" panose="020B0903020102020204" pitchFamily="34" charset="0"/>
              <a:ea typeface="Verdana" panose="020B0604030504040204" pitchFamily="34" charset="0"/>
              <a:cs typeface="Aharoni" panose="020B0604020202020204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B8F2AE-3067-4FBD-ACF2-BD84F382509A}"/>
              </a:ext>
            </a:extLst>
          </p:cNvPr>
          <p:cNvSpPr/>
          <p:nvPr/>
        </p:nvSpPr>
        <p:spPr>
          <a:xfrm>
            <a:off x="3837709" y="1786279"/>
            <a:ext cx="5473300" cy="18921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Andre Faaij </a:t>
            </a:r>
          </a:p>
          <a:p>
            <a:r>
              <a:rPr lang="nl-NL" sz="2000" dirty="0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Distinguished Professor Energy system analysis, University of Groningen </a:t>
            </a:r>
          </a:p>
          <a:p>
            <a:endParaRPr lang="nl-NL" sz="2000" dirty="0">
              <a:solidFill>
                <a:schemeClr val="bg1"/>
              </a:solidFill>
              <a:latin typeface="Franklin Gothic Heavy" panose="020B0903020102020204" pitchFamily="34" charset="0"/>
              <a:ea typeface="Verdana" panose="020B0604030504040204" pitchFamily="34" charset="0"/>
              <a:cs typeface="Aharoni" panose="020B0604020202020204" pitchFamily="2" charset="-79"/>
            </a:endParaRPr>
          </a:p>
          <a:p>
            <a:r>
              <a:rPr lang="nl-NL" sz="2000" dirty="0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Director of </a:t>
            </a:r>
            <a:r>
              <a:rPr lang="nl-NL" sz="2000" dirty="0" err="1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Science</a:t>
            </a:r>
            <a:r>
              <a:rPr lang="nl-NL" sz="2000" dirty="0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 </a:t>
            </a:r>
          </a:p>
          <a:p>
            <a:r>
              <a:rPr lang="nl-NL" sz="2000" dirty="0">
                <a:solidFill>
                  <a:schemeClr val="bg1"/>
                </a:solidFill>
                <a:latin typeface="Franklin Gothic Heavy" panose="020B090302010202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ECN part of TNO</a:t>
            </a:r>
            <a:endParaRPr lang="nl-NL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6" y="97771"/>
            <a:ext cx="1512168" cy="101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0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57551-DB4D-4319-88D5-1B866EFB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36" y="220241"/>
            <a:ext cx="8621314" cy="720000"/>
          </a:xfrm>
        </p:spPr>
        <p:txBody>
          <a:bodyPr/>
          <a:lstStyle/>
          <a:p>
            <a:r>
              <a:rPr lang="en-GB" sz="2400" dirty="0"/>
              <a:t>Possible future energy Demand per sector the </a:t>
            </a:r>
            <a:r>
              <a:rPr lang="en-GB" sz="2400" dirty="0" err="1"/>
              <a:t>netherlands</a:t>
            </a:r>
            <a:r>
              <a:rPr lang="en-GB" sz="2400" dirty="0"/>
              <a:t> (PJ/</a:t>
            </a:r>
            <a:r>
              <a:rPr lang="en-GB" sz="2400" dirty="0" err="1"/>
              <a:t>yr</a:t>
            </a:r>
            <a:r>
              <a:rPr lang="en-GB" sz="2400" dirty="0"/>
              <a:t>)</a:t>
            </a:r>
            <a:br>
              <a:rPr lang="en-GB" sz="1200" dirty="0"/>
            </a:b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A14E6-E82A-419C-A207-E1D021D1D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10</a:t>
            </a:fld>
            <a:endParaRPr lang="nl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CFD8A-890E-4CD1-A3F8-B67E5F15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49" y="1005417"/>
            <a:ext cx="6196673" cy="41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897564"/>
            <a:ext cx="2970330" cy="244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46" y="3435846"/>
            <a:ext cx="3618402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Decentralized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, heat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networks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energy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cooperations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consumer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preferences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behaviour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new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and more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comptetitive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energy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technologies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incentives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reliability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affordabiliy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new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business vs.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Current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energy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sector,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regulation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… </a:t>
            </a:r>
            <a:br>
              <a:rPr lang="nl-NL" sz="1350" dirty="0">
                <a:solidFill>
                  <a:srgbClr val="292934"/>
                </a:solidFill>
              </a:rPr>
            </a:br>
            <a:endParaRPr lang="nl-NL" sz="135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7994" y="681540"/>
            <a:ext cx="3483006" cy="246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20072" y="3489853"/>
            <a:ext cx="23679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Possible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future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configuration</a:t>
            </a:r>
            <a:endParaRPr lang="nl-NL" sz="135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Of CCS </a:t>
            </a:r>
            <a:r>
              <a:rPr lang="nl-NL" sz="1350" dirty="0" err="1">
                <a:solidFill>
                  <a:schemeClr val="bg2">
                    <a:lumMod val="10000"/>
                  </a:schemeClr>
                </a:solidFill>
              </a:rPr>
              <a:t>infrastructure</a:t>
            </a:r>
            <a:r>
              <a:rPr lang="nl-NL" sz="1350" dirty="0">
                <a:solidFill>
                  <a:schemeClr val="bg2">
                    <a:lumMod val="10000"/>
                  </a:schemeClr>
                </a:solidFill>
              </a:rPr>
              <a:t>…</a:t>
            </a:r>
            <a:endParaRPr lang="en-US" sz="135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C390F04-6B67-49B5-8887-D1B69EFF1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1" y="141480"/>
            <a:ext cx="7391873" cy="659629"/>
          </a:xfrm>
        </p:spPr>
        <p:txBody>
          <a:bodyPr>
            <a:normAutofit/>
          </a:bodyPr>
          <a:lstStyle/>
          <a:p>
            <a:r>
              <a:rPr lang="en-US" b="1" dirty="0"/>
              <a:t>The future energy system is complex…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7865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/>
          </p:nvPr>
        </p:nvGraphicFramePr>
        <p:xfrm>
          <a:off x="1275469" y="897564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5382091" y="681540"/>
            <a:ext cx="23772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5" lvl="1"/>
            <a:r>
              <a:rPr lang="nl-NL" sz="1200" b="1" dirty="0">
                <a:solidFill>
                  <a:schemeClr val="bg2">
                    <a:lumMod val="10000"/>
                  </a:schemeClr>
                </a:solidFill>
              </a:rPr>
              <a:t>Technology</a:t>
            </a:r>
            <a:br>
              <a:rPr lang="nl-NL" sz="1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Energy models</a:t>
            </a:r>
            <a:br>
              <a:rPr lang="nl-NL" sz="1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sz="1200" dirty="0" err="1">
                <a:solidFill>
                  <a:schemeClr val="bg2">
                    <a:lumMod val="10000"/>
                  </a:schemeClr>
                </a:solidFill>
              </a:rPr>
              <a:t>Economic</a:t>
            </a: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 models</a:t>
            </a:r>
            <a:br>
              <a:rPr lang="nl-NL" sz="1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Advanced Control Modellen</a:t>
            </a:r>
            <a:br>
              <a:rPr lang="nl-NL" sz="1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sz="1200" dirty="0" err="1">
                <a:solidFill>
                  <a:schemeClr val="bg2">
                    <a:lumMod val="10000"/>
                  </a:schemeClr>
                </a:solidFill>
              </a:rPr>
              <a:t>Forecasting-</a:t>
            </a: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nl-NL" sz="1200" dirty="0" err="1">
                <a:solidFill>
                  <a:schemeClr val="bg2">
                    <a:lumMod val="10000"/>
                  </a:schemeClr>
                </a:solidFill>
              </a:rPr>
              <a:t>simulation</a:t>
            </a: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- &amp; scenario analyses</a:t>
            </a:r>
            <a:br>
              <a:rPr lang="nl-NL" sz="1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…model </a:t>
            </a:r>
            <a:r>
              <a:rPr lang="nl-NL" sz="1200" dirty="0" err="1">
                <a:solidFill>
                  <a:schemeClr val="bg2">
                    <a:lumMod val="10000"/>
                  </a:schemeClr>
                </a:solidFill>
              </a:rPr>
              <a:t>collaboration</a:t>
            </a: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!.</a:t>
            </a:r>
          </a:p>
          <a:p>
            <a:pPr lvl="1"/>
            <a:endParaRPr lang="nl-NL" sz="1200" dirty="0">
              <a:solidFill>
                <a:schemeClr val="bg2">
                  <a:lumMod val="10000"/>
                </a:schemeClr>
              </a:solidFill>
            </a:endParaRPr>
          </a:p>
          <a:p>
            <a:pPr marL="66675" lvl="1"/>
            <a:r>
              <a:rPr lang="nl-NL" sz="1200" b="1" dirty="0" err="1">
                <a:solidFill>
                  <a:schemeClr val="bg2">
                    <a:lumMod val="10000"/>
                  </a:schemeClr>
                </a:solidFill>
              </a:rPr>
              <a:t>Economics</a:t>
            </a:r>
            <a:br>
              <a:rPr lang="nl-NL" sz="1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sz="1200" dirty="0" err="1">
                <a:solidFill>
                  <a:schemeClr val="bg2">
                    <a:lumMod val="10000"/>
                  </a:schemeClr>
                </a:solidFill>
              </a:rPr>
              <a:t>Value</a:t>
            </a: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l-NL" sz="1200" dirty="0" err="1">
                <a:solidFill>
                  <a:schemeClr val="bg2">
                    <a:lumMod val="10000"/>
                  </a:schemeClr>
                </a:solidFill>
              </a:rPr>
              <a:t>chains</a:t>
            </a: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, business cases</a:t>
            </a:r>
            <a:br>
              <a:rPr lang="nl-NL" sz="1200" dirty="0">
                <a:solidFill>
                  <a:schemeClr val="bg2">
                    <a:lumMod val="10000"/>
                  </a:schemeClr>
                </a:solidFill>
              </a:rPr>
            </a:br>
            <a:endParaRPr lang="nl-NL" sz="1200" dirty="0">
              <a:solidFill>
                <a:schemeClr val="bg2">
                  <a:lumMod val="10000"/>
                </a:schemeClr>
              </a:solidFill>
            </a:endParaRPr>
          </a:p>
          <a:p>
            <a:pPr marL="66675" lvl="1"/>
            <a:r>
              <a:rPr lang="nl-NL" sz="1200" b="1" dirty="0" err="1">
                <a:solidFill>
                  <a:schemeClr val="bg2">
                    <a:lumMod val="10000"/>
                  </a:schemeClr>
                </a:solidFill>
              </a:rPr>
              <a:t>Regulation</a:t>
            </a:r>
            <a:endParaRPr lang="nl-NL" sz="1200" b="1" dirty="0">
              <a:solidFill>
                <a:schemeClr val="bg2">
                  <a:lumMod val="10000"/>
                </a:schemeClr>
              </a:solidFill>
            </a:endParaRPr>
          </a:p>
          <a:p>
            <a:pPr marL="66675" lvl="1"/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Impact of </a:t>
            </a:r>
            <a:r>
              <a:rPr lang="nl-NL" sz="1200" dirty="0" err="1">
                <a:solidFill>
                  <a:schemeClr val="bg2">
                    <a:lumMod val="10000"/>
                  </a:schemeClr>
                </a:solidFill>
              </a:rPr>
              <a:t>incentives</a:t>
            </a:r>
            <a:endParaRPr lang="nl-NL" sz="1200" dirty="0">
              <a:solidFill>
                <a:schemeClr val="bg2">
                  <a:lumMod val="10000"/>
                </a:schemeClr>
              </a:solidFill>
            </a:endParaRPr>
          </a:p>
          <a:p>
            <a:pPr marL="66675" lvl="1"/>
            <a:endParaRPr lang="nl-NL" sz="1200" b="1" dirty="0">
              <a:solidFill>
                <a:schemeClr val="bg2">
                  <a:lumMod val="10000"/>
                </a:schemeClr>
              </a:solidFill>
            </a:endParaRPr>
          </a:p>
          <a:p>
            <a:pPr marL="66675" lvl="1"/>
            <a:r>
              <a:rPr lang="nl-NL" sz="1200" b="1" dirty="0" err="1">
                <a:solidFill>
                  <a:schemeClr val="bg2">
                    <a:lumMod val="10000"/>
                  </a:schemeClr>
                </a:solidFill>
              </a:rPr>
              <a:t>Social</a:t>
            </a:r>
            <a:br>
              <a:rPr lang="nl-NL" sz="1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l-NL" sz="1200" dirty="0" err="1">
                <a:solidFill>
                  <a:schemeClr val="bg2">
                    <a:lumMod val="10000"/>
                  </a:schemeClr>
                </a:solidFill>
              </a:rPr>
              <a:t>Societal</a:t>
            </a:r>
            <a:r>
              <a:rPr lang="nl-NL" sz="1200" dirty="0">
                <a:solidFill>
                  <a:schemeClr val="bg2">
                    <a:lumMod val="10000"/>
                  </a:schemeClr>
                </a:solidFill>
              </a:rPr>
              <a:t> support</a:t>
            </a:r>
          </a:p>
          <a:p>
            <a:pPr marL="66675" lvl="1"/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Consumer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behaviour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and preferences.</a:t>
            </a:r>
            <a:endParaRPr lang="nl-NL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5145" y="4238993"/>
            <a:ext cx="617220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bg2">
                    <a:lumMod val="10000"/>
                  </a:schemeClr>
                </a:solidFill>
              </a:rPr>
              <a:t>Spatial</a:t>
            </a: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bg2">
                    <a:lumMod val="10000"/>
                  </a:schemeClr>
                </a:solidFill>
              </a:rPr>
              <a:t>Dimensions</a:t>
            </a: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: </a:t>
            </a:r>
            <a:r>
              <a:rPr lang="nl-NL" dirty="0" err="1">
                <a:solidFill>
                  <a:schemeClr val="bg2">
                    <a:lumMod val="10000"/>
                  </a:schemeClr>
                </a:solidFill>
              </a:rPr>
              <a:t>factory</a:t>
            </a: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 - </a:t>
            </a:r>
            <a:r>
              <a:rPr lang="nl-NL" dirty="0" err="1">
                <a:solidFill>
                  <a:schemeClr val="bg2">
                    <a:lumMod val="10000"/>
                  </a:schemeClr>
                </a:solidFill>
              </a:rPr>
              <a:t>industrial</a:t>
            </a: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 sites – city – </a:t>
            </a:r>
            <a:r>
              <a:rPr lang="nl-NL" dirty="0" err="1">
                <a:solidFill>
                  <a:schemeClr val="bg2">
                    <a:lumMod val="10000"/>
                  </a:schemeClr>
                </a:solidFill>
              </a:rPr>
              <a:t>province</a:t>
            </a: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 – country – </a:t>
            </a:r>
            <a:r>
              <a:rPr lang="nl-NL" dirty="0" err="1">
                <a:solidFill>
                  <a:schemeClr val="bg2">
                    <a:lumMod val="10000"/>
                  </a:schemeClr>
                </a:solidFill>
              </a:rPr>
              <a:t>multilateral</a:t>
            </a: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 – Europe – </a:t>
            </a:r>
            <a:r>
              <a:rPr lang="nl-NL" dirty="0" err="1">
                <a:solidFill>
                  <a:schemeClr val="bg2">
                    <a:lumMod val="10000"/>
                  </a:schemeClr>
                </a:solidFill>
              </a:rPr>
              <a:t>global</a:t>
            </a:r>
            <a:r>
              <a:rPr lang="nl-NL" dirty="0">
                <a:solidFill>
                  <a:schemeClr val="bg2">
                    <a:lumMod val="10000"/>
                  </a:schemeClr>
                </a:solidFill>
              </a:rPr>
              <a:t>.</a:t>
            </a:r>
            <a:br>
              <a:rPr lang="nl-NL" sz="1350" dirty="0">
                <a:solidFill>
                  <a:srgbClr val="292934"/>
                </a:solidFill>
              </a:rPr>
            </a:br>
            <a:endParaRPr lang="nl-NL" sz="135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DEDA0E3-1EA9-4D54-94FC-7867472B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141480"/>
            <a:ext cx="6334218" cy="857250"/>
          </a:xfrm>
        </p:spPr>
        <p:txBody>
          <a:bodyPr>
            <a:normAutofit/>
          </a:bodyPr>
          <a:lstStyle/>
          <a:p>
            <a:r>
              <a:rPr lang="en-US" b="1" dirty="0"/>
              <a:t>…and multidisciplinary…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0741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52CA3-1C1B-4C9D-85F4-CC4220F7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00" y="615635"/>
            <a:ext cx="6675339" cy="720000"/>
          </a:xfrm>
        </p:spPr>
        <p:txBody>
          <a:bodyPr/>
          <a:lstStyle/>
          <a:p>
            <a:r>
              <a:rPr lang="en-US" sz="2000" b="1" dirty="0"/>
              <a:t>Industrial transformation -&gt; zero carbon footprint; daunting complexity.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A7DDF-8BCA-4DD6-92E7-2A1B5BBB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7" y="1335635"/>
            <a:ext cx="8666920" cy="3614051"/>
          </a:xfrm>
        </p:spPr>
        <p:txBody>
          <a:bodyPr/>
          <a:lstStyle/>
          <a:p>
            <a:r>
              <a:rPr lang="en-US" sz="1800" b="1" dirty="0"/>
              <a:t>Industry ~50% of primary energy use.</a:t>
            </a:r>
          </a:p>
          <a:p>
            <a:r>
              <a:rPr lang="en-US" sz="1800" b="1" dirty="0"/>
              <a:t>Many options:</a:t>
            </a:r>
          </a:p>
          <a:p>
            <a:pPr lvl="1"/>
            <a:r>
              <a:rPr lang="en-US" sz="1800" dirty="0"/>
              <a:t>Energy efficiency improvement existing processes</a:t>
            </a:r>
          </a:p>
          <a:p>
            <a:pPr lvl="1"/>
            <a:r>
              <a:rPr lang="en-US" sz="1800" dirty="0"/>
              <a:t>New (inherently more efficient) processes</a:t>
            </a:r>
          </a:p>
          <a:p>
            <a:pPr lvl="1"/>
            <a:r>
              <a:rPr lang="en-US" sz="1800" dirty="0"/>
              <a:t>Renewable feedstock (</a:t>
            </a:r>
            <a:r>
              <a:rPr lang="en-US" sz="1800" dirty="0" err="1"/>
              <a:t>biobased</a:t>
            </a:r>
            <a:r>
              <a:rPr lang="en-US" sz="1800" dirty="0"/>
              <a:t> industry</a:t>
            </a:r>
          </a:p>
          <a:p>
            <a:pPr lvl="1"/>
            <a:r>
              <a:rPr lang="en-US" sz="1800" dirty="0"/>
              <a:t>Renewable energy carriers (green power, green hydrogen)</a:t>
            </a:r>
          </a:p>
          <a:p>
            <a:pPr lvl="1"/>
            <a:r>
              <a:rPr lang="en-US" sz="1800" dirty="0"/>
              <a:t>Carbon Capture &amp; Storage (with BECCS negative GHG emissions)</a:t>
            </a:r>
          </a:p>
          <a:p>
            <a:pPr lvl="1"/>
            <a:r>
              <a:rPr lang="en-US" sz="1800" dirty="0"/>
              <a:t>Recycling/re-use/</a:t>
            </a:r>
            <a:r>
              <a:rPr lang="en-US" sz="1800" dirty="0" err="1"/>
              <a:t>circulair</a:t>
            </a:r>
            <a:r>
              <a:rPr lang="en-US" sz="1800" dirty="0"/>
              <a:t> value chains</a:t>
            </a:r>
          </a:p>
          <a:p>
            <a:pPr lvl="1"/>
            <a:r>
              <a:rPr lang="en-US" sz="1800" dirty="0"/>
              <a:t>Shifts in markets and products.</a:t>
            </a:r>
          </a:p>
          <a:p>
            <a:r>
              <a:rPr lang="en-US" sz="1800" b="1" dirty="0"/>
              <a:t>All combined! Over roughly 3 decades; overall one investment cycle!!</a:t>
            </a:r>
          </a:p>
          <a:p>
            <a:r>
              <a:rPr lang="en-US" sz="1800" b="1" dirty="0"/>
              <a:t>Factory level, regional level, structural changes in economy and energy system</a:t>
            </a:r>
            <a:endParaRPr lang="nl-NL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197B8-4470-431C-9E24-2122C683A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13</a:t>
            </a:fld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2DEB9-5A66-4F4B-88C5-03DDD8B510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35495" y="975635"/>
            <a:ext cx="1952625" cy="234061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05FDBBD-33BB-45DA-9622-3977BF625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408" y="3665097"/>
            <a:ext cx="40949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</a:t>
            </a:r>
            <a:r>
              <a:rPr kumimoji="0" lang="en-GB" altLang="ja-JP" sz="900" b="0" i="1" u="none" strike="noStrike" cap="none" normalizeH="0" baseline="0" bmk="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igure </a:t>
            </a:r>
            <a:r>
              <a:rPr kumimoji="0" lang="en-GB" altLang="ja-JP" sz="900" b="0" i="1" u="none" strike="noStrike" cap="none" normalizeH="0" baseline="0" bmk="_Ref516749854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Location and size of the main industrial emission clusters.</a:t>
            </a:r>
            <a:b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1) Rotterdam - Moerdijk (16.9 Mt CO</a:t>
            </a:r>
            <a:r>
              <a:rPr kumimoji="0" lang="en-GB" altLang="ja-JP" sz="900" b="0" i="1" u="none" strike="noStrike" cap="none" normalizeH="0" baseline="-3000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); 2) Noordzeekanaalgebied (12.0 Mt CO</a:t>
            </a:r>
            <a:r>
              <a:rPr kumimoji="0" lang="en-GB" altLang="ja-JP" sz="900" b="0" i="1" u="none" strike="noStrike" cap="none" normalizeH="0" baseline="-3000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); 3) Zeeland - W-Brabant (7.9 Mt CO</a:t>
            </a:r>
            <a:r>
              <a:rPr kumimoji="0" lang="en-GB" altLang="ja-JP" sz="900" b="0" i="1" u="none" strike="noStrike" cap="none" normalizeH="0" baseline="-3000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); </a:t>
            </a:r>
            <a:b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4) Chemelot (4.5 Mt CO</a:t>
            </a:r>
            <a:r>
              <a:rPr kumimoji="0" lang="en-GB" altLang="ja-JP" sz="900" b="0" i="1" u="none" strike="noStrike" cap="none" normalizeH="0" baseline="-3000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); 5) Eemsdelta (0.7 Mt CO</a:t>
            </a:r>
            <a:r>
              <a:rPr kumimoji="0" lang="en-GB" altLang="ja-JP" sz="900" b="0" i="1" u="none" strike="noStrike" cap="none" normalizeH="0" baseline="-3000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); 6) Emmen (0.5 Mt CO</a:t>
            </a:r>
            <a:r>
              <a:rPr kumimoji="0" lang="en-GB" altLang="ja-JP" sz="900" b="0" i="1" u="none" strike="noStrike" cap="none" normalizeH="0" baseline="-3000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kumimoji="0" lang="en-GB" altLang="ja-JP" sz="900" b="0" i="1" u="none" strike="noStrike" cap="none" normalizeH="0" baseline="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).</a:t>
            </a:r>
            <a:r>
              <a:rPr kumimoji="0" lang="en-GB" altLang="ja-JP" sz="900" b="0" i="1" u="none" strike="noStrike" cap="none" normalizeH="0" baseline="30000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[8,9]</a:t>
            </a:r>
            <a:endParaRPr kumimoji="0" lang="en-GB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5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7908-90CA-AD4B-AEAA-5A5B9710AF3F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85901" y="960835"/>
            <a:ext cx="4537445" cy="408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6272616" y="4351764"/>
            <a:ext cx="17427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Berghout</a:t>
            </a:r>
            <a:r>
              <a:rPr lang="en-US" sz="1350" dirty="0"/>
              <a:t> et al, 2016</a:t>
            </a:r>
            <a:endParaRPr lang="nl-NL" sz="13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5559D4-5E0B-4F85-A462-8D4D134F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31654"/>
            <a:ext cx="8301600" cy="720000"/>
          </a:xfrm>
        </p:spPr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issues… </a:t>
            </a:r>
            <a:r>
              <a:rPr lang="nl-NL" dirty="0" err="1"/>
              <a:t>example</a:t>
            </a:r>
            <a:r>
              <a:rPr lang="nl-NL" dirty="0"/>
              <a:t> of CCS in Rijnmond</a:t>
            </a:r>
          </a:p>
        </p:txBody>
      </p:sp>
    </p:spTree>
    <p:extLst>
      <p:ext uri="{BB962C8B-B14F-4D97-AF65-F5344CB8AC3E}">
        <p14:creationId xmlns:p14="http://schemas.microsoft.com/office/powerpoint/2010/main" val="40801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7908-90CA-AD4B-AEAA-5A5B9710AF3F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85901" y="681541"/>
            <a:ext cx="4848863" cy="412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6272616" y="4351764"/>
            <a:ext cx="17427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Berghout</a:t>
            </a:r>
            <a:r>
              <a:rPr lang="en-US" sz="1350" dirty="0"/>
              <a:t> et al, 2016</a:t>
            </a:r>
            <a:endParaRPr lang="nl-NL" sz="13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058367-210C-42CD-AC36-C211EC00F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74" y="0"/>
            <a:ext cx="8490600" cy="720000"/>
          </a:xfrm>
        </p:spPr>
        <p:txBody>
          <a:bodyPr/>
          <a:lstStyle/>
          <a:p>
            <a:r>
              <a:rPr lang="nl-NL" dirty="0" err="1"/>
              <a:t>Integrated</a:t>
            </a:r>
            <a:r>
              <a:rPr lang="nl-NL" dirty="0"/>
              <a:t> </a:t>
            </a:r>
            <a:r>
              <a:rPr lang="nl-NL" dirty="0" err="1"/>
              <a:t>mitigation</a:t>
            </a:r>
            <a:r>
              <a:rPr lang="nl-NL" dirty="0"/>
              <a:t> at a </a:t>
            </a:r>
            <a:r>
              <a:rPr lang="nl-NL" dirty="0" err="1"/>
              <a:t>refinery</a:t>
            </a:r>
            <a:r>
              <a:rPr lang="nl-NL" dirty="0"/>
              <a:t> complex</a:t>
            </a:r>
          </a:p>
        </p:txBody>
      </p:sp>
    </p:spTree>
    <p:extLst>
      <p:ext uri="{BB962C8B-B14F-4D97-AF65-F5344CB8AC3E}">
        <p14:creationId xmlns:p14="http://schemas.microsoft.com/office/powerpoint/2010/main" val="7519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A3457-39ED-4F1C-9E19-7786DFE38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1F11D-9AF3-430C-9580-597DF7DF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A02813-7492-4B7C-A190-C27869671C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244"/>
            <a:ext cx="7022594" cy="503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53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6" y="124811"/>
            <a:ext cx="4405894" cy="857250"/>
          </a:xfrm>
        </p:spPr>
        <p:txBody>
          <a:bodyPr>
            <a:normAutofit fontScale="90000"/>
          </a:bodyPr>
          <a:lstStyle/>
          <a:p>
            <a:r>
              <a:rPr lang="en-GB" b="1" dirty="0" err="1"/>
              <a:t>Eemsdelta</a:t>
            </a:r>
            <a:r>
              <a:rPr lang="en-GB" b="1" dirty="0"/>
              <a:t>/</a:t>
            </a:r>
            <a:r>
              <a:rPr lang="en-GB" b="1" dirty="0" err="1"/>
              <a:t>Delfzijl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(or any other industrial cluster)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3789" y="2488474"/>
            <a:ext cx="139610" cy="18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/>
        </p:nvSpPr>
        <p:spPr>
          <a:xfrm>
            <a:off x="2984863" y="2645228"/>
            <a:ext cx="139610" cy="18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5"/>
          <p:cNvSpPr/>
          <p:nvPr/>
        </p:nvSpPr>
        <p:spPr>
          <a:xfrm>
            <a:off x="2629717" y="2831374"/>
            <a:ext cx="139610" cy="18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/>
          <p:cNvSpPr/>
          <p:nvPr/>
        </p:nvSpPr>
        <p:spPr>
          <a:xfrm>
            <a:off x="2919958" y="3161212"/>
            <a:ext cx="269421" cy="41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/>
          <p:cNvSpPr/>
          <p:nvPr/>
        </p:nvSpPr>
        <p:spPr>
          <a:xfrm>
            <a:off x="2482760" y="3275510"/>
            <a:ext cx="139610" cy="18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/>
          <p:cNvSpPr/>
          <p:nvPr/>
        </p:nvSpPr>
        <p:spPr>
          <a:xfrm>
            <a:off x="4169839" y="2729251"/>
            <a:ext cx="139610" cy="18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/>
          <p:cNvSpPr/>
          <p:nvPr/>
        </p:nvSpPr>
        <p:spPr>
          <a:xfrm>
            <a:off x="4397623" y="2993773"/>
            <a:ext cx="139610" cy="18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/>
          <p:cNvSpPr/>
          <p:nvPr/>
        </p:nvSpPr>
        <p:spPr>
          <a:xfrm>
            <a:off x="4100035" y="3179919"/>
            <a:ext cx="139610" cy="18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Oval 11"/>
          <p:cNvSpPr/>
          <p:nvPr/>
        </p:nvSpPr>
        <p:spPr>
          <a:xfrm>
            <a:off x="2274570" y="2235841"/>
            <a:ext cx="1175658" cy="17026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Oval 12"/>
          <p:cNvSpPr/>
          <p:nvPr/>
        </p:nvSpPr>
        <p:spPr>
          <a:xfrm>
            <a:off x="3908992" y="2589349"/>
            <a:ext cx="775199" cy="965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TextBox 13"/>
          <p:cNvSpPr txBox="1"/>
          <p:nvPr/>
        </p:nvSpPr>
        <p:spPr>
          <a:xfrm>
            <a:off x="2510830" y="1958842"/>
            <a:ext cx="10983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/>
              <a:t>Eemshaven</a:t>
            </a:r>
            <a:endParaRPr lang="en-GB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4010255" y="2304548"/>
            <a:ext cx="6944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/>
              <a:t>Delfzijl</a:t>
            </a:r>
            <a:endParaRPr lang="en-GB" sz="1350" dirty="0"/>
          </a:p>
        </p:txBody>
      </p:sp>
      <p:sp>
        <p:nvSpPr>
          <p:cNvPr id="16" name="Oval 15"/>
          <p:cNvSpPr/>
          <p:nvPr/>
        </p:nvSpPr>
        <p:spPr>
          <a:xfrm>
            <a:off x="1257505" y="1932647"/>
            <a:ext cx="3733937" cy="29391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Box 16"/>
          <p:cNvSpPr txBox="1"/>
          <p:nvPr/>
        </p:nvSpPr>
        <p:spPr>
          <a:xfrm>
            <a:off x="2405214" y="14693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/>
              <a:t>Eemsdelta</a:t>
            </a:r>
            <a:endParaRPr lang="en-GB" sz="1350" dirty="0"/>
          </a:p>
        </p:txBody>
      </p:sp>
      <p:cxnSp>
        <p:nvCxnSpPr>
          <p:cNvPr id="18" name="Straight Arrow Connector 17"/>
          <p:cNvCxnSpPr>
            <a:stCxn id="5" idx="2"/>
            <a:endCxn id="7" idx="0"/>
          </p:cNvCxnSpPr>
          <p:nvPr/>
        </p:nvCxnSpPr>
        <p:spPr>
          <a:xfrm>
            <a:off x="3054668" y="2831374"/>
            <a:ext cx="0" cy="329837"/>
          </a:xfrm>
          <a:prstGeom prst="straightConnector1">
            <a:avLst/>
          </a:prstGeom>
          <a:ln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7" idx="1"/>
          </p:cNvCxnSpPr>
          <p:nvPr/>
        </p:nvCxnSpPr>
        <p:spPr>
          <a:xfrm>
            <a:off x="2769327" y="2924448"/>
            <a:ext cx="150631" cy="444137"/>
          </a:xfrm>
          <a:prstGeom prst="straightConnector1">
            <a:avLst/>
          </a:prstGeom>
          <a:ln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3"/>
            <a:endCxn id="5" idx="1"/>
          </p:cNvCxnSpPr>
          <p:nvPr/>
        </p:nvCxnSpPr>
        <p:spPr>
          <a:xfrm>
            <a:off x="2693399" y="2581548"/>
            <a:ext cx="291466" cy="156754"/>
          </a:xfrm>
          <a:prstGeom prst="straightConnector1">
            <a:avLst/>
          </a:prstGeom>
          <a:ln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  <a:endCxn id="12" idx="6"/>
          </p:cNvCxnSpPr>
          <p:nvPr/>
        </p:nvCxnSpPr>
        <p:spPr>
          <a:xfrm flipH="1">
            <a:off x="3450228" y="3072151"/>
            <a:ext cx="458764" cy="14996"/>
          </a:xfrm>
          <a:prstGeom prst="straightConnector1">
            <a:avLst/>
          </a:prstGeom>
          <a:ln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60889" y="3461656"/>
            <a:ext cx="1091439" cy="0"/>
          </a:xfrm>
          <a:prstGeom prst="straightConnector1">
            <a:avLst/>
          </a:prstGeom>
          <a:ln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2"/>
            <a:endCxn id="11" idx="0"/>
          </p:cNvCxnSpPr>
          <p:nvPr/>
        </p:nvCxnSpPr>
        <p:spPr>
          <a:xfrm flipH="1">
            <a:off x="4169840" y="2915397"/>
            <a:ext cx="69805" cy="264522"/>
          </a:xfrm>
          <a:prstGeom prst="straightConnector1">
            <a:avLst/>
          </a:prstGeom>
          <a:ln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1"/>
            <a:endCxn id="11" idx="3"/>
          </p:cNvCxnSpPr>
          <p:nvPr/>
        </p:nvCxnSpPr>
        <p:spPr>
          <a:xfrm flipH="1">
            <a:off x="4239645" y="3086846"/>
            <a:ext cx="157979" cy="186146"/>
          </a:xfrm>
          <a:prstGeom prst="straightConnector1">
            <a:avLst/>
          </a:prstGeom>
          <a:ln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0"/>
            <a:endCxn id="9" idx="3"/>
          </p:cNvCxnSpPr>
          <p:nvPr/>
        </p:nvCxnSpPr>
        <p:spPr>
          <a:xfrm flipH="1" flipV="1">
            <a:off x="4309450" y="2822326"/>
            <a:ext cx="157979" cy="171449"/>
          </a:xfrm>
          <a:prstGeom prst="straightConnector1">
            <a:avLst/>
          </a:prstGeom>
          <a:ln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3"/>
            <a:endCxn id="6" idx="2"/>
          </p:cNvCxnSpPr>
          <p:nvPr/>
        </p:nvCxnSpPr>
        <p:spPr>
          <a:xfrm flipV="1">
            <a:off x="2622370" y="3017520"/>
            <a:ext cx="77153" cy="351064"/>
          </a:xfrm>
          <a:prstGeom prst="straightConnector1">
            <a:avLst/>
          </a:prstGeom>
          <a:ln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www.groningen-seaports.com/wp-content/uploads/IMG_9320_k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09" y="0"/>
            <a:ext cx="3038691" cy="202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207" y="1791370"/>
            <a:ext cx="2507750" cy="161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7579" y="3575957"/>
            <a:ext cx="2572629" cy="149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17" y="3461657"/>
            <a:ext cx="2221220" cy="157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30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9BE38-CFBD-4009-9DD5-68CFFFA14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18</a:t>
            </a:fld>
            <a:endParaRPr lang="nl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F78E98-4F83-432D-BDAE-17AA4C65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1961002"/>
            <a:ext cx="7971183" cy="720000"/>
          </a:xfrm>
        </p:spPr>
        <p:txBody>
          <a:bodyPr/>
          <a:lstStyle/>
          <a:p>
            <a:pPr algn="ctr"/>
            <a:r>
              <a:rPr lang="en-US" sz="2400" b="1" dirty="0"/>
              <a:t>North sea energy transition…</a:t>
            </a:r>
            <a:br>
              <a:rPr lang="en-US" sz="2400" b="1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62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180000"/>
            <a:ext cx="8301600" cy="720000"/>
          </a:xfrm>
        </p:spPr>
        <p:txBody>
          <a:bodyPr/>
          <a:lstStyle/>
          <a:p>
            <a:r>
              <a:rPr lang="en-US" b="1" dirty="0"/>
              <a:t>Build up wind off-shore capacity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724" y="1200150"/>
            <a:ext cx="4806534" cy="37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48067"/>
            <a:ext cx="8301600" cy="720000"/>
          </a:xfrm>
        </p:spPr>
        <p:txBody>
          <a:bodyPr>
            <a:normAutofit/>
          </a:bodyPr>
          <a:lstStyle/>
          <a:p>
            <a:r>
              <a:rPr lang="en-US" b="1" dirty="0"/>
              <a:t>Energy demand, GHG emissions and climate change…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4630341"/>
            <a:ext cx="2133600" cy="273844"/>
          </a:xfrm>
          <a:prstGeom prst="rect">
            <a:avLst/>
          </a:prstGeom>
        </p:spPr>
        <p:txBody>
          <a:bodyPr/>
          <a:lstStyle/>
          <a:p>
            <a:fld id="{96037908-90CA-AD4B-AEAA-5A5B9710AF3F}" type="slidenum">
              <a:rPr lang="nl-NL" smtClean="0"/>
              <a:pPr/>
              <a:t>2</a:t>
            </a:fld>
            <a:r>
              <a:rPr lang="nl-NL" sz="1400" dirty="0"/>
              <a:t>[IPCC]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439058"/>
            <a:ext cx="8229600" cy="2916656"/>
          </a:xfrm>
        </p:spPr>
      </p:pic>
    </p:spTree>
    <p:extLst>
      <p:ext uri="{BB962C8B-B14F-4D97-AF65-F5344CB8AC3E}">
        <p14:creationId xmlns:p14="http://schemas.microsoft.com/office/powerpoint/2010/main" val="21227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7908-90CA-AD4B-AEAA-5A5B9710AF3F}" type="slidenum">
              <a:rPr lang="nl-NL" smtClean="0">
                <a:solidFill>
                  <a:srgbClr val="92D050">
                    <a:tint val="75000"/>
                  </a:srgbClr>
                </a:solidFill>
              </a:rPr>
              <a:pPr/>
              <a:t>20</a:t>
            </a:fld>
            <a:endParaRPr lang="nl-NL">
              <a:solidFill>
                <a:srgbClr val="92D050">
                  <a:tint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148" y="92193"/>
            <a:ext cx="7675516" cy="1022502"/>
          </a:xfrm>
        </p:spPr>
        <p:txBody>
          <a:bodyPr>
            <a:noAutofit/>
          </a:bodyPr>
          <a:lstStyle/>
          <a:p>
            <a:r>
              <a:rPr lang="en-US" sz="2700" b="1" dirty="0"/>
              <a:t>Cumulative offshore wind capacity North Sea region </a:t>
            </a:r>
            <a:r>
              <a:rPr lang="nl-NL" sz="2700" b="1" dirty="0"/>
              <a:t> </a:t>
            </a:r>
            <a:endParaRPr lang="en-US" sz="2700" b="1" dirty="0"/>
          </a:p>
        </p:txBody>
      </p:sp>
      <p:pic>
        <p:nvPicPr>
          <p:cNvPr id="2050" name="Picture 2" descr="Four out of the five biggest offshore wind power states border the North Sea. Graph: GW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884062"/>
            <a:ext cx="5616624" cy="40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125188" y="4866443"/>
            <a:ext cx="2095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[</a:t>
            </a:r>
            <a:r>
              <a:rPr lang="nl-NL" sz="1350" dirty="0" err="1"/>
              <a:t>Wehrman</a:t>
            </a:r>
            <a:r>
              <a:rPr lang="nl-NL" sz="1350" dirty="0"/>
              <a:t>, CLEW, 2018]</a:t>
            </a:r>
          </a:p>
        </p:txBody>
      </p:sp>
    </p:spTree>
    <p:extLst>
      <p:ext uri="{BB962C8B-B14F-4D97-AF65-F5344CB8AC3E}">
        <p14:creationId xmlns:p14="http://schemas.microsoft.com/office/powerpoint/2010/main" val="33822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308983" y="564347"/>
            <a:ext cx="65056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71C1D4"/>
              </a:buClr>
              <a:buFont typeface="Courier New" charset="0"/>
              <a:buChar char="o"/>
            </a:pPr>
            <a:r>
              <a:rPr lang="en-GB" sz="1500" dirty="0">
                <a:latin typeface="Helvetica" pitchFamily="2" charset="0"/>
              </a:rPr>
              <a:t>Annually, the Netherlands use 120 TWh electricity and emit 210 Mt CO</a:t>
            </a:r>
            <a:r>
              <a:rPr lang="en-GB" sz="1500" baseline="-25000" dirty="0">
                <a:latin typeface="Helvetica" pitchFamily="2" charset="0"/>
              </a:rPr>
              <a:t>2</a:t>
            </a:r>
            <a:endParaRPr lang="en-GB" sz="1500" dirty="0">
              <a:latin typeface="Helvetica" pitchFamily="2" charset="0"/>
            </a:endParaRPr>
          </a:p>
          <a:p>
            <a:pPr marL="257175" indent="-257175">
              <a:buClr>
                <a:srgbClr val="71C1D4"/>
              </a:buClr>
              <a:buFont typeface="Courier New" charset="0"/>
              <a:buChar char="o"/>
            </a:pPr>
            <a:endParaRPr lang="en-GB" sz="1500" dirty="0">
              <a:latin typeface="Helvetica" pitchFamily="2" charset="0"/>
            </a:endParaRPr>
          </a:p>
          <a:p>
            <a:pPr marL="257175" indent="-257175">
              <a:buClr>
                <a:srgbClr val="71C1D4"/>
              </a:buClr>
              <a:buFont typeface="Courier New" charset="0"/>
              <a:buChar char="o"/>
            </a:pPr>
            <a:r>
              <a:rPr lang="en-GB" sz="1500" dirty="0">
                <a:latin typeface="Helvetica" pitchFamily="2" charset="0"/>
              </a:rPr>
              <a:t>Electricity potential doubles this consumption</a:t>
            </a:r>
          </a:p>
          <a:p>
            <a:pPr marL="257175" indent="-257175">
              <a:buClr>
                <a:srgbClr val="71C1D4"/>
              </a:buClr>
              <a:buFont typeface="Courier New" charset="0"/>
              <a:buChar char="o"/>
            </a:pPr>
            <a:endParaRPr lang="en-GB" sz="1500" dirty="0">
              <a:latin typeface="Helvetica" pitchFamily="2" charset="0"/>
            </a:endParaRPr>
          </a:p>
          <a:p>
            <a:pPr marL="257175" indent="-257175">
              <a:buClr>
                <a:srgbClr val="71C1D4"/>
              </a:buClr>
              <a:buFont typeface="Courier New" charset="0"/>
              <a:buChar char="o"/>
            </a:pPr>
            <a:r>
              <a:rPr lang="en-GB" sz="1500" dirty="0">
                <a:latin typeface="Helvetica" pitchFamily="2" charset="0"/>
              </a:rPr>
              <a:t>Dutch EEZ CO</a:t>
            </a:r>
            <a:r>
              <a:rPr lang="en-GB" sz="1500" baseline="-25000" dirty="0">
                <a:latin typeface="Helvetica" pitchFamily="2" charset="0"/>
              </a:rPr>
              <a:t>2</a:t>
            </a:r>
            <a:r>
              <a:rPr lang="en-GB" sz="1500" dirty="0">
                <a:latin typeface="Helvetica" pitchFamily="2" charset="0"/>
              </a:rPr>
              <a:t> capacity in depleted gas and oil fields equals 13 years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083128"/>
              </p:ext>
            </p:extLst>
          </p:nvPr>
        </p:nvGraphicFramePr>
        <p:xfrm>
          <a:off x="2249266" y="1810842"/>
          <a:ext cx="4794791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8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 Technical</a:t>
                      </a:r>
                      <a:r>
                        <a:rPr lang="en-GB" sz="1500" baseline="0" dirty="0">
                          <a:effectLst/>
                        </a:rPr>
                        <a:t> potential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North Sea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Dutch EEZ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Offshore wind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2,765 TWh/yr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240 TWh/yr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Wave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77 TWh/yr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 TWh/yr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Algae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400 (37,000) PJ</a:t>
                      </a:r>
                      <a:r>
                        <a:rPr lang="en-GB" sz="1500" baseline="0" dirty="0">
                          <a:effectLst/>
                        </a:rPr>
                        <a:t>/</a:t>
                      </a:r>
                      <a:r>
                        <a:rPr lang="en-GB" sz="1500" baseline="0" dirty="0" err="1">
                          <a:effectLst/>
                        </a:rPr>
                        <a:t>yr</a:t>
                      </a:r>
                      <a:endParaRPr lang="en-US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90 (2,800)/</a:t>
                      </a:r>
                      <a:r>
                        <a:rPr lang="en-GB" sz="1500" dirty="0" err="1">
                          <a:effectLst/>
                        </a:rPr>
                        <a:t>yr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CO</a:t>
                      </a:r>
                      <a:r>
                        <a:rPr lang="en-GB" sz="1500" baseline="-25000" dirty="0">
                          <a:effectLst/>
                        </a:rPr>
                        <a:t>2</a:t>
                      </a:r>
                      <a:r>
                        <a:rPr lang="en-GB" sz="1500" dirty="0">
                          <a:effectLst/>
                        </a:rPr>
                        <a:t> storage capacity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baseline="0" dirty="0">
                          <a:effectLst/>
                        </a:rPr>
                        <a:t>20 (125) Gt</a:t>
                      </a:r>
                      <a:r>
                        <a:rPr lang="en-GB" sz="1500" dirty="0">
                          <a:effectLst/>
                        </a:rPr>
                        <a:t> CO</a:t>
                      </a:r>
                      <a:r>
                        <a:rPr lang="en-GB" sz="1500" baseline="-25000" dirty="0">
                          <a:effectLst/>
                        </a:rPr>
                        <a:t>2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1.3</a:t>
                      </a:r>
                      <a:r>
                        <a:rPr lang="en-GB" sz="1500" baseline="0" dirty="0">
                          <a:effectLst/>
                        </a:rPr>
                        <a:t> (2.3) Gt </a:t>
                      </a:r>
                      <a:r>
                        <a:rPr lang="en-GB" sz="1500" dirty="0">
                          <a:effectLst/>
                        </a:rPr>
                        <a:t>CO</a:t>
                      </a:r>
                      <a:r>
                        <a:rPr lang="en-GB" sz="1500" baseline="-25000" dirty="0">
                          <a:effectLst/>
                        </a:rPr>
                        <a:t>2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O&amp;G extraction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137 EJ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1671" y="3622479"/>
            <a:ext cx="5726044" cy="1485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2F356-72B0-454A-BF26-484057D0896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D5E19A1-804D-4D0A-8354-CED73B1FD738}"/>
              </a:ext>
            </a:extLst>
          </p:cNvPr>
          <p:cNvSpPr txBox="1">
            <a:spLocks/>
          </p:cNvSpPr>
          <p:nvPr/>
        </p:nvSpPr>
        <p:spPr>
          <a:xfrm>
            <a:off x="139148" y="92193"/>
            <a:ext cx="7675516" cy="10225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700" b="1" dirty="0"/>
              <a:t>North Sea Energy potentials…  </a:t>
            </a:r>
            <a:r>
              <a:rPr lang="nl-NL" sz="2700" b="1" dirty="0"/>
              <a:t> 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1205746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9391" y="232633"/>
            <a:ext cx="6828183" cy="857250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Possible RET deployment NW Europe 2050 for low GHG pathways (electricity only</a:t>
            </a:r>
            <a:r>
              <a:rPr lang="en-US" b="1" dirty="0"/>
              <a:t>!).</a:t>
            </a:r>
            <a:endParaRPr lang="nl-NL" b="1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257" y="1388758"/>
            <a:ext cx="6352520" cy="290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2074461" y="4165220"/>
            <a:ext cx="61574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Breakdown of installed capacities and power generation in the core scenarios </a:t>
            </a:r>
          </a:p>
          <a:p>
            <a:r>
              <a:rPr lang="en-US" sz="1350" dirty="0">
                <a:solidFill>
                  <a:srgbClr val="000000"/>
                </a:solidFill>
              </a:rPr>
              <a:t>in the year 2050. The dashed line depicts the peak load in 2050.</a:t>
            </a:r>
            <a:endParaRPr lang="nl-NL" sz="1350" dirty="0">
              <a:solidFill>
                <a:srgbClr val="0000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871950" y="4760826"/>
            <a:ext cx="3272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</a:rPr>
              <a:t>[</a:t>
            </a:r>
            <a:r>
              <a:rPr lang="en-US" sz="1350" b="1" dirty="0" err="1">
                <a:solidFill>
                  <a:srgbClr val="000000"/>
                </a:solidFill>
              </a:rPr>
              <a:t>Brouwer</a:t>
            </a:r>
            <a:r>
              <a:rPr lang="en-US" sz="1350" b="1" dirty="0">
                <a:solidFill>
                  <a:srgbClr val="000000"/>
                </a:solidFill>
              </a:rPr>
              <a:t> et al., Applied Energy, 2016]</a:t>
            </a:r>
            <a:endParaRPr lang="nl-NL" sz="135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68" y="78792"/>
            <a:ext cx="4657577" cy="27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0939" y="2416913"/>
            <a:ext cx="4431507" cy="26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1327245" y="3169740"/>
            <a:ext cx="273902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Electricity system simulations</a:t>
            </a:r>
          </a:p>
          <a:p>
            <a:r>
              <a:rPr lang="en-US" sz="1350" dirty="0">
                <a:solidFill>
                  <a:srgbClr val="000000"/>
                </a:solidFill>
              </a:rPr>
              <a:t>NW Europe 2050 with 60% </a:t>
            </a:r>
            <a:r>
              <a:rPr lang="en-US" sz="1350" dirty="0" err="1">
                <a:solidFill>
                  <a:srgbClr val="000000"/>
                </a:solidFill>
              </a:rPr>
              <a:t>iRES</a:t>
            </a:r>
            <a:endParaRPr lang="en-US" sz="1350" dirty="0">
              <a:solidFill>
                <a:srgbClr val="000000"/>
              </a:solidFill>
            </a:endParaRPr>
          </a:p>
          <a:p>
            <a:r>
              <a:rPr lang="en-US" sz="1350" dirty="0">
                <a:solidFill>
                  <a:srgbClr val="000000"/>
                </a:solidFill>
              </a:rPr>
              <a:t>Weeks with maximum and minimum</a:t>
            </a:r>
          </a:p>
          <a:p>
            <a:r>
              <a:rPr lang="en-US" sz="1350" dirty="0">
                <a:solidFill>
                  <a:srgbClr val="000000"/>
                </a:solidFill>
              </a:rPr>
              <a:t>residual loads during the year.</a:t>
            </a:r>
            <a:endParaRPr lang="nl-NL" sz="1350" dirty="0">
              <a:solidFill>
                <a:srgbClr val="00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091945" y="933862"/>
            <a:ext cx="25587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System </a:t>
            </a:r>
          </a:p>
          <a:p>
            <a:r>
              <a:rPr lang="en-US" sz="3000" b="1" dirty="0"/>
              <a:t>implications!</a:t>
            </a:r>
            <a:endParaRPr lang="nl-NL" sz="30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595617" y="4686395"/>
            <a:ext cx="3272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</a:rPr>
              <a:t>[</a:t>
            </a:r>
            <a:r>
              <a:rPr lang="en-US" sz="1350" b="1" dirty="0" err="1">
                <a:solidFill>
                  <a:srgbClr val="000000"/>
                </a:solidFill>
              </a:rPr>
              <a:t>Brouwer</a:t>
            </a:r>
            <a:r>
              <a:rPr lang="en-US" sz="1350" b="1" dirty="0">
                <a:solidFill>
                  <a:srgbClr val="000000"/>
                </a:solidFill>
              </a:rPr>
              <a:t> et al., Applied Energy, 2016]</a:t>
            </a:r>
            <a:endParaRPr lang="nl-NL" sz="135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7908-90CA-AD4B-AEAA-5A5B9710AF3F}" type="slidenum">
              <a:rPr lang="nl-NL" smtClean="0">
                <a:solidFill>
                  <a:srgbClr val="92D050">
                    <a:tint val="75000"/>
                  </a:srgbClr>
                </a:solidFill>
              </a:rPr>
              <a:pPr/>
              <a:t>24</a:t>
            </a:fld>
            <a:endParaRPr lang="nl-NL">
              <a:solidFill>
                <a:srgbClr val="92D050">
                  <a:tint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1390" y="228295"/>
            <a:ext cx="6340415" cy="857250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Artist impression of </a:t>
            </a:r>
            <a:r>
              <a:rPr lang="en-US" sz="2400" b="1" dirty="0" err="1"/>
              <a:t>TenneT’s</a:t>
            </a:r>
            <a:r>
              <a:rPr lang="en-US" sz="2400" b="1" dirty="0"/>
              <a:t> vision for a concept for large scale wind energy on the North Sea.</a:t>
            </a:r>
          </a:p>
        </p:txBody>
      </p:sp>
      <p:pic>
        <p:nvPicPr>
          <p:cNvPr id="5" name="image332.jpg" descr="http://offlinehbpl.hbpl.co.uk/NewsAttachments/NOW/NorthSeaIsland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60303" y="1335606"/>
            <a:ext cx="6023394" cy="3567113"/>
          </a:xfrm>
          <a:prstGeom prst="rect">
            <a:avLst/>
          </a:prstGeom>
          <a:ln/>
        </p:spPr>
      </p:pic>
      <p:sp>
        <p:nvSpPr>
          <p:cNvPr id="7" name="TextBox 6"/>
          <p:cNvSpPr txBox="1"/>
          <p:nvPr/>
        </p:nvSpPr>
        <p:spPr>
          <a:xfrm>
            <a:off x="7827486" y="4746421"/>
            <a:ext cx="1316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Tennet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648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531" y="180000"/>
            <a:ext cx="7138878" cy="720000"/>
          </a:xfrm>
        </p:spPr>
        <p:txBody>
          <a:bodyPr>
            <a:noAutofit/>
          </a:bodyPr>
          <a:lstStyle/>
          <a:p>
            <a:r>
              <a:rPr lang="en-US" sz="2700" b="1" dirty="0"/>
              <a:t>Hoped economics hydrogen production </a:t>
            </a:r>
            <a:r>
              <a:rPr lang="en-US" sz="1800" b="1" dirty="0"/>
              <a:t>(natural gas based production: 2-3 Euro/GJ)</a:t>
            </a:r>
            <a:endParaRPr lang="nl-NL" sz="1800" b="1" dirty="0"/>
          </a:p>
        </p:txBody>
      </p:sp>
      <p:pic>
        <p:nvPicPr>
          <p:cNvPr id="4" name="Picture 2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73" y="1275606"/>
            <a:ext cx="5886654" cy="29703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1547664" y="4245936"/>
            <a:ext cx="638835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</a:t>
            </a:r>
            <a:r>
              <a:rPr lang="en-US" sz="1350" dirty="0" err="1"/>
              <a:t>Rabobank</a:t>
            </a:r>
            <a:r>
              <a:rPr lang="en-US" sz="1350" dirty="0"/>
              <a:t>/NIB H2 roadmap, van </a:t>
            </a:r>
            <a:r>
              <a:rPr lang="en-US" sz="1350" dirty="0" err="1"/>
              <a:t>Wijk</a:t>
            </a:r>
            <a:r>
              <a:rPr lang="en-US" sz="1350" dirty="0"/>
              <a:t>, 2017</a:t>
            </a:r>
          </a:p>
          <a:p>
            <a:r>
              <a:rPr lang="en-US" sz="1350" dirty="0"/>
              <a:t>However, electricity now some 50 Euro/</a:t>
            </a:r>
            <a:r>
              <a:rPr lang="en-US" sz="1350" dirty="0" err="1"/>
              <a:t>MWh</a:t>
            </a:r>
            <a:r>
              <a:rPr lang="en-US" sz="1350" dirty="0"/>
              <a:t>, surpluses of power minimal during </a:t>
            </a:r>
          </a:p>
          <a:p>
            <a:r>
              <a:rPr lang="en-US" sz="1350" dirty="0"/>
              <a:t>short periods, and infrastructure costs not yet included.</a:t>
            </a: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4296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676B4-417D-4C22-AB28-5D2D2FC42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30" y="900000"/>
            <a:ext cx="4044870" cy="720000"/>
          </a:xfrm>
        </p:spPr>
        <p:txBody>
          <a:bodyPr/>
          <a:lstStyle/>
          <a:p>
            <a:r>
              <a:rPr lang="nl-NL" dirty="0" err="1"/>
              <a:t>Further</a:t>
            </a:r>
            <a:r>
              <a:rPr lang="nl-NL" dirty="0"/>
              <a:t> energy system </a:t>
            </a:r>
            <a:r>
              <a:rPr lang="nl-NL" dirty="0" err="1"/>
              <a:t>integration</a:t>
            </a:r>
            <a:r>
              <a:rPr lang="nl-NL" dirty="0"/>
              <a:t>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2CD2A-C044-4519-9905-0B1C49C9E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26</a:t>
            </a:fld>
            <a:endParaRPr lang="nl-NL" dirty="0"/>
          </a:p>
        </p:txBody>
      </p:sp>
      <p:pic>
        <p:nvPicPr>
          <p:cNvPr id="5" name="Picture 2" descr="Afbeeldingsresultaat voor noor power plant morocco">
            <a:hlinkClick r:id="rId2"/>
            <a:extLst>
              <a:ext uri="{FF2B5EF4-FFF2-40B4-BE49-F238E27FC236}">
                <a16:creationId xmlns:a16="http://schemas.microsoft.com/office/drawing/2014/main" id="{96FEA27E-4F39-4DDF-9714-BC4FD36019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8" y="61306"/>
            <a:ext cx="3769822" cy="25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ullplan">
            <a:extLst>
              <a:ext uri="{FF2B5EF4-FFF2-40B4-BE49-F238E27FC236}">
                <a16:creationId xmlns:a16="http://schemas.microsoft.com/office/drawing/2014/main" id="{A0E69738-E690-4257-91C1-94EA6A73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097" y="2119312"/>
            <a:ext cx="30861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solar_two_barstow">
            <a:extLst>
              <a:ext uri="{FF2B5EF4-FFF2-40B4-BE49-F238E27FC236}">
                <a16:creationId xmlns:a16="http://schemas.microsoft.com/office/drawing/2014/main" id="{C3E035F4-8F2E-4B98-A0DC-9D9BFA1E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1530" y="1874206"/>
            <a:ext cx="4373256" cy="326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55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E3671-91E0-4479-83A9-51C8EA07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1961002"/>
            <a:ext cx="7971183" cy="720000"/>
          </a:xfrm>
        </p:spPr>
        <p:txBody>
          <a:bodyPr/>
          <a:lstStyle/>
          <a:p>
            <a:pPr algn="ctr"/>
            <a:r>
              <a:rPr lang="en-US" sz="2400" b="1" dirty="0"/>
              <a:t>Advanced energy scenario’s for Europe; competing / balancing options...</a:t>
            </a:r>
            <a:br>
              <a:rPr lang="en-US" sz="2400" b="1" dirty="0"/>
            </a:b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AB347-ECC2-4044-9601-996F0E8B7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27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31640" y="249492"/>
            <a:ext cx="6480720" cy="3510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Drivers and barriers for </a:t>
            </a:r>
            <a:r>
              <a:rPr lang="en-US" dirty="0" err="1">
                <a:solidFill>
                  <a:schemeClr val="tx1"/>
                </a:solidFill>
              </a:rPr>
              <a:t>PtM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1820" y="857250"/>
            <a:ext cx="4534830" cy="17145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65000">
                <a:schemeClr val="tx2">
                  <a:lumMod val="0"/>
                  <a:lumOff val="100000"/>
                </a:schemeClr>
              </a:gs>
              <a:gs pos="100000">
                <a:srgbClr val="00B05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1203841" y="804475"/>
            <a:ext cx="15472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</a:t>
            </a:r>
            <a:r>
              <a:rPr lang="en-US" sz="1350" baseline="-25000" dirty="0"/>
              <a:t>2</a:t>
            </a:r>
            <a:r>
              <a:rPr lang="en-US" sz="1350" dirty="0"/>
              <a:t> target (2050)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857" y="580251"/>
            <a:ext cx="1040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228 </a:t>
            </a:r>
            <a:r>
              <a:rPr lang="en-US" sz="1350" dirty="0" err="1"/>
              <a:t>Mton</a:t>
            </a:r>
            <a:r>
              <a:rPr lang="en-US" sz="1350" dirty="0"/>
              <a:t>/y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5028" y="580251"/>
            <a:ext cx="1040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914 </a:t>
            </a:r>
            <a:r>
              <a:rPr lang="en-US" sz="1350" dirty="0" err="1"/>
              <a:t>Mton</a:t>
            </a:r>
            <a:r>
              <a:rPr lang="en-US" sz="1350" dirty="0"/>
              <a:t>/y</a:t>
            </a:r>
          </a:p>
        </p:txBody>
      </p:sp>
      <p:sp>
        <p:nvSpPr>
          <p:cNvPr id="8" name="Rectangle 7"/>
          <p:cNvSpPr/>
          <p:nvPr/>
        </p:nvSpPr>
        <p:spPr>
          <a:xfrm>
            <a:off x="2951820" y="1984653"/>
            <a:ext cx="4534830" cy="17145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60000">
                <a:schemeClr val="tx2">
                  <a:lumMod val="0"/>
                  <a:lumOff val="100000"/>
                </a:schemeClr>
              </a:gs>
              <a:gs pos="100000">
                <a:srgbClr val="00B05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195865" y="1931878"/>
            <a:ext cx="1771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VRE penetration (%)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7720" y="1707654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97%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6772" y="1707654"/>
            <a:ext cx="4347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8537" y="580251"/>
            <a:ext cx="12907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450 </a:t>
            </a:r>
            <a:r>
              <a:rPr lang="en-US" sz="1350" dirty="0" err="1"/>
              <a:t>Mton</a:t>
            </a:r>
            <a:r>
              <a:rPr lang="en-US" sz="1350" dirty="0"/>
              <a:t>/year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0156" y="1707654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60%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51820" y="1390587"/>
            <a:ext cx="4534830" cy="171450"/>
          </a:xfrm>
          <a:prstGeom prst="rect">
            <a:avLst/>
          </a:prstGeom>
          <a:gradFill flip="none" rotWithShape="1">
            <a:gsLst>
              <a:gs pos="0">
                <a:srgbClr val="FF0000">
                  <a:lumMod val="100000"/>
                </a:srgbClr>
              </a:gs>
              <a:gs pos="84000">
                <a:schemeClr val="tx2">
                  <a:lumMod val="0"/>
                  <a:lumOff val="100000"/>
                </a:schemeClr>
              </a:gs>
              <a:gs pos="100000">
                <a:srgbClr val="00B05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1195865" y="1337812"/>
            <a:ext cx="11336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</a:t>
            </a:r>
            <a:r>
              <a:rPr lang="en-US" sz="1350" baseline="-25000" dirty="0"/>
              <a:t>2</a:t>
            </a:r>
            <a:r>
              <a:rPr lang="en-US" sz="1350" dirty="0"/>
              <a:t> storage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9595" y="1113588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 </a:t>
            </a:r>
            <a:r>
              <a:rPr lang="en-US" sz="1350" dirty="0" err="1"/>
              <a:t>Gton</a:t>
            </a:r>
            <a:endParaRPr lang="en-US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2557001" y="1113588"/>
            <a:ext cx="896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255 </a:t>
            </a:r>
            <a:r>
              <a:rPr lang="en-US" sz="1350" dirty="0" err="1"/>
              <a:t>Gton</a:t>
            </a:r>
            <a:endParaRPr lang="en-US" sz="1350" dirty="0"/>
          </a:p>
        </p:txBody>
      </p:sp>
      <p:sp>
        <p:nvSpPr>
          <p:cNvPr id="18" name="Rectangle 17"/>
          <p:cNvSpPr/>
          <p:nvPr/>
        </p:nvSpPr>
        <p:spPr>
          <a:xfrm>
            <a:off x="2951820" y="4245936"/>
            <a:ext cx="4534830" cy="17145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76000">
                <a:schemeClr val="tx2">
                  <a:lumMod val="0"/>
                  <a:lumOff val="100000"/>
                </a:schemeClr>
              </a:gs>
              <a:gs pos="100000">
                <a:srgbClr val="00B05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1195865" y="4185798"/>
            <a:ext cx="1550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Biomass potential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66979" y="3972151"/>
            <a:ext cx="9060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25.5 EJ/y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0317" y="3972151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EJ/y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1215" y="3972151"/>
            <a:ext cx="6655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7 EJ/y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51820" y="2575505"/>
            <a:ext cx="4534830" cy="17145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tx2">
                  <a:lumMod val="0"/>
                  <a:lumOff val="100000"/>
                </a:schemeClr>
              </a:gs>
              <a:gs pos="100000">
                <a:srgbClr val="00B05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1195864" y="2469955"/>
            <a:ext cx="1040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PtM</a:t>
            </a:r>
            <a:r>
              <a:rPr lang="en-US" sz="1350" dirty="0"/>
              <a:t> Capex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66979" y="2301720"/>
            <a:ext cx="9156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250 €/kW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16236" y="2301720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75 €/kW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951820" y="3169571"/>
            <a:ext cx="4534830" cy="17145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0">
                <a:schemeClr val="tx2">
                  <a:lumMod val="0"/>
                  <a:lumOff val="100000"/>
                </a:schemeClr>
              </a:gs>
              <a:gs pos="100000">
                <a:srgbClr val="00B05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1195865" y="3116796"/>
            <a:ext cx="12779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PtM</a:t>
            </a:r>
            <a:r>
              <a:rPr lang="en-US" sz="1350" dirty="0"/>
              <a:t> Efficiency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13052" y="2895786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85 %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16236" y="2895786"/>
            <a:ext cx="627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100%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51820" y="3709631"/>
            <a:ext cx="4534830" cy="17145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0000">
                <a:schemeClr val="tx2">
                  <a:lumMod val="0"/>
                  <a:lumOff val="100000"/>
                </a:schemeClr>
              </a:gs>
              <a:gs pos="100000">
                <a:srgbClr val="00B05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/>
          <p:cNvSpPr txBox="1"/>
          <p:nvPr/>
        </p:nvSpPr>
        <p:spPr>
          <a:xfrm>
            <a:off x="1195865" y="3552982"/>
            <a:ext cx="13348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LMG efficiency in ships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10253" y="3435846"/>
            <a:ext cx="11817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25 gCO</a:t>
            </a:r>
            <a:r>
              <a:rPr lang="en-US" sz="1350" baseline="-25000" dirty="0"/>
              <a:t>2</a:t>
            </a:r>
            <a:r>
              <a:rPr lang="en-US" sz="1350" dirty="0"/>
              <a:t>/</a:t>
            </a:r>
            <a:r>
              <a:rPr lang="en-US" sz="1350" dirty="0" err="1"/>
              <a:t>tnm</a:t>
            </a:r>
            <a:endParaRPr lang="en-US" sz="1350" dirty="0"/>
          </a:p>
        </p:txBody>
      </p:sp>
      <p:sp>
        <p:nvSpPr>
          <p:cNvPr id="34" name="TextBox 33"/>
          <p:cNvSpPr txBox="1"/>
          <p:nvPr/>
        </p:nvSpPr>
        <p:spPr>
          <a:xfrm>
            <a:off x="6890308" y="3435846"/>
            <a:ext cx="11817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 gCO</a:t>
            </a:r>
            <a:r>
              <a:rPr lang="en-US" sz="1350" baseline="-25000" dirty="0"/>
              <a:t>2</a:t>
            </a:r>
            <a:r>
              <a:rPr lang="en-US" sz="1350" dirty="0"/>
              <a:t>/</a:t>
            </a:r>
            <a:r>
              <a:rPr lang="en-US" sz="1350" dirty="0" err="1"/>
              <a:t>tnm</a:t>
            </a:r>
            <a:endParaRPr lang="en-US" sz="1350" dirty="0"/>
          </a:p>
        </p:txBody>
      </p:sp>
      <p:sp>
        <p:nvSpPr>
          <p:cNvPr id="35" name="TextBox 34"/>
          <p:cNvSpPr txBox="1"/>
          <p:nvPr/>
        </p:nvSpPr>
        <p:spPr>
          <a:xfrm>
            <a:off x="4193958" y="3435846"/>
            <a:ext cx="1431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18-20 gCO</a:t>
            </a:r>
            <a:r>
              <a:rPr lang="en-US" sz="1350" baseline="-25000" dirty="0"/>
              <a:t>2</a:t>
            </a:r>
            <a:r>
              <a:rPr lang="en-US" sz="1350" dirty="0"/>
              <a:t>/</a:t>
            </a:r>
            <a:r>
              <a:rPr lang="en-US" sz="1350" dirty="0" err="1"/>
              <a:t>tnm</a:t>
            </a:r>
            <a:endParaRPr lang="en-US" sz="1350" dirty="0"/>
          </a:p>
        </p:txBody>
      </p:sp>
      <p:sp>
        <p:nvSpPr>
          <p:cNvPr id="37" name="Tekstvak 36"/>
          <p:cNvSpPr txBox="1"/>
          <p:nvPr/>
        </p:nvSpPr>
        <p:spPr>
          <a:xfrm>
            <a:off x="5321720" y="4569972"/>
            <a:ext cx="30893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[Blanco et al., applied Energy 2018]</a:t>
            </a:r>
            <a:endParaRPr lang="nl-NL" sz="1350" b="1" dirty="0"/>
          </a:p>
        </p:txBody>
      </p:sp>
    </p:spTree>
    <p:extLst>
      <p:ext uri="{BB962C8B-B14F-4D97-AF65-F5344CB8AC3E}">
        <p14:creationId xmlns:p14="http://schemas.microsoft.com/office/powerpoint/2010/main" val="3697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23" grpId="0" animBg="1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31640" y="249492"/>
            <a:ext cx="6480720" cy="3510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"Optimistic" scenario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73528"/>
            <a:ext cx="6476647" cy="416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4785996"/>
            <a:ext cx="87075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*All values in PJ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7580" y="357504"/>
            <a:ext cx="1887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Other dimensions are: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Costs (prices)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Time slices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Countries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551714" y="1050002"/>
            <a:ext cx="1072514" cy="1410170"/>
          </a:xfrm>
          <a:prstGeom prst="straightConnector1">
            <a:avLst/>
          </a:prstGeom>
          <a:ln>
            <a:solidFill>
              <a:srgbClr val="00339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57165" y="357504"/>
            <a:ext cx="187262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PtG</a:t>
            </a:r>
          </a:p>
          <a:p>
            <a:r>
              <a:rPr lang="en-US" sz="1350" dirty="0"/>
              <a:t>&gt; 75% of gas demand</a:t>
            </a:r>
          </a:p>
          <a:p>
            <a:r>
              <a:rPr lang="en-US" sz="1350" dirty="0"/>
              <a:t>~ 600 GW of capacity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321720" y="4647496"/>
            <a:ext cx="30893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[Blanco et al., applied Energy 2018]</a:t>
            </a:r>
            <a:endParaRPr lang="nl-NL" sz="1350" b="1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9D6A19D1-C622-49CF-9815-8641EFD1C58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2607575" y="2567915"/>
              <a:ext cx="1714500" cy="1285875"/>
            </p:xfrm>
            <a:graphic>
              <a:graphicData uri="http://schemas.microsoft.com/office/powerpoint/2016/slidezoom">
                <pslz:sldZm>
                  <pslz:sldZmObj sldId="575" cId="3923977737">
                    <pslz:zmPr id="{46A56BE4-2EF1-4E9A-A036-23A86E4C2FD6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145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D6A19D1-C622-49CF-9815-8641EFD1C5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07575" y="2567915"/>
                <a:ext cx="17145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9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IPCC 1,5 </a:t>
            </a:r>
            <a:r>
              <a:rPr lang="nl-NL" dirty="0" err="1"/>
              <a:t>oC</a:t>
            </a:r>
            <a:r>
              <a:rPr lang="nl-NL" dirty="0"/>
              <a:t> report: </a:t>
            </a:r>
            <a:r>
              <a:rPr lang="nl-NL" dirty="0" err="1"/>
              <a:t>emission</a:t>
            </a:r>
            <a:r>
              <a:rPr lang="nl-NL" dirty="0"/>
              <a:t> </a:t>
            </a:r>
            <a:r>
              <a:rPr lang="nl-NL" dirty="0" err="1"/>
              <a:t>pathways</a:t>
            </a:r>
            <a:endParaRPr lang="nl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D6D58C-0009-4E50-AB51-983C5DB78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59" y="1272209"/>
            <a:ext cx="8006115" cy="3764775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958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573528"/>
            <a:ext cx="6438785" cy="414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31640" y="249492"/>
            <a:ext cx="6480720" cy="3510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"Alternative" scenario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4785996"/>
            <a:ext cx="87075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*All values in PJ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551714" y="1050003"/>
            <a:ext cx="1072514" cy="1251717"/>
          </a:xfrm>
          <a:prstGeom prst="straightConnector1">
            <a:avLst/>
          </a:prstGeom>
          <a:ln>
            <a:solidFill>
              <a:srgbClr val="00339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57165" y="357504"/>
            <a:ext cx="165141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PtG</a:t>
            </a:r>
          </a:p>
          <a:p>
            <a:r>
              <a:rPr lang="en-US" sz="1350" dirty="0"/>
              <a:t>0% of gas demand</a:t>
            </a:r>
          </a:p>
          <a:p>
            <a:r>
              <a:rPr lang="en-US" sz="1350" dirty="0"/>
              <a:t>~ 0 GW of capacity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321720" y="4647496"/>
            <a:ext cx="30893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[Blanco et al., applied Energy 2018]</a:t>
            </a:r>
            <a:endParaRPr lang="nl-NL" sz="1350" b="1" dirty="0"/>
          </a:p>
        </p:txBody>
      </p:sp>
    </p:spTree>
    <p:extLst>
      <p:ext uri="{BB962C8B-B14F-4D97-AF65-F5344CB8AC3E}">
        <p14:creationId xmlns:p14="http://schemas.microsoft.com/office/powerpoint/2010/main" val="108995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E3671-91E0-4479-83A9-51C8EA07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1961002"/>
            <a:ext cx="7971183" cy="720000"/>
          </a:xfrm>
        </p:spPr>
        <p:txBody>
          <a:bodyPr/>
          <a:lstStyle/>
          <a:p>
            <a:pPr algn="ctr"/>
            <a:r>
              <a:rPr lang="en-US" sz="2400" b="1" dirty="0"/>
              <a:t>Energy transition = innovation race = (todays/future) business.</a:t>
            </a:r>
            <a:br>
              <a:rPr lang="en-US" sz="2400" b="1" dirty="0"/>
            </a:br>
            <a:br>
              <a:rPr lang="en-US" sz="2400" b="1" dirty="0"/>
            </a:b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AB347-ECC2-4044-9601-996F0E8B7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26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23B24-DBBA-459F-85EC-09C8BAFA9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70" y="105525"/>
            <a:ext cx="8301600" cy="720000"/>
          </a:xfrm>
        </p:spPr>
        <p:txBody>
          <a:bodyPr/>
          <a:lstStyle/>
          <a:p>
            <a:r>
              <a:rPr lang="nl-NL" dirty="0" err="1"/>
              <a:t>Technological</a:t>
            </a:r>
            <a:r>
              <a:rPr lang="nl-NL" dirty="0"/>
              <a:t> </a:t>
            </a:r>
            <a:r>
              <a:rPr lang="nl-NL" dirty="0" err="1"/>
              <a:t>learning</a:t>
            </a:r>
            <a:r>
              <a:rPr lang="nl-NL" dirty="0"/>
              <a:t> = </a:t>
            </a:r>
            <a:r>
              <a:rPr lang="nl-NL" dirty="0" err="1"/>
              <a:t>essential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CE664-1D0B-4CDF-BA68-937DE12F6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32</a:t>
            </a:fld>
            <a:endParaRPr lang="nl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521966-9154-4347-AD2B-4DE8C79D2A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8685" y="825525"/>
            <a:ext cx="3958048" cy="3021013"/>
          </a:xfrm>
          <a:prstGeom prst="rect">
            <a:avLst/>
          </a:prstGeom>
        </p:spPr>
      </p:pic>
      <p:pic>
        <p:nvPicPr>
          <p:cNvPr id="6" name="Picture 5" descr="Junginger200">
            <a:extLst>
              <a:ext uri="{FF2B5EF4-FFF2-40B4-BE49-F238E27FC236}">
                <a16:creationId xmlns:a16="http://schemas.microsoft.com/office/drawing/2014/main" id="{8A547117-260F-4101-84C1-D1C6899A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6661" y="0"/>
            <a:ext cx="206071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Learning curve for power generation technologies">
            <a:extLst>
              <a:ext uri="{FF2B5EF4-FFF2-40B4-BE49-F238E27FC236}">
                <a16:creationId xmlns:a16="http://schemas.microsoft.com/office/drawing/2014/main" id="{BCA7FD12-3C4E-4733-9F70-F1F47B622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8673" y="2994967"/>
            <a:ext cx="3407087" cy="2271392"/>
          </a:xfrm>
          <a:prstGeom prst="rect">
            <a:avLst/>
          </a:prstGeom>
          <a:noFill/>
        </p:spPr>
      </p:pic>
      <p:sp>
        <p:nvSpPr>
          <p:cNvPr id="8" name="Text Box 66">
            <a:extLst>
              <a:ext uri="{FF2B5EF4-FFF2-40B4-BE49-F238E27FC236}">
                <a16:creationId xmlns:a16="http://schemas.microsoft.com/office/drawing/2014/main" id="{444E8493-077F-4CEB-A397-877726D82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16" y="3755609"/>
            <a:ext cx="184864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350" b="1" dirty="0">
                <a:solidFill>
                  <a:schemeClr val="tx2"/>
                </a:solidFill>
              </a:rPr>
              <a:t>[IPCC-SRREN, 2011]</a:t>
            </a:r>
          </a:p>
        </p:txBody>
      </p:sp>
      <p:sp>
        <p:nvSpPr>
          <p:cNvPr id="9" name="Tekstvak 2">
            <a:extLst>
              <a:ext uri="{FF2B5EF4-FFF2-40B4-BE49-F238E27FC236}">
                <a16:creationId xmlns:a16="http://schemas.microsoft.com/office/drawing/2014/main" id="{5422CE66-75E0-4AA7-BC7F-125908D0EE3A}"/>
              </a:ext>
            </a:extLst>
          </p:cNvPr>
          <p:cNvSpPr txBox="1"/>
          <p:nvPr/>
        </p:nvSpPr>
        <p:spPr>
          <a:xfrm>
            <a:off x="2101264" y="4566419"/>
            <a:ext cx="356059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2">
                    <a:lumMod val="10000"/>
                  </a:schemeClr>
                </a:solidFill>
              </a:rPr>
              <a:t>Learning curve for power generation technologies, </a:t>
            </a:r>
            <a:br>
              <a:rPr lang="en-US" sz="105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050" b="1" dirty="0">
                <a:solidFill>
                  <a:schemeClr val="bg2">
                    <a:lumMod val="10000"/>
                  </a:schemeClr>
                </a:solidFill>
              </a:rPr>
              <a:t>historic data and POLES WETO reference projection </a:t>
            </a:r>
          </a:p>
          <a:p>
            <a:r>
              <a:rPr lang="en-US" sz="1050" b="1" dirty="0">
                <a:solidFill>
                  <a:schemeClr val="bg2">
                    <a:lumMod val="10000"/>
                  </a:schemeClr>
                </a:solidFill>
              </a:rPr>
              <a:t>up to 2030.</a:t>
            </a:r>
            <a:endParaRPr lang="nl-NL" sz="105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D67D2-4D04-4F0C-A8BF-17F64EC9F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56" y="121933"/>
            <a:ext cx="9086947" cy="720000"/>
          </a:xfrm>
        </p:spPr>
        <p:txBody>
          <a:bodyPr/>
          <a:lstStyle/>
          <a:p>
            <a:r>
              <a:rPr lang="en-US" sz="2400" b="1" dirty="0"/>
              <a:t>Recent solar PV module price development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4843B-44B6-4D6F-9132-3CEF7A4F2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33</a:t>
            </a:fld>
            <a:endParaRPr lang="nl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A3BA02-2030-4269-AFF8-DD10D335F1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131" y="1033670"/>
            <a:ext cx="6501772" cy="373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6">
            <a:extLst>
              <a:ext uri="{FF2B5EF4-FFF2-40B4-BE49-F238E27FC236}">
                <a16:creationId xmlns:a16="http://schemas.microsoft.com/office/drawing/2014/main" id="{7734FCEF-2AE3-4073-830F-14F73AA60860}"/>
              </a:ext>
            </a:extLst>
          </p:cNvPr>
          <p:cNvSpPr txBox="1"/>
          <p:nvPr/>
        </p:nvSpPr>
        <p:spPr>
          <a:xfrm>
            <a:off x="7966214" y="4644712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[IRENA]</a:t>
            </a:r>
            <a:endParaRPr lang="nl-NL" sz="1400" b="1" dirty="0"/>
          </a:p>
        </p:txBody>
      </p:sp>
    </p:spTree>
    <p:extLst>
      <p:ext uri="{BB962C8B-B14F-4D97-AF65-F5344CB8AC3E}">
        <p14:creationId xmlns:p14="http://schemas.microsoft.com/office/powerpoint/2010/main" val="35135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D886-D956-4027-82E3-18BE89BE4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7" y="194053"/>
            <a:ext cx="8301600" cy="720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charset="0"/>
              </a:rPr>
              <a:t>Factors influencing learning/ 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unit costs (example wind energy)</a:t>
            </a:r>
            <a:br>
              <a:rPr lang="en-US" sz="2400" b="1" dirty="0">
                <a:latin typeface="Arial" charset="0"/>
              </a:rPr>
            </a:b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30B4A-D7BB-457D-ADA4-D1ACC6668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34</a:t>
            </a:fld>
            <a:endParaRPr lang="nl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934ECA-8CC0-4721-B6A9-D36E44097E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77069" y="1080329"/>
            <a:ext cx="4166931" cy="1980924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030D6774-DF2B-4035-9DF2-AB7EA6A5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36" y="1390613"/>
            <a:ext cx="4455382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3831" indent="-173831"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Improved </a:t>
            </a:r>
            <a:r>
              <a:rPr lang="en-US" dirty="0" err="1">
                <a:latin typeface="Arial" charset="0"/>
              </a:rPr>
              <a:t>siting</a:t>
            </a:r>
            <a:r>
              <a:rPr lang="en-US" dirty="0">
                <a:latin typeface="Arial" charset="0"/>
              </a:rPr>
              <a:t> of wind farms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(Learning by doing)</a:t>
            </a:r>
          </a:p>
          <a:p>
            <a:pPr marL="173831" indent="-173831"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Development of specific components (gear boxes, generators) and regulating mechanisms (stall/ pitch regulation)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(R&amp;D)</a:t>
            </a:r>
          </a:p>
          <a:p>
            <a:pPr marL="173831" indent="-173831"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Mass production of wind turbines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(economies-of-scale)</a:t>
            </a:r>
          </a:p>
          <a:p>
            <a:pPr marL="173831" indent="-173831">
              <a:spcBef>
                <a:spcPct val="50000"/>
              </a:spcBef>
              <a:buFontTx/>
              <a:buChar char="•"/>
            </a:pPr>
            <a:r>
              <a:rPr lang="en-US" dirty="0" err="1">
                <a:latin typeface="Arial" charset="0"/>
              </a:rPr>
              <a:t>Upscaling</a:t>
            </a:r>
            <a:r>
              <a:rPr lang="en-US" dirty="0">
                <a:latin typeface="Arial" charset="0"/>
              </a:rPr>
              <a:t> of wind turbines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upscaling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52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3768-F1FD-48A1-BDB6-CDA0122D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31" y="106516"/>
            <a:ext cx="8301600" cy="720000"/>
          </a:xfrm>
        </p:spPr>
        <p:txBody>
          <a:bodyPr/>
          <a:lstStyle/>
          <a:p>
            <a:r>
              <a:rPr lang="en-US" sz="2000" b="1" dirty="0">
                <a:latin typeface="Arial" charset="0"/>
              </a:rPr>
              <a:t>‘Learning investments’ – the cost of learning</a:t>
            </a:r>
            <a:br>
              <a:rPr lang="nl-NL" sz="2000" b="1" dirty="0">
                <a:latin typeface="Arial" charset="0"/>
              </a:rPr>
            </a:b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007B3-043E-4998-9780-0C5BAA7D9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35</a:t>
            </a:fld>
            <a:endParaRPr lang="nl-NL" dirty="0"/>
          </a:p>
        </p:txBody>
      </p:sp>
      <p:pic>
        <p:nvPicPr>
          <p:cNvPr id="5" name="Picture 2" descr="learninginvestments2">
            <a:extLst>
              <a:ext uri="{FF2B5EF4-FFF2-40B4-BE49-F238E27FC236}">
                <a16:creationId xmlns:a16="http://schemas.microsoft.com/office/drawing/2014/main" id="{6EF24BF4-BEB7-44E3-AC41-E98D49E74F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238" y="904462"/>
            <a:ext cx="6705892" cy="386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1246C421-E1E0-4CC1-A294-CE4A9D3EB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32139"/>
            <a:ext cx="2133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900" b="1" dirty="0">
                <a:latin typeface="Arial" charset="0"/>
              </a:rPr>
              <a:t>Source: IEA, 2000</a:t>
            </a:r>
            <a:endParaRPr lang="nl-NL" sz="9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77FA-52ED-4622-A178-965B85F7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99" y="165600"/>
            <a:ext cx="8917983" cy="720000"/>
          </a:xfrm>
        </p:spPr>
        <p:txBody>
          <a:bodyPr/>
          <a:lstStyle/>
          <a:p>
            <a:r>
              <a:rPr lang="nl-NL" dirty="0" err="1"/>
              <a:t>Mountain</a:t>
            </a:r>
            <a:r>
              <a:rPr lang="nl-NL" dirty="0"/>
              <a:t> of </a:t>
            </a:r>
            <a:r>
              <a:rPr lang="nl-NL" dirty="0" err="1"/>
              <a:t>death</a:t>
            </a:r>
            <a:r>
              <a:rPr lang="nl-NL" dirty="0"/>
              <a:t>; ‘’time’’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mean</a:t>
            </a:r>
            <a:r>
              <a:rPr lang="nl-NL" dirty="0"/>
              <a:t> decades…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7E9F8-407B-4AAD-87C5-5C6ED6432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36</a:t>
            </a:fld>
            <a:endParaRPr lang="nl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B8BBD-FCDA-43DD-A7BD-6538632717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529" y="1113158"/>
            <a:ext cx="6642983" cy="375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53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0A4E8-768D-4C21-B8E9-26576A89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7" y="180000"/>
            <a:ext cx="8301600" cy="720000"/>
          </a:xfrm>
        </p:spPr>
        <p:txBody>
          <a:bodyPr/>
          <a:lstStyle/>
          <a:p>
            <a:r>
              <a:rPr lang="nl-NL" dirty="0"/>
              <a:t>Speed up </a:t>
            </a:r>
            <a:r>
              <a:rPr lang="nl-NL" dirty="0" err="1"/>
              <a:t>innovations</a:t>
            </a:r>
            <a:r>
              <a:rPr lang="nl-NL" dirty="0"/>
              <a:t>; </a:t>
            </a:r>
            <a:r>
              <a:rPr lang="nl-NL" dirty="0" err="1"/>
              <a:t>science</a:t>
            </a:r>
            <a:r>
              <a:rPr lang="nl-NL" dirty="0"/>
              <a:t>, </a:t>
            </a:r>
            <a:r>
              <a:rPr lang="nl-NL" dirty="0" err="1"/>
              <a:t>technology</a:t>
            </a:r>
            <a:r>
              <a:rPr lang="nl-NL" dirty="0"/>
              <a:t>, market, policy…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FBCF9-5626-42A9-A159-54915158D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37</a:t>
            </a:fld>
            <a:endParaRPr lang="nl-NL" dirty="0"/>
          </a:p>
        </p:txBody>
      </p:sp>
      <p:pic>
        <p:nvPicPr>
          <p:cNvPr id="5" name="Afbeelding 6">
            <a:extLst>
              <a:ext uri="{FF2B5EF4-FFF2-40B4-BE49-F238E27FC236}">
                <a16:creationId xmlns:a16="http://schemas.microsoft.com/office/drawing/2014/main" id="{5E9658D3-70EC-4FE7-AA93-13F8F26CF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487" y="990232"/>
            <a:ext cx="3295288" cy="387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E5A79EAF-7931-42F6-BCA5-0DA3E5A86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028" y="2317259"/>
            <a:ext cx="17430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FE8017-048F-4990-960F-51D9C458F9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1168" y="518595"/>
            <a:ext cx="1602832" cy="462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2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Major human capital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746000"/>
            <a:ext cx="5424568" cy="3021263"/>
          </a:xfrm>
        </p:spPr>
        <p:txBody>
          <a:bodyPr/>
          <a:lstStyle/>
          <a:p>
            <a:r>
              <a:rPr lang="nl-NL" sz="2000" dirty="0"/>
              <a:t>In Europe shortage of skilled workers is a substantial barrier for realizing the ambitious energy transition goals.</a:t>
            </a:r>
          </a:p>
          <a:p>
            <a:r>
              <a:rPr lang="nl-NL" sz="2000" dirty="0"/>
              <a:t>At the same time there is a substantial need for equipping existing energy professionals with up to date skills.</a:t>
            </a:r>
          </a:p>
          <a:p>
            <a:r>
              <a:rPr lang="nl-NL" sz="2000" dirty="0"/>
              <a:t>Required skills and knowledge change fast.</a:t>
            </a:r>
          </a:p>
          <a:p>
            <a:r>
              <a:rPr lang="nl-NL" sz="2000" dirty="0"/>
              <a:t>Increasingly interdisciplinary.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38</a:t>
            </a:fld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9368" y="1746000"/>
            <a:ext cx="3025523" cy="263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87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0AB46-9A59-4040-B4A4-0419EF78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106516"/>
            <a:ext cx="8301600" cy="720000"/>
          </a:xfrm>
        </p:spPr>
        <p:txBody>
          <a:bodyPr/>
          <a:lstStyle/>
          <a:p>
            <a:r>
              <a:rPr lang="nl-NL" dirty="0" err="1"/>
              <a:t>Biggest</a:t>
            </a:r>
            <a:r>
              <a:rPr lang="nl-NL" dirty="0"/>
              <a:t> no-</a:t>
            </a:r>
            <a:r>
              <a:rPr lang="nl-NL" dirty="0" err="1"/>
              <a:t>brainer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energy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5AE5D-4592-4DB7-A792-C822E5B8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85" y="1061118"/>
            <a:ext cx="8301600" cy="3021263"/>
          </a:xfrm>
        </p:spPr>
        <p:txBody>
          <a:bodyPr/>
          <a:lstStyle/>
          <a:p>
            <a:pPr>
              <a:buNone/>
            </a:pPr>
            <a:r>
              <a:rPr lang="en-US" sz="2000" dirty="0" err="1"/>
              <a:t>A.o.</a:t>
            </a:r>
            <a:r>
              <a:rPr lang="en-US" sz="2000" dirty="0"/>
              <a:t> IEA (WEO) concluded multiple times that :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Yes, 450 ppm pathways requires </a:t>
            </a:r>
            <a:r>
              <a:rPr lang="en-US" sz="2000" i="1" dirty="0"/>
              <a:t>massive</a:t>
            </a:r>
            <a:r>
              <a:rPr lang="en-US" sz="2000" dirty="0"/>
              <a:t> investments…</a:t>
            </a:r>
          </a:p>
          <a:p>
            <a:r>
              <a:rPr lang="en-US" sz="2000" dirty="0"/>
              <a:t>…but will lead to rapid cost reductions of RET’s and energy efficient technologies…</a:t>
            </a:r>
          </a:p>
          <a:p>
            <a:r>
              <a:rPr lang="en-US" sz="2000" dirty="0"/>
              <a:t>…and less pressure on fossil fuel supplies…</a:t>
            </a:r>
          </a:p>
          <a:p>
            <a:r>
              <a:rPr lang="en-US" sz="2000" dirty="0"/>
              <a:t>…leading to an overall lower cost </a:t>
            </a:r>
            <a:r>
              <a:rPr lang="en-US" sz="2000" i="1" dirty="0"/>
              <a:t>and</a:t>
            </a:r>
            <a:r>
              <a:rPr lang="en-US" sz="2000" dirty="0"/>
              <a:t> more secure (global) energy supply!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[Vs. external costs of climate change order of magnitude of a few world wars… ]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AAC08-AEEE-43AB-8C46-32225BFB0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39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13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534" y="95667"/>
            <a:ext cx="8301600" cy="556266"/>
          </a:xfrm>
        </p:spPr>
        <p:txBody>
          <a:bodyPr/>
          <a:lstStyle/>
          <a:p>
            <a:r>
              <a:rPr lang="en-US" sz="2400" b="1" dirty="0"/>
              <a:t>Energy system transformation…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4</a:t>
            </a:fld>
            <a:endParaRPr lang="nl-NL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333" y="584347"/>
            <a:ext cx="5904485" cy="428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29688" y="4743390"/>
            <a:ext cx="5214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[GEA/van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Vuuren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et al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CoSust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, 2012]</a:t>
            </a:r>
          </a:p>
        </p:txBody>
      </p:sp>
    </p:spTree>
    <p:extLst>
      <p:ext uri="{BB962C8B-B14F-4D97-AF65-F5344CB8AC3E}">
        <p14:creationId xmlns:p14="http://schemas.microsoft.com/office/powerpoint/2010/main" val="5740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Thank you very much for your attention</a:t>
            </a:r>
            <a:endParaRPr lang="nl-NL" dirty="0"/>
          </a:p>
        </p:txBody>
      </p:sp>
      <p:pic>
        <p:nvPicPr>
          <p:cNvPr id="4" name="Picture 2" descr="http://www.camper-huren-nieuwzeeland.nl/blog/wp-content/uploads/vragen%20over%20Nieuw%20Zeeland(1).jpg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66" y="1437624"/>
            <a:ext cx="4374487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96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E6DC-46FD-455B-8FE5-2F24D8C3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668" y="1120038"/>
            <a:ext cx="2395332" cy="3572609"/>
          </a:xfrm>
        </p:spPr>
        <p:txBody>
          <a:bodyPr/>
          <a:lstStyle/>
          <a:p>
            <a:r>
              <a:rPr lang="nl-NL" dirty="0"/>
              <a:t>IPCC 1,5 </a:t>
            </a:r>
            <a:r>
              <a:rPr lang="nl-NL" dirty="0" err="1"/>
              <a:t>oC</a:t>
            </a:r>
            <a:r>
              <a:rPr lang="nl-NL" dirty="0"/>
              <a:t> report: </a:t>
            </a:r>
            <a:r>
              <a:rPr lang="nl-NL" dirty="0" err="1"/>
              <a:t>Illustrative</a:t>
            </a:r>
            <a:r>
              <a:rPr lang="nl-NL" dirty="0"/>
              <a:t> </a:t>
            </a:r>
            <a:r>
              <a:rPr lang="nl-NL" dirty="0" err="1"/>
              <a:t>pathways</a:t>
            </a:r>
            <a:r>
              <a:rPr lang="nl-NL" dirty="0"/>
              <a:t> </a:t>
            </a:r>
            <a:r>
              <a:rPr lang="nl-NL" dirty="0" err="1"/>
              <a:t>according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different actors &amp; </a:t>
            </a:r>
            <a:r>
              <a:rPr lang="nl-NL" dirty="0" err="1"/>
              <a:t>modelling</a:t>
            </a:r>
            <a:r>
              <a:rPr lang="nl-NL" dirty="0"/>
              <a:t> </a:t>
            </a:r>
            <a:r>
              <a:rPr lang="nl-NL" dirty="0" err="1"/>
              <a:t>frameworks</a:t>
            </a:r>
            <a:r>
              <a:rPr lang="nl-NL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CE45A-75E0-44B0-89CB-4599AFC9F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8541" y="450853"/>
            <a:ext cx="6987209" cy="46926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354F7-86A5-4AC8-8596-8940BE326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00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3AD1-15A2-481C-B41A-038C461B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000"/>
            <a:ext cx="8766313" cy="720000"/>
          </a:xfrm>
        </p:spPr>
        <p:txBody>
          <a:bodyPr/>
          <a:lstStyle/>
          <a:p>
            <a:r>
              <a:rPr lang="nl-NL" dirty="0" err="1"/>
              <a:t>Historical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projected</a:t>
            </a:r>
            <a:r>
              <a:rPr lang="nl-NL" dirty="0"/>
              <a:t> </a:t>
            </a:r>
            <a:r>
              <a:rPr lang="nl-NL" dirty="0" err="1"/>
              <a:t>global</a:t>
            </a:r>
            <a:r>
              <a:rPr lang="nl-NL" dirty="0"/>
              <a:t> energy </a:t>
            </a:r>
            <a:r>
              <a:rPr lang="nl-NL" dirty="0" err="1"/>
              <a:t>investments</a:t>
            </a:r>
            <a:r>
              <a:rPr lang="nl-NL" dirty="0"/>
              <a:t> (IPCC, 1,5 </a:t>
            </a:r>
            <a:r>
              <a:rPr lang="nl-NL" dirty="0" err="1"/>
              <a:t>oC</a:t>
            </a:r>
            <a:r>
              <a:rPr lang="nl-NL" dirty="0"/>
              <a:t> report)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DD04D-AC17-4956-8086-14C0C974D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6</a:t>
            </a:fld>
            <a:endParaRPr lang="nl-N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00B652-3B57-4804-9989-AC56FB80A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55" y="1265274"/>
            <a:ext cx="8590285" cy="3771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727B6-9512-44A4-8C2D-F21075FD8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141" y="3543363"/>
            <a:ext cx="2020186" cy="149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9BE38-CFBD-4009-9DD5-68CFFFA14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7</a:t>
            </a:fld>
            <a:endParaRPr lang="nl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F78E98-4F83-432D-BDAE-17AA4C65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1961002"/>
            <a:ext cx="7971183" cy="720000"/>
          </a:xfrm>
        </p:spPr>
        <p:txBody>
          <a:bodyPr/>
          <a:lstStyle/>
          <a:p>
            <a:pPr algn="ctr"/>
            <a:r>
              <a:rPr lang="en-US" sz="2400" b="1" dirty="0"/>
              <a:t>National level...</a:t>
            </a:r>
            <a:br>
              <a:rPr lang="en-US" sz="2400" b="1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43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0000"/>
            <a:ext cx="4894294" cy="34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1845D7-91D2-46E4-997E-35936B73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00" y="671400"/>
            <a:ext cx="8301600" cy="720000"/>
          </a:xfrm>
        </p:spPr>
        <p:txBody>
          <a:bodyPr/>
          <a:lstStyle/>
          <a:p>
            <a:r>
              <a:rPr lang="nl-NL" dirty="0" err="1"/>
              <a:t>Current</a:t>
            </a:r>
            <a:r>
              <a:rPr lang="nl-NL" dirty="0"/>
              <a:t> energy system of </a:t>
            </a:r>
            <a:r>
              <a:rPr lang="nl-NL" dirty="0" err="1"/>
              <a:t>the</a:t>
            </a:r>
            <a:r>
              <a:rPr lang="nl-NL" dirty="0"/>
              <a:t> Netherlands; </a:t>
            </a:r>
            <a:r>
              <a:rPr lang="nl-NL" dirty="0" err="1"/>
              <a:t>advanced</a:t>
            </a:r>
            <a:r>
              <a:rPr lang="nl-NL" dirty="0"/>
              <a:t> </a:t>
            </a:r>
            <a:r>
              <a:rPr lang="nl-NL" dirty="0" err="1"/>
              <a:t>fossil</a:t>
            </a:r>
            <a:r>
              <a:rPr lang="nl-NL" dirty="0"/>
              <a:t> energy </a:t>
            </a:r>
            <a:r>
              <a:rPr lang="nl-NL" dirty="0" err="1"/>
              <a:t>infrastructure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79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578C9-C00B-4A36-BFC7-0C2504B38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13" y="180000"/>
            <a:ext cx="8301600" cy="595252"/>
          </a:xfrm>
        </p:spPr>
        <p:txBody>
          <a:bodyPr/>
          <a:lstStyle/>
          <a:p>
            <a:r>
              <a:rPr lang="en-GB" sz="2400" dirty="0"/>
              <a:t>Possible future energy supply NL (PJ/</a:t>
            </a:r>
            <a:r>
              <a:rPr lang="en-GB" sz="2400" dirty="0" err="1"/>
              <a:t>yr</a:t>
            </a:r>
            <a:r>
              <a:rPr lang="en-GB" sz="2400" dirty="0"/>
              <a:t>)</a:t>
            </a:r>
            <a:br>
              <a:rPr lang="en-GB" sz="2400" dirty="0"/>
            </a:b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7E4B9-E6B9-485B-BF6E-7C50A827C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44126-CD28-6A41-8849-1FDC38168F7B}" type="slidenum">
              <a:rPr lang="nl-NL" smtClean="0"/>
              <a:t>9</a:t>
            </a:fld>
            <a:endParaRPr lang="nl-NL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DFFB05E-393A-46A1-A22C-DBCFCF3671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6480802"/>
              </p:ext>
            </p:extLst>
          </p:nvPr>
        </p:nvGraphicFramePr>
        <p:xfrm>
          <a:off x="1359877" y="465516"/>
          <a:ext cx="7038688" cy="4695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6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NO">
  <a:themeElements>
    <a:clrScheme name="Aangepast 2">
      <a:dk1>
        <a:sysClr val="windowText" lastClr="000000"/>
      </a:dk1>
      <a:lt1>
        <a:sysClr val="window" lastClr="FFFFFF"/>
      </a:lt1>
      <a:dk2>
        <a:srgbClr val="71A4C3"/>
      </a:dk2>
      <a:lt2>
        <a:srgbClr val="9C9C9C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71A4C3"/>
      </a:hlink>
      <a:folHlink>
        <a:srgbClr val="71A4C3"/>
      </a:folHlink>
    </a:clrScheme>
    <a:fontScheme name="TN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TNO</Template>
  <TotalTime>733</TotalTime>
  <Words>1118</Words>
  <Application>Microsoft Office PowerPoint</Application>
  <PresentationFormat>On-screen Show (16:9)</PresentationFormat>
  <Paragraphs>208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MS Mincho</vt:lpstr>
      <vt:lpstr>Aharoni</vt:lpstr>
      <vt:lpstr>Arial</vt:lpstr>
      <vt:lpstr>Arial Black</vt:lpstr>
      <vt:lpstr>Calibri</vt:lpstr>
      <vt:lpstr>Courier New</vt:lpstr>
      <vt:lpstr>Franklin Gothic Heavy</vt:lpstr>
      <vt:lpstr>Helvetica</vt:lpstr>
      <vt:lpstr>Times New Roman</vt:lpstr>
      <vt:lpstr>Verdana</vt:lpstr>
      <vt:lpstr>Wingdings</vt:lpstr>
      <vt:lpstr>TNO</vt:lpstr>
      <vt:lpstr>PowerPoint Presentation</vt:lpstr>
      <vt:lpstr>Energy demand, GHG emissions and climate change…</vt:lpstr>
      <vt:lpstr>The IPCC 1,5 oC report: emission pathways</vt:lpstr>
      <vt:lpstr>Energy system transformation…</vt:lpstr>
      <vt:lpstr>IPCC 1,5 oC report: Illustrative pathways according to different actors &amp; modelling frameworks </vt:lpstr>
      <vt:lpstr>Historical and projected global energy investments (IPCC, 1,5 oC report)</vt:lpstr>
      <vt:lpstr>National level... </vt:lpstr>
      <vt:lpstr>Current energy system of the Netherlands; advanced fossil energy infrastructure</vt:lpstr>
      <vt:lpstr>Possible future energy supply NL (PJ/yr) </vt:lpstr>
      <vt:lpstr>Possible future energy Demand per sector the netherlands (PJ/yr) </vt:lpstr>
      <vt:lpstr>The future energy system is complex…</vt:lpstr>
      <vt:lpstr>…and multidisciplinary… </vt:lpstr>
      <vt:lpstr>Industrial transformation -&gt; zero carbon footprint; daunting complexity.</vt:lpstr>
      <vt:lpstr>Spatial issues… example of CCS in Rijnmond</vt:lpstr>
      <vt:lpstr>Integrated mitigation at a refinery complex</vt:lpstr>
      <vt:lpstr>PowerPoint Presentation</vt:lpstr>
      <vt:lpstr>Eemsdelta/Delfzijl  (or any other industrial cluster)</vt:lpstr>
      <vt:lpstr>North sea energy transition… </vt:lpstr>
      <vt:lpstr>Build up wind off-shore capacity</vt:lpstr>
      <vt:lpstr>Cumulative offshore wind capacity North Sea region  </vt:lpstr>
      <vt:lpstr>PowerPoint Presentation</vt:lpstr>
      <vt:lpstr>Possible RET deployment NW Europe 2050 for low GHG pathways (electricity only!).</vt:lpstr>
      <vt:lpstr>PowerPoint Presentation</vt:lpstr>
      <vt:lpstr>Artist impression of TenneT’s vision for a concept for large scale wind energy on the North Sea.</vt:lpstr>
      <vt:lpstr>Hoped economics hydrogen production (natural gas based production: 2-3 Euro/GJ)</vt:lpstr>
      <vt:lpstr>Further energy system integration… </vt:lpstr>
      <vt:lpstr>Advanced energy scenario’s for Europe; competing / balancing options... </vt:lpstr>
      <vt:lpstr>PowerPoint Presentation</vt:lpstr>
      <vt:lpstr>PowerPoint Presentation</vt:lpstr>
      <vt:lpstr>PowerPoint Presentation</vt:lpstr>
      <vt:lpstr>Energy transition = innovation race = (todays/future) business.  </vt:lpstr>
      <vt:lpstr>Technological learning = essential</vt:lpstr>
      <vt:lpstr>Recent solar PV module price development</vt:lpstr>
      <vt:lpstr>Factors influencing learning/  unit costs (example wind energy) </vt:lpstr>
      <vt:lpstr>‘Learning investments’ – the cost of learning </vt:lpstr>
      <vt:lpstr>Mountain of death; ‘’time’’ can mean decades…</vt:lpstr>
      <vt:lpstr>Speed up innovations; science, technology, market, policy… </vt:lpstr>
      <vt:lpstr>Major human capital agenda</vt:lpstr>
      <vt:lpstr>Biggest no-brainer in the energy field</vt:lpstr>
      <vt:lpstr>Thank you very much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Persoon 1 PI en Q</dc:creator>
  <cp:lastModifiedBy>Faaij, A.P.C. (André)</cp:lastModifiedBy>
  <cp:revision>38</cp:revision>
  <cp:lastPrinted>2018-11-28T13:13:05Z</cp:lastPrinted>
  <dcterms:created xsi:type="dcterms:W3CDTF">2018-11-07T10:58:56Z</dcterms:created>
  <dcterms:modified xsi:type="dcterms:W3CDTF">2018-12-15T07:42:14Z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ECN_TNO_169</vt:lpwstr>
  </property>
</Properties>
</file>