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</p:sldMasterIdLst>
  <p:notesMasterIdLst>
    <p:notesMasterId r:id="rId35"/>
  </p:notesMasterIdLst>
  <p:sldIdLst>
    <p:sldId id="345" r:id="rId2"/>
    <p:sldId id="286" r:id="rId3"/>
    <p:sldId id="288" r:id="rId4"/>
    <p:sldId id="290" r:id="rId5"/>
    <p:sldId id="291" r:id="rId6"/>
    <p:sldId id="313" r:id="rId7"/>
    <p:sldId id="303" r:id="rId8"/>
    <p:sldId id="330" r:id="rId9"/>
    <p:sldId id="329" r:id="rId10"/>
    <p:sldId id="325" r:id="rId11"/>
    <p:sldId id="335" r:id="rId12"/>
    <p:sldId id="328" r:id="rId13"/>
    <p:sldId id="332" r:id="rId14"/>
    <p:sldId id="334" r:id="rId15"/>
    <p:sldId id="326" r:id="rId16"/>
    <p:sldId id="331" r:id="rId17"/>
    <p:sldId id="343" r:id="rId18"/>
    <p:sldId id="338" r:id="rId19"/>
    <p:sldId id="342" r:id="rId20"/>
    <p:sldId id="340" r:id="rId21"/>
    <p:sldId id="314" r:id="rId22"/>
    <p:sldId id="344" r:id="rId23"/>
    <p:sldId id="296" r:id="rId24"/>
    <p:sldId id="297" r:id="rId25"/>
    <p:sldId id="310" r:id="rId26"/>
    <p:sldId id="311" r:id="rId27"/>
    <p:sldId id="312" r:id="rId28"/>
    <p:sldId id="315" r:id="rId29"/>
    <p:sldId id="333" r:id="rId30"/>
    <p:sldId id="339" r:id="rId31"/>
    <p:sldId id="341" r:id="rId32"/>
    <p:sldId id="324" r:id="rId33"/>
    <p:sldId id="336" r:id="rId34"/>
  </p:sldIdLst>
  <p:sldSz cx="9144000" cy="5715000" type="screen16x10"/>
  <p:notesSz cx="6858000" cy="9144000"/>
  <p:defaultTextStyle>
    <a:defPPr>
      <a:defRPr lang="en-US"/>
    </a:defPPr>
    <a:lvl1pPr marL="0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1pPr>
    <a:lvl2pPr marL="356602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2pPr>
    <a:lvl3pPr marL="713203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3pPr>
    <a:lvl4pPr marL="1069805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4pPr>
    <a:lvl5pPr marL="1426407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5pPr>
    <a:lvl6pPr marL="1783009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6pPr>
    <a:lvl7pPr marL="2139610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7pPr>
    <a:lvl8pPr marL="2496212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8pPr>
    <a:lvl9pPr marL="2852814" algn="l" defTabSz="713203" rtl="0" eaLnBrk="1" latinLnBrk="0" hangingPunct="1">
      <a:defRPr sz="140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FFF"/>
    <a:srgbClr val="A3B1B8"/>
    <a:srgbClr val="3C6171"/>
    <a:srgbClr val="B52B36"/>
    <a:srgbClr val="B52C35"/>
    <a:srgbClr val="567483"/>
    <a:srgbClr val="A7B5BC"/>
    <a:srgbClr val="3F63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57"/>
    <p:restoredTop sz="93458"/>
  </p:normalViewPr>
  <p:slideViewPr>
    <p:cSldViewPr snapToGrid="0" snapToObjects="1">
      <p:cViewPr>
        <p:scale>
          <a:sx n="120" d="100"/>
          <a:sy n="120" d="100"/>
        </p:scale>
        <p:origin x="14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5072C-259D-1C48-B0AA-6C2C5342748E}" type="datetimeFigureOut">
              <a:rPr lang="nl-NL" smtClean="0"/>
              <a:t>15-12-17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7DA19-19B2-624F-9902-9FE11AB7946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990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1pPr>
    <a:lvl2pPr marL="356602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2pPr>
    <a:lvl3pPr marL="713203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3pPr>
    <a:lvl4pPr marL="1069805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4pPr>
    <a:lvl5pPr marL="1426407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5pPr>
    <a:lvl6pPr marL="1783009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6pPr>
    <a:lvl7pPr marL="2139610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7pPr>
    <a:lvl8pPr marL="2496212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8pPr>
    <a:lvl9pPr marL="2852814" algn="l" defTabSz="713203" rtl="0" eaLnBrk="1" latinLnBrk="0" hangingPunct="1">
      <a:defRPr sz="93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Geen eff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3038" y="-255959"/>
            <a:ext cx="11070076" cy="622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6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beeld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9295" y="356616"/>
            <a:ext cx="1344706" cy="1233499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4960" t="19983" r="34094" b="17443"/>
          <a:stretch/>
        </p:blipFill>
        <p:spPr>
          <a:xfrm>
            <a:off x="7937770" y="505838"/>
            <a:ext cx="953311" cy="10842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 tIns="14400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 tIns="14400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15-12-17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tIns="14400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15-12-17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rgbClr val="A3B1B8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15-12-17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 tIns="14400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 tIns="14400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15-12-17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15-12-17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15-12-17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613458" y="0"/>
            <a:ext cx="791708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nl-NL" sz="2800" dirty="0" smtClean="0">
              <a:solidFill>
                <a:srgbClr val="A7B5BC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r>
              <a:rPr lang="nl-NL" sz="2800" dirty="0" smtClean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Bedankt </a:t>
            </a:r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voor het kijken!  </a:t>
            </a:r>
            <a:endParaRPr lang="nl-NL" sz="2800" dirty="0" smtClean="0">
              <a:solidFill>
                <a:srgbClr val="A7B5BC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endParaRPr lang="nl-NL" sz="2800" dirty="0" smtClean="0">
              <a:solidFill>
                <a:srgbClr val="A7B5BC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r>
              <a:rPr lang="nl-NL" sz="2800" dirty="0" smtClean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Vragen </a:t>
            </a:r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of opmerkingen? </a:t>
            </a:r>
            <a:endParaRPr lang="nl-NL" sz="2800" dirty="0" smtClean="0">
              <a:solidFill>
                <a:srgbClr val="A7B5BC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endParaRPr lang="nl-NL" sz="2800" dirty="0" smtClean="0">
              <a:solidFill>
                <a:srgbClr val="A7B5BC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r>
              <a:rPr lang="nl-NL" sz="2800" dirty="0" smtClean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Mail </a:t>
            </a:r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ons </a:t>
            </a:r>
            <a:r>
              <a:rPr lang="nl-NL" sz="2800" dirty="0" smtClean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op:</a:t>
            </a:r>
          </a:p>
          <a:p>
            <a:pPr algn="ctr"/>
            <a:r>
              <a:rPr lang="nl-NL" sz="2800" dirty="0" err="1" smtClean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boemlauwnatuurkunde@gmail.com</a:t>
            </a:r>
            <a:r>
              <a:rPr lang="nl-NL" sz="2800" dirty="0" smtClean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 </a:t>
            </a:r>
          </a:p>
          <a:p>
            <a:pPr algn="ctr"/>
            <a:r>
              <a:rPr lang="nl-NL" sz="2800" dirty="0" smtClean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of </a:t>
            </a:r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laat een </a:t>
            </a:r>
            <a:r>
              <a:rPr lang="nl-NL" sz="2800" dirty="0" err="1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comment</a:t>
            </a:r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 achter. </a:t>
            </a:r>
            <a:endParaRPr lang="nl-NL" sz="2800" dirty="0" smtClean="0">
              <a:solidFill>
                <a:srgbClr val="A7B5BC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endParaRPr lang="nl-NL" sz="2800" dirty="0">
              <a:solidFill>
                <a:srgbClr val="A7B5BC"/>
              </a:solidFill>
              <a:latin typeface="Gobold Lowplus" charset="0"/>
              <a:ea typeface="Gobold Lowplus" charset="0"/>
              <a:cs typeface="Gobold Lowplus" charset="0"/>
            </a:endParaRPr>
          </a:p>
          <a:p>
            <a:pPr algn="ctr"/>
            <a:r>
              <a:rPr lang="nl-NL" sz="2800" dirty="0" smtClean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Het </a:t>
            </a:r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d</a:t>
            </a:r>
            <a:r>
              <a:rPr lang="nl-NL" sz="2800" dirty="0" smtClean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elen </a:t>
            </a:r>
            <a:r>
              <a:rPr lang="nl-NL" sz="2800" dirty="0">
                <a:solidFill>
                  <a:srgbClr val="A7B5BC"/>
                </a:solidFill>
                <a:latin typeface="Gobold Lowplus" charset="0"/>
                <a:ea typeface="Gobold Lowplus" charset="0"/>
                <a:cs typeface="Gobold Lowplus" charset="0"/>
              </a:rPr>
              <a:t>van onze video’s wordt altijd gewaardeerd!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848" t="22923" r="38101" b="22844"/>
          <a:stretch/>
        </p:blipFill>
        <p:spPr>
          <a:xfrm>
            <a:off x="3472405" y="7114276"/>
            <a:ext cx="2199190" cy="27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38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8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15-12-17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15-12-17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tussenscher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3038" y="-255959"/>
            <a:ext cx="11070076" cy="6226918"/>
          </a:xfrm>
          <a:prstGeom prst="rect">
            <a:avLst/>
          </a:prstGeom>
        </p:spPr>
      </p:pic>
    </p:spTree>
    <p:extLst/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/>
    </mc:Choice>
    <mc:Fallback xmlns="">
      <p:transition spd="slow" advClick="0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15-12-17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B8DB66-C35B-954F-8B0C-3D72F299F398}" type="datetimeFigureOut">
              <a:rPr lang="nl-NL" smtClean="0"/>
              <a:t>15-12-17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5D3B99-FF48-654F-AE21-BF60FCC9C102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ot kader g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67942" y="445500"/>
            <a:ext cx="8208117" cy="4824000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9295" y="329184"/>
            <a:ext cx="1344706" cy="1024603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465" t="16834" r="32823" b="22173"/>
          <a:stretch/>
        </p:blipFill>
        <p:spPr>
          <a:xfrm>
            <a:off x="7799294" y="213756"/>
            <a:ext cx="1130950" cy="1056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8" name="Content Placeholder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160000" cy="5715000"/>
          </a:xfrm>
          <a:prstGeom prst="rect">
            <a:avLst/>
          </a:prstGeom>
        </p:spPr>
      </p:pic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880944" y="2385155"/>
            <a:ext cx="4524704" cy="632365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3500">
                <a:latin typeface="Gobold Extra1" charset="0"/>
                <a:ea typeface="Gobold Extra1" charset="0"/>
                <a:cs typeface="Gobold Extra1" charset="0"/>
              </a:defRPr>
            </a:lvl1pPr>
            <a:lvl2pPr marL="342900" indent="0">
              <a:buFontTx/>
              <a:buNone/>
              <a:defRPr/>
            </a:lvl2pPr>
          </a:lstStyle>
          <a:p>
            <a:pPr lvl="0"/>
            <a:r>
              <a:rPr lang="en-US" dirty="0" err="1" smtClean="0"/>
              <a:t>Tijd</a:t>
            </a:r>
            <a:r>
              <a:rPr lang="en-US" dirty="0" smtClean="0"/>
              <a:t> </a:t>
            </a:r>
            <a:r>
              <a:rPr lang="en-US" dirty="0" err="1" smtClean="0"/>
              <a:t>dilatatie</a:t>
            </a:r>
            <a:endParaRPr lang="en-US" dirty="0" smtClean="0"/>
          </a:p>
        </p:txBody>
      </p:sp>
      <p:sp>
        <p:nvSpPr>
          <p:cNvPr id="9" name="Content Placeholder 1"/>
          <p:cNvSpPr>
            <a:spLocks noGrp="1"/>
          </p:cNvSpPr>
          <p:nvPr>
            <p:ph sz="half" idx="2" hasCustomPrompt="1"/>
          </p:nvPr>
        </p:nvSpPr>
        <p:spPr>
          <a:xfrm>
            <a:off x="3880944" y="3017520"/>
            <a:ext cx="4524704" cy="381987"/>
          </a:xfrm>
        </p:spPr>
        <p:txBody>
          <a:bodyPr/>
          <a:lstStyle>
            <a:lvl1pPr>
              <a:defRPr>
                <a:latin typeface="Gobold Extra1" charset="0"/>
                <a:ea typeface="Gobold Extra1" charset="0"/>
                <a:cs typeface="Gobold Extra1" charset="0"/>
              </a:defRPr>
            </a:lvl1pPr>
          </a:lstStyle>
          <a:p>
            <a:r>
              <a:rPr lang="nl-NL" dirty="0" smtClean="0"/>
              <a:t>Relativiteit video 1/9</a:t>
            </a:r>
          </a:p>
        </p:txBody>
      </p:sp>
      <p:sp>
        <p:nvSpPr>
          <p:cNvPr id="14" name="Content Placeholder 1"/>
          <p:cNvSpPr>
            <a:spLocks noGrp="1"/>
          </p:cNvSpPr>
          <p:nvPr>
            <p:ph sz="half" idx="11" hasCustomPrompt="1"/>
          </p:nvPr>
        </p:nvSpPr>
        <p:spPr>
          <a:xfrm>
            <a:off x="3880944" y="3406140"/>
            <a:ext cx="4524704" cy="1234440"/>
          </a:xfrm>
        </p:spPr>
        <p:txBody>
          <a:bodyPr/>
          <a:lstStyle>
            <a:lvl1pPr>
              <a:defRPr>
                <a:latin typeface="Gobold Extra1" charset="0"/>
                <a:ea typeface="Gobold Extra1" charset="0"/>
                <a:cs typeface="Gobold Extra1" charset="0"/>
              </a:defRPr>
            </a:lvl1pPr>
          </a:lstStyle>
          <a:p>
            <a:r>
              <a:rPr lang="nl-NL" dirty="0" smtClean="0"/>
              <a:t>Bovenbouw VWO</a:t>
            </a:r>
            <a:endParaRPr lang="nl-NL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>
        <p:tmplLst>
          <p:tmpl lvl="1">
            <p:tnLst>
              <p:par>
                <p:cTn presetID="2" presetClass="entr" presetSubtype="2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ard met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536028" y="700818"/>
            <a:ext cx="8138253" cy="4341082"/>
          </a:xfrm>
        </p:spPr>
        <p:txBody>
          <a:bodyPr tIns="144000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502874" y="707005"/>
            <a:ext cx="8138253" cy="4334895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9295" y="321733"/>
            <a:ext cx="1344706" cy="1268382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93" t="17738" r="35293" b="17738"/>
          <a:stretch/>
        </p:blipFill>
        <p:spPr>
          <a:xfrm>
            <a:off x="7948029" y="466929"/>
            <a:ext cx="906102" cy="1118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88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Twee blokken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 userDrawn="1"/>
        </p:nvSpPr>
        <p:spPr>
          <a:xfrm>
            <a:off x="628650" y="1521354"/>
            <a:ext cx="3886200" cy="3622817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629150" y="1521354"/>
            <a:ext cx="3886200" cy="3622817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pic>
        <p:nvPicPr>
          <p:cNvPr id="12" name="Content Placeholder 5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802" y="159564"/>
            <a:ext cx="3080556" cy="1732813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258050" cy="11046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 tIns="14400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1600"/>
          </a:xfrm>
        </p:spPr>
        <p:txBody>
          <a:bodyPr tIns="14400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ot kader g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66164" y="707005"/>
            <a:ext cx="8208117" cy="4334895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9295" y="329184"/>
            <a:ext cx="1344706" cy="1260931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802" y="159564"/>
            <a:ext cx="3080556" cy="1732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802" y="159564"/>
            <a:ext cx="3080556" cy="1732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en Notitle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629150" y="707005"/>
            <a:ext cx="4045131" cy="4334895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/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4629149" y="707006"/>
            <a:ext cx="4045131" cy="433489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99295" y="329184"/>
            <a:ext cx="1344706" cy="1260931"/>
          </a:xfrm>
          <a:prstGeom prst="rect">
            <a:avLst/>
          </a:prstGeom>
        </p:spPr>
      </p:pic>
      <p:pic>
        <p:nvPicPr>
          <p:cNvPr id="12" name="Content Placeholder 5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802" y="159564"/>
            <a:ext cx="3080556" cy="1732813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469717" y="707005"/>
            <a:ext cx="4045131" cy="4334895"/>
          </a:xfrm>
          <a:prstGeom prst="rect">
            <a:avLst/>
          </a:prstGeom>
          <a:noFill/>
          <a:ln w="28575">
            <a:solidFill>
              <a:srgbClr val="A3B1B8"/>
            </a:solidFill>
          </a:ln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469718" y="685310"/>
            <a:ext cx="4045132" cy="433489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endParaRPr lang="en-US" dirty="0" smtClean="0"/>
          </a:p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Relationship Id="rId23" Type="http://schemas.openxmlformats.org/officeDocument/2006/relationships/image" Target="../media/image1.png"/><Relationship Id="rId24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14400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CFFFF"/>
                </a:solidFill>
              </a:defRPr>
            </a:lvl1pPr>
          </a:lstStyle>
          <a:p>
            <a:fld id="{EFB8DB66-C35B-954F-8B0C-3D72F299F398}" type="datetimeFigureOut">
              <a:rPr lang="nl-NL" smtClean="0"/>
              <a:pPr/>
              <a:t>15-12-17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FC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CFFFF"/>
                </a:solidFill>
              </a:defRPr>
            </a:lvl1pPr>
          </a:lstStyle>
          <a:p>
            <a:fld id="{465D3B99-FF48-654F-AE21-BF60FCC9C102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0714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82" r:id="rId2"/>
    <p:sldLayoutId id="2147483685" r:id="rId3"/>
    <p:sldLayoutId id="2147483663" r:id="rId4"/>
    <p:sldLayoutId id="2147483674" r:id="rId5"/>
    <p:sldLayoutId id="2147483679" r:id="rId6"/>
    <p:sldLayoutId id="2147483676" r:id="rId7"/>
    <p:sldLayoutId id="2147483681" r:id="rId8"/>
    <p:sldLayoutId id="2147483678" r:id="rId9"/>
    <p:sldLayoutId id="2147483677" r:id="rId10"/>
    <p:sldLayoutId id="2147483666" r:id="rId11"/>
    <p:sldLayoutId id="2147483664" r:id="rId12"/>
    <p:sldLayoutId id="2147483665" r:id="rId13"/>
    <p:sldLayoutId id="2147483667" r:id="rId14"/>
    <p:sldLayoutId id="2147483668" r:id="rId15"/>
    <p:sldLayoutId id="2147483669" r:id="rId16"/>
    <p:sldLayoutId id="2147483684" r:id="rId17"/>
    <p:sldLayoutId id="2147483670" r:id="rId18"/>
    <p:sldLayoutId id="2147483671" r:id="rId19"/>
    <p:sldLayoutId id="2147483672" r:id="rId20"/>
    <p:sldLayoutId id="2147483673" r:id="rId2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rgbClr val="FCFFFF"/>
          </a:solidFill>
          <a:latin typeface="Gobold Extra1" charset="0"/>
          <a:ea typeface="Gobold Extra1" charset="0"/>
          <a:cs typeface="Gobold Extra1" charset="0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buFontTx/>
        <a:buBlip>
          <a:blip r:embed="rId24"/>
        </a:buBlip>
        <a:defRPr sz="2100" kern="1200">
          <a:solidFill>
            <a:srgbClr val="FCFFFF"/>
          </a:solidFill>
          <a:latin typeface="Gobold Lowplus" charset="0"/>
          <a:ea typeface="Gobold Lowplus" charset="0"/>
          <a:cs typeface="Gobold Lowplus" charset="0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buFontTx/>
        <a:buBlip>
          <a:blip r:embed="rId24"/>
        </a:buBlip>
        <a:defRPr sz="1800" kern="1200">
          <a:solidFill>
            <a:srgbClr val="FCFFFF"/>
          </a:solidFill>
          <a:latin typeface="Gobold Lowplus" charset="0"/>
          <a:ea typeface="Gobold Lowplus" charset="0"/>
          <a:cs typeface="Gobold Lowplus" charset="0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buFontTx/>
        <a:buBlip>
          <a:blip r:embed="rId24"/>
        </a:buBlip>
        <a:defRPr sz="1500" kern="1200">
          <a:solidFill>
            <a:srgbClr val="FCFFFF"/>
          </a:solidFill>
          <a:latin typeface="Gobold Lowplus" charset="0"/>
          <a:ea typeface="Gobold Lowplus" charset="0"/>
          <a:cs typeface="Gobold Lowplus" charset="0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buFontTx/>
        <a:buBlip>
          <a:blip r:embed="rId24"/>
        </a:buBlip>
        <a:defRPr sz="1350" kern="1200">
          <a:solidFill>
            <a:srgbClr val="FCFFFF"/>
          </a:solidFill>
          <a:latin typeface="Gobold Lowplus" charset="0"/>
          <a:ea typeface="Gobold Lowplus" charset="0"/>
          <a:cs typeface="Gobold Lowplus" charset="0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buFontTx/>
        <a:buBlip>
          <a:blip r:embed="rId24"/>
        </a:buBlip>
        <a:defRPr sz="1350" kern="1200">
          <a:solidFill>
            <a:srgbClr val="FCFFFF"/>
          </a:solidFill>
          <a:latin typeface="Gobold Lowplus" charset="0"/>
          <a:ea typeface="Gobold Lowplus" charset="0"/>
          <a:cs typeface="Gobold Lowplus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Relationship Id="rId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0.png"/><Relationship Id="rId5" Type="http://schemas.openxmlformats.org/officeDocument/2006/relationships/hyperlink" Target="http://www.duolingo.com/" TargetMode="External"/><Relationship Id="rId1" Type="http://schemas.microsoft.com/office/2007/relationships/media" Target="file://localhost/Users/Stijn/Google%20Drive/Presentaties/171024%20WND%202017/Duolingo.mp4" TargetMode="External"/><Relationship Id="rId2" Type="http://schemas.openxmlformats.org/officeDocument/2006/relationships/video" Target="file://localhost/Users/Stijn/Google%20Drive/Presentaties/171024%20WND%202017/Duolingo.mp4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328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2"/>
          <p:cNvSpPr txBox="1">
            <a:spLocks/>
          </p:cNvSpPr>
          <p:nvPr/>
        </p:nvSpPr>
        <p:spPr>
          <a:xfrm>
            <a:off x="455220" y="629391"/>
            <a:ext cx="8190016" cy="463137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nl-NL" dirty="0" smtClean="0"/>
              <a:t>Adventure (als vervanging van de D-toets):</a:t>
            </a:r>
          </a:p>
          <a:p>
            <a:pPr>
              <a:lnSpc>
                <a:spcPct val="120000"/>
              </a:lnSpc>
            </a:pPr>
            <a:r>
              <a:rPr lang="nl-NL" dirty="0" smtClean="0"/>
              <a:t>Ieder level is een aantal punten waard.</a:t>
            </a:r>
          </a:p>
          <a:p>
            <a:pPr>
              <a:lnSpc>
                <a:spcPct val="120000"/>
              </a:lnSpc>
            </a:pPr>
            <a:r>
              <a:rPr lang="nl-NL" dirty="0" smtClean="0"/>
              <a:t>Spelers hebben per level 2 kansen:</a:t>
            </a:r>
          </a:p>
          <a:p>
            <a:pPr lvl="1">
              <a:lnSpc>
                <a:spcPct val="120000"/>
              </a:lnSpc>
            </a:pPr>
            <a:r>
              <a:rPr lang="nl-NL" dirty="0" smtClean="0"/>
              <a:t>Poging 1 zonder boek, poging 2 met boek.</a:t>
            </a:r>
          </a:p>
          <a:p>
            <a:pPr lvl="1">
              <a:lnSpc>
                <a:spcPct val="120000"/>
              </a:lnSpc>
            </a:pPr>
            <a:r>
              <a:rPr lang="nl-NL" dirty="0" smtClean="0"/>
              <a:t>Eerste keer foutloos? Punten worden toegekend. Het volgende level is vrijgespeeld.</a:t>
            </a:r>
          </a:p>
          <a:p>
            <a:pPr lvl="1">
              <a:lnSpc>
                <a:spcPct val="120000"/>
              </a:lnSpc>
            </a:pPr>
            <a:r>
              <a:rPr lang="nl-NL" dirty="0" smtClean="0"/>
              <a:t>Eerste keer foutje? Je krijgt een tweede kans.</a:t>
            </a:r>
          </a:p>
          <a:p>
            <a:pPr lvl="1">
              <a:lnSpc>
                <a:spcPct val="120000"/>
              </a:lnSpc>
            </a:pPr>
            <a:r>
              <a:rPr lang="nl-NL" dirty="0" smtClean="0"/>
              <a:t>Bij de tweede poging worden punten toegekend voor alle foutloze onderdelen. Het volgende level is (alsnog) vrijgespeeld.</a:t>
            </a:r>
          </a:p>
          <a:p>
            <a:pPr>
              <a:lnSpc>
                <a:spcPct val="120000"/>
              </a:lnSpc>
            </a:pPr>
            <a:r>
              <a:rPr lang="nl-NL" dirty="0" smtClean="0"/>
              <a:t>Het spel eindigt als de zoemer gaat. Niet ingeleverde levels worden na de zoemer niet meer beoordeeld.</a:t>
            </a:r>
          </a:p>
          <a:p>
            <a:pPr>
              <a:lnSpc>
                <a:spcPct val="120000"/>
              </a:lnSpc>
            </a:pPr>
            <a:r>
              <a:rPr lang="nl-NL" dirty="0" smtClean="0"/>
              <a:t>Het team met de meeste punten heeft gewonnen!</a:t>
            </a:r>
          </a:p>
          <a:p>
            <a:pPr marL="282575" lvl="1" indent="0">
              <a:lnSpc>
                <a:spcPct val="110000"/>
              </a:lnSpc>
              <a:buFontTx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32213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768" y="848837"/>
            <a:ext cx="6718465" cy="401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3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63137" y="457056"/>
            <a:ext cx="8205849" cy="4839339"/>
          </a:xfrm>
        </p:spPr>
        <p:txBody>
          <a:bodyPr bIns="72000"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nl-NL" dirty="0" smtClean="0"/>
              <a:t>Leerlingen:</a:t>
            </a:r>
          </a:p>
          <a:p>
            <a:pPr>
              <a:lnSpc>
                <a:spcPct val="110000"/>
              </a:lnSpc>
            </a:pPr>
            <a:r>
              <a:rPr lang="nl-NL" dirty="0" smtClean="0"/>
              <a:t>Zeer hoog energieniveau in de klas, ook op vrijdagmiddag</a:t>
            </a:r>
          </a:p>
          <a:p>
            <a:pPr>
              <a:lnSpc>
                <a:spcPct val="110000"/>
              </a:lnSpc>
            </a:pPr>
            <a:r>
              <a:rPr lang="nl-NL" dirty="0" smtClean="0"/>
              <a:t>Eerste helft van de les doet iedereen fanatiek mee, tweede deel haken enkele groepjes af</a:t>
            </a:r>
          </a:p>
          <a:p>
            <a:pPr>
              <a:lnSpc>
                <a:spcPct val="110000"/>
              </a:lnSpc>
            </a:pPr>
            <a:r>
              <a:rPr lang="nl-NL" dirty="0" smtClean="0"/>
              <a:t>Leerlingen ervaren veel druk, soms zelfs stress</a:t>
            </a:r>
          </a:p>
          <a:p>
            <a:pPr>
              <a:lnSpc>
                <a:spcPct val="110000"/>
              </a:lnSpc>
            </a:pPr>
            <a:r>
              <a:rPr lang="nl-NL" dirty="0" smtClean="0"/>
              <a:t>Sterke leerlingen komen aan verdieping en verrijking toe (differentiatie)</a:t>
            </a:r>
          </a:p>
          <a:p>
            <a:pPr marL="0" indent="0">
              <a:lnSpc>
                <a:spcPct val="110000"/>
              </a:lnSpc>
              <a:buNone/>
            </a:pPr>
            <a:endParaRPr lang="nl-NL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nl-NL" dirty="0" smtClean="0"/>
              <a:t>Docent:</a:t>
            </a:r>
          </a:p>
          <a:p>
            <a:pPr>
              <a:lnSpc>
                <a:spcPct val="110000"/>
              </a:lnSpc>
            </a:pPr>
            <a:r>
              <a:rPr lang="nl-NL" dirty="0" smtClean="0"/>
              <a:t>Geeft veel feedback</a:t>
            </a:r>
          </a:p>
          <a:p>
            <a:pPr>
              <a:lnSpc>
                <a:spcPct val="110000"/>
              </a:lnSpc>
            </a:pPr>
            <a:r>
              <a:rPr lang="nl-NL" dirty="0" smtClean="0"/>
              <a:t>Goede voorbereiding is belangrijk!</a:t>
            </a:r>
          </a:p>
          <a:p>
            <a:pPr>
              <a:lnSpc>
                <a:spcPct val="110000"/>
              </a:lnSpc>
            </a:pPr>
            <a:r>
              <a:rPr lang="nl-NL" dirty="0" smtClean="0"/>
              <a:t>Krijgt inzicht in stand van zaken per tweetal</a:t>
            </a:r>
          </a:p>
          <a:p>
            <a:pPr>
              <a:lnSpc>
                <a:spcPct val="110000"/>
              </a:lnSpc>
            </a:pPr>
            <a:endParaRPr lang="nl-NL" dirty="0" smtClean="0"/>
          </a:p>
          <a:p>
            <a:pPr marL="0" indent="0">
              <a:lnSpc>
                <a:spcPct val="110000"/>
              </a:lnSpc>
              <a:buNone/>
            </a:pPr>
            <a:r>
              <a:rPr lang="nl-NL" dirty="0" smtClean="0"/>
              <a:t>Probleem:</a:t>
            </a:r>
            <a:endParaRPr lang="nl-NL" dirty="0"/>
          </a:p>
          <a:p>
            <a:pPr>
              <a:lnSpc>
                <a:spcPct val="110000"/>
              </a:lnSpc>
            </a:pPr>
            <a:r>
              <a:rPr lang="nl-NL" dirty="0" smtClean="0"/>
              <a:t>Veel tweetallen leveren overhaast werk aan om snel verder te kunnen naar de vragen die meer punten waard zijn. </a:t>
            </a:r>
          </a:p>
        </p:txBody>
      </p:sp>
    </p:spTree>
    <p:extLst>
      <p:ext uri="{BB962C8B-B14F-4D97-AF65-F5344CB8AC3E}">
        <p14:creationId xmlns:p14="http://schemas.microsoft.com/office/powerpoint/2010/main" val="92045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2"/>
          <p:cNvSpPr txBox="1">
            <a:spLocks/>
          </p:cNvSpPr>
          <p:nvPr/>
        </p:nvSpPr>
        <p:spPr>
          <a:xfrm>
            <a:off x="455220" y="629391"/>
            <a:ext cx="8190016" cy="463137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nl-NL" dirty="0" smtClean="0"/>
              <a:t>Adventure (als vervanging van de D-toets):</a:t>
            </a:r>
          </a:p>
          <a:p>
            <a:pPr>
              <a:lnSpc>
                <a:spcPct val="120000"/>
              </a:lnSpc>
            </a:pPr>
            <a:r>
              <a:rPr lang="nl-NL" dirty="0" smtClean="0"/>
              <a:t>Ieder level is een aantal punten waard.</a:t>
            </a:r>
          </a:p>
          <a:p>
            <a:pPr>
              <a:lnSpc>
                <a:spcPct val="120000"/>
              </a:lnSpc>
            </a:pPr>
            <a:r>
              <a:rPr lang="nl-NL" dirty="0" smtClean="0"/>
              <a:t>Spelers hebben per level 2 kansen:</a:t>
            </a:r>
          </a:p>
          <a:p>
            <a:pPr lvl="1">
              <a:lnSpc>
                <a:spcPct val="120000"/>
              </a:lnSpc>
            </a:pPr>
            <a:r>
              <a:rPr lang="nl-NL" dirty="0" smtClean="0"/>
              <a:t>Poging 1 zonder boek, poging 2 met boek.</a:t>
            </a:r>
          </a:p>
          <a:p>
            <a:pPr lvl="1">
              <a:lnSpc>
                <a:spcPct val="120000"/>
              </a:lnSpc>
            </a:pPr>
            <a:r>
              <a:rPr lang="nl-NL" dirty="0" smtClean="0"/>
              <a:t>Eerste keer foutloos? Punten worden toegekend. Het volgende level is vrijgespeeld.</a:t>
            </a:r>
          </a:p>
          <a:p>
            <a:pPr lvl="1">
              <a:lnSpc>
                <a:spcPct val="120000"/>
              </a:lnSpc>
            </a:pPr>
            <a:r>
              <a:rPr lang="nl-NL" dirty="0" smtClean="0"/>
              <a:t>Eerste keer foutje? </a:t>
            </a:r>
            <a:r>
              <a:rPr lang="nl-NL" dirty="0" smtClean="0">
                <a:solidFill>
                  <a:schemeClr val="accent2"/>
                </a:solidFill>
              </a:rPr>
              <a:t>Er worden twee strafpunten toegekend.</a:t>
            </a:r>
            <a:r>
              <a:rPr lang="nl-NL" dirty="0" smtClean="0"/>
              <a:t> Je krijgt een tweede kans.</a:t>
            </a:r>
          </a:p>
          <a:p>
            <a:pPr lvl="1">
              <a:lnSpc>
                <a:spcPct val="120000"/>
              </a:lnSpc>
            </a:pPr>
            <a:r>
              <a:rPr lang="nl-NL" dirty="0" smtClean="0"/>
              <a:t>Bij de tweede poging worden punten toegekend voor alle foutloze onderdelen. </a:t>
            </a:r>
            <a:r>
              <a:rPr lang="nl-NL" dirty="0" smtClean="0">
                <a:solidFill>
                  <a:schemeClr val="accent2"/>
                </a:solidFill>
              </a:rPr>
              <a:t>Geen strafpunten. </a:t>
            </a:r>
            <a:r>
              <a:rPr lang="nl-NL" dirty="0" smtClean="0"/>
              <a:t>Het volgende level is (alsnog) vrijgespeeld.</a:t>
            </a:r>
          </a:p>
          <a:p>
            <a:pPr>
              <a:lnSpc>
                <a:spcPct val="120000"/>
              </a:lnSpc>
            </a:pPr>
            <a:r>
              <a:rPr lang="nl-NL" dirty="0" smtClean="0"/>
              <a:t>Het spel eindigt als de zoemer gaat. Niet ingeleverde levels worden na de zoemer niet meer beoordeeld.</a:t>
            </a:r>
          </a:p>
          <a:p>
            <a:pPr>
              <a:lnSpc>
                <a:spcPct val="120000"/>
              </a:lnSpc>
            </a:pPr>
            <a:r>
              <a:rPr lang="nl-NL" dirty="0" smtClean="0"/>
              <a:t>Het team met de meeste punten heeft gewonnen!</a:t>
            </a:r>
          </a:p>
          <a:p>
            <a:pPr marL="282575" lvl="1" indent="0">
              <a:lnSpc>
                <a:spcPct val="110000"/>
              </a:lnSpc>
              <a:buFontTx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46172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2"/>
          <p:cNvSpPr txBox="1">
            <a:spLocks/>
          </p:cNvSpPr>
          <p:nvPr/>
        </p:nvSpPr>
        <p:spPr>
          <a:xfrm>
            <a:off x="455220" y="629391"/>
            <a:ext cx="8190016" cy="463137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nl-NL" dirty="0" smtClean="0"/>
              <a:t>Adventure (als vervanging van de D-toets):</a:t>
            </a:r>
          </a:p>
          <a:p>
            <a:pPr>
              <a:lnSpc>
                <a:spcPct val="120000"/>
              </a:lnSpc>
            </a:pPr>
            <a:r>
              <a:rPr lang="nl-NL" dirty="0" smtClean="0">
                <a:solidFill>
                  <a:schemeClr val="accent2"/>
                </a:solidFill>
              </a:rPr>
              <a:t>Elk team start met 10 punten</a:t>
            </a:r>
            <a:r>
              <a:rPr lang="nl-NL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nl-NL" dirty="0" smtClean="0"/>
              <a:t>Ieder level is een aantal punten waard.</a:t>
            </a:r>
          </a:p>
          <a:p>
            <a:pPr>
              <a:lnSpc>
                <a:spcPct val="120000"/>
              </a:lnSpc>
            </a:pPr>
            <a:r>
              <a:rPr lang="nl-NL" dirty="0" smtClean="0"/>
              <a:t>Spelers hebben per level 2 kansen:</a:t>
            </a:r>
          </a:p>
          <a:p>
            <a:pPr lvl="1">
              <a:lnSpc>
                <a:spcPct val="120000"/>
              </a:lnSpc>
            </a:pPr>
            <a:r>
              <a:rPr lang="nl-NL" dirty="0" smtClean="0"/>
              <a:t>Poging 1 zonder boek, poging 2 met boek.</a:t>
            </a:r>
          </a:p>
          <a:p>
            <a:pPr lvl="1">
              <a:lnSpc>
                <a:spcPct val="120000"/>
              </a:lnSpc>
            </a:pPr>
            <a:r>
              <a:rPr lang="nl-NL" dirty="0" smtClean="0"/>
              <a:t>Eerste keer foutloos? Punten worden toegekend. Het volgende level is vrijgespeeld.</a:t>
            </a:r>
          </a:p>
          <a:p>
            <a:pPr lvl="1">
              <a:lnSpc>
                <a:spcPct val="120000"/>
              </a:lnSpc>
            </a:pPr>
            <a:r>
              <a:rPr lang="nl-NL" dirty="0" smtClean="0"/>
              <a:t>Eerste keer foutje? </a:t>
            </a:r>
            <a:r>
              <a:rPr lang="nl-NL" dirty="0" smtClean="0">
                <a:solidFill>
                  <a:schemeClr val="accent2"/>
                </a:solidFill>
              </a:rPr>
              <a:t>Er worden twee strafpunten toegekend.</a:t>
            </a:r>
            <a:r>
              <a:rPr lang="nl-NL" dirty="0" smtClean="0"/>
              <a:t> Je krijgt een tweede kans.</a:t>
            </a:r>
          </a:p>
          <a:p>
            <a:pPr lvl="1">
              <a:lnSpc>
                <a:spcPct val="120000"/>
              </a:lnSpc>
            </a:pPr>
            <a:r>
              <a:rPr lang="nl-NL" dirty="0" smtClean="0"/>
              <a:t>Bij de tweede poging worden punten toegekend voor alle foutloze onderdelen. </a:t>
            </a:r>
            <a:r>
              <a:rPr lang="nl-NL" dirty="0" smtClean="0">
                <a:solidFill>
                  <a:schemeClr val="accent2"/>
                </a:solidFill>
              </a:rPr>
              <a:t>Geen strafpunten. </a:t>
            </a:r>
            <a:r>
              <a:rPr lang="nl-NL" dirty="0" smtClean="0"/>
              <a:t>Het volgende level is (alsnog) vrijgespeeld.</a:t>
            </a:r>
          </a:p>
          <a:p>
            <a:pPr>
              <a:lnSpc>
                <a:spcPct val="120000"/>
              </a:lnSpc>
            </a:pPr>
            <a:r>
              <a:rPr lang="nl-NL" dirty="0" smtClean="0"/>
              <a:t>Het spel eindigt als de zoemer gaat. Niet ingeleverde levels worden na de zoemer niet meer beoordeeld.</a:t>
            </a:r>
          </a:p>
          <a:p>
            <a:pPr>
              <a:lnSpc>
                <a:spcPct val="120000"/>
              </a:lnSpc>
            </a:pPr>
            <a:r>
              <a:rPr lang="nl-NL" dirty="0" smtClean="0"/>
              <a:t>Het team met de meeste punten heeft gewonnen!</a:t>
            </a:r>
          </a:p>
          <a:p>
            <a:pPr marL="282575" lvl="1" indent="0">
              <a:lnSpc>
                <a:spcPct val="110000"/>
              </a:lnSpc>
              <a:buFontTx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7409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972" y="875176"/>
            <a:ext cx="6662057" cy="396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9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2"/>
          <p:cNvSpPr txBox="1">
            <a:spLocks/>
          </p:cNvSpPr>
          <p:nvPr/>
        </p:nvSpPr>
        <p:spPr>
          <a:xfrm>
            <a:off x="526472" y="819396"/>
            <a:ext cx="8118764" cy="423949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 smtClean="0"/>
              <a:t>Zelf een adventure game maken:</a:t>
            </a:r>
          </a:p>
          <a:p>
            <a:r>
              <a:rPr lang="nl-NL" dirty="0" smtClean="0"/>
              <a:t>Zoek (oefen)opgaven bij je leerdoelen</a:t>
            </a:r>
          </a:p>
          <a:p>
            <a:r>
              <a:rPr lang="nl-NL" dirty="0" smtClean="0"/>
              <a:t>Zet op RTTI volgorde, gevolgd door verdieping en/of verrijking</a:t>
            </a:r>
          </a:p>
          <a:p>
            <a:r>
              <a:rPr lang="nl-NL" dirty="0" smtClean="0"/>
              <a:t>Maak er levels van</a:t>
            </a:r>
          </a:p>
          <a:p>
            <a:r>
              <a:rPr lang="nl-NL" dirty="0" smtClean="0"/>
              <a:t>Maak een nakijkblad en een scorebord</a:t>
            </a:r>
          </a:p>
          <a:p>
            <a:r>
              <a:rPr lang="nl-NL" dirty="0" smtClean="0"/>
              <a:t>Zet de regels in een dia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79986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2"/>
          <p:cNvSpPr txBox="1">
            <a:spLocks/>
          </p:cNvSpPr>
          <p:nvPr/>
        </p:nvSpPr>
        <p:spPr>
          <a:xfrm>
            <a:off x="526472" y="819396"/>
            <a:ext cx="8118764" cy="4239491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nl-NL" dirty="0" smtClean="0"/>
              <a:t>Adventure game:</a:t>
            </a:r>
          </a:p>
          <a:p>
            <a:r>
              <a:rPr lang="nl-NL" dirty="0" smtClean="0"/>
              <a:t>Wat weten en kunnen leerlingen als zij onder druk moeten presteren?</a:t>
            </a:r>
            <a:br>
              <a:rPr lang="nl-NL" dirty="0" smtClean="0"/>
            </a:br>
            <a:r>
              <a:rPr lang="nl-NL" dirty="0" smtClean="0"/>
              <a:t/>
            </a:r>
            <a:br>
              <a:rPr lang="nl-NL" dirty="0" smtClean="0"/>
            </a:br>
            <a:endParaRPr lang="nl-NL" dirty="0" smtClean="0"/>
          </a:p>
          <a:p>
            <a:r>
              <a:rPr lang="nl-NL" dirty="0" smtClean="0"/>
              <a:t>Niet erg geschikte vorm om nieuwe kennis en vaardigheden aan te leren</a:t>
            </a:r>
            <a:r>
              <a:rPr lang="mr-IN" dirty="0" smtClean="0"/>
              <a:t>…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3113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 smtClean="0"/>
              <a:t>Klas als team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nl-NL" dirty="0" smtClean="0"/>
              <a:t>Zelf spelen!</a:t>
            </a:r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03440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2"/>
          <p:cNvSpPr txBox="1">
            <a:spLocks/>
          </p:cNvSpPr>
          <p:nvPr/>
        </p:nvSpPr>
        <p:spPr>
          <a:xfrm>
            <a:off x="455220" y="629391"/>
            <a:ext cx="8190016" cy="4631377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nl-NL" dirty="0" smtClean="0"/>
              <a:t>Jullie doel:</a:t>
            </a:r>
          </a:p>
          <a:p>
            <a:pPr>
              <a:lnSpc>
                <a:spcPct val="120000"/>
              </a:lnSpc>
            </a:pPr>
            <a:r>
              <a:rPr lang="nl-NL" dirty="0" smtClean="0"/>
              <a:t>Niet meer dan 1 fout</a:t>
            </a:r>
            <a:r>
              <a:rPr lang="nl-NL" dirty="0" smtClean="0"/>
              <a:t>!</a:t>
            </a:r>
            <a:endParaRPr lang="nl-NL" dirty="0"/>
          </a:p>
          <a:p>
            <a:pPr marL="0" indent="0">
              <a:lnSpc>
                <a:spcPct val="120000"/>
              </a:lnSpc>
              <a:buNone/>
            </a:pPr>
            <a:r>
              <a:rPr lang="nl-NL" dirty="0" smtClean="0"/>
              <a:t>De opdrachten:</a:t>
            </a:r>
          </a:p>
          <a:p>
            <a:pPr>
              <a:lnSpc>
                <a:spcPct val="120000"/>
              </a:lnSpc>
            </a:pPr>
            <a:r>
              <a:rPr lang="nl-NL" dirty="0" smtClean="0"/>
              <a:t>6 stuks: MECHANICA!</a:t>
            </a:r>
          </a:p>
          <a:p>
            <a:pPr>
              <a:lnSpc>
                <a:spcPct val="120000"/>
              </a:lnSpc>
            </a:pPr>
            <a:r>
              <a:rPr lang="nl-NL" dirty="0" smtClean="0"/>
              <a:t>Verschillend in niveau</a:t>
            </a:r>
          </a:p>
          <a:p>
            <a:pPr lvl="1">
              <a:lnSpc>
                <a:spcPct val="120000"/>
              </a:lnSpc>
            </a:pPr>
            <a:r>
              <a:rPr lang="nl-NL" dirty="0" smtClean="0"/>
              <a:t>1 Ster: gebruik van diagrammen</a:t>
            </a:r>
          </a:p>
          <a:p>
            <a:pPr lvl="1">
              <a:lnSpc>
                <a:spcPct val="120000"/>
              </a:lnSpc>
            </a:pPr>
            <a:r>
              <a:rPr lang="nl-NL" dirty="0" smtClean="0"/>
              <a:t>2 Ster: Kracht en arbeid bij eenparig versnelde bewegingen</a:t>
            </a:r>
          </a:p>
          <a:p>
            <a:pPr lvl="1">
              <a:lnSpc>
                <a:spcPct val="120000"/>
              </a:lnSpc>
            </a:pPr>
            <a:r>
              <a:rPr lang="nl-NL" dirty="0" smtClean="0"/>
              <a:t>3 Ster: Wetten van Newton bij samengestelde systemen</a:t>
            </a:r>
          </a:p>
          <a:p>
            <a:pPr lvl="1">
              <a:lnSpc>
                <a:spcPct val="120000"/>
              </a:lnSpc>
            </a:pPr>
            <a:endParaRPr lang="nl-NL" dirty="0" smtClean="0"/>
          </a:p>
          <a:p>
            <a:pPr marL="282575" lvl="1" indent="0">
              <a:lnSpc>
                <a:spcPct val="110000"/>
              </a:lnSpc>
              <a:buFontTx/>
              <a:buNone/>
            </a:pPr>
            <a:endParaRPr lang="nl-NL" dirty="0"/>
          </a:p>
        </p:txBody>
      </p:sp>
      <p:grpSp>
        <p:nvGrpSpPr>
          <p:cNvPr id="3" name="Groep 67"/>
          <p:cNvGrpSpPr/>
          <p:nvPr/>
        </p:nvGrpSpPr>
        <p:grpSpPr>
          <a:xfrm>
            <a:off x="3885038" y="629391"/>
            <a:ext cx="903271" cy="903271"/>
            <a:chOff x="4318000" y="2603500"/>
            <a:chExt cx="903271" cy="903271"/>
          </a:xfrm>
        </p:grpSpPr>
        <p:pic>
          <p:nvPicPr>
            <p:cNvPr id="4" name="Afbeelding 3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8000" y="2603500"/>
              <a:ext cx="903271" cy="903271"/>
            </a:xfrm>
            <a:prstGeom prst="rect">
              <a:avLst/>
            </a:prstGeom>
          </p:spPr>
        </p:pic>
        <p:sp>
          <p:nvSpPr>
            <p:cNvPr id="5" name="Tekstvak 4"/>
            <p:cNvSpPr txBox="1"/>
            <p:nvPr/>
          </p:nvSpPr>
          <p:spPr>
            <a:xfrm>
              <a:off x="4645879" y="2727490"/>
              <a:ext cx="4504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dirty="0" smtClean="0">
                  <a:solidFill>
                    <a:srgbClr val="FCFFFF"/>
                  </a:solidFill>
                </a:rPr>
                <a:t>A</a:t>
              </a:r>
              <a:endParaRPr lang="nl-NL" sz="2400" b="1" dirty="0">
                <a:solidFill>
                  <a:srgbClr val="FCFFFF"/>
                </a:solidFill>
              </a:endParaRPr>
            </a:p>
          </p:txBody>
        </p:sp>
      </p:grpSp>
      <p:grpSp>
        <p:nvGrpSpPr>
          <p:cNvPr id="6" name="Groep 70"/>
          <p:cNvGrpSpPr/>
          <p:nvPr/>
        </p:nvGrpSpPr>
        <p:grpSpPr>
          <a:xfrm>
            <a:off x="4765129" y="1532469"/>
            <a:ext cx="903271" cy="903271"/>
            <a:chOff x="5221984" y="3189155"/>
            <a:chExt cx="903271" cy="903271"/>
          </a:xfrm>
        </p:grpSpPr>
        <p:pic>
          <p:nvPicPr>
            <p:cNvPr id="7" name="Afbeelding 6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1984" y="3189155"/>
              <a:ext cx="903271" cy="903271"/>
            </a:xfrm>
            <a:prstGeom prst="rect">
              <a:avLst/>
            </a:prstGeom>
          </p:spPr>
        </p:pic>
        <p:sp>
          <p:nvSpPr>
            <p:cNvPr id="8" name="Tekstvak 7"/>
            <p:cNvSpPr txBox="1"/>
            <p:nvPr/>
          </p:nvSpPr>
          <p:spPr>
            <a:xfrm>
              <a:off x="5566082" y="3382355"/>
              <a:ext cx="4504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dirty="0" smtClean="0">
                  <a:solidFill>
                    <a:srgbClr val="FCFFFF"/>
                  </a:solidFill>
                </a:rPr>
                <a:t>C</a:t>
              </a:r>
              <a:endParaRPr lang="nl-NL" sz="2400" b="1" dirty="0">
                <a:solidFill>
                  <a:srgbClr val="FCFFFF"/>
                </a:solidFill>
              </a:endParaRPr>
            </a:p>
          </p:txBody>
        </p:sp>
      </p:grpSp>
      <p:grpSp>
        <p:nvGrpSpPr>
          <p:cNvPr id="9" name="Groep 87"/>
          <p:cNvGrpSpPr/>
          <p:nvPr/>
        </p:nvGrpSpPr>
        <p:grpSpPr>
          <a:xfrm>
            <a:off x="4661417" y="629196"/>
            <a:ext cx="903271" cy="903271"/>
            <a:chOff x="1832191" y="1499038"/>
            <a:chExt cx="903271" cy="903271"/>
          </a:xfrm>
        </p:grpSpPr>
        <p:pic>
          <p:nvPicPr>
            <p:cNvPr id="10" name="Afbeelding 9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2191" y="1499038"/>
              <a:ext cx="903271" cy="903271"/>
            </a:xfrm>
            <a:prstGeom prst="rect">
              <a:avLst/>
            </a:prstGeom>
          </p:spPr>
        </p:pic>
        <p:sp>
          <p:nvSpPr>
            <p:cNvPr id="11" name="Tekstvak 10"/>
            <p:cNvSpPr txBox="1"/>
            <p:nvPr/>
          </p:nvSpPr>
          <p:spPr>
            <a:xfrm>
              <a:off x="2152727" y="1686120"/>
              <a:ext cx="4504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dirty="0" smtClean="0">
                  <a:solidFill>
                    <a:srgbClr val="FCFFFF"/>
                  </a:solidFill>
                </a:rPr>
                <a:t>B</a:t>
              </a:r>
              <a:endParaRPr lang="nl-NL" sz="2400" b="1" dirty="0">
                <a:solidFill>
                  <a:srgbClr val="FCFFFF"/>
                </a:solidFill>
              </a:endParaRPr>
            </a:p>
          </p:txBody>
        </p:sp>
      </p:grpSp>
      <p:sp>
        <p:nvSpPr>
          <p:cNvPr id="15" name="5-puntige ster 14"/>
          <p:cNvSpPr/>
          <p:nvPr/>
        </p:nvSpPr>
        <p:spPr>
          <a:xfrm>
            <a:off x="6965269" y="1804623"/>
            <a:ext cx="225249" cy="230832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CFFFF"/>
              </a:solidFill>
            </a:endParaRPr>
          </a:p>
        </p:txBody>
      </p:sp>
      <p:sp>
        <p:nvSpPr>
          <p:cNvPr id="16" name="5-puntige ster 15"/>
          <p:cNvSpPr/>
          <p:nvPr/>
        </p:nvSpPr>
        <p:spPr>
          <a:xfrm>
            <a:off x="5758332" y="868797"/>
            <a:ext cx="225249" cy="230832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CFFFF"/>
              </a:solidFill>
            </a:endParaRPr>
          </a:p>
        </p:txBody>
      </p:sp>
      <p:sp>
        <p:nvSpPr>
          <p:cNvPr id="17" name="5-puntige ster 16"/>
          <p:cNvSpPr/>
          <p:nvPr/>
        </p:nvSpPr>
        <p:spPr>
          <a:xfrm>
            <a:off x="8262260" y="2696227"/>
            <a:ext cx="225249" cy="230832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CFFFF"/>
              </a:solidFill>
            </a:endParaRPr>
          </a:p>
        </p:txBody>
      </p:sp>
      <p:grpSp>
        <p:nvGrpSpPr>
          <p:cNvPr id="21" name="Groep 88"/>
          <p:cNvGrpSpPr/>
          <p:nvPr/>
        </p:nvGrpSpPr>
        <p:grpSpPr>
          <a:xfrm>
            <a:off x="6656097" y="2462785"/>
            <a:ext cx="903271" cy="903271"/>
            <a:chOff x="2984076" y="2543631"/>
            <a:chExt cx="903271" cy="903271"/>
          </a:xfrm>
        </p:grpSpPr>
        <p:pic>
          <p:nvPicPr>
            <p:cNvPr id="22" name="Afbeelding 21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4076" y="2543631"/>
              <a:ext cx="903271" cy="903271"/>
            </a:xfrm>
            <a:prstGeom prst="rect">
              <a:avLst/>
            </a:prstGeom>
          </p:spPr>
        </p:pic>
        <p:sp>
          <p:nvSpPr>
            <p:cNvPr id="23" name="Tekstvak 22"/>
            <p:cNvSpPr txBox="1"/>
            <p:nvPr/>
          </p:nvSpPr>
          <p:spPr>
            <a:xfrm>
              <a:off x="3316764" y="2730713"/>
              <a:ext cx="4504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dirty="0">
                  <a:solidFill>
                    <a:srgbClr val="FCFFFF"/>
                  </a:solidFill>
                </a:rPr>
                <a:t>F</a:t>
              </a:r>
            </a:p>
          </p:txBody>
        </p:sp>
      </p:grpSp>
      <p:grpSp>
        <p:nvGrpSpPr>
          <p:cNvPr id="24" name="Groep 90"/>
          <p:cNvGrpSpPr/>
          <p:nvPr/>
        </p:nvGrpSpPr>
        <p:grpSpPr>
          <a:xfrm>
            <a:off x="5558392" y="1532468"/>
            <a:ext cx="903271" cy="903271"/>
            <a:chOff x="3314170" y="709362"/>
            <a:chExt cx="903271" cy="903271"/>
          </a:xfrm>
        </p:grpSpPr>
        <p:pic>
          <p:nvPicPr>
            <p:cNvPr id="25" name="Afbeelding 24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170" y="709362"/>
              <a:ext cx="903271" cy="903271"/>
            </a:xfrm>
            <a:prstGeom prst="rect">
              <a:avLst/>
            </a:prstGeom>
          </p:spPr>
        </p:pic>
        <p:sp>
          <p:nvSpPr>
            <p:cNvPr id="26" name="Tekstvak 25"/>
            <p:cNvSpPr txBox="1"/>
            <p:nvPr/>
          </p:nvSpPr>
          <p:spPr>
            <a:xfrm>
              <a:off x="3646858" y="896444"/>
              <a:ext cx="4504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dirty="0">
                  <a:solidFill>
                    <a:srgbClr val="FCFFFF"/>
                  </a:solidFill>
                </a:rPr>
                <a:t>D</a:t>
              </a:r>
            </a:p>
          </p:txBody>
        </p:sp>
      </p:grpSp>
      <p:grpSp>
        <p:nvGrpSpPr>
          <p:cNvPr id="27" name="Groep 89"/>
          <p:cNvGrpSpPr/>
          <p:nvPr/>
        </p:nvGrpSpPr>
        <p:grpSpPr>
          <a:xfrm>
            <a:off x="5809468" y="2462785"/>
            <a:ext cx="903271" cy="903271"/>
            <a:chOff x="4768603" y="1661584"/>
            <a:chExt cx="903271" cy="903271"/>
          </a:xfrm>
        </p:grpSpPr>
        <p:pic>
          <p:nvPicPr>
            <p:cNvPr id="28" name="Afbeelding 27"/>
            <p:cNvPicPr>
              <a:picLocks noChangeAspect="1"/>
            </p:cNvPicPr>
            <p:nvPr/>
          </p:nvPicPr>
          <p:blipFill>
            <a:blip r:embed="rId3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8603" y="1661584"/>
              <a:ext cx="903271" cy="903271"/>
            </a:xfrm>
            <a:prstGeom prst="rect">
              <a:avLst/>
            </a:prstGeom>
          </p:spPr>
        </p:pic>
        <p:sp>
          <p:nvSpPr>
            <p:cNvPr id="29" name="Tekstvak 28"/>
            <p:cNvSpPr txBox="1"/>
            <p:nvPr/>
          </p:nvSpPr>
          <p:spPr>
            <a:xfrm>
              <a:off x="5101291" y="1848666"/>
              <a:ext cx="4504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NL" sz="2400" b="1" dirty="0">
                  <a:solidFill>
                    <a:srgbClr val="FCFFFF"/>
                  </a:solidFill>
                </a:rPr>
                <a:t>E</a:t>
              </a:r>
            </a:p>
          </p:txBody>
        </p:sp>
      </p:grpSp>
      <p:sp>
        <p:nvSpPr>
          <p:cNvPr id="31" name="5-puntige ster 30"/>
          <p:cNvSpPr/>
          <p:nvPr/>
        </p:nvSpPr>
        <p:spPr>
          <a:xfrm>
            <a:off x="7953268" y="2695059"/>
            <a:ext cx="225249" cy="230832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CFFFF"/>
              </a:solidFill>
            </a:endParaRPr>
          </a:p>
        </p:txBody>
      </p:sp>
      <p:sp>
        <p:nvSpPr>
          <p:cNvPr id="33" name="5-puntige ster 32"/>
          <p:cNvSpPr/>
          <p:nvPr/>
        </p:nvSpPr>
        <p:spPr>
          <a:xfrm>
            <a:off x="6621864" y="1789752"/>
            <a:ext cx="225249" cy="230832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CFFFF"/>
              </a:solidFill>
            </a:endParaRPr>
          </a:p>
        </p:txBody>
      </p:sp>
      <p:sp>
        <p:nvSpPr>
          <p:cNvPr id="35" name="5-puntige ster 34"/>
          <p:cNvSpPr/>
          <p:nvPr/>
        </p:nvSpPr>
        <p:spPr>
          <a:xfrm>
            <a:off x="7622812" y="2695059"/>
            <a:ext cx="225249" cy="230832"/>
          </a:xfrm>
          <a:prstGeom prst="star5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>
              <a:solidFill>
                <a:srgbClr val="FC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59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15" grpId="0" animBg="1"/>
      <p:bldP spid="16" grpId="0" animBg="1"/>
      <p:bldP spid="17" grpId="0" animBg="1"/>
      <p:bldP spid="31" grpId="0" animBg="1"/>
      <p:bldP spid="33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880944" y="2278280"/>
            <a:ext cx="5120552" cy="464921"/>
          </a:xfrm>
        </p:spPr>
        <p:txBody>
          <a:bodyPr>
            <a:noAutofit/>
          </a:bodyPr>
          <a:lstStyle/>
          <a:p>
            <a:r>
              <a:rPr lang="nl-NL" sz="2800" dirty="0" err="1" smtClean="0">
                <a:latin typeface="Gobold Extra1" charset="0"/>
                <a:ea typeface="Gobold Extra1" charset="0"/>
                <a:cs typeface="Gobold Extra1" charset="0"/>
              </a:rPr>
              <a:t>Gamification</a:t>
            </a:r>
            <a:r>
              <a:rPr lang="nl-NL" sz="2800" dirty="0" smtClean="0">
                <a:latin typeface="Gobold Extra1" charset="0"/>
                <a:ea typeface="Gobold Extra1" charset="0"/>
                <a:cs typeface="Gobold Extra1" charset="0"/>
              </a:rPr>
              <a:t>: klas als team!</a:t>
            </a:r>
            <a:endParaRPr lang="nl-NL" sz="2800" dirty="0">
              <a:latin typeface="Gobold Extra1" charset="0"/>
              <a:ea typeface="Gobold Extra1" charset="0"/>
              <a:cs typeface="Gobold Extra1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880944" y="2768145"/>
            <a:ext cx="4524704" cy="381987"/>
          </a:xfrm>
        </p:spPr>
        <p:txBody>
          <a:bodyPr>
            <a:noAutofit/>
          </a:bodyPr>
          <a:lstStyle/>
          <a:p>
            <a:r>
              <a:rPr lang="nl-NL" sz="1800" dirty="0" smtClean="0">
                <a:latin typeface="Gobold Extra1" charset="0"/>
                <a:ea typeface="Gobold Extra1" charset="0"/>
                <a:cs typeface="Gobold Extra1" charset="0"/>
              </a:rPr>
              <a:t>Gerben Bakker &amp; Stijn Folkers</a:t>
            </a:r>
            <a:endParaRPr lang="nl-NL" sz="1800" dirty="0">
              <a:latin typeface="Gobold Extra1" charset="0"/>
              <a:ea typeface="Gobold Extra1" charset="0"/>
              <a:cs typeface="Gobold Extra1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1"/>
          </p:nvPr>
        </p:nvSpPr>
        <p:spPr>
          <a:xfrm>
            <a:off x="3880944" y="3144884"/>
            <a:ext cx="4524704" cy="1234440"/>
          </a:xfrm>
        </p:spPr>
        <p:txBody>
          <a:bodyPr>
            <a:normAutofit/>
          </a:bodyPr>
          <a:lstStyle/>
          <a:p>
            <a:pPr lvl="1"/>
            <a:r>
              <a:rPr lang="nl-NL" sz="1500" dirty="0" smtClean="0">
                <a:latin typeface="Gobold Extra1" charset="0"/>
                <a:ea typeface="Gobold Extra1" charset="0"/>
                <a:cs typeface="Gobold Extra1" charset="0"/>
              </a:rPr>
              <a:t>TU Delft</a:t>
            </a:r>
          </a:p>
          <a:p>
            <a:pPr lvl="1"/>
            <a:r>
              <a:rPr lang="nl-NL" sz="1500" dirty="0" err="1" smtClean="0">
                <a:latin typeface="Gobold Extra1" charset="0"/>
                <a:ea typeface="Gobold Extra1" charset="0"/>
                <a:cs typeface="Gobold Extra1" charset="0"/>
              </a:rPr>
              <a:t>Boemlauw</a:t>
            </a:r>
            <a:r>
              <a:rPr lang="nl-NL" sz="1500" dirty="0" smtClean="0">
                <a:latin typeface="Gobold Extra1" charset="0"/>
                <a:ea typeface="Gobold Extra1" charset="0"/>
                <a:cs typeface="Gobold Extra1" charset="0"/>
              </a:rPr>
              <a:t> natuurkunde</a:t>
            </a:r>
          </a:p>
          <a:p>
            <a:pPr lvl="1"/>
            <a:r>
              <a:rPr lang="nl-NL" sz="1500" dirty="0" err="1" smtClean="0">
                <a:latin typeface="Gobold Extra1" charset="0"/>
                <a:ea typeface="Gobold Extra1" charset="0"/>
                <a:cs typeface="Gobold Extra1" charset="0"/>
              </a:rPr>
              <a:t>Melanchthon</a:t>
            </a:r>
            <a:r>
              <a:rPr lang="nl-NL" sz="1500" dirty="0" smtClean="0">
                <a:latin typeface="Gobold Extra1" charset="0"/>
                <a:ea typeface="Gobold Extra1" charset="0"/>
                <a:cs typeface="Gobold Extra1" charset="0"/>
              </a:rPr>
              <a:t> Schiebroek</a:t>
            </a:r>
            <a:endParaRPr lang="nl-NL" sz="1500" dirty="0">
              <a:latin typeface="Gobold Extra1" charset="0"/>
              <a:ea typeface="Gobold Extra1" charset="0"/>
              <a:cs typeface="Gobold Extra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3198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2"/>
          <p:cNvSpPr txBox="1">
            <a:spLocks/>
          </p:cNvSpPr>
          <p:nvPr/>
        </p:nvSpPr>
        <p:spPr>
          <a:xfrm>
            <a:off x="455220" y="629391"/>
            <a:ext cx="8190016" cy="4631377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Tx/>
              <a:buBlip>
                <a:blip r:embed="rId2"/>
              </a:buBlip>
              <a:defRPr sz="21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8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50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buFontTx/>
              <a:buBlip>
                <a:blip r:embed="rId2"/>
              </a:buBlip>
              <a:defRPr sz="1350" kern="1200">
                <a:solidFill>
                  <a:srgbClr val="FCFFFF"/>
                </a:solidFill>
                <a:latin typeface="Gobold Lowplus" charset="0"/>
                <a:ea typeface="Gobold Lowplus" charset="0"/>
                <a:cs typeface="Gobold Lowplus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nl-NL" dirty="0" smtClean="0"/>
              <a:t>Jullie doel:</a:t>
            </a:r>
          </a:p>
          <a:p>
            <a:pPr>
              <a:lnSpc>
                <a:spcPct val="120000"/>
              </a:lnSpc>
            </a:pPr>
            <a:r>
              <a:rPr lang="nl-NL" dirty="0" smtClean="0"/>
              <a:t>Niet meer dan 1 fout!</a:t>
            </a:r>
            <a:endParaRPr lang="nl-NL" dirty="0"/>
          </a:p>
          <a:p>
            <a:pPr marL="0" indent="0">
              <a:lnSpc>
                <a:spcPct val="120000"/>
              </a:lnSpc>
              <a:buNone/>
            </a:pPr>
            <a:r>
              <a:rPr lang="nl-NL" dirty="0" smtClean="0"/>
              <a:t>De opdrachten:</a:t>
            </a:r>
          </a:p>
          <a:p>
            <a:pPr>
              <a:lnSpc>
                <a:spcPct val="120000"/>
              </a:lnSpc>
            </a:pPr>
            <a:r>
              <a:rPr lang="nl-NL" dirty="0" smtClean="0"/>
              <a:t>6 stuks: MECHANICA!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nl-NL" dirty="0" smtClean="0"/>
              <a:t>Tijdsindeling (gaat in wanneer wij het zeggen):</a:t>
            </a:r>
          </a:p>
          <a:p>
            <a:pPr>
              <a:lnSpc>
                <a:spcPct val="120000"/>
              </a:lnSpc>
            </a:pPr>
            <a:r>
              <a:rPr lang="nl-NL" dirty="0" smtClean="0"/>
              <a:t>t = 0 min: plan bedenken (nee, jullie mogen de levels nog niet zien)</a:t>
            </a:r>
          </a:p>
          <a:p>
            <a:pPr>
              <a:lnSpc>
                <a:spcPct val="120000"/>
              </a:lnSpc>
            </a:pPr>
            <a:r>
              <a:rPr lang="nl-NL" dirty="0" smtClean="0"/>
              <a:t>t = 5 min: levels beschikbaar</a:t>
            </a:r>
          </a:p>
          <a:p>
            <a:pPr>
              <a:lnSpc>
                <a:spcPct val="120000"/>
              </a:lnSpc>
            </a:pPr>
            <a:r>
              <a:rPr lang="nl-NL" dirty="0" smtClean="0"/>
              <a:t>t  = 20 min: inleveren levels mogelijk (bij de gamemasters!)</a:t>
            </a:r>
          </a:p>
          <a:p>
            <a:pPr>
              <a:lnSpc>
                <a:spcPct val="120000"/>
              </a:lnSpc>
            </a:pPr>
            <a:r>
              <a:rPr lang="nl-NL" dirty="0" smtClean="0"/>
              <a:t>t  = 30 min: er wordt niets meer ingenomen!</a:t>
            </a:r>
          </a:p>
          <a:p>
            <a:pPr lvl="1">
              <a:lnSpc>
                <a:spcPct val="120000"/>
              </a:lnSpc>
            </a:pPr>
            <a:endParaRPr lang="nl-NL" dirty="0" smtClean="0"/>
          </a:p>
          <a:p>
            <a:pPr marL="282575" lvl="1" indent="0">
              <a:lnSpc>
                <a:spcPct val="110000"/>
              </a:lnSpc>
              <a:buFontTx/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62589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880944" y="2313905"/>
            <a:ext cx="4524704" cy="632365"/>
          </a:xfrm>
        </p:spPr>
        <p:txBody>
          <a:bodyPr>
            <a:normAutofit fontScale="92500" lnSpcReduction="10000"/>
          </a:bodyPr>
          <a:lstStyle/>
          <a:p>
            <a:r>
              <a:rPr lang="nl-NL" dirty="0" smtClean="0">
                <a:latin typeface="Gobold Extra1" charset="0"/>
                <a:ea typeface="Gobold Extra1" charset="0"/>
                <a:cs typeface="Gobold Extra1" charset="0"/>
              </a:rPr>
              <a:t>evaluatie</a:t>
            </a:r>
            <a:endParaRPr lang="nl-NL" dirty="0">
              <a:latin typeface="Gobold Extra1" charset="0"/>
              <a:ea typeface="Gobold Extra1" charset="0"/>
              <a:cs typeface="Gobold Extra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9014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880944" y="2313905"/>
            <a:ext cx="4524704" cy="632365"/>
          </a:xfrm>
        </p:spPr>
        <p:txBody>
          <a:bodyPr>
            <a:normAutofit fontScale="92500" lnSpcReduction="10000"/>
          </a:bodyPr>
          <a:lstStyle/>
          <a:p>
            <a:r>
              <a:rPr lang="nl-NL" dirty="0" smtClean="0">
                <a:latin typeface="Gobold Extra1" charset="0"/>
                <a:ea typeface="Gobold Extra1" charset="0"/>
                <a:cs typeface="Gobold Extra1" charset="0"/>
              </a:rPr>
              <a:t>AUTONOOM MOTIVEREN</a:t>
            </a:r>
            <a:endParaRPr lang="nl-NL" dirty="0">
              <a:latin typeface="Gobold Extra1" charset="0"/>
              <a:ea typeface="Gobold Extra1" charset="0"/>
              <a:cs typeface="Gobold Extra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493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75013" y="791689"/>
            <a:ext cx="8193974" cy="1104900"/>
          </a:xfrm>
        </p:spPr>
        <p:txBody>
          <a:bodyPr>
            <a:normAutofit/>
          </a:bodyPr>
          <a:lstStyle/>
          <a:p>
            <a:pPr algn="ctr"/>
            <a:r>
              <a:rPr lang="en-US" dirty="0" err="1" smtClean="0"/>
              <a:t>Uitgangspunt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zelfdeterminatietheorie</a:t>
            </a:r>
            <a:r>
              <a:rPr lang="en-US" dirty="0" smtClean="0"/>
              <a:t> (ZDT)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75014" y="2493818"/>
            <a:ext cx="8193974" cy="15160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i="1" dirty="0" err="1" smtClean="0"/>
              <a:t>Ieder</a:t>
            </a:r>
            <a:r>
              <a:rPr lang="en-US" i="1" dirty="0" smtClean="0"/>
              <a:t> </a:t>
            </a:r>
            <a:r>
              <a:rPr lang="en-US" i="1" dirty="0" err="1" smtClean="0"/>
              <a:t>mens</a:t>
            </a:r>
            <a:r>
              <a:rPr lang="en-US" i="1" dirty="0" smtClean="0"/>
              <a:t> </a:t>
            </a:r>
            <a:r>
              <a:rPr lang="en-US" i="1" dirty="0" err="1" smtClean="0"/>
              <a:t>heeft</a:t>
            </a:r>
            <a:r>
              <a:rPr lang="en-US" i="1" dirty="0" smtClean="0"/>
              <a:t> de </a:t>
            </a:r>
            <a:r>
              <a:rPr lang="en-US" i="1" dirty="0" err="1" smtClean="0"/>
              <a:t>natuurlijke</a:t>
            </a:r>
            <a:r>
              <a:rPr lang="en-US" i="1" dirty="0" smtClean="0"/>
              <a:t> </a:t>
            </a:r>
            <a:r>
              <a:rPr lang="en-US" i="1" dirty="0" err="1" smtClean="0"/>
              <a:t>interesse</a:t>
            </a:r>
            <a:r>
              <a:rPr lang="en-US" i="1" dirty="0" smtClean="0"/>
              <a:t> om </a:t>
            </a:r>
            <a:r>
              <a:rPr lang="en-US" i="1" dirty="0" err="1" smtClean="0"/>
              <a:t>te</a:t>
            </a:r>
            <a:r>
              <a:rPr lang="en-US" i="1" dirty="0" smtClean="0"/>
              <a:t> </a:t>
            </a:r>
            <a:r>
              <a:rPr lang="en-US" i="1" dirty="0" err="1" smtClean="0"/>
              <a:t>leren</a:t>
            </a:r>
            <a:r>
              <a:rPr lang="en-US" i="1" dirty="0" smtClean="0"/>
              <a:t> </a:t>
            </a:r>
            <a:r>
              <a:rPr lang="en-US" i="1" dirty="0" err="1" smtClean="0"/>
              <a:t>en</a:t>
            </a:r>
            <a:r>
              <a:rPr lang="en-US" i="1" dirty="0" smtClean="0"/>
              <a:t> </a:t>
            </a:r>
            <a:r>
              <a:rPr lang="en-US" i="1" dirty="0" err="1" smtClean="0"/>
              <a:t>kennis</a:t>
            </a:r>
            <a:r>
              <a:rPr lang="en-US" i="1" dirty="0" smtClean="0"/>
              <a:t>, </a:t>
            </a:r>
            <a:r>
              <a:rPr lang="en-US" i="1" dirty="0" err="1" smtClean="0"/>
              <a:t>gewoonten</a:t>
            </a:r>
            <a:r>
              <a:rPr lang="en-US" i="1" dirty="0" smtClean="0"/>
              <a:t> </a:t>
            </a:r>
            <a:r>
              <a:rPr lang="en-US" i="1" dirty="0" err="1" smtClean="0"/>
              <a:t>en</a:t>
            </a:r>
            <a:r>
              <a:rPr lang="en-US" i="1" dirty="0" smtClean="0"/>
              <a:t> </a:t>
            </a:r>
            <a:r>
              <a:rPr lang="en-US" i="1" dirty="0" err="1" smtClean="0"/>
              <a:t>waarden</a:t>
            </a:r>
            <a:r>
              <a:rPr lang="en-US" i="1" dirty="0" smtClean="0"/>
              <a:t> </a:t>
            </a:r>
            <a:r>
              <a:rPr lang="en-US" i="1" dirty="0" err="1" smtClean="0"/>
              <a:t>uit</a:t>
            </a:r>
            <a:r>
              <a:rPr lang="en-US" i="1" dirty="0" smtClean="0"/>
              <a:t> </a:t>
            </a:r>
            <a:r>
              <a:rPr lang="en-US" i="1" dirty="0" err="1" smtClean="0"/>
              <a:t>zijn</a:t>
            </a:r>
            <a:r>
              <a:rPr lang="en-US" i="1" dirty="0" smtClean="0"/>
              <a:t> of </a:t>
            </a:r>
            <a:r>
              <a:rPr lang="en-US" i="1" dirty="0" err="1" smtClean="0"/>
              <a:t>haar</a:t>
            </a:r>
            <a:r>
              <a:rPr lang="en-US" i="1" dirty="0" smtClean="0"/>
              <a:t> </a:t>
            </a:r>
            <a:r>
              <a:rPr lang="en-US" i="1" dirty="0" err="1" smtClean="0"/>
              <a:t>omgeving</a:t>
            </a:r>
            <a:r>
              <a:rPr lang="en-US" i="1" dirty="0" smtClean="0"/>
              <a:t> </a:t>
            </a:r>
            <a:r>
              <a:rPr lang="en-US" i="1" dirty="0" err="1" smtClean="0"/>
              <a:t>te</a:t>
            </a:r>
            <a:r>
              <a:rPr lang="en-US" i="1" dirty="0" smtClean="0"/>
              <a:t> </a:t>
            </a:r>
            <a:r>
              <a:rPr lang="en-US" i="1" dirty="0" err="1" smtClean="0"/>
              <a:t>internaliseren</a:t>
            </a:r>
            <a:r>
              <a:rPr lang="en-US" i="1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55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1262" y="281049"/>
            <a:ext cx="7946077" cy="1104900"/>
          </a:xfrm>
        </p:spPr>
        <p:txBody>
          <a:bodyPr/>
          <a:lstStyle/>
          <a:p>
            <a:r>
              <a:rPr lang="en-US" dirty="0" err="1" smtClean="0"/>
              <a:t>Basisbehoeften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1262" y="1385949"/>
            <a:ext cx="8229599" cy="3874820"/>
          </a:xfrm>
        </p:spPr>
        <p:txBody>
          <a:bodyPr>
            <a:normAutofit/>
          </a:bodyPr>
          <a:lstStyle/>
          <a:p>
            <a:r>
              <a:rPr lang="en-US" dirty="0" err="1" smtClean="0"/>
              <a:t>Verbondenheid</a:t>
            </a:r>
            <a:r>
              <a:rPr lang="en-US" dirty="0"/>
              <a:t>:</a:t>
            </a:r>
            <a:endParaRPr lang="en-US" dirty="0" smtClean="0"/>
          </a:p>
          <a:p>
            <a:pPr lvl="1"/>
            <a:r>
              <a:rPr lang="en-US" dirty="0" smtClean="0"/>
              <a:t>Het </a:t>
            </a:r>
            <a:r>
              <a:rPr lang="en-US" dirty="0" err="1" smtClean="0"/>
              <a:t>gevoel</a:t>
            </a:r>
            <a:r>
              <a:rPr lang="en-US" dirty="0" smtClean="0"/>
              <a:t> </a:t>
            </a:r>
            <a:r>
              <a:rPr lang="en-US" dirty="0" err="1" smtClean="0"/>
              <a:t>verbinding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hebben</a:t>
            </a:r>
            <a:r>
              <a:rPr lang="en-US" dirty="0" smtClean="0"/>
              <a:t> met </a:t>
            </a:r>
            <a:r>
              <a:rPr lang="en-US" dirty="0" err="1" smtClean="0"/>
              <a:t>anderen</a:t>
            </a:r>
            <a:r>
              <a:rPr lang="en-US" dirty="0" smtClean="0"/>
              <a:t>, </a:t>
            </a:r>
            <a:r>
              <a:rPr lang="en-US" dirty="0" err="1" smtClean="0"/>
              <a:t>erbij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horen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err="1" smtClean="0"/>
              <a:t>Competentie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Het </a:t>
            </a:r>
            <a:r>
              <a:rPr lang="en-US" dirty="0" err="1" smtClean="0"/>
              <a:t>gevoel</a:t>
            </a:r>
            <a:r>
              <a:rPr lang="en-US" dirty="0" smtClean="0"/>
              <a:t> </a:t>
            </a:r>
            <a:r>
              <a:rPr lang="en-US" dirty="0" err="1" smtClean="0"/>
              <a:t>effectief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zijn</a:t>
            </a:r>
            <a:r>
              <a:rPr lang="en-US" dirty="0" smtClean="0"/>
              <a:t> in </a:t>
            </a:r>
            <a:r>
              <a:rPr lang="en-US" dirty="0" err="1" smtClean="0"/>
              <a:t>interacties</a:t>
            </a:r>
            <a:r>
              <a:rPr lang="en-US" dirty="0" smtClean="0"/>
              <a:t> met de </a:t>
            </a:r>
            <a:r>
              <a:rPr lang="en-US" dirty="0" err="1" smtClean="0"/>
              <a:t>sociale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fysieke</a:t>
            </a:r>
            <a:r>
              <a:rPr lang="en-US" dirty="0" smtClean="0"/>
              <a:t> </a:t>
            </a:r>
            <a:r>
              <a:rPr lang="en-US" dirty="0" err="1" smtClean="0"/>
              <a:t>omgeving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err="1" smtClean="0"/>
              <a:t>Autonomie</a:t>
            </a:r>
            <a:r>
              <a:rPr lang="en-US" dirty="0" smtClean="0"/>
              <a:t>:</a:t>
            </a:r>
            <a:endParaRPr lang="en-US" dirty="0"/>
          </a:p>
          <a:p>
            <a:pPr lvl="1"/>
            <a:r>
              <a:rPr lang="en-US" dirty="0" smtClean="0"/>
              <a:t>Het </a:t>
            </a:r>
            <a:r>
              <a:rPr lang="en-US" dirty="0" err="1" smtClean="0"/>
              <a:t>gevoel</a:t>
            </a:r>
            <a:r>
              <a:rPr lang="en-US" dirty="0" smtClean="0"/>
              <a:t> </a:t>
            </a:r>
            <a:r>
              <a:rPr lang="en-US" dirty="0" err="1" smtClean="0"/>
              <a:t>dat</a:t>
            </a:r>
            <a:r>
              <a:rPr lang="en-US" dirty="0" smtClean="0"/>
              <a:t> je </a:t>
            </a:r>
            <a:r>
              <a:rPr lang="en-US" dirty="0" err="1" smtClean="0"/>
              <a:t>zelf</a:t>
            </a:r>
            <a:r>
              <a:rPr lang="en-US" dirty="0" smtClean="0"/>
              <a:t> de </a:t>
            </a:r>
            <a:r>
              <a:rPr lang="en-US" dirty="0" err="1" smtClean="0"/>
              <a:t>oorzaak</a:t>
            </a:r>
            <a:r>
              <a:rPr lang="en-US" dirty="0" smtClean="0"/>
              <a:t> bent van je </a:t>
            </a:r>
            <a:r>
              <a:rPr lang="en-US" dirty="0" err="1" smtClean="0"/>
              <a:t>eigen</a:t>
            </a:r>
            <a:r>
              <a:rPr lang="en-US" dirty="0" smtClean="0"/>
              <a:t> </a:t>
            </a:r>
            <a:r>
              <a:rPr lang="en-US" dirty="0" err="1" smtClean="0"/>
              <a:t>gedrag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26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628650" y="483033"/>
            <a:ext cx="7886700" cy="1104900"/>
          </a:xfrm>
        </p:spPr>
        <p:txBody>
          <a:bodyPr/>
          <a:lstStyle/>
          <a:p>
            <a:pPr algn="ctr"/>
            <a:r>
              <a:rPr lang="nl-NL" dirty="0" smtClean="0"/>
              <a:t>Voorbeeld Competentie</a:t>
            </a:r>
            <a:endParaRPr lang="nl-NL" dirty="0"/>
          </a:p>
        </p:txBody>
      </p:sp>
      <p:pic>
        <p:nvPicPr>
          <p:cNvPr id="6" name="Tijdelijke aanduiding voor inhoud 5"/>
          <p:cNvPicPr>
            <a:picLocks noGrp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736850" y="1489137"/>
            <a:ext cx="3670300" cy="3452812"/>
          </a:xfrm>
        </p:spPr>
      </p:pic>
    </p:spTree>
    <p:extLst>
      <p:ext uri="{BB962C8B-B14F-4D97-AF65-F5344CB8AC3E}">
        <p14:creationId xmlns:p14="http://schemas.microsoft.com/office/powerpoint/2010/main" val="111629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628650" y="492084"/>
            <a:ext cx="7886700" cy="1104900"/>
          </a:xfrm>
        </p:spPr>
        <p:txBody>
          <a:bodyPr/>
          <a:lstStyle/>
          <a:p>
            <a:pPr algn="ctr"/>
            <a:r>
              <a:rPr lang="nl-NL" dirty="0" smtClean="0"/>
              <a:t>Voorbeeld Autonomie</a:t>
            </a:r>
            <a:endParaRPr lang="nl-NL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542" y="1371353"/>
            <a:ext cx="6812917" cy="3832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6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628650" y="304800"/>
            <a:ext cx="7886700" cy="1104900"/>
          </a:xfrm>
        </p:spPr>
        <p:txBody>
          <a:bodyPr/>
          <a:lstStyle/>
          <a:p>
            <a:pPr algn="ctr"/>
            <a:r>
              <a:rPr lang="nl-NL" dirty="0" smtClean="0"/>
              <a:t>Voorbeeld Verbondenheid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334" r="-11334"/>
          <a:stretch>
            <a:fillRect/>
          </a:stretch>
        </p:blipFill>
        <p:spPr>
          <a:xfrm>
            <a:off x="1481931" y="1315089"/>
            <a:ext cx="6180138" cy="3779837"/>
          </a:xfrm>
        </p:spPr>
      </p:pic>
    </p:spTree>
    <p:extLst>
      <p:ext uri="{BB962C8B-B14F-4D97-AF65-F5344CB8AC3E}">
        <p14:creationId xmlns:p14="http://schemas.microsoft.com/office/powerpoint/2010/main" val="52242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1262" y="471054"/>
            <a:ext cx="7946077" cy="550224"/>
          </a:xfrm>
        </p:spPr>
        <p:txBody>
          <a:bodyPr/>
          <a:lstStyle/>
          <a:p>
            <a:r>
              <a:rPr lang="en-US" dirty="0" err="1" smtClean="0"/>
              <a:t>Autononomy</a:t>
            </a:r>
            <a:r>
              <a:rPr lang="en-US" dirty="0" smtClean="0"/>
              <a:t> support vs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51262" y="1199408"/>
            <a:ext cx="8229599" cy="4061361"/>
          </a:xfrm>
        </p:spPr>
        <p:txBody>
          <a:bodyPr>
            <a:normAutofit/>
          </a:bodyPr>
          <a:lstStyle/>
          <a:p>
            <a:r>
              <a:rPr lang="en-US" dirty="0" err="1" smtClean="0"/>
              <a:t>Autonoom</a:t>
            </a:r>
            <a:r>
              <a:rPr lang="en-US" dirty="0" smtClean="0"/>
              <a:t> </a:t>
            </a:r>
            <a:r>
              <a:rPr lang="en-US" dirty="0" err="1" smtClean="0"/>
              <a:t>motiveren</a:t>
            </a:r>
            <a:r>
              <a:rPr lang="en-US" dirty="0" smtClean="0"/>
              <a:t> </a:t>
            </a:r>
            <a:r>
              <a:rPr lang="en-US" dirty="0" err="1" smtClean="0"/>
              <a:t>betekent</a:t>
            </a:r>
            <a:r>
              <a:rPr lang="en-US" dirty="0" smtClean="0"/>
              <a:t> </a:t>
            </a:r>
            <a:r>
              <a:rPr lang="en-US" dirty="0" err="1" smtClean="0"/>
              <a:t>dat</a:t>
            </a:r>
            <a:r>
              <a:rPr lang="en-US" dirty="0" smtClean="0"/>
              <a:t> je het </a:t>
            </a:r>
            <a:r>
              <a:rPr lang="en-US" dirty="0" err="1" smtClean="0"/>
              <a:t>bevredigen</a:t>
            </a:r>
            <a:r>
              <a:rPr lang="en-US" dirty="0" smtClean="0"/>
              <a:t> van </a:t>
            </a:r>
            <a:r>
              <a:rPr lang="en-US" dirty="0" err="1" smtClean="0"/>
              <a:t>deze</a:t>
            </a:r>
            <a:r>
              <a:rPr lang="en-US" dirty="0" smtClean="0"/>
              <a:t> </a:t>
            </a:r>
            <a:r>
              <a:rPr lang="en-US" dirty="0" err="1" smtClean="0"/>
              <a:t>behoeften</a:t>
            </a:r>
            <a:r>
              <a:rPr lang="en-US" dirty="0" smtClean="0"/>
              <a:t> zo </a:t>
            </a:r>
            <a:r>
              <a:rPr lang="en-US" dirty="0" err="1" smtClean="0"/>
              <a:t>veel</a:t>
            </a:r>
            <a:r>
              <a:rPr lang="en-US" dirty="0" smtClean="0"/>
              <a:t> </a:t>
            </a:r>
            <a:r>
              <a:rPr lang="en-US" dirty="0" err="1" smtClean="0"/>
              <a:t>mogelijk</a:t>
            </a:r>
            <a:r>
              <a:rPr lang="en-US" dirty="0" smtClean="0"/>
              <a:t> </a:t>
            </a:r>
            <a:r>
              <a:rPr lang="en-US" dirty="0" err="1" smtClean="0"/>
              <a:t>faciliteert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zo min </a:t>
            </a:r>
            <a:r>
              <a:rPr lang="en-US" dirty="0" err="1" smtClean="0"/>
              <a:t>mogelijk</a:t>
            </a:r>
            <a:r>
              <a:rPr lang="en-US" dirty="0" smtClean="0"/>
              <a:t> </a:t>
            </a:r>
            <a:r>
              <a:rPr lang="en-US" dirty="0" err="1" smtClean="0"/>
              <a:t>beperkt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Dat</a:t>
            </a:r>
            <a:r>
              <a:rPr lang="en-US" dirty="0" smtClean="0"/>
              <a:t> doe je door </a:t>
            </a:r>
            <a:r>
              <a:rPr lang="en-US" dirty="0" err="1" smtClean="0"/>
              <a:t>leerlingen</a:t>
            </a:r>
            <a:r>
              <a:rPr lang="en-US" dirty="0" smtClean="0"/>
              <a:t> op </a:t>
            </a:r>
            <a:r>
              <a:rPr lang="en-US" dirty="0" err="1" smtClean="0"/>
              <a:t>gestructureerde</a:t>
            </a:r>
            <a:r>
              <a:rPr lang="en-US" dirty="0" smtClean="0"/>
              <a:t> </a:t>
            </a:r>
            <a:r>
              <a:rPr lang="en-US" dirty="0" err="1" smtClean="0"/>
              <a:t>wijze</a:t>
            </a:r>
            <a:r>
              <a:rPr lang="en-US" dirty="0" smtClean="0"/>
              <a:t> </a:t>
            </a:r>
            <a:r>
              <a:rPr lang="en-US" dirty="0" err="1" smtClean="0"/>
              <a:t>keuzemogelijkheden</a:t>
            </a:r>
            <a:r>
              <a:rPr lang="en-US" dirty="0" smtClean="0"/>
              <a:t> </a:t>
            </a: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bieden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Autonomie</a:t>
            </a:r>
            <a:r>
              <a:rPr lang="en-US" dirty="0" smtClean="0"/>
              <a:t> </a:t>
            </a:r>
            <a:r>
              <a:rPr lang="en-US" dirty="0" err="1" smtClean="0"/>
              <a:t>ondersteunend</a:t>
            </a:r>
            <a:r>
              <a:rPr lang="en-US" dirty="0" smtClean="0"/>
              <a:t> </a:t>
            </a:r>
            <a:r>
              <a:rPr lang="en-US" dirty="0" err="1" smtClean="0"/>
              <a:t>lesgeven</a:t>
            </a:r>
            <a:r>
              <a:rPr lang="en-US" dirty="0" smtClean="0"/>
              <a:t> </a:t>
            </a:r>
            <a:r>
              <a:rPr lang="en-US" dirty="0" err="1" smtClean="0"/>
              <a:t>leidt</a:t>
            </a:r>
            <a:r>
              <a:rPr lang="en-US" dirty="0" smtClean="0"/>
              <a:t> tot </a:t>
            </a:r>
            <a:r>
              <a:rPr lang="en-US" dirty="0" err="1" smtClean="0"/>
              <a:t>meer</a:t>
            </a:r>
            <a:r>
              <a:rPr lang="en-US" dirty="0" smtClean="0"/>
              <a:t> </a:t>
            </a:r>
            <a:r>
              <a:rPr lang="en-US" dirty="0" err="1" smtClean="0"/>
              <a:t>eigenaarschap</a:t>
            </a:r>
            <a:r>
              <a:rPr lang="en-US" dirty="0" smtClean="0"/>
              <a:t>,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positiever</a:t>
            </a:r>
            <a:r>
              <a:rPr lang="en-US" dirty="0" smtClean="0"/>
              <a:t> </a:t>
            </a:r>
            <a:r>
              <a:rPr lang="en-US" dirty="0" err="1" smtClean="0"/>
              <a:t>zelfbeeld</a:t>
            </a:r>
            <a:r>
              <a:rPr lang="en-US" dirty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dieper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duurzamer</a:t>
            </a:r>
            <a:r>
              <a:rPr lang="en-US" dirty="0" smtClean="0"/>
              <a:t> </a:t>
            </a:r>
            <a:r>
              <a:rPr lang="en-US" dirty="0" err="1" smtClean="0"/>
              <a:t>leren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Bij</a:t>
            </a:r>
            <a:r>
              <a:rPr lang="en-US" dirty="0" smtClean="0"/>
              <a:t> </a:t>
            </a:r>
            <a:r>
              <a:rPr lang="en-US" dirty="0" err="1" smtClean="0"/>
              <a:t>controlerend</a:t>
            </a:r>
            <a:r>
              <a:rPr lang="en-US" dirty="0" smtClean="0"/>
              <a:t> </a:t>
            </a:r>
            <a:r>
              <a:rPr lang="en-US" dirty="0" err="1" smtClean="0"/>
              <a:t>lesgeven</a:t>
            </a:r>
            <a:r>
              <a:rPr lang="en-US" dirty="0" smtClean="0"/>
              <a:t> </a:t>
            </a:r>
            <a:r>
              <a:rPr lang="en-US" dirty="0" err="1" smtClean="0"/>
              <a:t>neemt</a:t>
            </a:r>
            <a:r>
              <a:rPr lang="en-US" dirty="0" smtClean="0"/>
              <a:t> de student </a:t>
            </a:r>
            <a:r>
              <a:rPr lang="en-US" dirty="0" err="1" smtClean="0"/>
              <a:t>weinig</a:t>
            </a:r>
            <a:r>
              <a:rPr lang="en-US" dirty="0" smtClean="0"/>
              <a:t> </a:t>
            </a:r>
            <a:r>
              <a:rPr lang="en-US" dirty="0" err="1" smtClean="0"/>
              <a:t>beslissingen</a:t>
            </a:r>
            <a:r>
              <a:rPr lang="en-US" dirty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ervaart</a:t>
            </a:r>
            <a:r>
              <a:rPr lang="en-US" dirty="0" smtClean="0"/>
              <a:t> </a:t>
            </a:r>
            <a:r>
              <a:rPr lang="en-US" dirty="0" err="1" smtClean="0"/>
              <a:t>weinig</a:t>
            </a:r>
            <a:r>
              <a:rPr lang="en-US" dirty="0" smtClean="0"/>
              <a:t> </a:t>
            </a:r>
            <a:r>
              <a:rPr lang="en-US" dirty="0" err="1" smtClean="0"/>
              <a:t>eigenaarschap</a:t>
            </a:r>
            <a:r>
              <a:rPr lang="en-US" dirty="0" smtClean="0"/>
              <a:t>, </a:t>
            </a:r>
            <a:r>
              <a:rPr lang="en-US" dirty="0" err="1" smtClean="0"/>
              <a:t>hetgeen</a:t>
            </a:r>
            <a:r>
              <a:rPr lang="en-US" dirty="0" smtClean="0"/>
              <a:t> </a:t>
            </a:r>
            <a:r>
              <a:rPr lang="en-US" dirty="0" err="1" smtClean="0"/>
              <a:t>zorgt</a:t>
            </a:r>
            <a:r>
              <a:rPr lang="en-US" dirty="0" smtClean="0"/>
              <a:t> </a:t>
            </a:r>
            <a:r>
              <a:rPr lang="en-US" dirty="0" err="1" smtClean="0"/>
              <a:t>dat</a:t>
            </a:r>
            <a:r>
              <a:rPr lang="en-US" dirty="0" smtClean="0"/>
              <a:t>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voortdurende</a:t>
            </a:r>
            <a:r>
              <a:rPr lang="en-US" dirty="0" smtClean="0"/>
              <a:t> input van </a:t>
            </a:r>
            <a:r>
              <a:rPr lang="en-US" dirty="0" err="1" smtClean="0"/>
              <a:t>energie</a:t>
            </a:r>
            <a:r>
              <a:rPr lang="en-US" dirty="0" smtClean="0"/>
              <a:t> van de docent </a:t>
            </a:r>
            <a:r>
              <a:rPr lang="en-US" dirty="0" err="1" smtClean="0"/>
              <a:t>nodig</a:t>
            </a:r>
            <a:r>
              <a:rPr lang="en-US" dirty="0" smtClean="0"/>
              <a:t> is. </a:t>
            </a:r>
            <a:r>
              <a:rPr lang="en-US" dirty="0" err="1" smtClean="0"/>
              <a:t>Kans</a:t>
            </a:r>
            <a:r>
              <a:rPr lang="en-US" dirty="0" smtClean="0"/>
              <a:t> op </a:t>
            </a:r>
            <a:r>
              <a:rPr lang="en-US" dirty="0" err="1" smtClean="0"/>
              <a:t>afhaken</a:t>
            </a:r>
            <a:r>
              <a:rPr lang="en-US" dirty="0" smtClean="0"/>
              <a:t> is </a:t>
            </a:r>
            <a:r>
              <a:rPr lang="en-US" dirty="0" err="1" smtClean="0"/>
              <a:t>groot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Competitie</a:t>
            </a:r>
            <a:r>
              <a:rPr lang="en-US" dirty="0" smtClean="0"/>
              <a:t> is </a:t>
            </a:r>
            <a:r>
              <a:rPr lang="en-US" dirty="0" err="1" smtClean="0"/>
              <a:t>zéér</a:t>
            </a:r>
            <a:r>
              <a:rPr lang="en-US" dirty="0" smtClean="0"/>
              <a:t> </a:t>
            </a:r>
            <a:r>
              <a:rPr lang="en-US" dirty="0" err="1" smtClean="0"/>
              <a:t>controlerend</a:t>
            </a:r>
            <a:r>
              <a:rPr lang="mr-IN" dirty="0" smtClean="0"/>
              <a:t>…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1396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69718" y="685310"/>
            <a:ext cx="4045132" cy="4334894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dirty="0" err="1" smtClean="0"/>
              <a:t>Te</a:t>
            </a:r>
            <a:r>
              <a:rPr lang="en-US" dirty="0" smtClean="0"/>
              <a:t> </a:t>
            </a:r>
            <a:r>
              <a:rPr lang="en-US" dirty="0" err="1" smtClean="0"/>
              <a:t>bestellen</a:t>
            </a:r>
            <a:r>
              <a:rPr lang="en-US" dirty="0" smtClean="0"/>
              <a:t> op </a:t>
            </a:r>
            <a:r>
              <a:rPr lang="en-US" dirty="0" err="1" smtClean="0"/>
              <a:t>bol.com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4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89" y="771898"/>
            <a:ext cx="2453789" cy="345253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629149" y="890648"/>
            <a:ext cx="4045131" cy="4151251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Doel</a:t>
            </a:r>
            <a:r>
              <a:rPr lang="en-US" dirty="0" smtClean="0"/>
              <a:t> </a:t>
            </a:r>
            <a:r>
              <a:rPr lang="en-US" dirty="0" err="1" smtClean="0"/>
              <a:t>onderzoek</a:t>
            </a:r>
            <a:r>
              <a:rPr lang="en-US" dirty="0" smtClean="0"/>
              <a:t>:</a:t>
            </a:r>
          </a:p>
          <a:p>
            <a:r>
              <a:rPr lang="en-US" dirty="0" smtClean="0"/>
              <a:t>Hoe kun je gamification op </a:t>
            </a:r>
            <a:r>
              <a:rPr lang="en-US" dirty="0" err="1" smtClean="0"/>
              <a:t>een</a:t>
            </a:r>
            <a:r>
              <a:rPr lang="en-US" dirty="0" smtClean="0"/>
              <a:t> </a:t>
            </a:r>
            <a:r>
              <a:rPr lang="en-US" dirty="0" err="1" smtClean="0"/>
              <a:t>autonomie-ondersteunende</a:t>
            </a:r>
            <a:r>
              <a:rPr lang="en-US" dirty="0" smtClean="0"/>
              <a:t> </a:t>
            </a:r>
            <a:r>
              <a:rPr lang="en-US" dirty="0" err="1" smtClean="0"/>
              <a:t>manier</a:t>
            </a:r>
            <a:r>
              <a:rPr lang="en-US" dirty="0" smtClean="0"/>
              <a:t> </a:t>
            </a:r>
            <a:r>
              <a:rPr lang="en-US" dirty="0" err="1" smtClean="0"/>
              <a:t>vormgeven</a:t>
            </a:r>
            <a:r>
              <a:rPr lang="en-US" dirty="0" smtClean="0"/>
              <a:t>?</a:t>
            </a:r>
          </a:p>
          <a:p>
            <a:r>
              <a:rPr lang="en-US" dirty="0" err="1" smtClean="0"/>
              <a:t>Voorbeeld</a:t>
            </a:r>
            <a:r>
              <a:rPr lang="en-US" dirty="0" smtClean="0"/>
              <a:t>: ’</a:t>
            </a:r>
            <a:r>
              <a:rPr lang="en-US" dirty="0" err="1" smtClean="0"/>
              <a:t>Klas</a:t>
            </a:r>
            <a:r>
              <a:rPr lang="en-US" dirty="0" smtClean="0"/>
              <a:t> </a:t>
            </a:r>
            <a:r>
              <a:rPr lang="en-US" dirty="0" err="1" smtClean="0"/>
              <a:t>als</a:t>
            </a:r>
            <a:r>
              <a:rPr lang="en-US" dirty="0" smtClean="0"/>
              <a:t> team’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382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 tIns="144000"/>
          <a:lstStyle/>
          <a:p>
            <a:pPr marL="0" indent="0">
              <a:buNone/>
            </a:pPr>
            <a:r>
              <a:rPr lang="nl-NL" dirty="0" smtClean="0"/>
              <a:t>Inhoud:</a:t>
            </a:r>
          </a:p>
          <a:p>
            <a:r>
              <a:rPr lang="nl-NL" dirty="0" smtClean="0"/>
              <a:t>Wat is gamification?</a:t>
            </a:r>
          </a:p>
          <a:p>
            <a:r>
              <a:rPr lang="nl-NL" dirty="0" smtClean="0"/>
              <a:t>Voorbeeld: </a:t>
            </a:r>
            <a:r>
              <a:rPr lang="nl-NL" dirty="0" err="1"/>
              <a:t>Duolingo</a:t>
            </a:r>
            <a:endParaRPr lang="nl-NL" dirty="0"/>
          </a:p>
          <a:p>
            <a:r>
              <a:rPr lang="nl-NL" dirty="0" err="1" smtClean="0"/>
              <a:t>Good</a:t>
            </a:r>
            <a:r>
              <a:rPr lang="nl-NL" dirty="0" smtClean="0"/>
              <a:t> </a:t>
            </a:r>
            <a:r>
              <a:rPr lang="nl-NL" dirty="0" err="1" smtClean="0"/>
              <a:t>practice</a:t>
            </a:r>
            <a:r>
              <a:rPr lang="nl-NL" dirty="0" smtClean="0"/>
              <a:t>: Adventure</a:t>
            </a:r>
          </a:p>
          <a:p>
            <a:r>
              <a:rPr lang="nl-NL" dirty="0" smtClean="0"/>
              <a:t>Spelen: Klas als team</a:t>
            </a:r>
          </a:p>
          <a:p>
            <a:r>
              <a:rPr lang="nl-NL" dirty="0" smtClean="0"/>
              <a:t>Autonomie-ondersteunend lesgeven</a:t>
            </a:r>
          </a:p>
          <a:p>
            <a:r>
              <a:rPr lang="nl-NL" dirty="0" smtClean="0"/>
              <a:t>KAT in VWO 5</a:t>
            </a:r>
            <a:endParaRPr lang="nl-NL" dirty="0"/>
          </a:p>
          <a:p>
            <a:endParaRPr lang="nl-NL" dirty="0" smtClean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055" t="21881" r="37279" b="18537"/>
          <a:stretch/>
        </p:blipFill>
        <p:spPr>
          <a:xfrm>
            <a:off x="1056903" y="1211283"/>
            <a:ext cx="2850078" cy="3582062"/>
          </a:xfrm>
        </p:spPr>
      </p:pic>
    </p:spTree>
    <p:extLst>
      <p:ext uri="{BB962C8B-B14F-4D97-AF65-F5344CB8AC3E}">
        <p14:creationId xmlns:p14="http://schemas.microsoft.com/office/powerpoint/2010/main" val="3619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 sz="half" idx="1"/>
          </p:nvPr>
        </p:nvSpPr>
        <p:spPr>
          <a:xfrm>
            <a:off x="3880944" y="2300091"/>
            <a:ext cx="4524704" cy="632365"/>
          </a:xfrm>
        </p:spPr>
        <p:txBody>
          <a:bodyPr>
            <a:normAutofit fontScale="92500" lnSpcReduction="10000"/>
          </a:bodyPr>
          <a:lstStyle/>
          <a:p>
            <a:r>
              <a:rPr lang="nl-NL" dirty="0" smtClean="0"/>
              <a:t>bevindingen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13633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essel neemt de leiding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1737" y="931983"/>
            <a:ext cx="7103327" cy="399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91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1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4294967295"/>
          </p:nvPr>
        </p:nvSpPr>
        <p:spPr>
          <a:xfrm>
            <a:off x="463137" y="457056"/>
            <a:ext cx="8205849" cy="4839339"/>
          </a:xfrm>
        </p:spPr>
        <p:txBody>
          <a:bodyPr bIns="72000"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nl-NL" dirty="0" smtClean="0"/>
              <a:t>Bevindingen:</a:t>
            </a:r>
          </a:p>
          <a:p>
            <a:pPr>
              <a:lnSpc>
                <a:spcPct val="110000"/>
              </a:lnSpc>
            </a:pPr>
            <a:r>
              <a:rPr lang="nl-NL" dirty="0" smtClean="0"/>
              <a:t>Leerlingen helpen elkaar</a:t>
            </a:r>
          </a:p>
          <a:p>
            <a:pPr>
              <a:lnSpc>
                <a:spcPct val="110000"/>
              </a:lnSpc>
            </a:pPr>
            <a:r>
              <a:rPr lang="nl-NL" dirty="0" smtClean="0"/>
              <a:t>Gedifferentieerd onderwijs</a:t>
            </a:r>
          </a:p>
          <a:p>
            <a:pPr>
              <a:lnSpc>
                <a:spcPct val="110000"/>
              </a:lnSpc>
            </a:pPr>
            <a:r>
              <a:rPr lang="nl-NL" dirty="0" smtClean="0"/>
              <a:t>‘laag’-niveau leerlingen leveren een volwaardige bijdrage</a:t>
            </a:r>
          </a:p>
          <a:p>
            <a:pPr>
              <a:lnSpc>
                <a:spcPct val="110000"/>
              </a:lnSpc>
            </a:pPr>
            <a:r>
              <a:rPr lang="nl-NL" dirty="0" smtClean="0"/>
              <a:t>Leerlingen kiezen zelf rol en pakken verantwoordelijkheid</a:t>
            </a:r>
          </a:p>
          <a:p>
            <a:pPr>
              <a:lnSpc>
                <a:spcPct val="110000"/>
              </a:lnSpc>
            </a:pPr>
            <a:endParaRPr lang="nl-NL" dirty="0" smtClean="0"/>
          </a:p>
          <a:p>
            <a:pPr>
              <a:lnSpc>
                <a:spcPct val="110000"/>
              </a:lnSpc>
            </a:pPr>
            <a:r>
              <a:rPr lang="nl-NL" dirty="0" smtClean="0"/>
              <a:t>Eerste keer: grondige uitleg</a:t>
            </a:r>
          </a:p>
          <a:p>
            <a:pPr>
              <a:lnSpc>
                <a:spcPct val="110000"/>
              </a:lnSpc>
            </a:pPr>
            <a:r>
              <a:rPr lang="nl-NL" dirty="0" smtClean="0"/>
              <a:t>Kan wat druk worden in de klas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6518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12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00"/>
    </mc:Choice>
    <mc:Fallback>
      <p:transition spd="slow" advTm="2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ijdelijke aanduiding voor inhoud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470022" y="1234077"/>
            <a:ext cx="6203957" cy="3791691"/>
          </a:xfrm>
        </p:spPr>
      </p:pic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1906092" y="337241"/>
            <a:ext cx="6377049" cy="1104900"/>
          </a:xfrm>
        </p:spPr>
        <p:txBody>
          <a:bodyPr/>
          <a:lstStyle/>
          <a:p>
            <a:r>
              <a:rPr lang="nl-NL" dirty="0" smtClean="0"/>
              <a:t>A game designers’ </a:t>
            </a:r>
            <a:r>
              <a:rPr lang="nl-NL" dirty="0" err="1" smtClean="0"/>
              <a:t>challenge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7182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endParaRPr lang="nl-NL" i="1" dirty="0" smtClean="0"/>
          </a:p>
          <a:p>
            <a:pPr marL="0" indent="0" algn="ctr">
              <a:lnSpc>
                <a:spcPct val="150000"/>
              </a:lnSpc>
              <a:buNone/>
            </a:pPr>
            <a:r>
              <a:rPr lang="nl-NL" i="1" dirty="0" smtClean="0"/>
              <a:t>Gamification is het inzetten van </a:t>
            </a:r>
            <a:r>
              <a:rPr lang="nl-NL" i="1" dirty="0" err="1" smtClean="0"/>
              <a:t>spel-elementen</a:t>
            </a:r>
            <a:r>
              <a:rPr lang="nl-NL" i="1" dirty="0" smtClean="0"/>
              <a:t> of spel-ontwerptechnieken in niet-spel contexten</a:t>
            </a:r>
            <a:br>
              <a:rPr lang="nl-NL" i="1" dirty="0" smtClean="0"/>
            </a:br>
            <a:r>
              <a:rPr lang="nl-NL" i="1" dirty="0" smtClean="0"/>
              <a:t>(zoals het onderwijs).</a:t>
            </a:r>
          </a:p>
          <a:p>
            <a:pPr marL="0" indent="0">
              <a:lnSpc>
                <a:spcPct val="100000"/>
              </a:lnSpc>
              <a:buNone/>
            </a:pPr>
            <a:endParaRPr lang="nl-NL" i="1" dirty="0"/>
          </a:p>
        </p:txBody>
      </p:sp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628650" y="-166081"/>
            <a:ext cx="7886700" cy="1104900"/>
          </a:xfrm>
        </p:spPr>
        <p:txBody>
          <a:bodyPr/>
          <a:lstStyle/>
          <a:p>
            <a:pPr algn="ctr"/>
            <a:r>
              <a:rPr lang="nl-NL" dirty="0" smtClean="0"/>
              <a:t>Wat is Gamification?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72728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880944" y="2302030"/>
            <a:ext cx="4524704" cy="632365"/>
          </a:xfrm>
        </p:spPr>
        <p:txBody>
          <a:bodyPr>
            <a:normAutofit fontScale="92500" lnSpcReduction="10000"/>
          </a:bodyPr>
          <a:lstStyle/>
          <a:p>
            <a:r>
              <a:rPr lang="nl-NL" dirty="0" smtClean="0">
                <a:latin typeface="Gobold Extra1" charset="0"/>
                <a:ea typeface="Gobold Extra1" charset="0"/>
                <a:cs typeface="Gobold Extra1" charset="0"/>
              </a:rPr>
              <a:t>Voorbeeld: DUOLINGO</a:t>
            </a:r>
            <a:endParaRPr lang="nl-NL" dirty="0">
              <a:latin typeface="Gobold Extra1" charset="0"/>
              <a:ea typeface="Gobold Extra1" charset="0"/>
              <a:cs typeface="Gobold Extra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09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746935" y="281050"/>
            <a:ext cx="7886700" cy="1104900"/>
          </a:xfrm>
        </p:spPr>
        <p:txBody>
          <a:bodyPr/>
          <a:lstStyle/>
          <a:p>
            <a:pPr algn="ctr"/>
            <a:r>
              <a:rPr lang="nl-NL" dirty="0" err="1" smtClean="0"/>
              <a:t>Duolingo</a:t>
            </a:r>
            <a:endParaRPr lang="nl-NL" dirty="0"/>
          </a:p>
        </p:txBody>
      </p:sp>
      <p:pic>
        <p:nvPicPr>
          <p:cNvPr id="3" name="Duolingo.mp4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4862" y="1154139"/>
            <a:ext cx="6892094" cy="3876913"/>
          </a:xfrm>
        </p:spPr>
      </p:pic>
      <p:sp>
        <p:nvSpPr>
          <p:cNvPr id="4" name="Rechthoek 3"/>
          <p:cNvSpPr/>
          <p:nvPr/>
        </p:nvSpPr>
        <p:spPr>
          <a:xfrm>
            <a:off x="1423615" y="5031052"/>
            <a:ext cx="6533341" cy="45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170" dirty="0">
                <a:hlinkClick r:id="rId5"/>
              </a:rPr>
              <a:t>www.duolingo.com</a:t>
            </a:r>
            <a:endParaRPr lang="nl-NL" sz="1170" dirty="0"/>
          </a:p>
          <a:p>
            <a:endParaRPr lang="nl-NL" sz="1170" dirty="0"/>
          </a:p>
        </p:txBody>
      </p:sp>
    </p:spTree>
    <p:extLst>
      <p:ext uri="{BB962C8B-B14F-4D97-AF65-F5344CB8AC3E}">
        <p14:creationId xmlns:p14="http://schemas.microsoft.com/office/powerpoint/2010/main" val="175393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3880944" y="2313905"/>
            <a:ext cx="4524704" cy="632365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Adventure (D-</a:t>
            </a:r>
            <a:r>
              <a:rPr lang="en-US" dirty="0" err="1" smtClean="0"/>
              <a:t>toets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53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880" y="731817"/>
            <a:ext cx="5444241" cy="429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4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oemlauw Video">
  <a:themeElements>
    <a:clrScheme name="Boemlauw">
      <a:dk1>
        <a:srgbClr val="6F767C"/>
      </a:dk1>
      <a:lt1>
        <a:srgbClr val="B3C0C6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7291</TotalTime>
  <Words>914</Words>
  <Application>Microsoft Macintosh PowerPoint</Application>
  <PresentationFormat>Diavoorstelling (16:10)</PresentationFormat>
  <Paragraphs>137</Paragraphs>
  <Slides>33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33</vt:i4>
      </vt:variant>
    </vt:vector>
  </HeadingPairs>
  <TitlesOfParts>
    <vt:vector size="38" baseType="lpstr">
      <vt:lpstr>Calibri</vt:lpstr>
      <vt:lpstr>Gobold Extra1</vt:lpstr>
      <vt:lpstr>Gobold Lowplus</vt:lpstr>
      <vt:lpstr>Arial</vt:lpstr>
      <vt:lpstr>Boemlauw Video</vt:lpstr>
      <vt:lpstr>PowerPoint-presentatie</vt:lpstr>
      <vt:lpstr>PowerPoint-presentatie</vt:lpstr>
      <vt:lpstr>PowerPoint-presentatie</vt:lpstr>
      <vt:lpstr>A game designers’ challenge</vt:lpstr>
      <vt:lpstr>Wat is Gamification?</vt:lpstr>
      <vt:lpstr>PowerPoint-presentatie</vt:lpstr>
      <vt:lpstr>Duolingo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Uitgangspunt  zelfdeterminatietheorie (ZDT)</vt:lpstr>
      <vt:lpstr>Basisbehoeften</vt:lpstr>
      <vt:lpstr>Voorbeeld Competentie</vt:lpstr>
      <vt:lpstr>Voorbeeld Autonomie</vt:lpstr>
      <vt:lpstr>Voorbeeld Verbondenheid</vt:lpstr>
      <vt:lpstr>Autononomy support vs control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Gerben Bakker</dc:creator>
  <cp:lastModifiedBy>Stijn Folkerts</cp:lastModifiedBy>
  <cp:revision>150</cp:revision>
  <dcterms:created xsi:type="dcterms:W3CDTF">2017-06-29T18:05:20Z</dcterms:created>
  <dcterms:modified xsi:type="dcterms:W3CDTF">2017-12-16T09:18:21Z</dcterms:modified>
</cp:coreProperties>
</file>