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6"/>
  </p:notesMasterIdLst>
  <p:sldIdLst>
    <p:sldId id="286" r:id="rId2"/>
    <p:sldId id="288" r:id="rId3"/>
    <p:sldId id="348" r:id="rId4"/>
    <p:sldId id="290" r:id="rId5"/>
    <p:sldId id="291" r:id="rId6"/>
    <p:sldId id="341" r:id="rId7"/>
    <p:sldId id="356" r:id="rId8"/>
    <p:sldId id="342" r:id="rId9"/>
    <p:sldId id="314" r:id="rId10"/>
    <p:sldId id="296" r:id="rId11"/>
    <p:sldId id="297" r:id="rId12"/>
    <p:sldId id="363" r:id="rId13"/>
    <p:sldId id="366" r:id="rId14"/>
    <p:sldId id="347" r:id="rId15"/>
    <p:sldId id="353" r:id="rId16"/>
    <p:sldId id="312" r:id="rId17"/>
    <p:sldId id="310" r:id="rId18"/>
    <p:sldId id="311" r:id="rId19"/>
    <p:sldId id="375" r:id="rId20"/>
    <p:sldId id="376" r:id="rId21"/>
    <p:sldId id="377" r:id="rId22"/>
    <p:sldId id="346" r:id="rId23"/>
    <p:sldId id="362" r:id="rId24"/>
    <p:sldId id="343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8" r:id="rId33"/>
    <p:sldId id="379" r:id="rId34"/>
    <p:sldId id="380" r:id="rId35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B1B8"/>
    <a:srgbClr val="FCFFFF"/>
    <a:srgbClr val="3C6171"/>
    <a:srgbClr val="B52B36"/>
    <a:srgbClr val="B52C35"/>
    <a:srgbClr val="567483"/>
    <a:srgbClr val="A7B5BC"/>
    <a:srgbClr val="3F6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4"/>
    <p:restoredTop sz="93429"/>
  </p:normalViewPr>
  <p:slideViewPr>
    <p:cSldViewPr snapToGrid="0" snapToObjects="1">
      <p:cViewPr>
        <p:scale>
          <a:sx n="87" d="100"/>
          <a:sy n="87" d="100"/>
        </p:scale>
        <p:origin x="16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6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148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Badge is een SYMBOOL</a:t>
            </a:r>
            <a:r>
              <a:rPr lang="nl-NL" baseline="0" dirty="0" smtClean="0"/>
              <a:t> VAN EEN PRESTATIE.</a:t>
            </a:r>
          </a:p>
          <a:p>
            <a:r>
              <a:rPr lang="nl-NL" baseline="0" dirty="0" smtClean="0"/>
              <a:t>Alleen handelingen belonen die voor de leerling ook als prestatie voelen -&gt; trots </a:t>
            </a:r>
            <a:r>
              <a:rPr lang="nl-NL" baseline="0" dirty="0" err="1" smtClean="0"/>
              <a:t>creeren</a:t>
            </a:r>
            <a:r>
              <a:rPr lang="nl-NL" baseline="0" dirty="0" smtClean="0"/>
              <a:t>!</a:t>
            </a:r>
          </a:p>
          <a:p>
            <a:r>
              <a:rPr lang="nl-NL" baseline="0" dirty="0" smtClean="0"/>
              <a:t>Ruzie over stickertjes met havo 5 leerlingen</a:t>
            </a:r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E449C-4F84-AA48-B081-7C412B4767B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3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0" t="19983" r="34094" b="17443"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voor het kijken! 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opmerkingen?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ons 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op:</a:t>
            </a:r>
          </a:p>
          <a:p>
            <a:pPr algn="ctr"/>
            <a:r>
              <a:rPr lang="nl-NL" sz="2800" dirty="0" err="1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d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elen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5" t="16834" r="32823" b="22173"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 smtClean="0"/>
              <a:t>Tijd</a:t>
            </a:r>
            <a:r>
              <a:rPr lang="en-US" dirty="0" smtClean="0"/>
              <a:t> </a:t>
            </a:r>
            <a:r>
              <a:rPr lang="en-US" dirty="0" err="1" smtClean="0"/>
              <a:t>dilatatie</a:t>
            </a:r>
            <a:endParaRPr lang="en-US" dirty="0" smtClean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Bovenbouw VWO</a:t>
            </a:r>
            <a:endParaRPr lang="nl-NL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3" t="17738" r="35293" b="17738"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24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16-12-17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hyperlink" Target="https://www.tudelft.nl/teachingacademy/education-initiatives/meet-eats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eoffice.org/" TargetMode="External"/><Relationship Id="rId4" Type="http://schemas.openxmlformats.org/officeDocument/2006/relationships/hyperlink" Target="http://www.playbookgamification.nl/resources/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yworks.com/products/y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76254"/>
            <a:ext cx="5120552" cy="464921"/>
          </a:xfrm>
        </p:spPr>
        <p:txBody>
          <a:bodyPr>
            <a:normAutofit fontScale="77500" lnSpcReduction="20000"/>
          </a:bodyPr>
          <a:lstStyle/>
          <a:p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Autonomy-supportive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 </a:t>
            </a:r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Gamification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5263056" cy="381987"/>
          </a:xfrm>
        </p:spPr>
        <p:txBody>
          <a:bodyPr>
            <a:noAutofit/>
          </a:bodyPr>
          <a:lstStyle/>
          <a:p>
            <a:r>
              <a:rPr lang="nl-NL" sz="1600" dirty="0" smtClean="0">
                <a:latin typeface="Gobold Extra1" charset="0"/>
                <a:ea typeface="Gobold Extra1" charset="0"/>
                <a:cs typeface="Gobold Extra1" charset="0"/>
              </a:rPr>
              <a:t>Gerben </a:t>
            </a:r>
            <a:r>
              <a:rPr lang="nl-NL" sz="1600" dirty="0" smtClean="0">
                <a:latin typeface="Gobold Extra1" charset="0"/>
                <a:ea typeface="Gobold Extra1" charset="0"/>
                <a:cs typeface="Gobold Extra1" charset="0"/>
              </a:rPr>
              <a:t>Bakker, Wouter </a:t>
            </a:r>
            <a:r>
              <a:rPr lang="nl-NL" sz="1600" dirty="0" err="1" smtClean="0">
                <a:latin typeface="Gobold Extra1" charset="0"/>
                <a:ea typeface="Gobold Extra1" charset="0"/>
                <a:cs typeface="Gobold Extra1" charset="0"/>
              </a:rPr>
              <a:t>Hoogzaad</a:t>
            </a:r>
            <a:r>
              <a:rPr lang="nl-NL" sz="1600" dirty="0" smtClean="0">
                <a:latin typeface="Gobold Extra1" charset="0"/>
                <a:ea typeface="Gobold Extra1" charset="0"/>
                <a:cs typeface="Gobold Extra1" charset="0"/>
              </a:rPr>
              <a:t>, Stijn Folkerts</a:t>
            </a:r>
            <a:endParaRPr lang="nl-NL" sz="16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TU Delft</a:t>
            </a:r>
          </a:p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5014" y="1270661"/>
            <a:ext cx="8193974" cy="1104900"/>
          </a:xfrm>
        </p:spPr>
        <p:txBody>
          <a:bodyPr>
            <a:normAutofit/>
          </a:bodyPr>
          <a:lstStyle/>
          <a:p>
            <a:pPr algn="ctr"/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Self determination Theory (SDT)</a:t>
            </a:r>
            <a:br>
              <a:rPr lang="en-US" sz="2100" dirty="0" smtClean="0"/>
            </a:br>
            <a:r>
              <a:rPr lang="en-US" sz="2100" dirty="0" err="1" smtClean="0"/>
              <a:t>Geworteld</a:t>
            </a:r>
            <a:r>
              <a:rPr lang="en-US" sz="2100" dirty="0" smtClean="0"/>
              <a:t> in de </a:t>
            </a:r>
            <a:r>
              <a:rPr lang="en-US" sz="2100" dirty="0" err="1" smtClean="0"/>
              <a:t>volgende</a:t>
            </a:r>
            <a:r>
              <a:rPr lang="en-US" sz="2100" dirty="0" smtClean="0"/>
              <a:t> </a:t>
            </a:r>
            <a:r>
              <a:rPr lang="en-US" sz="2100" dirty="0" err="1" smtClean="0"/>
              <a:t>aanname</a:t>
            </a:r>
            <a:r>
              <a:rPr lang="en-US" sz="2100" dirty="0" smtClean="0"/>
              <a:t>:</a:t>
            </a:r>
            <a:endParaRPr lang="en-US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5014" y="2493818"/>
            <a:ext cx="8193974" cy="151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 smtClean="0"/>
              <a:t>Ieder</a:t>
            </a:r>
            <a:r>
              <a:rPr lang="en-US" i="1" dirty="0" smtClean="0"/>
              <a:t> </a:t>
            </a:r>
            <a:r>
              <a:rPr lang="en-US" i="1" dirty="0" err="1" smtClean="0"/>
              <a:t>mens</a:t>
            </a:r>
            <a:r>
              <a:rPr lang="en-US" i="1" dirty="0" smtClean="0"/>
              <a:t> </a:t>
            </a:r>
            <a:r>
              <a:rPr lang="en-US" i="1" dirty="0" err="1" smtClean="0"/>
              <a:t>heeft</a:t>
            </a:r>
            <a:r>
              <a:rPr lang="en-US" i="1" dirty="0" smtClean="0"/>
              <a:t> van nature de </a:t>
            </a:r>
            <a:r>
              <a:rPr lang="en-US" i="1" dirty="0" err="1" smtClean="0"/>
              <a:t>neiging</a:t>
            </a:r>
            <a:r>
              <a:rPr lang="en-US" i="1" dirty="0" smtClean="0"/>
              <a:t> </a:t>
            </a:r>
            <a:r>
              <a:rPr lang="en-US" i="1" dirty="0" err="1" smtClean="0"/>
              <a:t>waarden</a:t>
            </a:r>
            <a:r>
              <a:rPr lang="en-US" i="1" dirty="0" smtClean="0"/>
              <a:t>, </a:t>
            </a:r>
            <a:r>
              <a:rPr lang="en-US" i="1" dirty="0" err="1" smtClean="0"/>
              <a:t>kennis</a:t>
            </a:r>
            <a:r>
              <a:rPr lang="en-US" i="1" dirty="0" smtClean="0"/>
              <a:t>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vaardigheden</a:t>
            </a:r>
            <a:r>
              <a:rPr lang="en-US" i="1" dirty="0" smtClean="0"/>
              <a:t> </a:t>
            </a:r>
            <a:r>
              <a:rPr lang="en-US" i="1" dirty="0" err="1" smtClean="0"/>
              <a:t>vanuit</a:t>
            </a:r>
            <a:r>
              <a:rPr lang="en-US" i="1" dirty="0" smtClean="0"/>
              <a:t> </a:t>
            </a:r>
            <a:r>
              <a:rPr lang="en-US" i="1" dirty="0" err="1" smtClean="0"/>
              <a:t>zijn</a:t>
            </a:r>
            <a:r>
              <a:rPr lang="en-US" i="1" dirty="0" smtClean="0"/>
              <a:t> of </a:t>
            </a:r>
            <a:r>
              <a:rPr lang="en-US" i="1" dirty="0" err="1" smtClean="0"/>
              <a:t>haar</a:t>
            </a:r>
            <a:r>
              <a:rPr lang="en-US" i="1" dirty="0" smtClean="0"/>
              <a:t> </a:t>
            </a:r>
            <a:r>
              <a:rPr lang="en-US" i="1" dirty="0" err="1" smtClean="0"/>
              <a:t>omgeving</a:t>
            </a:r>
            <a:r>
              <a:rPr lang="en-US" i="1" dirty="0" smtClean="0"/>
              <a:t> over </a:t>
            </a:r>
            <a:r>
              <a:rPr lang="en-US" i="1" dirty="0" err="1" smtClean="0"/>
              <a:t>te</a:t>
            </a:r>
            <a:r>
              <a:rPr lang="en-US" i="1" dirty="0" smtClean="0"/>
              <a:t> </a:t>
            </a:r>
            <a:r>
              <a:rPr lang="en-US" i="1" dirty="0" err="1" smtClean="0"/>
              <a:t>nemen</a:t>
            </a:r>
            <a:r>
              <a:rPr lang="en-US" i="1" dirty="0"/>
              <a:t> </a:t>
            </a:r>
            <a:r>
              <a:rPr lang="en-US" i="1" dirty="0" smtClean="0"/>
              <a:t>(</a:t>
            </a:r>
            <a:r>
              <a:rPr lang="en-US" i="1" dirty="0" err="1" smtClean="0"/>
              <a:t>internalisatie</a:t>
            </a:r>
            <a:r>
              <a:rPr lang="en-US" i="1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5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281049"/>
            <a:ext cx="7946077" cy="11049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asis </a:t>
            </a:r>
            <a:r>
              <a:rPr lang="en-US" dirty="0" err="1" smtClean="0"/>
              <a:t>behoeften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262" y="1385949"/>
            <a:ext cx="8229599" cy="3874820"/>
          </a:xfrm>
        </p:spPr>
        <p:txBody>
          <a:bodyPr>
            <a:normAutofit/>
          </a:bodyPr>
          <a:lstStyle/>
          <a:p>
            <a:r>
              <a:rPr lang="en-US" dirty="0" err="1" smtClean="0"/>
              <a:t>Verbondenheid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Je </a:t>
            </a:r>
            <a:r>
              <a:rPr lang="en-US" dirty="0" err="1" smtClean="0"/>
              <a:t>verbonden</a:t>
            </a:r>
            <a:r>
              <a:rPr lang="en-US" dirty="0" smtClean="0"/>
              <a:t> </a:t>
            </a:r>
            <a:r>
              <a:rPr lang="en-US" dirty="0" err="1" smtClean="0"/>
              <a:t>voelen</a:t>
            </a:r>
            <a:r>
              <a:rPr lang="en-US" dirty="0" smtClean="0"/>
              <a:t> met </a:t>
            </a:r>
            <a:r>
              <a:rPr lang="en-US" dirty="0" err="1" smtClean="0"/>
              <a:t>anderen</a:t>
            </a:r>
            <a:r>
              <a:rPr lang="en-US" dirty="0" smtClean="0"/>
              <a:t>, het </a:t>
            </a:r>
            <a:r>
              <a:rPr lang="en-US" dirty="0" err="1" smtClean="0"/>
              <a:t>gevoel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lid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gemeenschap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 err="1" smtClean="0"/>
              <a:t>Competentie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Het </a:t>
            </a:r>
            <a:r>
              <a:rPr lang="en-US" dirty="0" err="1" smtClean="0"/>
              <a:t>gevoel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succesvol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in je </a:t>
            </a:r>
            <a:r>
              <a:rPr lang="en-US" dirty="0" err="1" smtClean="0"/>
              <a:t>interacties</a:t>
            </a:r>
            <a:r>
              <a:rPr lang="en-US" dirty="0" smtClean="0"/>
              <a:t> met je </a:t>
            </a:r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fysieke</a:t>
            </a:r>
            <a:r>
              <a:rPr lang="en-US" dirty="0" smtClean="0"/>
              <a:t> </a:t>
            </a:r>
            <a:r>
              <a:rPr lang="en-US" dirty="0" err="1" smtClean="0"/>
              <a:t>omgeving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Autonomie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De </a:t>
            </a:r>
            <a:r>
              <a:rPr lang="en-US" dirty="0" err="1" smtClean="0"/>
              <a:t>behoefte</a:t>
            </a:r>
            <a:r>
              <a:rPr lang="en-US" dirty="0" smtClean="0"/>
              <a:t> je </a:t>
            </a:r>
            <a:r>
              <a:rPr lang="en-US" dirty="0" err="1" smtClean="0"/>
              <a:t>zelf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drukken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je </a:t>
            </a:r>
            <a:r>
              <a:rPr lang="en-US" dirty="0" err="1" smtClean="0"/>
              <a:t>zelf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ervaren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oorzaak</a:t>
            </a:r>
            <a:r>
              <a:rPr lang="en-US" dirty="0" smtClean="0"/>
              <a:t> van je </a:t>
            </a:r>
            <a:r>
              <a:rPr lang="en-US" dirty="0" err="1" smtClean="0"/>
              <a:t>eigen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472778"/>
            <a:ext cx="7946077" cy="707093"/>
          </a:xfrm>
        </p:spPr>
        <p:txBody>
          <a:bodyPr/>
          <a:lstStyle/>
          <a:p>
            <a:r>
              <a:rPr lang="en-US" dirty="0" err="1" smtClean="0"/>
              <a:t>Autonomie-ondersteuning</a:t>
            </a:r>
            <a:r>
              <a:rPr lang="en-US" dirty="0" smtClean="0"/>
              <a:t> vs </a:t>
            </a:r>
            <a:r>
              <a:rPr lang="en-US" dirty="0" err="1" smtClean="0"/>
              <a:t>controle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262" y="1179871"/>
            <a:ext cx="8229599" cy="408089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Autonomie ondersteunend lesgeven wil zeggen dat je het vervullen van de basisbehoeften zo veel mogelijk faciliteert (of zo min mogelijk verhindert).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Uitdaging: Betekenisvolle keuzes mogelijk maken op een gestructureerde manier.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Autonomie-ondersteunend lesgeven wordt geassocieerd met een toename van eigenaarschap, positief zelfbeeld en diep en duurzaam leren.</a:t>
            </a:r>
          </a:p>
          <a:p>
            <a:pPr marL="0" indent="0">
              <a:lnSpc>
                <a:spcPct val="120000"/>
              </a:lnSpc>
              <a:buNone/>
            </a:pPr>
            <a:endParaRPr lang="nl-NL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Controlerende onderwijsstijlen geven leerlingen weinig ruimte voor autonomie en zijn dus niet autonomie-ondersteunend.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Controlerende onderwijsstijlen worden geassocieerd met verminderd eigenaarschap en de noodzaak voor docenten om voortdurend energie te investeren om leerlingen aan de gang te houden. 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Dit leidt (onder meer) tot een verhoogde kans op afhaken.</a:t>
            </a:r>
          </a:p>
        </p:txBody>
      </p:sp>
    </p:spTree>
    <p:extLst>
      <p:ext uri="{BB962C8B-B14F-4D97-AF65-F5344CB8AC3E}">
        <p14:creationId xmlns:p14="http://schemas.microsoft.com/office/powerpoint/2010/main" val="2999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092100"/>
            <a:ext cx="5159817" cy="1405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nl-NL" dirty="0" smtClean="0"/>
              <a:t>Autonomie-ondersteuning </a:t>
            </a:r>
            <a:r>
              <a:rPr lang="nl-NL" dirty="0" err="1" smtClean="0"/>
              <a:t>vs</a:t>
            </a:r>
            <a:r>
              <a:rPr lang="nl-NL" dirty="0" smtClean="0"/>
              <a:t> controle in games en </a:t>
            </a:r>
            <a:r>
              <a:rPr lang="nl-NL" dirty="0" err="1" smtClean="0"/>
              <a:t>gamification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7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485" r="14165"/>
          <a:stretch/>
        </p:blipFill>
        <p:spPr>
          <a:xfrm>
            <a:off x="485290" y="459859"/>
            <a:ext cx="2706131" cy="242751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l="2239" r="12411"/>
          <a:stretch/>
        </p:blipFill>
        <p:spPr>
          <a:xfrm>
            <a:off x="485290" y="2890548"/>
            <a:ext cx="2706131" cy="23622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r="18474"/>
          <a:stretch/>
        </p:blipFill>
        <p:spPr>
          <a:xfrm>
            <a:off x="3191421" y="465831"/>
            <a:ext cx="2920840" cy="24306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422" y="2884645"/>
            <a:ext cx="2920840" cy="23741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/>
          <a:srcRect l="10940" r="10151"/>
          <a:stretch/>
        </p:blipFill>
        <p:spPr>
          <a:xfrm>
            <a:off x="6112261" y="464243"/>
            <a:ext cx="2544851" cy="241874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/>
          <a:srcRect t="-1" r="33032" b="793"/>
          <a:stretch/>
        </p:blipFill>
        <p:spPr>
          <a:xfrm>
            <a:off x="6112261" y="2896521"/>
            <a:ext cx="2544851" cy="2356228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708491" y="-4360"/>
            <a:ext cx="7886700" cy="5267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nl-NL" sz="2000" dirty="0" smtClean="0"/>
              <a:t>Controlling </a:t>
            </a:r>
            <a:r>
              <a:rPr lang="nl-NL" sz="2000" smtClean="0"/>
              <a:t>game design</a:t>
            </a:r>
            <a:endParaRPr lang="nl-NL" sz="20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708491" y="5245257"/>
            <a:ext cx="7886700" cy="5267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nl-NL" sz="2000" dirty="0" smtClean="0"/>
              <a:t>The </a:t>
            </a:r>
            <a:r>
              <a:rPr lang="nl-NL" sz="2000" dirty="0" err="1" smtClean="0"/>
              <a:t>dark</a:t>
            </a:r>
            <a:r>
              <a:rPr lang="nl-NL" sz="2000" dirty="0" smtClean="0"/>
              <a:t> side!</a:t>
            </a:r>
            <a:endParaRPr lang="nl-NL" sz="20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288" y="455168"/>
            <a:ext cx="8171824" cy="48006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/>
          <a:srcRect t="5256" b="6826"/>
          <a:stretch/>
        </p:blipFill>
        <p:spPr>
          <a:xfrm>
            <a:off x="485289" y="464243"/>
            <a:ext cx="8171823" cy="48020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5" t="16834" r="32823" b="22173"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27704"/>
          <a:stretch/>
        </p:blipFill>
        <p:spPr>
          <a:xfrm>
            <a:off x="561269" y="1337841"/>
            <a:ext cx="8021463" cy="379459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98487" y="681725"/>
            <a:ext cx="7947025" cy="549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en-US" sz="2800" smtClean="0"/>
              <a:t>Controlling gamification: PBL-systems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01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304800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Verbondenheid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34" r="-11334"/>
          <a:stretch>
            <a:fillRect/>
          </a:stretch>
        </p:blipFill>
        <p:spPr>
          <a:xfrm>
            <a:off x="1481931" y="1315089"/>
            <a:ext cx="6180138" cy="3779837"/>
          </a:xfrm>
        </p:spPr>
      </p:pic>
    </p:spTree>
    <p:extLst>
      <p:ext uri="{BB962C8B-B14F-4D97-AF65-F5344CB8AC3E}">
        <p14:creationId xmlns:p14="http://schemas.microsoft.com/office/powerpoint/2010/main" val="5224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483033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Competentie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736850" y="1489137"/>
            <a:ext cx="3670300" cy="3452812"/>
          </a:xfrm>
        </p:spPr>
      </p:pic>
    </p:spTree>
    <p:extLst>
      <p:ext uri="{BB962C8B-B14F-4D97-AF65-F5344CB8AC3E}">
        <p14:creationId xmlns:p14="http://schemas.microsoft.com/office/powerpoint/2010/main" val="11162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492084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Autonomie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42" y="1371353"/>
            <a:ext cx="6812917" cy="38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29149" y="969904"/>
            <a:ext cx="4045131" cy="4071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White hat drives</a:t>
            </a:r>
          </a:p>
          <a:p>
            <a:r>
              <a:rPr lang="nl-NL" dirty="0" smtClean="0"/>
              <a:t>Zijn autonomie ondersteunend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nl-NL" dirty="0" smtClean="0"/>
              <a:t>Leiden tot eigenaarschap en eigen  verantwoordelijkheid,</a:t>
            </a:r>
            <a:endParaRPr lang="nl-NL" dirty="0" smtClean="0"/>
          </a:p>
          <a:p>
            <a:r>
              <a:rPr lang="nl-NL" dirty="0" smtClean="0"/>
              <a:t>Maar zijn niet urgent.</a:t>
            </a:r>
            <a:endParaRPr lang="nl-NL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888" y="969904"/>
            <a:ext cx="4013860" cy="3765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380" y="2006929"/>
            <a:ext cx="1130438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Autonomous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8589" y="2006929"/>
            <a:ext cx="1130438" cy="292388"/>
          </a:xfrm>
          <a:prstGeom prst="rect">
            <a:avLst/>
          </a:prstGeom>
          <a:solidFill>
            <a:srgbClr val="FCFFFF"/>
          </a:solidFill>
        </p:spPr>
        <p:txBody>
          <a:bodyPr wrap="square" rtlCol="0">
            <a:spAutoFit/>
          </a:bodyPr>
          <a:lstStyle/>
          <a:p>
            <a:r>
              <a:rPr lang="nl-NL" sz="1300" dirty="0" err="1" smtClean="0">
                <a:solidFill>
                  <a:schemeClr val="accent1"/>
                </a:solidFill>
              </a:rPr>
              <a:t>Autonomous</a:t>
            </a:r>
            <a:endParaRPr lang="nl-NL" sz="13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2988" y="2996454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3426" y="3023566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2988" y="251933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38622" y="250922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1440026" y="353205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2624447" y="3532053"/>
            <a:ext cx="785797" cy="24938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240436" y="3532053"/>
            <a:ext cx="596368" cy="749445"/>
          </a:xfrm>
          <a:prstGeom prst="rect">
            <a:avLst/>
          </a:prstGeom>
        </p:spPr>
      </p:pic>
      <p:pic>
        <p:nvPicPr>
          <p:cNvPr id="14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261335" y="1526061"/>
            <a:ext cx="554571" cy="696776"/>
          </a:xfrm>
          <a:prstGeom prst="rect">
            <a:avLst/>
          </a:prstGeom>
        </p:spPr>
      </p:pic>
      <p:pic>
        <p:nvPicPr>
          <p:cNvPr id="16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386992" y="2830452"/>
            <a:ext cx="291237" cy="365992"/>
          </a:xfrm>
          <a:prstGeom prst="rect">
            <a:avLst/>
          </a:prstGeom>
        </p:spPr>
      </p:pic>
      <p:pic>
        <p:nvPicPr>
          <p:cNvPr id="17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386992" y="2580177"/>
            <a:ext cx="300120" cy="3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/>
          <a:lstStyle/>
          <a:p>
            <a:pPr marL="0" indent="0">
              <a:buNone/>
            </a:pPr>
            <a:r>
              <a:rPr lang="en-GB" dirty="0" err="1" smtClean="0"/>
              <a:t>Inhoud</a:t>
            </a:r>
            <a:r>
              <a:rPr lang="en-GB" dirty="0" smtClean="0"/>
              <a:t>:</a:t>
            </a:r>
          </a:p>
          <a:p>
            <a:r>
              <a:rPr lang="en-GB" dirty="0" smtClean="0"/>
              <a:t>Wat is gamification?</a:t>
            </a:r>
          </a:p>
          <a:p>
            <a:r>
              <a:rPr lang="en-GB" dirty="0" err="1" smtClean="0"/>
              <a:t>Voorbeelden</a:t>
            </a:r>
            <a:r>
              <a:rPr lang="en-GB" dirty="0" smtClean="0"/>
              <a:t> </a:t>
            </a:r>
            <a:r>
              <a:rPr lang="en-GB" dirty="0" err="1" smtClean="0"/>
              <a:t>uit</a:t>
            </a:r>
            <a:r>
              <a:rPr lang="en-GB" dirty="0" smtClean="0"/>
              <a:t> </a:t>
            </a:r>
            <a:r>
              <a:rPr lang="en-GB" dirty="0" err="1" smtClean="0"/>
              <a:t>educatie</a:t>
            </a:r>
            <a:endParaRPr lang="en-GB" dirty="0" smtClean="0"/>
          </a:p>
          <a:p>
            <a:r>
              <a:rPr lang="en-GB" dirty="0" err="1" smtClean="0"/>
              <a:t>Autonomie</a:t>
            </a:r>
            <a:r>
              <a:rPr lang="en-GB" dirty="0" smtClean="0"/>
              <a:t>  </a:t>
            </a:r>
            <a:r>
              <a:rPr lang="en-GB" dirty="0" err="1" smtClean="0"/>
              <a:t>ondersteunend</a:t>
            </a:r>
            <a:r>
              <a:rPr lang="en-GB" dirty="0" smtClean="0"/>
              <a:t> vs </a:t>
            </a:r>
            <a:r>
              <a:rPr lang="en-GB" dirty="0" err="1" smtClean="0"/>
              <a:t>controlerend</a:t>
            </a:r>
            <a:endParaRPr lang="en-GB" dirty="0" smtClean="0"/>
          </a:p>
          <a:p>
            <a:pPr lvl="1"/>
            <a:r>
              <a:rPr lang="en-GB" dirty="0" err="1" smtClean="0"/>
              <a:t>Educatie</a:t>
            </a:r>
            <a:endParaRPr lang="en-GB" dirty="0" smtClean="0"/>
          </a:p>
          <a:p>
            <a:pPr lvl="1"/>
            <a:r>
              <a:rPr lang="en-GB" dirty="0" smtClean="0"/>
              <a:t>Games and gamification</a:t>
            </a:r>
          </a:p>
          <a:p>
            <a:r>
              <a:rPr lang="en-GB" dirty="0" err="1" smtClean="0"/>
              <a:t>Octalysis</a:t>
            </a:r>
            <a:endParaRPr lang="en-GB" dirty="0" smtClean="0"/>
          </a:p>
          <a:p>
            <a:r>
              <a:rPr lang="en-GB" dirty="0" err="1" smtClean="0"/>
              <a:t>Autonomie-ondersteundend</a:t>
            </a:r>
            <a:r>
              <a:rPr lang="en-GB" dirty="0" smtClean="0"/>
              <a:t> </a:t>
            </a:r>
            <a:r>
              <a:rPr lang="en-GB" dirty="0" err="1" smtClean="0"/>
              <a:t>ontwerp</a:t>
            </a:r>
            <a:r>
              <a:rPr lang="en-GB" dirty="0" smtClean="0"/>
              <a:t>: Skill Tree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29149" y="969904"/>
            <a:ext cx="4045131" cy="4071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Black hat drives</a:t>
            </a:r>
          </a:p>
          <a:p>
            <a:r>
              <a:rPr lang="en-US" dirty="0" err="1" smtClean="0"/>
              <a:t>Zijn</a:t>
            </a:r>
            <a:r>
              <a:rPr lang="en-US" dirty="0" smtClean="0"/>
              <a:t> urgent..</a:t>
            </a:r>
            <a:endParaRPr lang="en-US" dirty="0" smtClean="0"/>
          </a:p>
          <a:p>
            <a:r>
              <a:rPr lang="en-US" dirty="0" smtClean="0"/>
              <a:t>Maar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controlerend</a:t>
            </a:r>
            <a:r>
              <a:rPr lang="en-US" dirty="0" smtClean="0"/>
              <a:t>,</a:t>
            </a:r>
            <a:endParaRPr lang="en-US" dirty="0" smtClean="0"/>
          </a:p>
          <a:p>
            <a:r>
              <a:rPr lang="en-US" dirty="0" err="1"/>
              <a:t>B</a:t>
            </a:r>
            <a:r>
              <a:rPr lang="en-US" dirty="0" err="1" smtClean="0"/>
              <a:t>eperken</a:t>
            </a:r>
            <a:r>
              <a:rPr lang="en-US" dirty="0" smtClean="0"/>
              <a:t> </a:t>
            </a:r>
            <a:r>
              <a:rPr lang="en-US" dirty="0" err="1" smtClean="0"/>
              <a:t>dus</a:t>
            </a:r>
            <a:r>
              <a:rPr lang="en-US" dirty="0" smtClean="0"/>
              <a:t> </a:t>
            </a:r>
            <a:r>
              <a:rPr lang="en-US" dirty="0" err="1" smtClean="0"/>
              <a:t>eigenaarschap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trots,</a:t>
            </a:r>
            <a:endParaRPr lang="en-US" dirty="0" smtClean="0"/>
          </a:p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leiden</a:t>
            </a:r>
            <a:r>
              <a:rPr lang="en-US" dirty="0" smtClean="0"/>
              <a:t> tot </a:t>
            </a:r>
            <a:r>
              <a:rPr lang="en-US" dirty="0" err="1" smtClean="0"/>
              <a:t>kortdurende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oppervlakkige</a:t>
            </a:r>
            <a:r>
              <a:rPr lang="en-US" dirty="0" smtClean="0"/>
              <a:t> </a:t>
            </a:r>
            <a:r>
              <a:rPr lang="en-US" dirty="0" err="1" smtClean="0"/>
              <a:t>leeractiviteiten</a:t>
            </a:r>
            <a:r>
              <a:rPr lang="en-US" dirty="0" smtClean="0"/>
              <a:t>.</a:t>
            </a:r>
          </a:p>
          <a:p>
            <a:endParaRPr lang="nl-NL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888" y="969904"/>
            <a:ext cx="4013860" cy="3765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380" y="2006929"/>
            <a:ext cx="1130438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Autonomous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8589" y="2006929"/>
            <a:ext cx="1130438" cy="292388"/>
          </a:xfrm>
          <a:prstGeom prst="rect">
            <a:avLst/>
          </a:prstGeom>
          <a:solidFill>
            <a:srgbClr val="FCFFFF"/>
          </a:solidFill>
        </p:spPr>
        <p:txBody>
          <a:bodyPr wrap="square" rtlCol="0">
            <a:spAutoFit/>
          </a:bodyPr>
          <a:lstStyle/>
          <a:p>
            <a:r>
              <a:rPr lang="nl-NL" sz="1300" dirty="0" err="1" smtClean="0">
                <a:solidFill>
                  <a:schemeClr val="accent1"/>
                </a:solidFill>
              </a:rPr>
              <a:t>Autonomous</a:t>
            </a:r>
            <a:endParaRPr lang="nl-NL" sz="13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2988" y="2996454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3426" y="3023566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2988" y="251933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38622" y="250922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1440026" y="353205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2624447" y="3532053"/>
            <a:ext cx="785797" cy="24938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240436" y="3532053"/>
            <a:ext cx="596368" cy="749445"/>
          </a:xfrm>
          <a:prstGeom prst="rect">
            <a:avLst/>
          </a:prstGeom>
        </p:spPr>
      </p:pic>
      <p:pic>
        <p:nvPicPr>
          <p:cNvPr id="14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261335" y="1526061"/>
            <a:ext cx="554571" cy="696776"/>
          </a:xfrm>
          <a:prstGeom prst="rect">
            <a:avLst/>
          </a:prstGeom>
        </p:spPr>
      </p:pic>
      <p:pic>
        <p:nvPicPr>
          <p:cNvPr id="16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386992" y="2830452"/>
            <a:ext cx="291237" cy="365992"/>
          </a:xfrm>
          <a:prstGeom prst="rect">
            <a:avLst/>
          </a:prstGeom>
        </p:spPr>
      </p:pic>
      <p:pic>
        <p:nvPicPr>
          <p:cNvPr id="17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386992" y="2580177"/>
            <a:ext cx="300120" cy="3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29149" y="969904"/>
            <a:ext cx="4045131" cy="4071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Take </a:t>
            </a:r>
            <a:r>
              <a:rPr lang="nl-NL" dirty="0" err="1" smtClean="0"/>
              <a:t>Away</a:t>
            </a:r>
            <a:r>
              <a:rPr lang="nl-NL" dirty="0" smtClean="0"/>
              <a:t>:</a:t>
            </a:r>
          </a:p>
          <a:p>
            <a:r>
              <a:rPr lang="en-US" dirty="0" smtClean="0"/>
              <a:t>Begin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cyclus</a:t>
            </a:r>
            <a:r>
              <a:rPr lang="en-US" dirty="0" smtClean="0"/>
              <a:t> met </a:t>
            </a:r>
            <a:r>
              <a:rPr lang="en-US" dirty="0" err="1" smtClean="0"/>
              <a:t>nadruk</a:t>
            </a:r>
            <a:r>
              <a:rPr lang="en-US" dirty="0" smtClean="0"/>
              <a:t> op white hat drives (</a:t>
            </a:r>
            <a:r>
              <a:rPr lang="en-US" dirty="0" err="1" smtClean="0"/>
              <a:t>b.v</a:t>
            </a:r>
            <a:r>
              <a:rPr lang="en-US" dirty="0" smtClean="0"/>
              <a:t>. </a:t>
            </a:r>
            <a:r>
              <a:rPr lang="en-US" dirty="0" err="1" smtClean="0"/>
              <a:t>betekenis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, </a:t>
            </a:r>
            <a:r>
              <a:rPr lang="en-US" dirty="0" err="1" smtClean="0"/>
              <a:t>uitdaging</a:t>
            </a:r>
            <a:r>
              <a:rPr lang="en-US" dirty="0" smtClean="0"/>
              <a:t>, </a:t>
            </a:r>
            <a:r>
              <a:rPr lang="en-US" dirty="0" err="1" smtClean="0"/>
              <a:t>aanmoediging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Induceer</a:t>
            </a:r>
            <a:r>
              <a:rPr lang="en-US" dirty="0" smtClean="0"/>
              <a:t> </a:t>
            </a:r>
            <a:r>
              <a:rPr lang="en-US" dirty="0" err="1" smtClean="0"/>
              <a:t>activiteit</a:t>
            </a:r>
            <a:r>
              <a:rPr lang="en-US" dirty="0" smtClean="0"/>
              <a:t> met black hat drives (</a:t>
            </a:r>
            <a:r>
              <a:rPr lang="en-US" dirty="0" err="1" smtClean="0"/>
              <a:t>b.v</a:t>
            </a:r>
            <a:r>
              <a:rPr lang="en-US" dirty="0" smtClean="0"/>
              <a:t>. </a:t>
            </a:r>
            <a:r>
              <a:rPr lang="en-US" dirty="0" err="1" smtClean="0"/>
              <a:t>beloningen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Eindig</a:t>
            </a:r>
            <a:r>
              <a:rPr lang="en-US" dirty="0" smtClean="0"/>
              <a:t>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cyclus</a:t>
            </a:r>
            <a:r>
              <a:rPr lang="en-US" dirty="0" smtClean="0"/>
              <a:t> met </a:t>
            </a:r>
            <a:r>
              <a:rPr lang="en-US" dirty="0" err="1" smtClean="0"/>
              <a:t>nadruk</a:t>
            </a:r>
            <a:r>
              <a:rPr lang="en-US" dirty="0" smtClean="0"/>
              <a:t> op white hat drives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b.v</a:t>
            </a:r>
            <a:r>
              <a:rPr lang="en-US" dirty="0" smtClean="0"/>
              <a:t>. accomplishment)</a:t>
            </a:r>
            <a:endParaRPr lang="nl-NL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888" y="969904"/>
            <a:ext cx="4013860" cy="3765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380" y="2006929"/>
            <a:ext cx="1130438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Autonomous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8589" y="2006929"/>
            <a:ext cx="1130438" cy="292388"/>
          </a:xfrm>
          <a:prstGeom prst="rect">
            <a:avLst/>
          </a:prstGeom>
          <a:solidFill>
            <a:srgbClr val="FCFFFF"/>
          </a:solidFill>
        </p:spPr>
        <p:txBody>
          <a:bodyPr wrap="square" rtlCol="0">
            <a:spAutoFit/>
          </a:bodyPr>
          <a:lstStyle/>
          <a:p>
            <a:r>
              <a:rPr lang="nl-NL" sz="1300" dirty="0" err="1" smtClean="0">
                <a:solidFill>
                  <a:schemeClr val="accent1"/>
                </a:solidFill>
              </a:rPr>
              <a:t>Autonomous</a:t>
            </a:r>
            <a:endParaRPr lang="nl-NL" sz="13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2988" y="2996454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3426" y="3023566"/>
            <a:ext cx="951222" cy="308418"/>
          </a:xfrm>
          <a:prstGeom prst="rect">
            <a:avLst/>
          </a:prstGeom>
          <a:solidFill>
            <a:srgbClr val="FCFFFF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Controlled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2988" y="251933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38622" y="250922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1440026" y="3532054"/>
            <a:ext cx="1040830" cy="249382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2624447" y="3532053"/>
            <a:ext cx="785797" cy="249383"/>
          </a:xfrm>
          <a:prstGeom prst="rect">
            <a:avLst/>
          </a:prstGeom>
          <a:solidFill>
            <a:srgbClr val="F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240436" y="3532053"/>
            <a:ext cx="596368" cy="749445"/>
          </a:xfrm>
          <a:prstGeom prst="rect">
            <a:avLst/>
          </a:prstGeom>
        </p:spPr>
      </p:pic>
      <p:pic>
        <p:nvPicPr>
          <p:cNvPr id="14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261335" y="1526061"/>
            <a:ext cx="554571" cy="696776"/>
          </a:xfrm>
          <a:prstGeom prst="rect">
            <a:avLst/>
          </a:prstGeom>
        </p:spPr>
      </p:pic>
      <p:pic>
        <p:nvPicPr>
          <p:cNvPr id="16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69" b="-34069"/>
          <a:stretch>
            <a:fillRect/>
          </a:stretch>
        </p:blipFill>
        <p:spPr>
          <a:xfrm>
            <a:off x="2386992" y="2830452"/>
            <a:ext cx="291237" cy="365992"/>
          </a:xfrm>
          <a:prstGeom prst="rect">
            <a:avLst/>
          </a:prstGeom>
        </p:spPr>
      </p:pic>
      <p:pic>
        <p:nvPicPr>
          <p:cNvPr id="17" name="Tijdelijke aanduiding voor inhou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45" b="-41045"/>
          <a:stretch>
            <a:fillRect/>
          </a:stretch>
        </p:blipFill>
        <p:spPr>
          <a:xfrm>
            <a:off x="2386992" y="2580177"/>
            <a:ext cx="300120" cy="3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406925"/>
            <a:ext cx="5263056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Skill</a:t>
            </a:r>
            <a:r>
              <a:rPr lang="nl-NL" dirty="0" smtClean="0"/>
              <a:t> Tree </a:t>
            </a:r>
            <a:r>
              <a:rPr lang="nl-NL" dirty="0" smtClean="0"/>
              <a:t>met badges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153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32903"/>
          <a:stretch/>
        </p:blipFill>
        <p:spPr>
          <a:xfrm>
            <a:off x="1425678" y="940210"/>
            <a:ext cx="6292645" cy="38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281050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Badges</a:t>
            </a:r>
            <a:endParaRPr lang="nl-NL" dirty="0"/>
          </a:p>
        </p:txBody>
      </p:sp>
      <p:pic>
        <p:nvPicPr>
          <p:cNvPr id="4" name="Picture 5" descr="http://i.imgur.com/e807y.pn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408" y="1099580"/>
            <a:ext cx="2173183" cy="407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9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7" y="285750"/>
            <a:ext cx="7342638" cy="5143500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3712464" y="4693158"/>
            <a:ext cx="1152144" cy="896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6375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67" y="285750"/>
            <a:ext cx="4110067" cy="5143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6673"/>
            <a:ext cx="9144000" cy="2041654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48275" y="4193602"/>
            <a:ext cx="7247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Voldoende geoefend? </a:t>
            </a:r>
          </a:p>
          <a:p>
            <a:pPr algn="ctr"/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Assessment time!</a:t>
            </a:r>
          </a:p>
        </p:txBody>
      </p:sp>
    </p:spTree>
    <p:extLst>
      <p:ext uri="{BB962C8B-B14F-4D97-AF65-F5344CB8AC3E}">
        <p14:creationId xmlns:p14="http://schemas.microsoft.com/office/powerpoint/2010/main" val="12289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79280" y="564483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Wanneer mag ik assessment doen?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54" y="1314748"/>
            <a:ext cx="6180374" cy="3851645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1941225" y="1314748"/>
            <a:ext cx="1861779" cy="9443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7" name="5-puntige ster 6"/>
          <p:cNvSpPr/>
          <p:nvPr/>
        </p:nvSpPr>
        <p:spPr>
          <a:xfrm>
            <a:off x="1618938" y="3577590"/>
            <a:ext cx="296806" cy="33727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8" name="5-puntige ster 7"/>
          <p:cNvSpPr/>
          <p:nvPr/>
        </p:nvSpPr>
        <p:spPr>
          <a:xfrm>
            <a:off x="2390181" y="2662440"/>
            <a:ext cx="296806" cy="33727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9" name="5-puntige ster 8"/>
          <p:cNvSpPr/>
          <p:nvPr/>
        </p:nvSpPr>
        <p:spPr>
          <a:xfrm>
            <a:off x="5398707" y="2662440"/>
            <a:ext cx="296806" cy="33727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1724782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79280" y="564483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 err="1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Assessement</a:t>
            </a:r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 af! Wat nu?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01" y="1423375"/>
            <a:ext cx="2125980" cy="1017270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571124" y="1860526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5" name="Rechthoek 4"/>
          <p:cNvSpPr/>
          <p:nvPr/>
        </p:nvSpPr>
        <p:spPr>
          <a:xfrm>
            <a:off x="2191562" y="1423375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1 ster: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van de stof, maar vindt het nog lastig 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stof toe te passen. Je hebt de keuze: door naar het volgende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onderwerp, of proberen de stof nóg beter te begrijpen!</a:t>
            </a: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191562" y="2662440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2 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sterren: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en kunt ingewikkelder opgaven aan. Zet je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puntjes nog even op de i, of ga je voor het volgende blok?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1109645" y="1876671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12" name="5-puntige ster 11"/>
          <p:cNvSpPr/>
          <p:nvPr/>
        </p:nvSpPr>
        <p:spPr>
          <a:xfrm>
            <a:off x="1648165" y="1860525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13" name="Rechthoek 12"/>
          <p:cNvSpPr/>
          <p:nvPr/>
        </p:nvSpPr>
        <p:spPr>
          <a:xfrm>
            <a:off x="2191562" y="3679710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 sterren: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hebt de stof helemaal in de vingers. Goed werk!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7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/>
      <p:bldP spid="11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79280" y="564483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1 ster gehaald. Wat nu?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01" y="1423375"/>
            <a:ext cx="2125980" cy="1017270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571124" y="1860526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5" name="Rechthoek 4"/>
          <p:cNvSpPr/>
          <p:nvPr/>
        </p:nvSpPr>
        <p:spPr>
          <a:xfrm>
            <a:off x="2191562" y="1423376"/>
            <a:ext cx="6564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1 ster gehaald?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Gebruik de bronnenlijst om te kijken wat je nog kan doen!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635" y="2060473"/>
            <a:ext cx="2528723" cy="3164544"/>
          </a:xfrm>
          <a:prstGeom prst="rect">
            <a:avLst/>
          </a:prstGeom>
        </p:spPr>
      </p:pic>
      <p:cxnSp>
        <p:nvCxnSpPr>
          <p:cNvPr id="3" name="Gebogen verbindingslijn 2"/>
          <p:cNvCxnSpPr/>
          <p:nvPr/>
        </p:nvCxnSpPr>
        <p:spPr>
          <a:xfrm>
            <a:off x="1133257" y="2440645"/>
            <a:ext cx="4176378" cy="1973396"/>
          </a:xfrm>
          <a:prstGeom prst="bentConnector3">
            <a:avLst>
              <a:gd name="adj1" fmla="val 576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bogen verbindingslijn 15"/>
          <p:cNvCxnSpPr/>
          <p:nvPr/>
        </p:nvCxnSpPr>
        <p:spPr>
          <a:xfrm rot="10800000">
            <a:off x="2390183" y="2113486"/>
            <a:ext cx="2919453" cy="878609"/>
          </a:xfrm>
          <a:prstGeom prst="bent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1034321" y="3249860"/>
            <a:ext cx="406608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252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kan alle assessments 3 keer proberen.</a:t>
            </a:r>
          </a:p>
        </p:txBody>
      </p:sp>
    </p:spTree>
    <p:extLst>
      <p:ext uri="{BB962C8B-B14F-4D97-AF65-F5344CB8AC3E}">
        <p14:creationId xmlns:p14="http://schemas.microsoft.com/office/powerpoint/2010/main" val="711649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57200" y="700818"/>
            <a:ext cx="8217081" cy="434108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en-GB" sz="3200" i="1" dirty="0" smtClean="0"/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3200" i="1" dirty="0" smtClean="0"/>
              <a:t>Het </a:t>
            </a:r>
            <a:r>
              <a:rPr lang="en-GB" sz="3200" i="1" dirty="0" err="1" smtClean="0"/>
              <a:t>blijkt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lastig</a:t>
            </a:r>
            <a:r>
              <a:rPr lang="en-GB" sz="3200" i="1" dirty="0" smtClean="0"/>
              <a:t> om </a:t>
            </a:r>
            <a:r>
              <a:rPr lang="en-GB" sz="3200" i="1" dirty="0" err="1" smtClean="0"/>
              <a:t>leerlingen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te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motiveren</a:t>
            </a:r>
            <a:r>
              <a:rPr lang="en-GB" sz="3200" i="1" dirty="0"/>
              <a:t> </a:t>
            </a:r>
            <a:r>
              <a:rPr lang="en-GB" sz="3200" i="1" dirty="0" err="1" smtClean="0"/>
              <a:t>en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gemotiveerd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te</a:t>
            </a:r>
            <a:r>
              <a:rPr lang="en-GB" sz="3200" i="1" dirty="0" smtClean="0"/>
              <a:t> </a:t>
            </a:r>
            <a:r>
              <a:rPr lang="en-GB" sz="3200" i="1" dirty="0" err="1" smtClean="0"/>
              <a:t>houden</a:t>
            </a:r>
            <a:r>
              <a:rPr lang="en-GB" sz="3200" i="1" dirty="0" smtClean="0"/>
              <a:t>.</a:t>
            </a: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en-GB" sz="3200" i="1" dirty="0" smtClean="0"/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3200" i="1" dirty="0" err="1" smtClean="0"/>
              <a:t>Biedt</a:t>
            </a:r>
            <a:r>
              <a:rPr lang="en-GB" sz="3200" i="1" dirty="0" smtClean="0"/>
              <a:t> game design </a:t>
            </a:r>
            <a:r>
              <a:rPr lang="en-GB" sz="3200" i="1" dirty="0" err="1" smtClean="0"/>
              <a:t>oplossingen</a:t>
            </a:r>
            <a:r>
              <a:rPr lang="en-GB" sz="3200" i="1" dirty="0" smtClean="0"/>
              <a:t>?</a:t>
            </a:r>
          </a:p>
          <a:p>
            <a:pPr marL="0" indent="0">
              <a:buFontTx/>
              <a:buNone/>
            </a:pP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4560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98" y="1352333"/>
            <a:ext cx="4310600" cy="30195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847975" y="2169811"/>
            <a:ext cx="5296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Het doel is om </a:t>
            </a:r>
            <a:r>
              <a:rPr lang="nl-NL" sz="1800" dirty="0" smtClean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alle bij de blauwe blokken horende stof te kunnen en te kennen.</a:t>
            </a:r>
          </a:p>
          <a:p>
            <a:pPr marL="668655" lvl="1" indent="-257175" algn="ctr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algn="ctr" defTabSz="822960"/>
            <a:r>
              <a:rPr lang="nl-NL" sz="1800" dirty="0" smtClean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Dat is je gelukt als je in ieder blauw blok minimaal één ster hebt gehaald.</a:t>
            </a:r>
          </a:p>
          <a:p>
            <a:pPr marL="668655" lvl="1" indent="-257175" algn="ctr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algn="ctr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oranje blokken zijn </a:t>
            </a:r>
            <a:r>
              <a:rPr lang="nl-NL" sz="1800" dirty="0" smtClean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verdieping.</a:t>
            </a: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213890" y="4413779"/>
            <a:ext cx="6564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Maar hoe weet je </a:t>
            </a:r>
            <a:r>
              <a:rPr lang="nl-NL" sz="1800" dirty="0" smtClean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of je 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op schema ligt?</a:t>
            </a:r>
          </a:p>
        </p:txBody>
      </p:sp>
      <p:sp>
        <p:nvSpPr>
          <p:cNvPr id="6" name="Rechthoek 5"/>
          <p:cNvSpPr/>
          <p:nvPr/>
        </p:nvSpPr>
        <p:spPr>
          <a:xfrm>
            <a:off x="4972353" y="1352333"/>
            <a:ext cx="30472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 smtClean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JOUW DOEL:</a:t>
            </a:r>
            <a:endParaRPr lang="nl-NL" sz="324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79280" y="564483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 err="1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burnchart</a:t>
            </a:r>
            <a:endParaRPr lang="nl-NL" sz="3600" dirty="0">
              <a:solidFill>
                <a:srgbClr val="EEF3F5"/>
              </a:solidFill>
              <a:latin typeface="Gobold Extra1" charset="0"/>
              <a:ea typeface="Gobold Extra1" charset="0"/>
              <a:cs typeface="Gobold Extra1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8" y="1201580"/>
            <a:ext cx="5995091" cy="41193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1482" r="176"/>
          <a:stretch/>
        </p:blipFill>
        <p:spPr>
          <a:xfrm>
            <a:off x="6711659" y="1905972"/>
            <a:ext cx="2034541" cy="10744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659" y="2969458"/>
            <a:ext cx="2034540" cy="1017270"/>
          </a:xfrm>
          <a:prstGeom prst="rect">
            <a:avLst/>
          </a:prstGeom>
        </p:spPr>
      </p:pic>
      <p:cxnSp>
        <p:nvCxnSpPr>
          <p:cNvPr id="11" name="Rechte verbindingslijn met pijl 10"/>
          <p:cNvCxnSpPr/>
          <p:nvPr/>
        </p:nvCxnSpPr>
        <p:spPr>
          <a:xfrm flipV="1">
            <a:off x="1245870" y="4526280"/>
            <a:ext cx="0" cy="251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>
            <a:off x="674370" y="4526280"/>
            <a:ext cx="5715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/>
          <a:srcRect l="1965" r="3355"/>
          <a:stretch/>
        </p:blipFill>
        <p:spPr>
          <a:xfrm>
            <a:off x="6711659" y="3986728"/>
            <a:ext cx="2034541" cy="1005840"/>
          </a:xfrm>
          <a:prstGeom prst="rect">
            <a:avLst/>
          </a:prstGeom>
        </p:spPr>
      </p:pic>
      <p:cxnSp>
        <p:nvCxnSpPr>
          <p:cNvPr id="19" name="Rechte verbindingslijn met pijl 18"/>
          <p:cNvCxnSpPr/>
          <p:nvPr/>
        </p:nvCxnSpPr>
        <p:spPr>
          <a:xfrm flipV="1">
            <a:off x="1245870" y="4389120"/>
            <a:ext cx="0" cy="388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>
            <a:off x="674370" y="4400550"/>
            <a:ext cx="5715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H="1" flipV="1">
            <a:off x="3406140" y="3794760"/>
            <a:ext cx="11430" cy="994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V="1">
            <a:off x="3406140" y="2857500"/>
            <a:ext cx="0" cy="1920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5-puntige ster 25"/>
          <p:cNvSpPr/>
          <p:nvPr/>
        </p:nvSpPr>
        <p:spPr>
          <a:xfrm>
            <a:off x="6963532" y="2398594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27" name="5-puntige ster 26"/>
          <p:cNvSpPr/>
          <p:nvPr/>
        </p:nvSpPr>
        <p:spPr>
          <a:xfrm>
            <a:off x="7531994" y="3437866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28" name="5-puntige ster 27"/>
          <p:cNvSpPr/>
          <p:nvPr/>
        </p:nvSpPr>
        <p:spPr>
          <a:xfrm>
            <a:off x="6994784" y="3426436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  <p:sp>
        <p:nvSpPr>
          <p:cNvPr id="29" name="5-puntige ster 28"/>
          <p:cNvSpPr/>
          <p:nvPr/>
        </p:nvSpPr>
        <p:spPr>
          <a:xfrm>
            <a:off x="6919928" y="4445494"/>
            <a:ext cx="463197" cy="50591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52732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82" y="1481710"/>
            <a:ext cx="3035516" cy="303551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566807" y="4669889"/>
            <a:ext cx="5758667" cy="308418"/>
          </a:xfrm>
          <a:prstGeom prst="rect">
            <a:avLst/>
          </a:prstGeom>
          <a:solidFill>
            <a:srgbClr val="A3B1B8"/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>
                    <a:lumMod val="20000"/>
                    <a:lumOff val="80000"/>
                  </a:schemeClr>
                </a:solidFill>
                <a:hlinkClick r:id="rId3"/>
              </a:rPr>
              <a:t>https://www.tudelft.nl/teachingacademy/education-initiatives/meet-eats</a:t>
            </a:r>
            <a:r>
              <a:rPr lang="nl-NL" dirty="0" smtClean="0">
                <a:solidFill>
                  <a:schemeClr val="bg1">
                    <a:lumMod val="20000"/>
                    <a:lumOff val="80000"/>
                  </a:schemeClr>
                </a:solidFill>
                <a:hlinkClick r:id="rId3"/>
              </a:rPr>
              <a:t>/</a:t>
            </a:r>
            <a:endParaRPr lang="nl-NL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9153" y="572019"/>
            <a:ext cx="8193974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 smtClean="0"/>
              <a:t>Wil je het </a:t>
            </a:r>
            <a:r>
              <a:rPr lang="en-US" sz="2100" dirty="0" err="1" smtClean="0"/>
              <a:t>verhaal</a:t>
            </a:r>
            <a:r>
              <a:rPr lang="en-US" sz="2100" dirty="0" smtClean="0"/>
              <a:t> nog </a:t>
            </a:r>
            <a:r>
              <a:rPr lang="en-US" sz="2100" dirty="0" err="1" smtClean="0"/>
              <a:t>een</a:t>
            </a:r>
            <a:r>
              <a:rPr lang="en-US" sz="2100" dirty="0" smtClean="0"/>
              <a:t> </a:t>
            </a:r>
            <a:r>
              <a:rPr lang="en-US" sz="2100" dirty="0" err="1" smtClean="0"/>
              <a:t>keer</a:t>
            </a:r>
            <a:r>
              <a:rPr lang="en-US" sz="2100" dirty="0" smtClean="0"/>
              <a:t> </a:t>
            </a:r>
            <a:r>
              <a:rPr lang="en-US" sz="2100" dirty="0" err="1" smtClean="0"/>
              <a:t>horen</a:t>
            </a:r>
            <a:r>
              <a:rPr lang="en-US" sz="2100" dirty="0" smtClean="0"/>
              <a:t>, </a:t>
            </a:r>
          </a:p>
          <a:p>
            <a:pPr algn="ctr">
              <a:lnSpc>
                <a:spcPct val="100000"/>
              </a:lnSpc>
            </a:pPr>
            <a:r>
              <a:rPr lang="en-US" sz="2100" dirty="0" smtClean="0"/>
              <a:t>of </a:t>
            </a:r>
            <a:r>
              <a:rPr lang="en-US" sz="2100" dirty="0" err="1" smtClean="0"/>
              <a:t>delen</a:t>
            </a:r>
            <a:r>
              <a:rPr lang="en-US" sz="2100" dirty="0" smtClean="0"/>
              <a:t> met </a:t>
            </a:r>
            <a:r>
              <a:rPr lang="en-US" sz="2100" dirty="0" err="1" smtClean="0"/>
              <a:t>een</a:t>
            </a:r>
            <a:r>
              <a:rPr lang="en-US" sz="2100" dirty="0" smtClean="0"/>
              <a:t> </a:t>
            </a:r>
            <a:r>
              <a:rPr lang="en-US" sz="2100" dirty="0" err="1" smtClean="0"/>
              <a:t>collega</a:t>
            </a:r>
            <a:r>
              <a:rPr lang="en-US" sz="2100" dirty="0" smtClean="0"/>
              <a:t>?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5662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199" y="290052"/>
            <a:ext cx="7886700" cy="1104900"/>
          </a:xfrm>
        </p:spPr>
        <p:txBody>
          <a:bodyPr/>
          <a:lstStyle/>
          <a:p>
            <a:r>
              <a:rPr lang="nl-NL" dirty="0" smtClean="0"/>
              <a:t>Doen: SKILL TREE 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457199" y="1179513"/>
            <a:ext cx="8200103" cy="411515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Stappenplan: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Kies een hoofdstuk/onderwerp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Maak een lijst van de vaardigheden die de leerling lopende het hoofdstuk opdoen (Liever geen kennis).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Maak een </a:t>
            </a:r>
            <a:r>
              <a:rPr lang="nl-NL" dirty="0" err="1" smtClean="0"/>
              <a:t>Skill</a:t>
            </a:r>
            <a:r>
              <a:rPr lang="nl-NL" dirty="0" smtClean="0"/>
              <a:t> Tree, waarbij pijlen weergeven welke vaardigheden </a:t>
            </a:r>
            <a:r>
              <a:rPr lang="nl-NL" dirty="0" smtClean="0"/>
              <a:t>(didactisch of inhoudelijk) nodig </a:t>
            </a:r>
            <a:r>
              <a:rPr lang="nl-NL" dirty="0" smtClean="0"/>
              <a:t>zijn om de nieuwe </a:t>
            </a:r>
            <a:r>
              <a:rPr lang="nl-NL" dirty="0" err="1" smtClean="0"/>
              <a:t>skill</a:t>
            </a:r>
            <a:r>
              <a:rPr lang="nl-NL" dirty="0" smtClean="0"/>
              <a:t> te kunnen </a:t>
            </a:r>
            <a:r>
              <a:rPr lang="nl-NL" dirty="0" smtClean="0"/>
              <a:t>verwerven.</a:t>
            </a:r>
            <a:endParaRPr lang="nl-NL" dirty="0" smtClean="0"/>
          </a:p>
          <a:p>
            <a:pPr>
              <a:lnSpc>
                <a:spcPct val="120000"/>
              </a:lnSpc>
            </a:pPr>
            <a:endParaRPr lang="nl-NL" dirty="0" smtClean="0"/>
          </a:p>
          <a:p>
            <a:pPr>
              <a:lnSpc>
                <a:spcPct val="120000"/>
              </a:lnSpc>
            </a:pPr>
            <a:r>
              <a:rPr lang="nl-NL" dirty="0" smtClean="0"/>
              <a:t>Zoek (</a:t>
            </a:r>
            <a:r>
              <a:rPr lang="nl-NL" dirty="0" err="1" smtClean="0"/>
              <a:t>voorbereidings</a:t>
            </a:r>
            <a:r>
              <a:rPr lang="nl-NL" dirty="0" smtClean="0"/>
              <a:t>)opdrachten die betrekking hebben op de betreffende vaardigheid (mogen ook kennisvragen zijn!).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Zoek of maak </a:t>
            </a:r>
            <a:r>
              <a:rPr lang="nl-NL" dirty="0" err="1" smtClean="0"/>
              <a:t>toetsopdrachten</a:t>
            </a:r>
            <a:r>
              <a:rPr lang="nl-NL" dirty="0" smtClean="0"/>
              <a:t> per </a:t>
            </a:r>
            <a:r>
              <a:rPr lang="nl-NL" dirty="0" smtClean="0"/>
              <a:t>vaardigheid. </a:t>
            </a:r>
            <a:r>
              <a:rPr lang="nl-NL" dirty="0" smtClean="0"/>
              <a:t>Eventueel meerdere versies (</a:t>
            </a:r>
            <a:r>
              <a:rPr lang="nl-NL" dirty="0" err="1" smtClean="0"/>
              <a:t>freedom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fail</a:t>
            </a:r>
            <a:r>
              <a:rPr lang="nl-NL" dirty="0" smtClean="0"/>
              <a:t>!).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Je kunt overwegen de leerlingen op een andere manier aan te laten tonen dat ze een ’</a:t>
            </a:r>
            <a:r>
              <a:rPr lang="nl-NL" dirty="0" err="1" smtClean="0"/>
              <a:t>skill</a:t>
            </a:r>
            <a:r>
              <a:rPr lang="nl-NL" dirty="0" smtClean="0"/>
              <a:t>’ beheersen.</a:t>
            </a:r>
            <a:endParaRPr lang="nl-NL" dirty="0" smtClean="0"/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789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Tools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rgbClr val="A3B1B8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/>
              <a:t>Yworks</a:t>
            </a:r>
            <a:r>
              <a:rPr lang="nl-NL" dirty="0"/>
              <a:t>:</a:t>
            </a:r>
            <a:endParaRPr lang="en-US" dirty="0"/>
          </a:p>
          <a:p>
            <a:pPr marL="0" indent="0">
              <a:buNone/>
            </a:pPr>
            <a:r>
              <a:rPr lang="nl-NL" u="sng" dirty="0">
                <a:hlinkClick r:id="rId2"/>
              </a:rPr>
              <a:t>http://www.yworks.com/products/yed</a:t>
            </a:r>
            <a:endParaRPr lang="en-US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Libreoffice</a:t>
            </a:r>
            <a:r>
              <a:rPr lang="nl-NL" dirty="0" smtClean="0"/>
              <a:t> </a:t>
            </a:r>
            <a:r>
              <a:rPr lang="nl-NL" dirty="0"/>
              <a:t>draw:</a:t>
            </a:r>
            <a:endParaRPr lang="en-US" dirty="0"/>
          </a:p>
          <a:p>
            <a:pPr marL="0" indent="0">
              <a:buNone/>
            </a:pPr>
            <a:r>
              <a:rPr lang="nl-NL" u="sng" dirty="0">
                <a:hlinkClick r:id="rId3"/>
              </a:rPr>
              <a:t>http://www.libreoffice.org/</a:t>
            </a:r>
            <a:endParaRPr lang="en-US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Playbook</a:t>
            </a:r>
            <a:r>
              <a:rPr lang="nl-NL" dirty="0" smtClean="0"/>
              <a:t> </a:t>
            </a:r>
            <a:r>
              <a:rPr lang="nl-NL" dirty="0" err="1" smtClean="0"/>
              <a:t>Gamification</a:t>
            </a:r>
            <a:r>
              <a:rPr lang="nl-NL" dirty="0" smtClean="0"/>
              <a:t> (Bart Giethoorn):</a:t>
            </a:r>
          </a:p>
          <a:p>
            <a:pPr marL="0" indent="0">
              <a:buNone/>
            </a:pPr>
            <a:r>
              <a:rPr lang="nl-NL" dirty="0">
                <a:solidFill>
                  <a:schemeClr val="bg1">
                    <a:lumMod val="20000"/>
                    <a:lumOff val="80000"/>
                  </a:schemeClr>
                </a:solidFill>
                <a:hlinkClick r:id="rId4"/>
              </a:rPr>
              <a:t>http://www.playbookgamification.nl/resources</a:t>
            </a:r>
            <a:r>
              <a:rPr lang="nl-NL" dirty="0" smtClean="0">
                <a:solidFill>
                  <a:schemeClr val="bg1">
                    <a:lumMod val="20000"/>
                    <a:lumOff val="80000"/>
                  </a:schemeClr>
                </a:solidFill>
                <a:hlinkClick r:id="rId4"/>
              </a:rPr>
              <a:t>/</a:t>
            </a:r>
            <a:endParaRPr lang="nl-NL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nl-NL" dirty="0" smtClean="0"/>
              <a:t>Hier tref je ook door Bart gemaakte </a:t>
            </a:r>
            <a:r>
              <a:rPr lang="nl-NL" dirty="0" err="1" smtClean="0"/>
              <a:t>skill</a:t>
            </a:r>
            <a:r>
              <a:rPr lang="nl-NL" dirty="0" smtClean="0"/>
              <a:t> trees aan voor NEWTON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8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0022" y="1234077"/>
            <a:ext cx="6203957" cy="3791691"/>
          </a:xfr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06092" y="337241"/>
            <a:ext cx="6377049" cy="1104900"/>
          </a:xfrm>
        </p:spPr>
        <p:txBody>
          <a:bodyPr/>
          <a:lstStyle/>
          <a:p>
            <a:r>
              <a:rPr lang="nl-NL" dirty="0" smtClean="0"/>
              <a:t>A game designers’ </a:t>
            </a:r>
            <a:r>
              <a:rPr lang="nl-NL" dirty="0" err="1" smtClean="0"/>
              <a:t>challenge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1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en-GB" i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GB" i="1" dirty="0" smtClean="0"/>
              <a:t>Gamification is het </a:t>
            </a:r>
            <a:r>
              <a:rPr lang="en-GB" i="1" dirty="0" err="1" smtClean="0"/>
              <a:t>toepassen</a:t>
            </a:r>
            <a:r>
              <a:rPr lang="en-GB" i="1" dirty="0" smtClean="0"/>
              <a:t> van </a:t>
            </a:r>
            <a:r>
              <a:rPr lang="en-GB" i="1" dirty="0" err="1" smtClean="0"/>
              <a:t>spel-ontwerp</a:t>
            </a:r>
            <a:r>
              <a:rPr lang="en-GB" i="1" dirty="0" smtClean="0"/>
              <a:t> </a:t>
            </a:r>
            <a:r>
              <a:rPr lang="en-GB" i="1" dirty="0" err="1" smtClean="0"/>
              <a:t>elementen</a:t>
            </a:r>
            <a:r>
              <a:rPr lang="en-GB" i="1" dirty="0" smtClean="0"/>
              <a:t> in </a:t>
            </a:r>
            <a:r>
              <a:rPr lang="en-GB" i="1" dirty="0" err="1" smtClean="0"/>
              <a:t>niet-spel</a:t>
            </a:r>
            <a:r>
              <a:rPr lang="en-GB" i="1" dirty="0" smtClean="0"/>
              <a:t> </a:t>
            </a:r>
            <a:r>
              <a:rPr lang="en-GB" i="1" dirty="0" err="1" smtClean="0"/>
              <a:t>contexten</a:t>
            </a:r>
            <a:r>
              <a:rPr lang="en-GB" i="1" dirty="0" smtClean="0"/>
              <a:t> (</a:t>
            </a:r>
            <a:r>
              <a:rPr lang="en-GB" i="1" dirty="0" err="1" smtClean="0"/>
              <a:t>zoals</a:t>
            </a:r>
            <a:r>
              <a:rPr lang="en-GB" i="1" dirty="0" smtClean="0"/>
              <a:t> het </a:t>
            </a:r>
            <a:r>
              <a:rPr lang="en-GB" i="1" dirty="0" err="1" smtClean="0"/>
              <a:t>onderwijs</a:t>
            </a:r>
            <a:r>
              <a:rPr lang="en-GB" i="1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GB" i="1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-166081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Wat is Gamification?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27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296667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Voorbeelden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92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45" y="998655"/>
            <a:ext cx="6566310" cy="371769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628650" y="-106245"/>
            <a:ext cx="7886700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nl-NL" smtClean="0"/>
              <a:t>Quiz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63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369" y="846859"/>
            <a:ext cx="5529263" cy="4021282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628650" y="-106245"/>
            <a:ext cx="7886700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nl-NL" dirty="0" smtClean="0"/>
              <a:t>Timer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0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1390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latin typeface="Gobold Extra1" charset="0"/>
                <a:ea typeface="Gobold Extra1" charset="0"/>
                <a:cs typeface="Gobold Extra1" charset="0"/>
              </a:rPr>
              <a:t>Autonoom motiveren</a:t>
            </a:r>
            <a:endParaRPr lang="nl-NL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01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5998</TotalTime>
  <Words>778</Words>
  <Application>Microsoft Macintosh PowerPoint</Application>
  <PresentationFormat>Diavoorstelling (16:10)</PresentationFormat>
  <Paragraphs>130</Paragraphs>
  <Slides>34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Calibri</vt:lpstr>
      <vt:lpstr>Gobold Extra1</vt:lpstr>
      <vt:lpstr>Gobold Lowplus</vt:lpstr>
      <vt:lpstr>Arial</vt:lpstr>
      <vt:lpstr>Boemlauw Video</vt:lpstr>
      <vt:lpstr>PowerPoint-presentatie</vt:lpstr>
      <vt:lpstr>PowerPoint-presentatie</vt:lpstr>
      <vt:lpstr>PowerPoint-presentatie</vt:lpstr>
      <vt:lpstr>A game designers’ challenge</vt:lpstr>
      <vt:lpstr>Wat is Gamification?</vt:lpstr>
      <vt:lpstr>PowerPoint-presentatie</vt:lpstr>
      <vt:lpstr>PowerPoint-presentatie</vt:lpstr>
      <vt:lpstr>PowerPoint-presentatie</vt:lpstr>
      <vt:lpstr>PowerPoint-presentatie</vt:lpstr>
      <vt:lpstr> Self determination Theory (SDT) Geworteld in de volgende aanname:</vt:lpstr>
      <vt:lpstr>Basis behoeften</vt:lpstr>
      <vt:lpstr>Autonomie-ondersteuning vs controle</vt:lpstr>
      <vt:lpstr>PowerPoint-presentatie</vt:lpstr>
      <vt:lpstr>PowerPoint-presentatie</vt:lpstr>
      <vt:lpstr>PowerPoint-presentatie</vt:lpstr>
      <vt:lpstr>Verbondenheid</vt:lpstr>
      <vt:lpstr>Competentie</vt:lpstr>
      <vt:lpstr>Autonomie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Badges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Doen: SKILL TREE MAKEN</vt:lpstr>
      <vt:lpstr>Tools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Gerben Bakker</cp:lastModifiedBy>
  <cp:revision>167</cp:revision>
  <dcterms:created xsi:type="dcterms:W3CDTF">2017-06-29T18:05:20Z</dcterms:created>
  <dcterms:modified xsi:type="dcterms:W3CDTF">2017-12-16T10:41:43Z</dcterms:modified>
</cp:coreProperties>
</file>