
<file path=[Content_Types].xml><?xml version="1.0" encoding="utf-8"?>
<Types xmlns="http://schemas.openxmlformats.org/package/2006/content-types">
  <Default Extension="bin" ContentType="application/vnd.ms-office.activeX"/>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activeX/activeX14.xml" ContentType="application/vnd.ms-office.activeX+xml"/>
  <Override PartName="/ppt/activeX/activeX15.xml" ContentType="application/vnd.ms-office.activeX+xml"/>
  <Override PartName="/ppt/activeX/activeX16.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38"/>
  </p:handoutMasterIdLst>
  <p:sldIdLst>
    <p:sldId id="256" r:id="rId2"/>
    <p:sldId id="289" r:id="rId3"/>
    <p:sldId id="286" r:id="rId4"/>
    <p:sldId id="288" r:id="rId5"/>
    <p:sldId id="287" r:id="rId6"/>
    <p:sldId id="290" r:id="rId7"/>
    <p:sldId id="291" r:id="rId8"/>
    <p:sldId id="268" r:id="rId9"/>
    <p:sldId id="292" r:id="rId10"/>
    <p:sldId id="305" r:id="rId11"/>
    <p:sldId id="293" r:id="rId12"/>
    <p:sldId id="294" r:id="rId13"/>
    <p:sldId id="295" r:id="rId14"/>
    <p:sldId id="296" r:id="rId15"/>
    <p:sldId id="297" r:id="rId16"/>
    <p:sldId id="263" r:id="rId17"/>
    <p:sldId id="298" r:id="rId18"/>
    <p:sldId id="304" r:id="rId19"/>
    <p:sldId id="264" r:id="rId20"/>
    <p:sldId id="299" r:id="rId21"/>
    <p:sldId id="300" r:id="rId22"/>
    <p:sldId id="303" r:id="rId23"/>
    <p:sldId id="301" r:id="rId24"/>
    <p:sldId id="285"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Lst>
  <p:sldSz cx="9144000" cy="6858000" type="screen4x3"/>
  <p:notesSz cx="9661525" cy="6881813"/>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85" autoAdjust="0"/>
    <p:restoredTop sz="94660"/>
  </p:normalViewPr>
  <p:slideViewPr>
    <p:cSldViewPr snapToGrid="0" snapToObjects="1">
      <p:cViewPr varScale="1">
        <p:scale>
          <a:sx n="70" d="100"/>
          <a:sy n="70" d="100"/>
        </p:scale>
        <p:origin x="112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11.xml><?xml version="1.0" encoding="utf-8"?>
<ax:ocx xmlns:ax="http://schemas.microsoft.com/office/2006/activeX" xmlns:r="http://schemas.openxmlformats.org/officeDocument/2006/relationships" ax:classid="{D27CDB6E-AE6D-11CF-96B8-444553540000}" ax:persistence="persistStorage" r:id="rId1"/>
</file>

<file path=ppt/activeX/activeX12.xml><?xml version="1.0" encoding="utf-8"?>
<ax:ocx xmlns:ax="http://schemas.microsoft.com/office/2006/activeX" xmlns:r="http://schemas.openxmlformats.org/officeDocument/2006/relationships" ax:classid="{D27CDB6E-AE6D-11CF-96B8-444553540000}" ax:persistence="persistStorage" r:id="rId1"/>
</file>

<file path=ppt/activeX/activeX13.xml><?xml version="1.0" encoding="utf-8"?>
<ax:ocx xmlns:ax="http://schemas.microsoft.com/office/2006/activeX" xmlns:r="http://schemas.openxmlformats.org/officeDocument/2006/relationships" ax:classid="{D27CDB6E-AE6D-11CF-96B8-444553540000}" ax:persistence="persistStorage" r:id="rId1"/>
</file>

<file path=ppt/activeX/activeX14.xml><?xml version="1.0" encoding="utf-8"?>
<ax:ocx xmlns:ax="http://schemas.microsoft.com/office/2006/activeX" xmlns:r="http://schemas.openxmlformats.org/officeDocument/2006/relationships" ax:classid="{D27CDB6E-AE6D-11CF-96B8-444553540000}" ax:persistence="persistStorage" r:id="rId1"/>
</file>

<file path=ppt/activeX/activeX15.xml><?xml version="1.0" encoding="utf-8"?>
<ax:ocx xmlns:ax="http://schemas.microsoft.com/office/2006/activeX" xmlns:r="http://schemas.openxmlformats.org/officeDocument/2006/relationships" ax:classid="{D27CDB6E-AE6D-11CF-96B8-444553540000}" ax:persistence="persistStorage" r:id="rId1"/>
</file>

<file path=ppt/activeX/activeX16.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186661" cy="345286"/>
          </a:xfrm>
          <a:prstGeom prst="rect">
            <a:avLst/>
          </a:prstGeom>
        </p:spPr>
        <p:txBody>
          <a:bodyPr vert="horz" lIns="94531" tIns="47265" rIns="94531" bIns="47265" rtlCol="0"/>
          <a:lstStyle>
            <a:lvl1pPr algn="l">
              <a:defRPr sz="1200"/>
            </a:lvl1pPr>
          </a:lstStyle>
          <a:p>
            <a:endParaRPr lang="nl-NL"/>
          </a:p>
        </p:txBody>
      </p:sp>
      <p:sp>
        <p:nvSpPr>
          <p:cNvPr id="3" name="Tijdelijke aanduiding voor datum 2"/>
          <p:cNvSpPr>
            <a:spLocks noGrp="1"/>
          </p:cNvSpPr>
          <p:nvPr>
            <p:ph type="dt" sz="quarter" idx="1"/>
          </p:nvPr>
        </p:nvSpPr>
        <p:spPr>
          <a:xfrm>
            <a:off x="5472628" y="0"/>
            <a:ext cx="4186661" cy="345286"/>
          </a:xfrm>
          <a:prstGeom prst="rect">
            <a:avLst/>
          </a:prstGeom>
        </p:spPr>
        <p:txBody>
          <a:bodyPr vert="horz" lIns="94531" tIns="47265" rIns="94531" bIns="47265" rtlCol="0"/>
          <a:lstStyle>
            <a:lvl1pPr algn="r">
              <a:defRPr sz="1200"/>
            </a:lvl1pPr>
          </a:lstStyle>
          <a:p>
            <a:fld id="{469C54E8-A081-4853-AB82-FBBD51ED799E}" type="datetimeFigureOut">
              <a:rPr lang="nl-NL" smtClean="0"/>
              <a:t>12-12-2017</a:t>
            </a:fld>
            <a:endParaRPr lang="nl-NL"/>
          </a:p>
        </p:txBody>
      </p:sp>
      <p:sp>
        <p:nvSpPr>
          <p:cNvPr id="4" name="Tijdelijke aanduiding voor voettekst 3"/>
          <p:cNvSpPr>
            <a:spLocks noGrp="1"/>
          </p:cNvSpPr>
          <p:nvPr>
            <p:ph type="ftr" sz="quarter" idx="2"/>
          </p:nvPr>
        </p:nvSpPr>
        <p:spPr>
          <a:xfrm>
            <a:off x="0" y="6536528"/>
            <a:ext cx="4186661" cy="345285"/>
          </a:xfrm>
          <a:prstGeom prst="rect">
            <a:avLst/>
          </a:prstGeom>
        </p:spPr>
        <p:txBody>
          <a:bodyPr vert="horz" lIns="94531" tIns="47265" rIns="94531" bIns="47265"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5472628" y="6536528"/>
            <a:ext cx="4186661" cy="345285"/>
          </a:xfrm>
          <a:prstGeom prst="rect">
            <a:avLst/>
          </a:prstGeom>
        </p:spPr>
        <p:txBody>
          <a:bodyPr vert="horz" lIns="94531" tIns="47265" rIns="94531" bIns="47265" rtlCol="0" anchor="b"/>
          <a:lstStyle>
            <a:lvl1pPr algn="r">
              <a:defRPr sz="1200"/>
            </a:lvl1pPr>
          </a:lstStyle>
          <a:p>
            <a:fld id="{5521830D-38D0-47ED-BD6D-F968B7AC62F0}" type="slidenum">
              <a:rPr lang="nl-NL" smtClean="0"/>
              <a:t>‹nr.›</a:t>
            </a:fld>
            <a:endParaRPr lang="nl-NL"/>
          </a:p>
        </p:txBody>
      </p:sp>
    </p:spTree>
    <p:extLst>
      <p:ext uri="{BB962C8B-B14F-4D97-AF65-F5344CB8AC3E}">
        <p14:creationId xmlns:p14="http://schemas.microsoft.com/office/powerpoint/2010/main" val="10590536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0B5A080B-C06A-1E4C-A2AE-ABF52BFFD8D7}" type="datetimeFigureOut">
              <a:rPr lang="nl-NL" smtClean="0"/>
              <a:t>12-12-2017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3631730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nl-NL" smtClean="0"/>
              <a:t>Klik om de stijl te bewerken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Date Placeholder 2"/>
          <p:cNvSpPr>
            <a:spLocks noGrp="1"/>
          </p:cNvSpPr>
          <p:nvPr>
            <p:ph type="dt" sz="half" idx="10"/>
          </p:nvPr>
        </p:nvSpPr>
        <p:spPr/>
        <p:txBody>
          <a:bodyPr/>
          <a:lstStyle/>
          <a:p>
            <a:fld id="{0B5A080B-C06A-1E4C-A2AE-ABF52BFFD8D7}" type="datetimeFigureOut">
              <a:rPr lang="nl-NL" smtClean="0"/>
              <a:t>12-12-2017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632677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nl-NL" smtClean="0"/>
              <a:t>Klik om de stijl te bewerken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0B5A080B-C06A-1E4C-A2AE-ABF52BFFD8D7}" type="datetimeFigureOut">
              <a:rPr lang="nl-NL" smtClean="0"/>
              <a:t>12-12-2017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2714219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0B5A080B-C06A-1E4C-A2AE-ABF52BFFD8D7}" type="datetimeFigureOut">
              <a:rPr lang="nl-NL" smtClean="0"/>
              <a:t>12-12-2017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11D71BF-2B47-C246-995D-FE127722DFB7}" type="slidenum">
              <a:rPr lang="nl-NL" smtClean="0"/>
              <a:t>‹nr.›</a:t>
            </a:fld>
            <a:endParaRPr lang="nl-NL"/>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50298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nl-NL" smtClean="0"/>
              <a:t>Klik om de stijl te bewerken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0B5A080B-C06A-1E4C-A2AE-ABF52BFFD8D7}" type="datetimeFigureOut">
              <a:rPr lang="nl-NL" smtClean="0"/>
              <a:t>12-12-2017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3105109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nl-NL" smtClean="0"/>
              <a:t>Klik om de modelstijlen te bewerken</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0B5A080B-C06A-1E4C-A2AE-ABF52BFFD8D7}" type="datetimeFigureOut">
              <a:rPr lang="nl-NL" smtClean="0"/>
              <a:t>12-12-2017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11D71BF-2B47-C246-995D-FE127722DFB7}" type="slidenum">
              <a:rPr lang="nl-NL" smtClean="0"/>
              <a:t>‹nr.›</a:t>
            </a:fld>
            <a:endParaRPr lang="nl-NL"/>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78241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nl-NL" smtClean="0"/>
              <a:t>Klik om de stijl te bewerken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nl-NL" smtClean="0"/>
              <a:t>Klik om de modelstijlen te bewerken</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0B5A080B-C06A-1E4C-A2AE-ABF52BFFD8D7}" type="datetimeFigureOut">
              <a:rPr lang="nl-NL" smtClean="0"/>
              <a:t>12-12-2017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2112196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nl-NL" smtClean="0"/>
              <a:t>Klik om de stijl te bewerken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B5A080B-C06A-1E4C-A2AE-ABF52BFFD8D7}" type="datetimeFigureOut">
              <a:rPr lang="nl-NL" smtClean="0"/>
              <a:t>12-12-2017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1457489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nl-NL" smtClean="0"/>
              <a:t>Klik om de stijl te bewerken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B5A080B-C06A-1E4C-A2AE-ABF52BFFD8D7}" type="datetimeFigureOut">
              <a:rPr lang="nl-NL" smtClean="0"/>
              <a:t>12-12-2017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110937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nl-NL" smtClean="0"/>
              <a:t>Klik om de stijl te bewerken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B5A080B-C06A-1E4C-A2AE-ABF52BFFD8D7}" type="datetimeFigureOut">
              <a:rPr lang="nl-NL" smtClean="0"/>
              <a:t>12-12-2017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13963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nl-NL" smtClean="0"/>
              <a:t>Klik om de stijl te bewerken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0B5A080B-C06A-1E4C-A2AE-ABF52BFFD8D7}" type="datetimeFigureOut">
              <a:rPr lang="nl-NL" smtClean="0"/>
              <a:t>12-12-2017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1007134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nl-NL" smtClean="0"/>
              <a:t>Klik om de stijl te bewerken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0B5A080B-C06A-1E4C-A2AE-ABF52BFFD8D7}" type="datetimeFigureOut">
              <a:rPr lang="nl-NL" smtClean="0"/>
              <a:t>12-12-2017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2640295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nl-NL" smtClean="0"/>
              <a:t>Klik om de stijl te bewerken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0B5A080B-C06A-1E4C-A2AE-ABF52BFFD8D7}" type="datetimeFigureOut">
              <a:rPr lang="nl-NL" smtClean="0"/>
              <a:t>12-12-2017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3338362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0B5A080B-C06A-1E4C-A2AE-ABF52BFFD8D7}" type="datetimeFigureOut">
              <a:rPr lang="nl-NL" smtClean="0"/>
              <a:t>12-12-2017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344985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5A080B-C06A-1E4C-A2AE-ABF52BFFD8D7}" type="datetimeFigureOut">
              <a:rPr lang="nl-NL" smtClean="0"/>
              <a:t>12-12-2017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416980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nl-NL" smtClean="0"/>
              <a:t>Klik om de stijl te bewerken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0B5A080B-C06A-1E4C-A2AE-ABF52BFFD8D7}" type="datetimeFigureOut">
              <a:rPr lang="nl-NL" smtClean="0"/>
              <a:t>12-12-2017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250207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nl-NL" smtClean="0"/>
              <a:t>Klik om de stijl te bewerken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0B5A080B-C06A-1E4C-A2AE-ABF52BFFD8D7}" type="datetimeFigureOut">
              <a:rPr lang="nl-NL" smtClean="0"/>
              <a:t>12-12-2017</a:t>
            </a:fld>
            <a:endParaRPr lang="nl-NL"/>
          </a:p>
        </p:txBody>
      </p:sp>
      <p:sp>
        <p:nvSpPr>
          <p:cNvPr id="6" name="Footer Placeholder 5"/>
          <p:cNvSpPr>
            <a:spLocks noGrp="1"/>
          </p:cNvSpPr>
          <p:nvPr>
            <p:ph type="ftr" sz="quarter" idx="11"/>
          </p:nvPr>
        </p:nvSpPr>
        <p:spPr>
          <a:xfrm>
            <a:off x="533400" y="6172200"/>
            <a:ext cx="5811724" cy="365125"/>
          </a:xfrm>
        </p:spPr>
        <p:txBody>
          <a:bodyPr/>
          <a:lstStyle/>
          <a:p>
            <a:endParaRPr lang="nl-NL"/>
          </a:p>
        </p:txBody>
      </p:sp>
      <p:sp>
        <p:nvSpPr>
          <p:cNvPr id="7" name="Slide Number Placeholder 6"/>
          <p:cNvSpPr>
            <a:spLocks noGrp="1"/>
          </p:cNvSpPr>
          <p:nvPr>
            <p:ph type="sldNum" sz="quarter" idx="12"/>
          </p:nvPr>
        </p:nvSpPr>
        <p:spPr/>
        <p:txBody>
          <a:bodyPr/>
          <a:lstStyle/>
          <a:p>
            <a:fld id="{111D71BF-2B47-C246-995D-FE127722DFB7}" type="slidenum">
              <a:rPr lang="nl-NL" smtClean="0"/>
              <a:t>‹nr.›</a:t>
            </a:fld>
            <a:endParaRPr lang="nl-NL"/>
          </a:p>
        </p:txBody>
      </p:sp>
    </p:spTree>
    <p:extLst>
      <p:ext uri="{BB962C8B-B14F-4D97-AF65-F5344CB8AC3E}">
        <p14:creationId xmlns:p14="http://schemas.microsoft.com/office/powerpoint/2010/main" val="3178981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chemeClr val="bg2">
                <a:tint val="97000"/>
                <a:hueMod val="92000"/>
                <a:satMod val="169000"/>
                <a:lumMod val="67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B5A080B-C06A-1E4C-A2AE-ABF52BFFD8D7}" type="datetimeFigureOut">
              <a:rPr lang="nl-NL" smtClean="0"/>
              <a:t>12-12-2017</a:t>
            </a:fld>
            <a:endParaRPr lang="nl-NL"/>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nl-NL"/>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111D71BF-2B47-C246-995D-FE127722DFB7}" type="slidenum">
              <a:rPr lang="nl-NL" smtClean="0"/>
              <a:t>‹nr.›</a:t>
            </a:fld>
            <a:endParaRPr lang="nl-NL"/>
          </a:p>
        </p:txBody>
      </p:sp>
    </p:spTree>
    <p:extLst>
      <p:ext uri="{BB962C8B-B14F-4D97-AF65-F5344CB8AC3E}">
        <p14:creationId xmlns:p14="http://schemas.microsoft.com/office/powerpoint/2010/main" val="31651216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5.xml"/><Relationship Id="rId1" Type="http://schemas.openxmlformats.org/officeDocument/2006/relationships/vmlDrawing" Target="../drawings/vmlDrawing5.v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6.xml"/><Relationship Id="rId1" Type="http://schemas.openxmlformats.org/officeDocument/2006/relationships/vmlDrawing" Target="../drawings/vmlDrawing6.v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7.xml"/><Relationship Id="rId1" Type="http://schemas.openxmlformats.org/officeDocument/2006/relationships/vmlDrawing" Target="../drawings/vmlDrawing7.v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8.xml"/><Relationship Id="rId1" Type="http://schemas.openxmlformats.org/officeDocument/2006/relationships/vmlDrawing" Target="../drawings/vmlDrawing8.vml"/><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3" Type="http://schemas.openxmlformats.org/officeDocument/2006/relationships/control" Target="../activeX/activeX10.xml"/><Relationship Id="rId2" Type="http://schemas.openxmlformats.org/officeDocument/2006/relationships/control" Target="../activeX/activeX9.xml"/><Relationship Id="rId1" Type="http://schemas.openxmlformats.org/officeDocument/2006/relationships/vmlDrawing" Target="../drawings/vmlDrawing9.v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Read%20the%20Meter%20Challenge.html"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refraction_nl.htm" TargetMode="Externa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hyperlink" Target="Refraction%20Lab.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1_2_lens.exe"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1.xml"/><Relationship Id="rId1" Type="http://schemas.openxmlformats.org/officeDocument/2006/relationships/vmlDrawing" Target="../drawings/vmlDrawing10.vml"/><Relationship Id="rId4" Type="http://schemas.openxmlformats.org/officeDocument/2006/relationships/image" Target="../media/image19.wm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2.xml"/><Relationship Id="rId1" Type="http://schemas.openxmlformats.org/officeDocument/2006/relationships/vmlDrawing" Target="../drawings/vmlDrawing11.vml"/><Relationship Id="rId4" Type="http://schemas.openxmlformats.org/officeDocument/2006/relationships/image" Target="../media/image20.w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electriciteit.swf"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3.xml"/><Relationship Id="rId1" Type="http://schemas.openxmlformats.org/officeDocument/2006/relationships/vmlDrawing" Target="../drawings/vmlDrawing12.vml"/><Relationship Id="rId4" Type="http://schemas.openxmlformats.org/officeDocument/2006/relationships/image" Target="../media/image21.wm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4.xml"/><Relationship Id="rId1" Type="http://schemas.openxmlformats.org/officeDocument/2006/relationships/vmlDrawing" Target="../drawings/vmlDrawing13.vml"/><Relationship Id="rId4" Type="http://schemas.openxmlformats.org/officeDocument/2006/relationships/image" Target="../media/image22.wmf"/></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build-an-atom_nl.html"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5.xml"/><Relationship Id="rId1" Type="http://schemas.openxmlformats.org/officeDocument/2006/relationships/vmlDrawing" Target="../drawings/vmlDrawing14.vml"/><Relationship Id="rId4" Type="http://schemas.openxmlformats.org/officeDocument/2006/relationships/image" Target="../media/image24.wmf"/></Relationships>
</file>

<file path=ppt/slides/_rels/slide2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6.xml"/><Relationship Id="rId1" Type="http://schemas.openxmlformats.org/officeDocument/2006/relationships/vmlDrawing" Target="../drawings/vmlDrawing15.vml"/><Relationship Id="rId4" Type="http://schemas.openxmlformats.org/officeDocument/2006/relationships/image" Target="../media/image27.wmf"/></Relationships>
</file>

<file path=ppt/slides/_rels/slide26.xml.rels><?xml version="1.0" encoding="UTF-8" standalone="yes"?>
<Relationships xmlns="http://schemas.openxmlformats.org/package/2006/relationships"><Relationship Id="rId3" Type="http://schemas.openxmlformats.org/officeDocument/2006/relationships/hyperlink" Target="http://www.vascak.cz/physicsanimations.php?l=nl" TargetMode="External"/><Relationship Id="rId2" Type="http://schemas.openxmlformats.org/officeDocument/2006/relationships/hyperlink" Target="http://phet.colorado.edu/nl/simulations" TargetMode="Externa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hyperlink" Target="http://physics.bu.edu/~duffy/classroom.html" TargetMode="External"/><Relationship Id="rId2" Type="http://schemas.openxmlformats.org/officeDocument/2006/relationships/hyperlink" Target="http://thephysicsaviary.com/Physics/Programs/Labs/index.html" TargetMode="Externa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www.physicsclassroom.com/Physics-Interactives" TargetMode="Externa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hyperlink" Target="http://www.physics-chemistry-interactive-flash-animation.co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urendranath.tripod.com/GPA/Menu.html" TargetMode="External"/><Relationship Id="rId2" Type="http://schemas.openxmlformats.org/officeDocument/2006/relationships/hyperlink" Target="http://www.walter-fendt.de/html5/phnl/" TargetMode="External"/><Relationship Id="rId1" Type="http://schemas.openxmlformats.org/officeDocument/2006/relationships/slideLayout" Target="../slideLayouts/slideLayout2.xml"/><Relationship Id="rId6" Type="http://schemas.openxmlformats.org/officeDocument/2006/relationships/hyperlink" Target="http://www.st-andrews.ac.uk/physics/quvis/" TargetMode="External"/><Relationship Id="rId5" Type="http://schemas.openxmlformats.org/officeDocument/2006/relationships/hyperlink" Target="http://www.freezeray.com/physics.htm" TargetMode="External"/><Relationship Id="rId4" Type="http://schemas.openxmlformats.org/officeDocument/2006/relationships/hyperlink" Target="http://science.sbcc.edu/~physics/flash/"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www.animations.physics.unsw.edu.au/" TargetMode="External"/><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hyperlink" Target="http://jafrma.home.xs4all.nl/Harrison/" TargetMode="External"/><Relationship Id="rId4" Type="http://schemas.openxmlformats.org/officeDocument/2006/relationships/hyperlink" Target="http://www.upscale.utoronto.ca/GeneralInterest/Harrison/Flash/"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galileoandeinstein.physics.virginia.edu/more_stuff/Applets/" TargetMode="External"/><Relationship Id="rId7" Type="http://schemas.openxmlformats.org/officeDocument/2006/relationships/image" Target="../media/image37.jpg"/><Relationship Id="rId2" Type="http://schemas.openxmlformats.org/officeDocument/2006/relationships/hyperlink" Target="http://galileoandeinstein.physics.virginia.edu/more_stuff/flashlets/" TargetMode="External"/><Relationship Id="rId1" Type="http://schemas.openxmlformats.org/officeDocument/2006/relationships/slideLayout" Target="../slideLayouts/slideLayout2.xml"/><Relationship Id="rId6" Type="http://schemas.openxmlformats.org/officeDocument/2006/relationships/hyperlink" Target="http://www.virtphys.uni-bayreuth.de/" TargetMode="External"/><Relationship Id="rId5" Type="http://schemas.openxmlformats.org/officeDocument/2006/relationships/image" Target="../media/image36.jpg"/><Relationship Id="rId4" Type="http://schemas.openxmlformats.org/officeDocument/2006/relationships/hyperlink" Target="http://www.stmary.ws/HighSchool/Physics/home/animations3/default.ht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ionaphysics.org/lab/Explore/start.htm" TargetMode="External"/><Relationship Id="rId2" Type="http://schemas.openxmlformats.org/officeDocument/2006/relationships/hyperlink" Target="http://shadowandsubstance.com/" TargetMode="Externa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hyperlink" Target="http://www.kcvs.ca/site/" TargetMode="External"/><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hyperlink" Target="http://www.hewittdrewit.com/iWeb/list.html" TargetMode="External"/><Relationship Id="rId7" Type="http://schemas.openxmlformats.org/officeDocument/2006/relationships/hyperlink" Target="http://www.dnatube.com/videos" TargetMode="External"/><Relationship Id="rId2" Type="http://schemas.openxmlformats.org/officeDocument/2006/relationships/hyperlink" Target="http://youtubenatuurkunde.wikia.com/wiki/Natuurkundefilmpjes_opgesplitst_naar_domein" TargetMode="External"/><Relationship Id="rId1" Type="http://schemas.openxmlformats.org/officeDocument/2006/relationships/slideLayout" Target="../slideLayouts/slideLayout2.xml"/><Relationship Id="rId6" Type="http://schemas.openxmlformats.org/officeDocument/2006/relationships/hyperlink" Target="http://www.khanacademy.org/science/physics" TargetMode="External"/><Relationship Id="rId5" Type="http://schemas.openxmlformats.org/officeDocument/2006/relationships/hyperlink" Target="http://www.systeemderelementen.nl/" TargetMode="External"/><Relationship Id="rId4" Type="http://schemas.openxmlformats.org/officeDocument/2006/relationships/hyperlink" Target="http://phys23p.sl.psu.edu/phys_anim/Phys_anim.htm"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newyorkscienceteacher.com/sci/pages/cartoons.php" TargetMode="External"/><Relationship Id="rId3" Type="http://schemas.openxmlformats.org/officeDocument/2006/relationships/hyperlink" Target="http://hyperphysics.phy-astr.gsu.edu/hbase/hframe.html" TargetMode="External"/><Relationship Id="rId7" Type="http://schemas.openxmlformats.org/officeDocument/2006/relationships/hyperlink" Target="http://semiconductormuseum.com/Museum_Index.htm" TargetMode="External"/><Relationship Id="rId2" Type="http://schemas.openxmlformats.org/officeDocument/2006/relationships/hyperlink" Target="http://www.physicsclassroom.com/mmedia/" TargetMode="External"/><Relationship Id="rId1" Type="http://schemas.openxmlformats.org/officeDocument/2006/relationships/slideLayout" Target="../slideLayouts/slideLayout2.xml"/><Relationship Id="rId6" Type="http://schemas.openxmlformats.org/officeDocument/2006/relationships/hyperlink" Target="http://www.walhak.com/professionalisering/animatie/index.html" TargetMode="External"/><Relationship Id="rId5" Type="http://schemas.openxmlformats.org/officeDocument/2006/relationships/hyperlink" Target="http://quarks.lal.in2p3.fr/quark/adventure_home.html" TargetMode="External"/><Relationship Id="rId10" Type="http://schemas.openxmlformats.org/officeDocument/2006/relationships/hyperlink" Target="http://www.aapt.org/Resources/" TargetMode="External"/><Relationship Id="rId4" Type="http://schemas.openxmlformats.org/officeDocument/2006/relationships/hyperlink" Target="http://www.didaktik.physik.uni-erlangen.de/quantumlab/english/index.html" TargetMode="External"/><Relationship Id="rId9" Type="http://schemas.openxmlformats.org/officeDocument/2006/relationships/hyperlink" Target="http://home.netcom.com/~swansont/science.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nikhef.nl/publiek/voortgezet-onderwijs/" TargetMode="External"/><Relationship Id="rId2" Type="http://schemas.openxmlformats.org/officeDocument/2006/relationships/hyperlink" Target="http://teachers.web.cern.ch/teachers/" TargetMode="External"/><Relationship Id="rId1" Type="http://schemas.openxmlformats.org/officeDocument/2006/relationships/slideLayout" Target="../slideLayouts/slideLayout2.xml"/><Relationship Id="rId5" Type="http://schemas.openxmlformats.org/officeDocument/2006/relationships/hyperlink" Target="http://physics.weber.edu/schroeder/html5/" TargetMode="External"/><Relationship Id="rId4" Type="http://schemas.openxmlformats.org/officeDocument/2006/relationships/hyperlink" Target="http://futurism.com/ultimate-collection-free-physics-video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3.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ze-game_nl.jar"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mythbusters%20motorbike%20tablecloth%20part2%20of%205%20!.mp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4.xml"/><Relationship Id="rId1" Type="http://schemas.openxmlformats.org/officeDocument/2006/relationships/vmlDrawing" Target="../drawings/vmlDrawing4.v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382739" y="620045"/>
            <a:ext cx="6310173" cy="1754326"/>
          </a:xfrm>
          <a:prstGeom prst="rect">
            <a:avLst/>
          </a:prstGeom>
          <a:noFill/>
        </p:spPr>
        <p:txBody>
          <a:bodyPr wrap="square" rtlCol="0">
            <a:spAutoFit/>
          </a:bodyPr>
          <a:lstStyle/>
          <a:p>
            <a:r>
              <a:rPr lang="nl-NL" sz="3600" dirty="0" smtClean="0">
                <a:solidFill>
                  <a:srgbClr val="FFFF00"/>
                </a:solidFill>
                <a:latin typeface="Comic Sans MS"/>
                <a:cs typeface="Comic Sans MS"/>
              </a:rPr>
              <a:t>Maak nuttig gebruik van animaties tijdens je lessen, ook in de onderbouw!</a:t>
            </a:r>
            <a:endParaRPr lang="nl-NL" sz="3600" dirty="0">
              <a:solidFill>
                <a:srgbClr val="FFFF00"/>
              </a:solidFill>
              <a:latin typeface="Comic Sans MS"/>
              <a:cs typeface="Comic Sans MS"/>
            </a:endParaRPr>
          </a:p>
        </p:txBody>
      </p:sp>
      <p:sp>
        <p:nvSpPr>
          <p:cNvPr id="7" name="Tekstvak 6"/>
          <p:cNvSpPr txBox="1"/>
          <p:nvPr/>
        </p:nvSpPr>
        <p:spPr>
          <a:xfrm>
            <a:off x="1382738" y="3256319"/>
            <a:ext cx="2800641" cy="646331"/>
          </a:xfrm>
          <a:prstGeom prst="rect">
            <a:avLst/>
          </a:prstGeom>
          <a:noFill/>
        </p:spPr>
        <p:txBody>
          <a:bodyPr wrap="square" rtlCol="0">
            <a:spAutoFit/>
          </a:bodyPr>
          <a:lstStyle/>
          <a:p>
            <a:r>
              <a:rPr lang="nl-NL" sz="3600" dirty="0" smtClean="0">
                <a:latin typeface="Comic Sans MS" panose="030F0702030302020204" pitchFamily="66" charset="0"/>
              </a:rPr>
              <a:t>Peter Over</a:t>
            </a:r>
            <a:endParaRPr lang="nl-NL" sz="3600" dirty="0">
              <a:latin typeface="Comic Sans MS" panose="030F0702030302020204" pitchFamily="66" charset="0"/>
            </a:endParaRPr>
          </a:p>
        </p:txBody>
      </p:sp>
      <p:sp>
        <p:nvSpPr>
          <p:cNvPr id="8" name="Tekstvak 7"/>
          <p:cNvSpPr txBox="1"/>
          <p:nvPr/>
        </p:nvSpPr>
        <p:spPr>
          <a:xfrm>
            <a:off x="1400660" y="5609411"/>
            <a:ext cx="7240198" cy="461665"/>
          </a:xfrm>
          <a:prstGeom prst="rect">
            <a:avLst/>
          </a:prstGeom>
          <a:noFill/>
        </p:spPr>
        <p:txBody>
          <a:bodyPr wrap="square" rtlCol="0">
            <a:spAutoFit/>
          </a:bodyPr>
          <a:lstStyle/>
          <a:p>
            <a:r>
              <a:rPr lang="nl-NL" sz="2400" dirty="0" smtClean="0">
                <a:solidFill>
                  <a:srgbClr val="FFFF00"/>
                </a:solidFill>
                <a:latin typeface="Comic Sans MS" panose="030F0702030302020204" pitchFamily="66" charset="0"/>
              </a:rPr>
              <a:t>Werkgroep WND conferentie - december 2017</a:t>
            </a:r>
            <a:endParaRPr lang="nl-NL" sz="2400"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3951858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47472" y="121209"/>
            <a:ext cx="8613648" cy="646331"/>
          </a:xfrm>
          <a:prstGeom prst="rect">
            <a:avLst/>
          </a:prstGeom>
          <a:noFill/>
        </p:spPr>
        <p:txBody>
          <a:bodyPr wrap="square" rtlCol="0">
            <a:spAutoFit/>
          </a:bodyPr>
          <a:lstStyle/>
          <a:p>
            <a:r>
              <a:rPr lang="nl-NL" sz="3600" dirty="0" smtClean="0">
                <a:solidFill>
                  <a:srgbClr val="FFFF00"/>
                </a:solidFill>
                <a:latin typeface="Comic Sans MS"/>
                <a:cs typeface="Comic Sans MS"/>
              </a:rPr>
              <a:t>Optica: vergelijk het oog en de camera</a:t>
            </a:r>
          </a:p>
        </p:txBody>
      </p:sp>
      <p:sp>
        <p:nvSpPr>
          <p:cNvPr id="5" name="Tekstvak 4"/>
          <p:cNvSpPr txBox="1"/>
          <p:nvPr/>
        </p:nvSpPr>
        <p:spPr>
          <a:xfrm>
            <a:off x="2272284" y="761940"/>
            <a:ext cx="4764024" cy="400110"/>
          </a:xfrm>
          <a:prstGeom prst="rect">
            <a:avLst/>
          </a:prstGeom>
          <a:noFill/>
        </p:spPr>
        <p:txBody>
          <a:bodyPr wrap="square" rtlCol="0">
            <a:spAutoFit/>
          </a:bodyPr>
          <a:lstStyle/>
          <a:p>
            <a:r>
              <a:rPr lang="nl-NL" sz="2000" dirty="0" smtClean="0">
                <a:latin typeface="Comic Sans MS" panose="030F0702030302020204" pitchFamily="66" charset="0"/>
              </a:rPr>
              <a:t>Er is een flash- en een html5-versie</a:t>
            </a:r>
            <a:endParaRPr lang="nl-NL" sz="2000" dirty="0">
              <a:latin typeface="Comic Sans MS" panose="030F0702030302020204" pitchFamily="66" charset="0"/>
            </a:endParaRPr>
          </a:p>
        </p:txBody>
      </p:sp>
    </p:spTree>
    <p:controls>
      <mc:AlternateContent xmlns:mc="http://schemas.openxmlformats.org/markup-compatibility/2006">
        <mc:Choice xmlns:v="urn:schemas-microsoft-com:vml" Requires="v">
          <p:control spid="16388" name="ShockwaveFlash1" r:id="rId2" imgW="9144000" imgH="5695920"/>
        </mc:Choice>
        <mc:Fallback>
          <p:control name="ShockwaveFlash1" r:id="rId2" imgW="9144000" imgH="5695920">
            <p:pic>
              <p:nvPicPr>
                <p:cNvPr id="4" name="ShockwaveFlash1"/>
                <p:cNvPicPr>
                  <a:picLocks/>
                </p:cNvPicPr>
                <p:nvPr/>
              </p:nvPicPr>
              <p:blipFill>
                <a:blip r:embed="rId4"/>
                <a:stretch>
                  <a:fillRect/>
                </a:stretch>
              </p:blipFill>
              <p:spPr>
                <a:xfrm>
                  <a:off x="0" y="1162050"/>
                  <a:ext cx="9144000" cy="5695950"/>
                </a:xfrm>
                <a:prstGeom prst="rect">
                  <a:avLst/>
                </a:prstGeom>
              </p:spPr>
            </p:pic>
          </p:control>
        </mc:Fallback>
      </mc:AlternateContent>
    </p:controls>
    <p:extLst>
      <p:ext uri="{BB962C8B-B14F-4D97-AF65-F5344CB8AC3E}">
        <p14:creationId xmlns:p14="http://schemas.microsoft.com/office/powerpoint/2010/main" val="1162675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312597" y="139497"/>
            <a:ext cx="6314534" cy="1200329"/>
          </a:xfrm>
          <a:prstGeom prst="rect">
            <a:avLst/>
          </a:prstGeom>
          <a:noFill/>
        </p:spPr>
        <p:txBody>
          <a:bodyPr wrap="square" rtlCol="0">
            <a:spAutoFit/>
          </a:bodyPr>
          <a:lstStyle/>
          <a:p>
            <a:r>
              <a:rPr lang="nl-NL" sz="3600" dirty="0" smtClean="0">
                <a:solidFill>
                  <a:srgbClr val="FFFF00"/>
                </a:solidFill>
                <a:latin typeface="Comic Sans MS"/>
                <a:cs typeface="Comic Sans MS"/>
              </a:rPr>
              <a:t>Bij stoffen en deeltjes: een kristal met warmte en druk</a:t>
            </a:r>
          </a:p>
        </p:txBody>
      </p:sp>
    </p:spTree>
    <p:controls>
      <mc:AlternateContent xmlns:mc="http://schemas.openxmlformats.org/markup-compatibility/2006">
        <mc:Choice xmlns:v="urn:schemas-microsoft-com:vml" Requires="v">
          <p:control spid="6160" name="ShockwaveFlash1" r:id="rId2" imgW="8961480" imgH="5423040"/>
        </mc:Choice>
        <mc:Fallback>
          <p:control name="ShockwaveFlash1" r:id="rId2" imgW="8961480" imgH="5423040">
            <p:pic>
              <p:nvPicPr>
                <p:cNvPr id="3" name="ShockwaveFlash1"/>
                <p:cNvPicPr>
                  <a:picLocks/>
                </p:cNvPicPr>
                <p:nvPr/>
              </p:nvPicPr>
              <p:blipFill>
                <a:blip r:embed="rId4"/>
                <a:stretch>
                  <a:fillRect/>
                </a:stretch>
              </p:blipFill>
              <p:spPr>
                <a:xfrm>
                  <a:off x="73025" y="1435100"/>
                  <a:ext cx="8961438" cy="5422900"/>
                </a:xfrm>
                <a:prstGeom prst="rect">
                  <a:avLst/>
                </a:prstGeom>
              </p:spPr>
            </p:pic>
          </p:control>
        </mc:Fallback>
      </mc:AlternateContent>
    </p:controls>
    <p:extLst>
      <p:ext uri="{BB962C8B-B14F-4D97-AF65-F5344CB8AC3E}">
        <p14:creationId xmlns:p14="http://schemas.microsoft.com/office/powerpoint/2010/main" val="447256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02920" y="240081"/>
            <a:ext cx="8321040" cy="646331"/>
          </a:xfrm>
          <a:prstGeom prst="rect">
            <a:avLst/>
          </a:prstGeom>
          <a:noFill/>
        </p:spPr>
        <p:txBody>
          <a:bodyPr wrap="square" rtlCol="0">
            <a:spAutoFit/>
          </a:bodyPr>
          <a:lstStyle/>
          <a:p>
            <a:r>
              <a:rPr lang="nl-NL" sz="3600" dirty="0" smtClean="0">
                <a:solidFill>
                  <a:srgbClr val="FFFF00"/>
                </a:solidFill>
                <a:latin typeface="Comic Sans MS"/>
                <a:cs typeface="Comic Sans MS"/>
              </a:rPr>
              <a:t>Maak temperatuurschalen inzichtelijk</a:t>
            </a:r>
          </a:p>
        </p:txBody>
      </p:sp>
    </p:spTree>
    <p:controls>
      <mc:AlternateContent xmlns:mc="http://schemas.openxmlformats.org/markup-compatibility/2006">
        <mc:Choice xmlns:v="urn:schemas-microsoft-com:vml" Requires="v">
          <p:control spid="7183" name="ShockwaveFlash1" r:id="rId2" imgW="9144000" imgH="5668920"/>
        </mc:Choice>
        <mc:Fallback>
          <p:control name="ShockwaveFlash1" r:id="rId2" imgW="9144000" imgH="5668920">
            <p:pic>
              <p:nvPicPr>
                <p:cNvPr id="3" name="ShockwaveFlash1"/>
                <p:cNvPicPr>
                  <a:picLocks/>
                </p:cNvPicPr>
                <p:nvPr/>
              </p:nvPicPr>
              <p:blipFill>
                <a:blip r:embed="rId4"/>
                <a:stretch>
                  <a:fillRect/>
                </a:stretch>
              </p:blipFill>
              <p:spPr>
                <a:xfrm>
                  <a:off x="0" y="1189038"/>
                  <a:ext cx="9207500" cy="5668962"/>
                </a:xfrm>
                <a:prstGeom prst="rect">
                  <a:avLst/>
                </a:prstGeom>
              </p:spPr>
            </p:pic>
          </p:control>
        </mc:Fallback>
      </mc:AlternateContent>
    </p:controls>
    <p:extLst>
      <p:ext uri="{BB962C8B-B14F-4D97-AF65-F5344CB8AC3E}">
        <p14:creationId xmlns:p14="http://schemas.microsoft.com/office/powerpoint/2010/main" val="2625060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09728" y="422961"/>
            <a:ext cx="8833104" cy="1200329"/>
          </a:xfrm>
          <a:prstGeom prst="rect">
            <a:avLst/>
          </a:prstGeom>
          <a:noFill/>
        </p:spPr>
        <p:txBody>
          <a:bodyPr wrap="square" rtlCol="0">
            <a:spAutoFit/>
          </a:bodyPr>
          <a:lstStyle/>
          <a:p>
            <a:pPr algn="ctr"/>
            <a:r>
              <a:rPr lang="nl-NL" sz="3600" dirty="0" smtClean="0">
                <a:solidFill>
                  <a:srgbClr val="FFFF00"/>
                </a:solidFill>
                <a:latin typeface="Comic Sans MS"/>
                <a:cs typeface="Comic Sans MS"/>
              </a:rPr>
              <a:t>Het fabeltje van </a:t>
            </a:r>
            <a:r>
              <a:rPr lang="nl-NL" sz="3600" dirty="0" err="1" smtClean="0">
                <a:solidFill>
                  <a:srgbClr val="FFFF00"/>
                </a:solidFill>
                <a:latin typeface="Comic Sans MS"/>
                <a:cs typeface="Comic Sans MS"/>
              </a:rPr>
              <a:t>Galileï</a:t>
            </a:r>
            <a:r>
              <a:rPr lang="nl-NL" sz="3600" dirty="0" smtClean="0">
                <a:solidFill>
                  <a:srgbClr val="FFFF00"/>
                </a:solidFill>
                <a:latin typeface="Comic Sans MS"/>
                <a:cs typeface="Comic Sans MS"/>
              </a:rPr>
              <a:t> en de toren van Pisa is altijd leuk </a:t>
            </a:r>
          </a:p>
        </p:txBody>
      </p:sp>
    </p:spTree>
    <p:controls>
      <mc:AlternateContent xmlns:mc="http://schemas.openxmlformats.org/markup-compatibility/2006">
        <mc:Choice xmlns:v="urn:schemas-microsoft-com:vml" Requires="v">
          <p:control spid="8207" name="ShockwaveFlash1" r:id="rId2" imgW="8523360" imgH="5234040"/>
        </mc:Choice>
        <mc:Fallback>
          <p:control name="ShockwaveFlash1" r:id="rId2" imgW="8523360" imgH="5234040">
            <p:pic>
              <p:nvPicPr>
                <p:cNvPr id="3" name="ShockwaveFlash1"/>
                <p:cNvPicPr>
                  <a:picLocks/>
                </p:cNvPicPr>
                <p:nvPr/>
              </p:nvPicPr>
              <p:blipFill>
                <a:blip r:embed="rId4"/>
                <a:stretch>
                  <a:fillRect/>
                </a:stretch>
              </p:blipFill>
              <p:spPr>
                <a:xfrm>
                  <a:off x="328613" y="1624013"/>
                  <a:ext cx="8523287" cy="5233987"/>
                </a:xfrm>
                <a:prstGeom prst="rect">
                  <a:avLst/>
                </a:prstGeom>
              </p:spPr>
            </p:pic>
          </p:control>
        </mc:Fallback>
      </mc:AlternateContent>
    </p:controls>
    <p:extLst>
      <p:ext uri="{BB962C8B-B14F-4D97-AF65-F5344CB8AC3E}">
        <p14:creationId xmlns:p14="http://schemas.microsoft.com/office/powerpoint/2010/main" val="4122325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93724" y="267513"/>
            <a:ext cx="7127315" cy="646331"/>
          </a:xfrm>
          <a:prstGeom prst="rect">
            <a:avLst/>
          </a:prstGeom>
          <a:noFill/>
        </p:spPr>
        <p:txBody>
          <a:bodyPr wrap="square" rtlCol="0">
            <a:spAutoFit/>
          </a:bodyPr>
          <a:lstStyle/>
          <a:p>
            <a:r>
              <a:rPr lang="nl-NL" sz="3600" dirty="0" smtClean="0">
                <a:solidFill>
                  <a:srgbClr val="FFFF00"/>
                </a:solidFill>
                <a:latin typeface="Comic Sans MS"/>
                <a:cs typeface="Comic Sans MS"/>
              </a:rPr>
              <a:t>LDR en NTC: simpel uitgebeeld </a:t>
            </a:r>
            <a:endParaRPr lang="nl-NL" sz="3600" dirty="0">
              <a:solidFill>
                <a:srgbClr val="FFFF00"/>
              </a:solidFill>
              <a:latin typeface="Comic Sans MS"/>
              <a:cs typeface="Comic Sans MS"/>
            </a:endParaRPr>
          </a:p>
        </p:txBody>
      </p:sp>
    </p:spTree>
    <p:controls>
      <mc:AlternateContent xmlns:mc="http://schemas.openxmlformats.org/markup-compatibility/2006">
        <mc:Choice xmlns:v="urn:schemas-microsoft-com:vml" Requires="v">
          <p:control spid="9244" name="ShockwaveFlash1" r:id="rId2" imgW="4554360" imgH="3044880"/>
        </mc:Choice>
        <mc:Fallback>
          <p:control name="ShockwaveFlash1" r:id="rId2" imgW="4554360" imgH="3044880">
            <p:pic>
              <p:nvPicPr>
                <p:cNvPr id="3" name="ShockwaveFlash1"/>
                <p:cNvPicPr>
                  <a:picLocks/>
                </p:cNvPicPr>
                <p:nvPr/>
              </p:nvPicPr>
              <p:blipFill>
                <a:blip r:embed="rId5"/>
                <a:stretch>
                  <a:fillRect/>
                </a:stretch>
              </p:blipFill>
              <p:spPr>
                <a:xfrm>
                  <a:off x="72835" y="1472184"/>
                  <a:ext cx="4554029" cy="3044889"/>
                </a:xfrm>
                <a:prstGeom prst="rect">
                  <a:avLst/>
                </a:prstGeom>
              </p:spPr>
            </p:pic>
          </p:control>
        </mc:Fallback>
      </mc:AlternateContent>
      <mc:AlternateContent xmlns:mc="http://schemas.openxmlformats.org/markup-compatibility/2006">
        <mc:Choice xmlns:v="urn:schemas-microsoft-com:vml" Requires="v">
          <p:control spid="9245" name="ShockwaveFlash2" r:id="rId3" imgW="4416480" imgH="3044880"/>
        </mc:Choice>
        <mc:Fallback>
          <p:control name="ShockwaveFlash2" r:id="rId3" imgW="4416480" imgH="3044880">
            <p:pic>
              <p:nvPicPr>
                <p:cNvPr id="4" name="ShockwaveFlash2"/>
                <p:cNvPicPr>
                  <a:picLocks/>
                </p:cNvPicPr>
                <p:nvPr/>
              </p:nvPicPr>
              <p:blipFill>
                <a:blip r:embed="rId6"/>
                <a:stretch>
                  <a:fillRect/>
                </a:stretch>
              </p:blipFill>
              <p:spPr>
                <a:xfrm>
                  <a:off x="4626864" y="3529584"/>
                  <a:ext cx="4417124" cy="3044889"/>
                </a:xfrm>
                <a:prstGeom prst="rect">
                  <a:avLst/>
                </a:prstGeom>
              </p:spPr>
            </p:pic>
          </p:control>
        </mc:Fallback>
      </mc:AlternateContent>
    </p:controls>
    <p:extLst>
      <p:ext uri="{BB962C8B-B14F-4D97-AF65-F5344CB8AC3E}">
        <p14:creationId xmlns:p14="http://schemas.microsoft.com/office/powerpoint/2010/main" val="84488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65760" y="230937"/>
            <a:ext cx="8522208" cy="1200329"/>
          </a:xfrm>
          <a:prstGeom prst="rect">
            <a:avLst/>
          </a:prstGeom>
          <a:noFill/>
        </p:spPr>
        <p:txBody>
          <a:bodyPr wrap="square" rtlCol="0">
            <a:spAutoFit/>
          </a:bodyPr>
          <a:lstStyle/>
          <a:p>
            <a:pPr algn="ctr"/>
            <a:r>
              <a:rPr lang="nl-NL" sz="3600" dirty="0" smtClean="0">
                <a:solidFill>
                  <a:srgbClr val="FFFF00"/>
                </a:solidFill>
                <a:latin typeface="Comic Sans MS"/>
                <a:cs typeface="Comic Sans MS"/>
              </a:rPr>
              <a:t>Het aflezen van de A-meter als uitdaging met score</a:t>
            </a:r>
          </a:p>
        </p:txBody>
      </p:sp>
      <p:pic>
        <p:nvPicPr>
          <p:cNvPr id="4" name="Afbeelding 3">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76" y="1406190"/>
            <a:ext cx="8174736" cy="5451810"/>
          </a:xfrm>
          <a:prstGeom prst="rect">
            <a:avLst/>
          </a:prstGeom>
        </p:spPr>
      </p:pic>
    </p:spTree>
    <p:extLst>
      <p:ext uri="{BB962C8B-B14F-4D97-AF65-F5344CB8AC3E}">
        <p14:creationId xmlns:p14="http://schemas.microsoft.com/office/powerpoint/2010/main" val="1806111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934014" y="259059"/>
            <a:ext cx="3315653" cy="646331"/>
          </a:xfrm>
          <a:prstGeom prst="rect">
            <a:avLst/>
          </a:prstGeom>
          <a:noFill/>
        </p:spPr>
        <p:txBody>
          <a:bodyPr wrap="square" rtlCol="0">
            <a:spAutoFit/>
          </a:bodyPr>
          <a:lstStyle/>
          <a:p>
            <a:r>
              <a:rPr lang="nl-NL" sz="3600" dirty="0" smtClean="0">
                <a:solidFill>
                  <a:srgbClr val="FFFF00"/>
                </a:solidFill>
                <a:latin typeface="Comic Sans MS"/>
                <a:cs typeface="Comic Sans MS"/>
              </a:rPr>
              <a:t>Lichtbreking</a:t>
            </a:r>
            <a:endParaRPr lang="nl-NL" sz="3600" dirty="0">
              <a:solidFill>
                <a:srgbClr val="FFFF00"/>
              </a:solidFill>
              <a:latin typeface="Comic Sans MS"/>
              <a:cs typeface="Comic Sans MS"/>
            </a:endParaRPr>
          </a:p>
        </p:txBody>
      </p:sp>
      <p:pic>
        <p:nvPicPr>
          <p:cNvPr id="2" name="Afbeelding 1">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73" y="4222284"/>
            <a:ext cx="4436257" cy="2241761"/>
          </a:xfrm>
          <a:prstGeom prst="rect">
            <a:avLst/>
          </a:prstGeom>
        </p:spPr>
      </p:pic>
      <p:pic>
        <p:nvPicPr>
          <p:cNvPr id="5" name="Afbeelding 4">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7608" y="4222284"/>
            <a:ext cx="3592542" cy="2219160"/>
          </a:xfrm>
          <a:prstGeom prst="rect">
            <a:avLst/>
          </a:prstGeom>
        </p:spPr>
      </p:pic>
      <p:sp>
        <p:nvSpPr>
          <p:cNvPr id="6" name="Tekstvak 5"/>
          <p:cNvSpPr txBox="1"/>
          <p:nvPr/>
        </p:nvSpPr>
        <p:spPr>
          <a:xfrm>
            <a:off x="405442" y="1225009"/>
            <a:ext cx="8372798" cy="2677656"/>
          </a:xfrm>
          <a:prstGeom prst="rect">
            <a:avLst/>
          </a:prstGeom>
          <a:noFill/>
        </p:spPr>
        <p:txBody>
          <a:bodyPr wrap="square" rtlCol="0">
            <a:spAutoFit/>
          </a:bodyPr>
          <a:lstStyle/>
          <a:p>
            <a:r>
              <a:rPr lang="nl-NL" sz="2400" dirty="0" smtClean="0">
                <a:latin typeface="Comic Sans MS" panose="030F0702030302020204" pitchFamily="66" charset="0"/>
              </a:rPr>
              <a:t>In de onderbouw zijn berekeningen met de wet van </a:t>
            </a:r>
            <a:r>
              <a:rPr lang="nl-NL" sz="2400" dirty="0" err="1" smtClean="0">
                <a:latin typeface="Comic Sans MS" panose="030F0702030302020204" pitchFamily="66" charset="0"/>
              </a:rPr>
              <a:t>Snellius</a:t>
            </a:r>
            <a:r>
              <a:rPr lang="nl-NL" sz="2400" dirty="0" smtClean="0">
                <a:latin typeface="Comic Sans MS" panose="030F0702030302020204" pitchFamily="66" charset="0"/>
              </a:rPr>
              <a:t> nog niet aan de orde. Het is dus belangrijk om het verband tussen de invalshoek en de hoek van breking op een eenvoudige wijze te illustreren. Bij de applet van </a:t>
            </a:r>
            <a:r>
              <a:rPr lang="nl-NL" sz="2400" dirty="0" err="1" smtClean="0">
                <a:latin typeface="Comic Sans MS" panose="030F0702030302020204" pitchFamily="66" charset="0"/>
              </a:rPr>
              <a:t>Fendt</a:t>
            </a:r>
            <a:r>
              <a:rPr lang="nl-NL" sz="2400" dirty="0" smtClean="0">
                <a:latin typeface="Comic Sans MS" panose="030F0702030302020204" pitchFamily="66" charset="0"/>
              </a:rPr>
              <a:t> moet dit handmatig, die van Physicsaviary gaat het automatisch en is ook de overgang van lucht naar een andere stof gemakkelijk aan te passen.</a:t>
            </a:r>
            <a:endParaRPr lang="nl-NL" sz="2400" dirty="0">
              <a:latin typeface="Comic Sans MS" panose="030F0702030302020204" pitchFamily="66" charset="0"/>
            </a:endParaRPr>
          </a:p>
        </p:txBody>
      </p:sp>
    </p:spTree>
    <p:extLst>
      <p:ext uri="{BB962C8B-B14F-4D97-AF65-F5344CB8AC3E}">
        <p14:creationId xmlns:p14="http://schemas.microsoft.com/office/powerpoint/2010/main" val="3715732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28600" y="224130"/>
            <a:ext cx="8641080" cy="1200329"/>
          </a:xfrm>
          <a:prstGeom prst="rect">
            <a:avLst/>
          </a:prstGeom>
          <a:noFill/>
        </p:spPr>
        <p:txBody>
          <a:bodyPr wrap="square" rtlCol="0">
            <a:spAutoFit/>
          </a:bodyPr>
          <a:lstStyle/>
          <a:p>
            <a:r>
              <a:rPr lang="nl-NL" sz="3600" dirty="0" smtClean="0">
                <a:solidFill>
                  <a:srgbClr val="FFFF00"/>
                </a:solidFill>
                <a:latin typeface="Comic Sans MS"/>
                <a:cs typeface="Comic Sans MS"/>
              </a:rPr>
              <a:t>Voor de gang van lichtstralen door een lens is een leuk programma beschikbaar</a:t>
            </a:r>
          </a:p>
        </p:txBody>
      </p:sp>
      <p:pic>
        <p:nvPicPr>
          <p:cNvPr id="4" name="Afbeelding 3">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03" y="1581912"/>
            <a:ext cx="8153954" cy="5276088"/>
          </a:xfrm>
          <a:prstGeom prst="rect">
            <a:avLst/>
          </a:prstGeom>
        </p:spPr>
      </p:pic>
    </p:spTree>
    <p:extLst>
      <p:ext uri="{BB962C8B-B14F-4D97-AF65-F5344CB8AC3E}">
        <p14:creationId xmlns:p14="http://schemas.microsoft.com/office/powerpoint/2010/main" val="3793812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52092" y="259059"/>
            <a:ext cx="7997548" cy="646331"/>
          </a:xfrm>
          <a:prstGeom prst="rect">
            <a:avLst/>
          </a:prstGeom>
          <a:noFill/>
        </p:spPr>
        <p:txBody>
          <a:bodyPr wrap="square" rtlCol="0">
            <a:spAutoFit/>
          </a:bodyPr>
          <a:lstStyle/>
          <a:p>
            <a:r>
              <a:rPr lang="nl-NL" sz="3600" dirty="0" smtClean="0">
                <a:solidFill>
                  <a:srgbClr val="FFFF00"/>
                </a:solidFill>
                <a:latin typeface="Comic Sans MS"/>
                <a:cs typeface="Comic Sans MS"/>
              </a:rPr>
              <a:t>Oogafwijkingen eenvoudig uitgelegd</a:t>
            </a:r>
            <a:endParaRPr lang="nl-NL" sz="3600" dirty="0">
              <a:solidFill>
                <a:srgbClr val="FFFF00"/>
              </a:solidFill>
              <a:latin typeface="Comic Sans MS"/>
              <a:cs typeface="Comic Sans MS"/>
            </a:endParaRPr>
          </a:p>
        </p:txBody>
      </p:sp>
      <p:sp>
        <p:nvSpPr>
          <p:cNvPr id="5" name="Tekstvak 4"/>
          <p:cNvSpPr txBox="1"/>
          <p:nvPr/>
        </p:nvSpPr>
        <p:spPr>
          <a:xfrm>
            <a:off x="90406" y="898012"/>
            <a:ext cx="8834138" cy="1200329"/>
          </a:xfrm>
          <a:prstGeom prst="rect">
            <a:avLst/>
          </a:prstGeom>
          <a:noFill/>
        </p:spPr>
        <p:txBody>
          <a:bodyPr wrap="square" rtlCol="0">
            <a:spAutoFit/>
          </a:bodyPr>
          <a:lstStyle/>
          <a:p>
            <a:pPr algn="ctr"/>
            <a:r>
              <a:rPr lang="nl-NL" sz="2400" dirty="0" smtClean="0">
                <a:latin typeface="Comic Sans MS" panose="030F0702030302020204" pitchFamily="66" charset="0"/>
              </a:rPr>
              <a:t>Je kunt spelen met brillen die nodig zijn om bij- of verziendheid te compenseren. De animaties is goed voor de ELO om leerlingen er zelf mee te laten spelen.</a:t>
            </a:r>
          </a:p>
        </p:txBody>
      </p:sp>
    </p:spTree>
    <p:controls>
      <mc:AlternateContent xmlns:mc="http://schemas.openxmlformats.org/markup-compatibility/2006">
        <mc:Choice xmlns:v="urn:schemas-microsoft-com:vml" Requires="v">
          <p:control spid="14345" name="ShockwaveFlash1" r:id="rId2" imgW="8970840" imgH="4645080"/>
        </mc:Choice>
        <mc:Fallback>
          <p:control name="ShockwaveFlash1" r:id="rId2" imgW="8970840" imgH="4645080">
            <p:pic>
              <p:nvPicPr>
                <p:cNvPr id="6" name="ShockwaveFlash1"/>
                <p:cNvPicPr>
                  <a:picLocks/>
                </p:cNvPicPr>
                <p:nvPr/>
              </p:nvPicPr>
              <p:blipFill>
                <a:blip r:embed="rId4"/>
                <a:stretch>
                  <a:fillRect/>
                </a:stretch>
              </p:blipFill>
              <p:spPr>
                <a:xfrm>
                  <a:off x="90488" y="2212975"/>
                  <a:ext cx="8970962" cy="4645025"/>
                </a:xfrm>
                <a:prstGeom prst="rect">
                  <a:avLst/>
                </a:prstGeom>
              </p:spPr>
            </p:pic>
          </p:control>
        </mc:Fallback>
      </mc:AlternateContent>
    </p:controls>
    <p:extLst>
      <p:ext uri="{BB962C8B-B14F-4D97-AF65-F5344CB8AC3E}">
        <p14:creationId xmlns:p14="http://schemas.microsoft.com/office/powerpoint/2010/main" val="3330009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8872" y="259059"/>
            <a:ext cx="8869680" cy="646331"/>
          </a:xfrm>
          <a:prstGeom prst="rect">
            <a:avLst/>
          </a:prstGeom>
          <a:noFill/>
        </p:spPr>
        <p:txBody>
          <a:bodyPr wrap="square" rtlCol="0">
            <a:spAutoFit/>
          </a:bodyPr>
          <a:lstStyle/>
          <a:p>
            <a:r>
              <a:rPr lang="nl-NL" sz="3600" dirty="0" smtClean="0">
                <a:solidFill>
                  <a:srgbClr val="FFFF00"/>
                </a:solidFill>
                <a:latin typeface="Comic Sans MS"/>
                <a:cs typeface="Comic Sans MS"/>
              </a:rPr>
              <a:t>Breking in een prisma : toon de dispersie</a:t>
            </a:r>
            <a:endParaRPr lang="nl-NL" sz="3600" dirty="0">
              <a:solidFill>
                <a:srgbClr val="FFFF00"/>
              </a:solidFill>
              <a:latin typeface="Comic Sans MS"/>
              <a:cs typeface="Comic Sans MS"/>
            </a:endParaRPr>
          </a:p>
        </p:txBody>
      </p:sp>
      <p:sp>
        <p:nvSpPr>
          <p:cNvPr id="5" name="Tekstvak 4"/>
          <p:cNvSpPr txBox="1"/>
          <p:nvPr/>
        </p:nvSpPr>
        <p:spPr>
          <a:xfrm>
            <a:off x="118872" y="815582"/>
            <a:ext cx="8769096" cy="830997"/>
          </a:xfrm>
          <a:prstGeom prst="rect">
            <a:avLst/>
          </a:prstGeom>
          <a:noFill/>
        </p:spPr>
        <p:txBody>
          <a:bodyPr wrap="square" rtlCol="0">
            <a:spAutoFit/>
          </a:bodyPr>
          <a:lstStyle/>
          <a:p>
            <a:pPr algn="ctr"/>
            <a:r>
              <a:rPr lang="nl-NL" sz="2400" dirty="0" smtClean="0">
                <a:latin typeface="Comic Sans MS" panose="030F0702030302020204" pitchFamily="66" charset="0"/>
              </a:rPr>
              <a:t>Bij de kleurschifting in een prisma kan er met invalshoeken en verschil in brekingsindex gespeeld worden.</a:t>
            </a:r>
            <a:endParaRPr lang="nl-NL" sz="2400" dirty="0">
              <a:latin typeface="Comic Sans MS" panose="030F0702030302020204" pitchFamily="66" charset="0"/>
            </a:endParaRPr>
          </a:p>
        </p:txBody>
      </p:sp>
    </p:spTree>
    <p:controls>
      <mc:AlternateContent xmlns:mc="http://schemas.openxmlformats.org/markup-compatibility/2006">
        <mc:Choice xmlns:v="urn:schemas-microsoft-com:vml" Requires="v">
          <p:control spid="15368" name="ShockwaveFlash1" r:id="rId2" imgW="9144000" imgH="5138640"/>
        </mc:Choice>
        <mc:Fallback>
          <p:control name="ShockwaveFlash1" r:id="rId2" imgW="9144000" imgH="5138640">
            <p:pic>
              <p:nvPicPr>
                <p:cNvPr id="6" name="ShockwaveFlash1"/>
                <p:cNvPicPr>
                  <a:picLocks/>
                </p:cNvPicPr>
                <p:nvPr/>
              </p:nvPicPr>
              <p:blipFill>
                <a:blip r:embed="rId4"/>
                <a:stretch>
                  <a:fillRect/>
                </a:stretch>
              </p:blipFill>
              <p:spPr>
                <a:xfrm>
                  <a:off x="0" y="1719263"/>
                  <a:ext cx="9144000" cy="5138737"/>
                </a:xfrm>
                <a:prstGeom prst="rect">
                  <a:avLst/>
                </a:prstGeom>
              </p:spPr>
            </p:pic>
          </p:control>
        </mc:Fallback>
      </mc:AlternateContent>
    </p:controls>
    <p:extLst>
      <p:ext uri="{BB962C8B-B14F-4D97-AF65-F5344CB8AC3E}">
        <p14:creationId xmlns:p14="http://schemas.microsoft.com/office/powerpoint/2010/main" val="3715732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38327" y="84633"/>
            <a:ext cx="8604504" cy="1200329"/>
          </a:xfrm>
          <a:prstGeom prst="rect">
            <a:avLst/>
          </a:prstGeom>
          <a:noFill/>
        </p:spPr>
        <p:txBody>
          <a:bodyPr wrap="square" rtlCol="0">
            <a:spAutoFit/>
          </a:bodyPr>
          <a:lstStyle/>
          <a:p>
            <a:r>
              <a:rPr lang="nl-NL" sz="3600" dirty="0" smtClean="0">
                <a:solidFill>
                  <a:srgbClr val="FFFF00"/>
                </a:solidFill>
                <a:latin typeface="Comic Sans MS"/>
                <a:cs typeface="Comic Sans MS"/>
              </a:rPr>
              <a:t>Begin elektriciteit vanuit het energie-oogpunt : opwekking</a:t>
            </a:r>
          </a:p>
        </p:txBody>
      </p:sp>
      <p:pic>
        <p:nvPicPr>
          <p:cNvPr id="3" name="Afbeelding 2">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87" y="1380745"/>
            <a:ext cx="8146511" cy="5477256"/>
          </a:xfrm>
          <a:prstGeom prst="rect">
            <a:avLst/>
          </a:prstGeom>
        </p:spPr>
      </p:pic>
    </p:spTree>
    <p:extLst>
      <p:ext uri="{BB962C8B-B14F-4D97-AF65-F5344CB8AC3E}">
        <p14:creationId xmlns:p14="http://schemas.microsoft.com/office/powerpoint/2010/main" val="2959462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56032" y="240081"/>
            <a:ext cx="8567928" cy="646331"/>
          </a:xfrm>
          <a:prstGeom prst="rect">
            <a:avLst/>
          </a:prstGeom>
          <a:noFill/>
        </p:spPr>
        <p:txBody>
          <a:bodyPr wrap="square" rtlCol="0">
            <a:spAutoFit/>
          </a:bodyPr>
          <a:lstStyle/>
          <a:p>
            <a:r>
              <a:rPr lang="nl-NL" sz="3600" dirty="0" smtClean="0">
                <a:solidFill>
                  <a:srgbClr val="FFFF00"/>
                </a:solidFill>
                <a:latin typeface="Comic Sans MS"/>
                <a:cs typeface="Comic Sans MS"/>
              </a:rPr>
              <a:t>Een daglichtsimulator bij sterrenkunde</a:t>
            </a:r>
          </a:p>
        </p:txBody>
      </p:sp>
    </p:spTree>
    <p:controls>
      <mc:AlternateContent xmlns:mc="http://schemas.openxmlformats.org/markup-compatibility/2006">
        <mc:Choice xmlns:v="urn:schemas-microsoft-com:vml" Requires="v">
          <p:control spid="10255" name="ShockwaveFlash1" r:id="rId2" imgW="8669160" imgH="5532480"/>
        </mc:Choice>
        <mc:Fallback>
          <p:control name="ShockwaveFlash1" r:id="rId2" imgW="8669160" imgH="5532480">
            <p:pic>
              <p:nvPicPr>
                <p:cNvPr id="4" name="ShockwaveFlash1"/>
                <p:cNvPicPr>
                  <a:picLocks/>
                </p:cNvPicPr>
                <p:nvPr/>
              </p:nvPicPr>
              <p:blipFill>
                <a:blip r:embed="rId4"/>
                <a:stretch>
                  <a:fillRect/>
                </a:stretch>
              </p:blipFill>
              <p:spPr>
                <a:xfrm>
                  <a:off x="255588" y="1106488"/>
                  <a:ext cx="8669337" cy="5532437"/>
                </a:xfrm>
                <a:prstGeom prst="rect">
                  <a:avLst/>
                </a:prstGeom>
              </p:spPr>
            </p:pic>
          </p:control>
        </mc:Fallback>
      </mc:AlternateContent>
    </p:controls>
    <p:extLst>
      <p:ext uri="{BB962C8B-B14F-4D97-AF65-F5344CB8AC3E}">
        <p14:creationId xmlns:p14="http://schemas.microsoft.com/office/powerpoint/2010/main" val="321619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969264" y="130353"/>
            <a:ext cx="7232904" cy="1200329"/>
          </a:xfrm>
          <a:prstGeom prst="rect">
            <a:avLst/>
          </a:prstGeom>
          <a:noFill/>
        </p:spPr>
        <p:txBody>
          <a:bodyPr wrap="square" rtlCol="0">
            <a:spAutoFit/>
          </a:bodyPr>
          <a:lstStyle/>
          <a:p>
            <a:pPr algn="ctr"/>
            <a:r>
              <a:rPr lang="nl-NL" sz="3600" dirty="0" smtClean="0">
                <a:solidFill>
                  <a:srgbClr val="FFFF00"/>
                </a:solidFill>
                <a:latin typeface="Comic Sans MS"/>
                <a:cs typeface="Comic Sans MS"/>
              </a:rPr>
              <a:t>Ook de maanfase is gemakkelijk te demonstreren</a:t>
            </a:r>
          </a:p>
        </p:txBody>
      </p:sp>
    </p:spTree>
    <p:controls>
      <mc:AlternateContent xmlns:mc="http://schemas.openxmlformats.org/markup-compatibility/2006">
        <mc:Choice xmlns:v="urn:schemas-microsoft-com:vml" Requires="v">
          <p:control spid="11277" name="ShockwaveFlash1" r:id="rId2" imgW="8859960" imgH="5367240"/>
        </mc:Choice>
        <mc:Fallback>
          <p:control name="ShockwaveFlash1" r:id="rId2" imgW="8859960" imgH="5367240">
            <p:pic>
              <p:nvPicPr>
                <p:cNvPr id="3" name="ShockwaveFlash1"/>
                <p:cNvPicPr>
                  <a:picLocks/>
                </p:cNvPicPr>
                <p:nvPr/>
              </p:nvPicPr>
              <p:blipFill>
                <a:blip r:embed="rId4"/>
                <a:stretch>
                  <a:fillRect/>
                </a:stretch>
              </p:blipFill>
              <p:spPr>
                <a:xfrm>
                  <a:off x="165100" y="1490663"/>
                  <a:ext cx="8859838" cy="5367337"/>
                </a:xfrm>
                <a:prstGeom prst="rect">
                  <a:avLst/>
                </a:prstGeom>
              </p:spPr>
            </p:pic>
          </p:control>
        </mc:Fallback>
      </mc:AlternateContent>
    </p:controls>
    <p:extLst>
      <p:ext uri="{BB962C8B-B14F-4D97-AF65-F5344CB8AC3E}">
        <p14:creationId xmlns:p14="http://schemas.microsoft.com/office/powerpoint/2010/main" val="3715621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923544" y="233274"/>
            <a:ext cx="7123176" cy="1200329"/>
          </a:xfrm>
          <a:prstGeom prst="rect">
            <a:avLst/>
          </a:prstGeom>
          <a:noFill/>
        </p:spPr>
        <p:txBody>
          <a:bodyPr wrap="square" rtlCol="0">
            <a:spAutoFit/>
          </a:bodyPr>
          <a:lstStyle/>
          <a:p>
            <a:pPr algn="ctr"/>
            <a:r>
              <a:rPr lang="nl-NL" sz="3600" dirty="0" smtClean="0">
                <a:solidFill>
                  <a:srgbClr val="FFFF00"/>
                </a:solidFill>
                <a:latin typeface="Comic Sans MS"/>
                <a:cs typeface="Comic Sans MS"/>
              </a:rPr>
              <a:t>Bij atoombouw en straling is een spel van </a:t>
            </a:r>
            <a:r>
              <a:rPr lang="nl-NL" sz="3600" dirty="0" err="1" smtClean="0">
                <a:solidFill>
                  <a:srgbClr val="FFFF00"/>
                </a:solidFill>
                <a:latin typeface="Comic Sans MS"/>
                <a:cs typeface="Comic Sans MS"/>
              </a:rPr>
              <a:t>PhET</a:t>
            </a:r>
            <a:r>
              <a:rPr lang="nl-NL" sz="3600" dirty="0" smtClean="0">
                <a:solidFill>
                  <a:srgbClr val="FFFF00"/>
                </a:solidFill>
                <a:latin typeface="Comic Sans MS"/>
                <a:cs typeface="Comic Sans MS"/>
              </a:rPr>
              <a:t> aantrekkelijk</a:t>
            </a:r>
          </a:p>
        </p:txBody>
      </p:sp>
      <p:pic>
        <p:nvPicPr>
          <p:cNvPr id="4" name="Afbeelding 3">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7942"/>
            <a:ext cx="9144000" cy="5078308"/>
          </a:xfrm>
          <a:prstGeom prst="rect">
            <a:avLst/>
          </a:prstGeom>
        </p:spPr>
      </p:pic>
    </p:spTree>
    <p:extLst>
      <p:ext uri="{BB962C8B-B14F-4D97-AF65-F5344CB8AC3E}">
        <p14:creationId xmlns:p14="http://schemas.microsoft.com/office/powerpoint/2010/main" val="29692914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02920" y="240081"/>
            <a:ext cx="8321040" cy="646331"/>
          </a:xfrm>
          <a:prstGeom prst="rect">
            <a:avLst/>
          </a:prstGeom>
          <a:noFill/>
        </p:spPr>
        <p:txBody>
          <a:bodyPr wrap="square" rtlCol="0">
            <a:spAutoFit/>
          </a:bodyPr>
          <a:lstStyle/>
          <a:p>
            <a:r>
              <a:rPr lang="nl-NL" sz="3600" dirty="0" smtClean="0">
                <a:solidFill>
                  <a:srgbClr val="FFFF00"/>
                </a:solidFill>
                <a:latin typeface="Comic Sans MS"/>
                <a:cs typeface="Comic Sans MS"/>
              </a:rPr>
              <a:t>Drie soorten kernstraling uitgebeeld</a:t>
            </a:r>
          </a:p>
        </p:txBody>
      </p:sp>
    </p:spTree>
    <p:controls>
      <mc:AlternateContent xmlns:mc="http://schemas.openxmlformats.org/markup-compatibility/2006">
        <mc:Choice xmlns:v="urn:schemas-microsoft-com:vml" Requires="v">
          <p:control spid="12300" name="ShockwaveFlash1" r:id="rId2" imgW="8871120" imgH="5634000"/>
        </mc:Choice>
        <mc:Fallback>
          <p:control name="ShockwaveFlash1" r:id="rId2" imgW="8871120" imgH="5634000">
            <p:pic>
              <p:nvPicPr>
                <p:cNvPr id="3" name="ShockwaveFlash1"/>
                <p:cNvPicPr>
                  <a:picLocks/>
                </p:cNvPicPr>
                <p:nvPr/>
              </p:nvPicPr>
              <p:blipFill>
                <a:blip r:embed="rId4"/>
                <a:stretch>
                  <a:fillRect/>
                </a:stretch>
              </p:blipFill>
              <p:spPr>
                <a:xfrm>
                  <a:off x="136525" y="1123950"/>
                  <a:ext cx="8870950" cy="5634038"/>
                </a:xfrm>
                <a:prstGeom prst="rect">
                  <a:avLst/>
                </a:prstGeom>
              </p:spPr>
            </p:pic>
          </p:control>
        </mc:Fallback>
      </mc:AlternateContent>
    </p:controls>
    <p:extLst>
      <p:ext uri="{BB962C8B-B14F-4D97-AF65-F5344CB8AC3E}">
        <p14:creationId xmlns:p14="http://schemas.microsoft.com/office/powerpoint/2010/main" val="3885105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393" y="2018581"/>
            <a:ext cx="3917132" cy="3459193"/>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597" y="2024897"/>
            <a:ext cx="3222685" cy="3452877"/>
          </a:xfrm>
          <a:prstGeom prst="rect">
            <a:avLst/>
          </a:prstGeom>
        </p:spPr>
      </p:pic>
      <p:sp>
        <p:nvSpPr>
          <p:cNvPr id="9" name="Tekstvak 8"/>
          <p:cNvSpPr txBox="1"/>
          <p:nvPr/>
        </p:nvSpPr>
        <p:spPr>
          <a:xfrm>
            <a:off x="723235" y="276578"/>
            <a:ext cx="7808290" cy="646331"/>
          </a:xfrm>
          <a:prstGeom prst="rect">
            <a:avLst/>
          </a:prstGeom>
          <a:noFill/>
        </p:spPr>
        <p:txBody>
          <a:bodyPr wrap="square" rtlCol="0">
            <a:spAutoFit/>
          </a:bodyPr>
          <a:lstStyle/>
          <a:p>
            <a:r>
              <a:rPr lang="nl-NL" sz="3600" dirty="0" err="1" smtClean="0">
                <a:solidFill>
                  <a:srgbClr val="FFFF00"/>
                </a:solidFill>
                <a:latin typeface="Comic Sans MS"/>
                <a:cs typeface="Comic Sans MS"/>
              </a:rPr>
              <a:t>Animated</a:t>
            </a:r>
            <a:r>
              <a:rPr lang="nl-NL" sz="3600" dirty="0" smtClean="0">
                <a:solidFill>
                  <a:srgbClr val="FFFF00"/>
                </a:solidFill>
                <a:latin typeface="Comic Sans MS"/>
                <a:cs typeface="Comic Sans MS"/>
              </a:rPr>
              <a:t> </a:t>
            </a:r>
            <a:r>
              <a:rPr lang="nl-NL" sz="3600" dirty="0" err="1" smtClean="0">
                <a:solidFill>
                  <a:srgbClr val="FFFF00"/>
                </a:solidFill>
                <a:latin typeface="Comic Sans MS"/>
                <a:cs typeface="Comic Sans MS"/>
              </a:rPr>
              <a:t>gifs</a:t>
            </a:r>
            <a:r>
              <a:rPr lang="nl-NL" sz="3600" dirty="0" smtClean="0">
                <a:solidFill>
                  <a:srgbClr val="FFFF00"/>
                </a:solidFill>
                <a:latin typeface="Comic Sans MS"/>
                <a:cs typeface="Comic Sans MS"/>
              </a:rPr>
              <a:t> kunnen erg leuk zijn</a:t>
            </a:r>
            <a:endParaRPr lang="nl-NL" sz="3600" dirty="0">
              <a:solidFill>
                <a:srgbClr val="FFFF00"/>
              </a:solidFill>
              <a:latin typeface="Comic Sans MS"/>
              <a:cs typeface="Comic Sans MS"/>
            </a:endParaRPr>
          </a:p>
        </p:txBody>
      </p:sp>
      <p:sp>
        <p:nvSpPr>
          <p:cNvPr id="4" name="Rechthoek 3"/>
          <p:cNvSpPr/>
          <p:nvPr/>
        </p:nvSpPr>
        <p:spPr>
          <a:xfrm>
            <a:off x="503953" y="1090765"/>
            <a:ext cx="8372627" cy="707886"/>
          </a:xfrm>
          <a:prstGeom prst="rect">
            <a:avLst/>
          </a:prstGeom>
        </p:spPr>
        <p:txBody>
          <a:bodyPr wrap="square">
            <a:spAutoFit/>
          </a:bodyPr>
          <a:lstStyle/>
          <a:p>
            <a:r>
              <a:rPr lang="nl-NL" sz="2000" dirty="0" smtClean="0">
                <a:solidFill>
                  <a:srgbClr val="FFFF00"/>
                </a:solidFill>
                <a:latin typeface="Comic Sans MS" panose="030F0702030302020204" pitchFamily="66" charset="0"/>
              </a:rPr>
              <a:t>Een serie over verschillende onderwerpen vind je op:</a:t>
            </a:r>
          </a:p>
          <a:p>
            <a:r>
              <a:rPr lang="nl-NL" sz="2000" dirty="0" smtClean="0">
                <a:solidFill>
                  <a:srgbClr val="FFFF00"/>
                </a:solidFill>
                <a:latin typeface="Comic Sans MS" panose="030F0702030302020204" pitchFamily="66" charset="0"/>
              </a:rPr>
              <a:t>http</a:t>
            </a:r>
            <a:r>
              <a:rPr lang="nl-NL" sz="2000" dirty="0">
                <a:solidFill>
                  <a:srgbClr val="FFFF00"/>
                </a:solidFill>
                <a:latin typeface="Comic Sans MS" panose="030F0702030302020204" pitchFamily="66" charset="0"/>
              </a:rPr>
              <a:t>://www.physicslessons.com/demos.html#electricity_magnetism</a:t>
            </a:r>
          </a:p>
        </p:txBody>
      </p:sp>
      <p:sp>
        <p:nvSpPr>
          <p:cNvPr id="10" name="Rechthoek 9"/>
          <p:cNvSpPr/>
          <p:nvPr/>
        </p:nvSpPr>
        <p:spPr>
          <a:xfrm>
            <a:off x="1248326" y="5807499"/>
            <a:ext cx="6883879" cy="461665"/>
          </a:xfrm>
          <a:prstGeom prst="rect">
            <a:avLst/>
          </a:prstGeom>
        </p:spPr>
        <p:txBody>
          <a:bodyPr wrap="square">
            <a:spAutoFit/>
          </a:bodyPr>
          <a:lstStyle/>
          <a:p>
            <a:r>
              <a:rPr lang="nl-NL" sz="2400" dirty="0" smtClean="0">
                <a:solidFill>
                  <a:srgbClr val="FFFF00"/>
                </a:solidFill>
                <a:latin typeface="Comic Sans MS" panose="030F0702030302020204" pitchFamily="66" charset="0"/>
              </a:rPr>
              <a:t>Beide proeven zijn gemakkelijk uit te voeren.</a:t>
            </a:r>
            <a:endParaRPr lang="nl-NL" sz="2400"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365108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52092" y="259059"/>
            <a:ext cx="7927674" cy="646331"/>
          </a:xfrm>
          <a:prstGeom prst="rect">
            <a:avLst/>
          </a:prstGeom>
          <a:noFill/>
        </p:spPr>
        <p:txBody>
          <a:bodyPr wrap="square" rtlCol="0">
            <a:spAutoFit/>
          </a:bodyPr>
          <a:lstStyle/>
          <a:p>
            <a:r>
              <a:rPr lang="nl-NL" sz="3600" dirty="0" smtClean="0">
                <a:solidFill>
                  <a:srgbClr val="FFFF00"/>
                </a:solidFill>
                <a:latin typeface="Comic Sans MS"/>
                <a:cs typeface="Comic Sans MS"/>
              </a:rPr>
              <a:t>Physclips zijn kleine demo-proeven</a:t>
            </a:r>
            <a:endParaRPr lang="nl-NL" sz="3600" dirty="0">
              <a:solidFill>
                <a:srgbClr val="FFFF00"/>
              </a:solidFill>
              <a:latin typeface="Comic Sans MS"/>
              <a:cs typeface="Comic Sans MS"/>
            </a:endParaRPr>
          </a:p>
        </p:txBody>
      </p:sp>
      <p:sp>
        <p:nvSpPr>
          <p:cNvPr id="5" name="Tekstvak 4"/>
          <p:cNvSpPr txBox="1"/>
          <p:nvPr/>
        </p:nvSpPr>
        <p:spPr>
          <a:xfrm>
            <a:off x="552092" y="905390"/>
            <a:ext cx="7832783" cy="1569660"/>
          </a:xfrm>
          <a:prstGeom prst="rect">
            <a:avLst/>
          </a:prstGeom>
          <a:noFill/>
        </p:spPr>
        <p:txBody>
          <a:bodyPr wrap="square" rtlCol="0">
            <a:spAutoFit/>
          </a:bodyPr>
          <a:lstStyle/>
          <a:p>
            <a:r>
              <a:rPr lang="nl-NL" sz="2400" dirty="0" smtClean="0">
                <a:solidFill>
                  <a:srgbClr val="FFFF00"/>
                </a:solidFill>
                <a:latin typeface="Comic Sans MS" panose="030F0702030302020204" pitchFamily="66" charset="0"/>
              </a:rPr>
              <a:t>De Physclips zijn korte animaties, zonder knoppen waarmee je variabelen kunt instellen. Het aardige van dit type is het bewegende beeld. Leuk voor een korte inleiding. Bijvoorbeeld een crash.</a:t>
            </a:r>
            <a:endParaRPr lang="nl-NL" sz="2400" dirty="0">
              <a:solidFill>
                <a:srgbClr val="FFFF00"/>
              </a:solidFill>
              <a:latin typeface="Comic Sans MS" panose="030F0702030302020204" pitchFamily="66" charset="0"/>
            </a:endParaRPr>
          </a:p>
        </p:txBody>
      </p:sp>
    </p:spTree>
    <p:controls>
      <mc:AlternateContent xmlns:mc="http://schemas.openxmlformats.org/markup-compatibility/2006">
        <mc:Choice xmlns:v="urn:schemas-microsoft-com:vml" Requires="v">
          <p:control spid="13324" name="ShockwaveFlash1" r:id="rId2" imgW="7629480" imgH="4316400"/>
        </mc:Choice>
        <mc:Fallback>
          <p:control name="ShockwaveFlash1" r:id="rId2" imgW="7629480" imgH="4316400">
            <p:pic>
              <p:nvPicPr>
                <p:cNvPr id="3" name="ShockwaveFlash1"/>
                <p:cNvPicPr>
                  <a:picLocks/>
                </p:cNvPicPr>
                <p:nvPr/>
              </p:nvPicPr>
              <p:blipFill>
                <a:blip r:embed="rId4"/>
                <a:stretch>
                  <a:fillRect/>
                </a:stretch>
              </p:blipFill>
              <p:spPr>
                <a:xfrm>
                  <a:off x="850900" y="2541588"/>
                  <a:ext cx="7629525" cy="4316412"/>
                </a:xfrm>
                <a:prstGeom prst="rect">
                  <a:avLst/>
                </a:prstGeom>
              </p:spPr>
            </p:pic>
          </p:control>
        </mc:Fallback>
      </mc:AlternateContent>
    </p:controls>
    <p:extLst>
      <p:ext uri="{BB962C8B-B14F-4D97-AF65-F5344CB8AC3E}">
        <p14:creationId xmlns:p14="http://schemas.microsoft.com/office/powerpoint/2010/main" val="1499218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978207" y="255062"/>
            <a:ext cx="5582674" cy="646331"/>
          </a:xfrm>
          <a:prstGeom prst="rect">
            <a:avLst/>
          </a:prstGeom>
          <a:noFill/>
        </p:spPr>
        <p:txBody>
          <a:bodyPr wrap="square" rtlCol="0">
            <a:spAutoFit/>
          </a:bodyPr>
          <a:lstStyle/>
          <a:p>
            <a:r>
              <a:rPr lang="nl-NL" sz="3600" dirty="0" smtClean="0">
                <a:solidFill>
                  <a:srgbClr val="FFFF00"/>
                </a:solidFill>
                <a:latin typeface="Comic Sans MS"/>
                <a:cs typeface="Comic Sans MS"/>
              </a:rPr>
              <a:t>Waar kan ik het vinden?</a:t>
            </a:r>
            <a:endParaRPr lang="nl-NL" sz="3600" dirty="0">
              <a:solidFill>
                <a:srgbClr val="FFFF00"/>
              </a:solidFill>
              <a:latin typeface="Comic Sans MS"/>
              <a:cs typeface="Comic Sans MS"/>
            </a:endParaRPr>
          </a:p>
        </p:txBody>
      </p:sp>
      <p:sp>
        <p:nvSpPr>
          <p:cNvPr id="3" name="Rechthoek 2"/>
          <p:cNvSpPr/>
          <p:nvPr/>
        </p:nvSpPr>
        <p:spPr>
          <a:xfrm>
            <a:off x="215660" y="1337420"/>
            <a:ext cx="7272068" cy="830997"/>
          </a:xfrm>
          <a:prstGeom prst="rect">
            <a:avLst/>
          </a:prstGeom>
        </p:spPr>
        <p:txBody>
          <a:bodyPr wrap="square">
            <a:spAutoFit/>
          </a:bodyPr>
          <a:lstStyle/>
          <a:p>
            <a:pPr>
              <a:spcAft>
                <a:spcPts val="0"/>
              </a:spcAft>
            </a:pPr>
            <a:r>
              <a:rPr lang="nl-NL" sz="2400" u="sng" dirty="0">
                <a:solidFill>
                  <a:schemeClr val="bg1"/>
                </a:solidFill>
                <a:latin typeface="Comic Sans MS" panose="030F0702030302020204" pitchFamily="66" charset="0"/>
                <a:ea typeface="Calibri" panose="020F0502020204030204" pitchFamily="34" charset="0"/>
                <a:hlinkClick r:id="rId2"/>
              </a:rPr>
              <a:t>http://</a:t>
            </a:r>
            <a:r>
              <a:rPr lang="nl-NL" sz="2400" u="sng" dirty="0" smtClean="0">
                <a:solidFill>
                  <a:schemeClr val="bg1"/>
                </a:solidFill>
                <a:latin typeface="Comic Sans MS" panose="030F0702030302020204" pitchFamily="66" charset="0"/>
                <a:ea typeface="Calibri" panose="020F0502020204030204" pitchFamily="34" charset="0"/>
                <a:hlinkClick r:id="rId2"/>
              </a:rPr>
              <a:t>phet.colorado.edu/nl/simulations</a:t>
            </a:r>
            <a:r>
              <a:rPr lang="nl-NL" sz="2400" u="sng" dirty="0" smtClean="0">
                <a:solidFill>
                  <a:schemeClr val="bg1"/>
                </a:solidFill>
                <a:latin typeface="Comic Sans MS" panose="030F0702030302020204" pitchFamily="66" charset="0"/>
                <a:ea typeface="Calibri" panose="020F0502020204030204" pitchFamily="34" charset="0"/>
              </a:rPr>
              <a:t> </a:t>
            </a:r>
            <a:r>
              <a:rPr lang="nl-NL" sz="2400" dirty="0">
                <a:solidFill>
                  <a:schemeClr val="bg1"/>
                </a:solidFill>
                <a:latin typeface="Comic Sans MS" panose="030F0702030302020204" pitchFamily="66" charset="0"/>
                <a:ea typeface="Calibri" panose="020F0502020204030204" pitchFamily="34" charset="0"/>
              </a:rPr>
              <a:t>	</a:t>
            </a:r>
            <a:endParaRPr lang="nl-NL" sz="2400" dirty="0" smtClean="0">
              <a:solidFill>
                <a:schemeClr val="bg1"/>
              </a:solidFill>
              <a:latin typeface="Comic Sans MS" panose="030F0702030302020204" pitchFamily="66" charset="0"/>
              <a:ea typeface="Calibri" panose="020F0502020204030204" pitchFamily="34" charset="0"/>
            </a:endParaRPr>
          </a:p>
          <a:p>
            <a:pPr>
              <a:spcAft>
                <a:spcPts val="0"/>
              </a:spcAft>
            </a:pPr>
            <a:r>
              <a:rPr lang="nl-NL" sz="2400" b="1" u="sng" dirty="0" smtClean="0">
                <a:latin typeface="Comic Sans MS" panose="030F0702030302020204" pitchFamily="66" charset="0"/>
                <a:ea typeface="Calibri" panose="020F0502020204030204" pitchFamily="34" charset="0"/>
              </a:rPr>
              <a:t>de</a:t>
            </a:r>
            <a:r>
              <a:rPr lang="nl-NL" sz="2400" dirty="0" smtClean="0">
                <a:latin typeface="Comic Sans MS" panose="030F0702030302020204" pitchFamily="66" charset="0"/>
                <a:ea typeface="Calibri" panose="020F0502020204030204" pitchFamily="34" charset="0"/>
              </a:rPr>
              <a:t> </a:t>
            </a:r>
            <a:r>
              <a:rPr lang="nl-NL" sz="2400" dirty="0">
                <a:latin typeface="Comic Sans MS" panose="030F0702030302020204" pitchFamily="66" charset="0"/>
                <a:ea typeface="Calibri" panose="020F0502020204030204" pitchFamily="34" charset="0"/>
              </a:rPr>
              <a:t>site – in het </a:t>
            </a:r>
            <a:r>
              <a:rPr lang="nl-NL" sz="2400" dirty="0" smtClean="0">
                <a:latin typeface="Comic Sans MS" panose="030F0702030302020204" pitchFamily="66" charset="0"/>
                <a:ea typeface="Calibri" panose="020F0502020204030204" pitchFamily="34" charset="0"/>
              </a:rPr>
              <a:t>Nederlands, steeds meer HTML5</a:t>
            </a:r>
            <a:endParaRPr lang="nl-NL" sz="2400" dirty="0">
              <a:effectLst/>
              <a:latin typeface="Comic Sans MS" panose="030F0702030302020204" pitchFamily="66" charset="0"/>
              <a:ea typeface="Calibri" panose="020F0502020204030204" pitchFamily="34" charset="0"/>
            </a:endParaRPr>
          </a:p>
        </p:txBody>
      </p:sp>
      <p:sp>
        <p:nvSpPr>
          <p:cNvPr id="4" name="Rechthoek 3"/>
          <p:cNvSpPr/>
          <p:nvPr/>
        </p:nvSpPr>
        <p:spPr>
          <a:xfrm>
            <a:off x="1733910" y="4761206"/>
            <a:ext cx="7832785" cy="1200329"/>
          </a:xfrm>
          <a:prstGeom prst="rect">
            <a:avLst/>
          </a:prstGeom>
        </p:spPr>
        <p:txBody>
          <a:bodyPr wrap="square">
            <a:spAutoFit/>
          </a:bodyPr>
          <a:lstStyle/>
          <a:p>
            <a:pPr>
              <a:spcAft>
                <a:spcPts val="0"/>
              </a:spcAft>
            </a:pPr>
            <a:r>
              <a:rPr lang="en-US" sz="2400" u="sng" dirty="0">
                <a:solidFill>
                  <a:schemeClr val="bg1"/>
                </a:solidFill>
                <a:latin typeface="Comic Sans MS" panose="030F0702030302020204" pitchFamily="66" charset="0"/>
                <a:ea typeface="Calibri" panose="020F0502020204030204" pitchFamily="34" charset="0"/>
                <a:hlinkClick r:id="rId3"/>
              </a:rPr>
              <a:t>http://www.vascak.cz/physicsanimations.php?l=nl</a:t>
            </a:r>
            <a:r>
              <a:rPr lang="en-US" sz="2400" dirty="0">
                <a:solidFill>
                  <a:schemeClr val="bg1"/>
                </a:solidFill>
                <a:latin typeface="Comic Sans MS" panose="030F0702030302020204" pitchFamily="66" charset="0"/>
                <a:ea typeface="Calibri" panose="020F0502020204030204" pitchFamily="34" charset="0"/>
              </a:rPr>
              <a:t> </a:t>
            </a:r>
            <a:endParaRPr lang="nl-NL" sz="2400" dirty="0">
              <a:solidFill>
                <a:schemeClr val="bg1"/>
              </a:solidFill>
              <a:latin typeface="Comic Sans MS" panose="030F0702030302020204" pitchFamily="66" charset="0"/>
              <a:ea typeface="Calibri" panose="020F0502020204030204" pitchFamily="34" charset="0"/>
            </a:endParaRPr>
          </a:p>
          <a:p>
            <a:r>
              <a:rPr lang="nl-NL" sz="2400" dirty="0">
                <a:latin typeface="Comic Sans MS" panose="030F0702030302020204" pitchFamily="66" charset="0"/>
                <a:ea typeface="Calibri" panose="020F0502020204030204" pitchFamily="34" charset="0"/>
              </a:rPr>
              <a:t>Prachtige animaties in Nederlands, te koop voor tablet </a:t>
            </a:r>
            <a:r>
              <a:rPr lang="nl-NL" sz="2400" dirty="0" smtClean="0">
                <a:latin typeface="Comic Sans MS" panose="030F0702030302020204" pitchFamily="66" charset="0"/>
                <a:ea typeface="Calibri" panose="020F0502020204030204" pitchFamily="34" charset="0"/>
              </a:rPr>
              <a:t>(flash)</a:t>
            </a:r>
            <a:endParaRPr lang="nl-NL" sz="2400" dirty="0">
              <a:latin typeface="Comic Sans MS" panose="030F0702030302020204" pitchFamily="66" charset="0"/>
            </a:endParaRPr>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298" y="2469768"/>
            <a:ext cx="3838755" cy="1991039"/>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1470" y="2469767"/>
            <a:ext cx="4608368" cy="1990089"/>
          </a:xfrm>
          <a:prstGeom prst="rect">
            <a:avLst/>
          </a:prstGeom>
        </p:spPr>
      </p:pic>
    </p:spTree>
    <p:extLst>
      <p:ext uri="{BB962C8B-B14F-4D97-AF65-F5344CB8AC3E}">
        <p14:creationId xmlns:p14="http://schemas.microsoft.com/office/powerpoint/2010/main" val="1126231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905054" y="302990"/>
            <a:ext cx="6186523" cy="646331"/>
          </a:xfrm>
          <a:prstGeom prst="rect">
            <a:avLst/>
          </a:prstGeom>
          <a:noFill/>
        </p:spPr>
        <p:txBody>
          <a:bodyPr wrap="square" rtlCol="0">
            <a:spAutoFit/>
          </a:bodyPr>
          <a:lstStyle/>
          <a:p>
            <a:r>
              <a:rPr lang="nl-NL" sz="3600" dirty="0" smtClean="0">
                <a:solidFill>
                  <a:srgbClr val="FFFF00"/>
                </a:solidFill>
                <a:latin typeface="Comic Sans MS"/>
                <a:cs typeface="Comic Sans MS"/>
              </a:rPr>
              <a:t>Waar kan ik het vinden?</a:t>
            </a:r>
            <a:endParaRPr lang="nl-NL" sz="3600" dirty="0">
              <a:solidFill>
                <a:srgbClr val="FFFF00"/>
              </a:solidFill>
              <a:latin typeface="Comic Sans MS"/>
              <a:cs typeface="Comic Sans MS"/>
            </a:endParaRPr>
          </a:p>
        </p:txBody>
      </p:sp>
      <p:sp>
        <p:nvSpPr>
          <p:cNvPr id="3" name="Rechthoek 2"/>
          <p:cNvSpPr/>
          <p:nvPr/>
        </p:nvSpPr>
        <p:spPr>
          <a:xfrm>
            <a:off x="431321" y="1181191"/>
            <a:ext cx="8341743" cy="707886"/>
          </a:xfrm>
          <a:prstGeom prst="rect">
            <a:avLst/>
          </a:prstGeom>
        </p:spPr>
        <p:txBody>
          <a:bodyPr wrap="square">
            <a:spAutoFit/>
          </a:bodyPr>
          <a:lstStyle/>
          <a:p>
            <a:pPr>
              <a:spcAft>
                <a:spcPts val="0"/>
              </a:spcAft>
            </a:pPr>
            <a:r>
              <a:rPr lang="nl-NL" sz="2000" u="sng" dirty="0">
                <a:solidFill>
                  <a:schemeClr val="bg1"/>
                </a:solidFill>
                <a:latin typeface="Comic Sans MS" panose="030F0702030302020204" pitchFamily="66" charset="0"/>
                <a:ea typeface="Calibri" panose="020F0502020204030204" pitchFamily="34" charset="0"/>
                <a:hlinkClick r:id="rId2"/>
              </a:rPr>
              <a:t>http://thephysicsaviary.com/Physics/Programs/Labs/index.html</a:t>
            </a:r>
            <a:r>
              <a:rPr lang="nl-NL" sz="2000" dirty="0">
                <a:solidFill>
                  <a:schemeClr val="bg1"/>
                </a:solidFill>
                <a:latin typeface="Comic Sans MS" panose="030F0702030302020204" pitchFamily="66" charset="0"/>
                <a:ea typeface="Calibri" panose="020F0502020204030204" pitchFamily="34" charset="0"/>
              </a:rPr>
              <a:t> </a:t>
            </a:r>
          </a:p>
          <a:p>
            <a:pPr>
              <a:spcAft>
                <a:spcPts val="0"/>
              </a:spcAft>
            </a:pPr>
            <a:r>
              <a:rPr lang="nl-NL" sz="2000" dirty="0">
                <a:latin typeface="Comic Sans MS" panose="030F0702030302020204" pitchFamily="66" charset="0"/>
                <a:ea typeface="Calibri" panose="020F0502020204030204" pitchFamily="34" charset="0"/>
              </a:rPr>
              <a:t>Animaties in </a:t>
            </a:r>
            <a:r>
              <a:rPr lang="nl-NL" sz="2000" dirty="0" smtClean="0">
                <a:latin typeface="Comic Sans MS" panose="030F0702030302020204" pitchFamily="66" charset="0"/>
                <a:ea typeface="Calibri" panose="020F0502020204030204" pitchFamily="34" charset="0"/>
              </a:rPr>
              <a:t>HTML5</a:t>
            </a:r>
            <a:r>
              <a:rPr lang="nl-NL" sz="2000" dirty="0">
                <a:latin typeface="Comic Sans MS" panose="030F0702030302020204" pitchFamily="66" charset="0"/>
                <a:ea typeface="Calibri" panose="020F0502020204030204" pitchFamily="34" charset="0"/>
              </a:rPr>
              <a:t>. Met oefenmateriaal en games. Aan te bevelen!</a:t>
            </a:r>
            <a:endParaRPr lang="nl-NL" sz="2000" dirty="0">
              <a:effectLst/>
              <a:latin typeface="Comic Sans MS" panose="030F0702030302020204" pitchFamily="66" charset="0"/>
              <a:ea typeface="Calibri" panose="020F0502020204030204" pitchFamily="34" charset="0"/>
            </a:endParaRPr>
          </a:p>
        </p:txBody>
      </p:sp>
      <p:sp>
        <p:nvSpPr>
          <p:cNvPr id="4" name="Rechthoek 3"/>
          <p:cNvSpPr/>
          <p:nvPr/>
        </p:nvSpPr>
        <p:spPr>
          <a:xfrm>
            <a:off x="621101" y="5564688"/>
            <a:ext cx="6305909" cy="707886"/>
          </a:xfrm>
          <a:prstGeom prst="rect">
            <a:avLst/>
          </a:prstGeom>
        </p:spPr>
        <p:txBody>
          <a:bodyPr wrap="square">
            <a:spAutoFit/>
          </a:bodyPr>
          <a:lstStyle/>
          <a:p>
            <a:pPr>
              <a:spcAft>
                <a:spcPts val="0"/>
              </a:spcAft>
            </a:pPr>
            <a:r>
              <a:rPr lang="nl-NL" sz="2000" u="sng" dirty="0">
                <a:solidFill>
                  <a:schemeClr val="bg1"/>
                </a:solidFill>
                <a:latin typeface="Comic Sans MS" panose="030F0702030302020204" pitchFamily="66" charset="0"/>
                <a:ea typeface="Calibri" panose="020F0502020204030204" pitchFamily="34" charset="0"/>
                <a:hlinkClick r:id="rId3"/>
              </a:rPr>
              <a:t>http://physics.bu.edu/~duffy/classroom.html</a:t>
            </a:r>
            <a:r>
              <a:rPr lang="nl-NL" sz="2000" dirty="0">
                <a:solidFill>
                  <a:schemeClr val="bg1"/>
                </a:solidFill>
                <a:latin typeface="Comic Sans MS" panose="030F0702030302020204" pitchFamily="66" charset="0"/>
                <a:ea typeface="Calibri" panose="020F0502020204030204" pitchFamily="34" charset="0"/>
              </a:rPr>
              <a:t> </a:t>
            </a:r>
          </a:p>
          <a:p>
            <a:pPr>
              <a:spcAft>
                <a:spcPts val="0"/>
              </a:spcAft>
            </a:pPr>
            <a:r>
              <a:rPr lang="nl-NL" sz="2000" dirty="0">
                <a:latin typeface="Comic Sans MS" panose="030F0702030302020204" pitchFamily="66" charset="0"/>
                <a:ea typeface="Calibri" panose="020F0502020204030204" pitchFamily="34" charset="0"/>
              </a:rPr>
              <a:t>Gebruik hier de </a:t>
            </a:r>
            <a:r>
              <a:rPr lang="nl-NL" sz="2000" dirty="0" smtClean="0">
                <a:latin typeface="Comic Sans MS" panose="030F0702030302020204" pitchFamily="66" charset="0"/>
                <a:ea typeface="Calibri" panose="020F0502020204030204" pitchFamily="34" charset="0"/>
              </a:rPr>
              <a:t>HTML5-animaties</a:t>
            </a:r>
            <a:endParaRPr lang="nl-NL" sz="2000" dirty="0">
              <a:effectLst/>
              <a:latin typeface="Comic Sans MS" panose="030F0702030302020204" pitchFamily="66" charset="0"/>
              <a:ea typeface="Calibri" panose="020F0502020204030204" pitchFamily="34" charset="0"/>
            </a:endParaRPr>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924" y="2502189"/>
            <a:ext cx="4821751" cy="2414867"/>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1124" y="2036575"/>
            <a:ext cx="3548512" cy="3355327"/>
          </a:xfrm>
          <a:prstGeom prst="rect">
            <a:avLst/>
          </a:prstGeom>
        </p:spPr>
      </p:pic>
    </p:spTree>
    <p:extLst>
      <p:ext uri="{BB962C8B-B14F-4D97-AF65-F5344CB8AC3E}">
        <p14:creationId xmlns:p14="http://schemas.microsoft.com/office/powerpoint/2010/main" val="2655836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905054" y="302990"/>
            <a:ext cx="6186523" cy="646331"/>
          </a:xfrm>
          <a:prstGeom prst="rect">
            <a:avLst/>
          </a:prstGeom>
          <a:noFill/>
        </p:spPr>
        <p:txBody>
          <a:bodyPr wrap="square" rtlCol="0">
            <a:spAutoFit/>
          </a:bodyPr>
          <a:lstStyle/>
          <a:p>
            <a:r>
              <a:rPr lang="nl-NL" sz="3600" dirty="0" smtClean="0">
                <a:solidFill>
                  <a:srgbClr val="FFFF00"/>
                </a:solidFill>
                <a:latin typeface="Comic Sans MS"/>
                <a:cs typeface="Comic Sans MS"/>
              </a:rPr>
              <a:t>Waar kan ik het vinden?</a:t>
            </a:r>
            <a:endParaRPr lang="nl-NL" sz="3600" dirty="0">
              <a:solidFill>
                <a:srgbClr val="FFFF00"/>
              </a:solidFill>
              <a:latin typeface="Comic Sans MS"/>
              <a:cs typeface="Comic Sans MS"/>
            </a:endParaRPr>
          </a:p>
        </p:txBody>
      </p:sp>
      <p:sp>
        <p:nvSpPr>
          <p:cNvPr id="3" name="Rechthoek 2"/>
          <p:cNvSpPr/>
          <p:nvPr/>
        </p:nvSpPr>
        <p:spPr>
          <a:xfrm>
            <a:off x="396816" y="1164891"/>
            <a:ext cx="7634376" cy="707886"/>
          </a:xfrm>
          <a:prstGeom prst="rect">
            <a:avLst/>
          </a:prstGeom>
        </p:spPr>
        <p:txBody>
          <a:bodyPr wrap="square">
            <a:spAutoFit/>
          </a:bodyPr>
          <a:lstStyle/>
          <a:p>
            <a:pPr>
              <a:spcAft>
                <a:spcPts val="0"/>
              </a:spcAft>
            </a:pPr>
            <a:r>
              <a:rPr lang="en-US" sz="2000" u="sng" dirty="0">
                <a:solidFill>
                  <a:schemeClr val="bg1"/>
                </a:solidFill>
                <a:latin typeface="Comic Sans MS" panose="030F0702030302020204" pitchFamily="66" charset="0"/>
                <a:ea typeface="Calibri" panose="020F0502020204030204" pitchFamily="34" charset="0"/>
                <a:hlinkClick r:id="rId2"/>
              </a:rPr>
              <a:t>http://www.physicsclassroom.com/Physics-Interactives</a:t>
            </a:r>
            <a:r>
              <a:rPr lang="en-US" sz="2000" dirty="0">
                <a:solidFill>
                  <a:schemeClr val="bg1"/>
                </a:solidFill>
                <a:latin typeface="Comic Sans MS" panose="030F0702030302020204" pitchFamily="66" charset="0"/>
                <a:ea typeface="Calibri" panose="020F0502020204030204" pitchFamily="34" charset="0"/>
              </a:rPr>
              <a:t> </a:t>
            </a:r>
            <a:endParaRPr lang="en-US" sz="2000" dirty="0" smtClean="0">
              <a:solidFill>
                <a:schemeClr val="bg1"/>
              </a:solidFill>
              <a:latin typeface="Comic Sans MS" panose="030F0702030302020204" pitchFamily="66" charset="0"/>
              <a:ea typeface="Calibri" panose="020F0502020204030204" pitchFamily="34" charset="0"/>
            </a:endParaRPr>
          </a:p>
          <a:p>
            <a:pPr>
              <a:spcAft>
                <a:spcPts val="0"/>
              </a:spcAft>
            </a:pPr>
            <a:r>
              <a:rPr lang="nl-NL" sz="2000" dirty="0">
                <a:latin typeface="Comic Sans MS" panose="030F0702030302020204" pitchFamily="66" charset="0"/>
                <a:ea typeface="Calibri" panose="020F0502020204030204" pitchFamily="34" charset="0"/>
              </a:rPr>
              <a:t>n</a:t>
            </a:r>
            <a:r>
              <a:rPr lang="nl-NL" sz="2000" dirty="0" smtClean="0">
                <a:latin typeface="Comic Sans MS" panose="030F0702030302020204" pitchFamily="66" charset="0"/>
                <a:ea typeface="Calibri" panose="020F0502020204030204" pitchFamily="34" charset="0"/>
              </a:rPr>
              <a:t>ogal bewerkelijk om te demonstreren</a:t>
            </a:r>
            <a:endParaRPr lang="nl-NL" sz="2000" dirty="0">
              <a:effectLst/>
              <a:latin typeface="Comic Sans MS" panose="030F0702030302020204" pitchFamily="66" charset="0"/>
              <a:ea typeface="Calibri" panose="020F050202020403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02" y="2211458"/>
            <a:ext cx="3916392" cy="2598727"/>
          </a:xfrm>
          <a:prstGeom prst="rect">
            <a:avLst/>
          </a:prstGeom>
        </p:spPr>
      </p:pic>
      <p:sp>
        <p:nvSpPr>
          <p:cNvPr id="5" name="Rechthoek 4"/>
          <p:cNvSpPr/>
          <p:nvPr/>
        </p:nvSpPr>
        <p:spPr>
          <a:xfrm>
            <a:off x="426315" y="5227456"/>
            <a:ext cx="8527904" cy="707886"/>
          </a:xfrm>
          <a:prstGeom prst="rect">
            <a:avLst/>
          </a:prstGeom>
        </p:spPr>
        <p:txBody>
          <a:bodyPr wrap="square">
            <a:spAutoFit/>
          </a:bodyPr>
          <a:lstStyle/>
          <a:p>
            <a:pPr>
              <a:spcAft>
                <a:spcPts val="0"/>
              </a:spcAft>
            </a:pPr>
            <a:r>
              <a:rPr lang="nl-NL" sz="2000" u="sng" dirty="0">
                <a:solidFill>
                  <a:schemeClr val="bg1"/>
                </a:solidFill>
                <a:latin typeface="Comic Sans MS" panose="030F0702030302020204" pitchFamily="66" charset="0"/>
                <a:ea typeface="Calibri" panose="020F0502020204030204" pitchFamily="34" charset="0"/>
                <a:hlinkClick r:id="rId4"/>
              </a:rPr>
              <a:t>http://www.physics-chemistry-interactive-flash-animation.com/</a:t>
            </a:r>
            <a:r>
              <a:rPr lang="nl-NL" sz="2000" dirty="0">
                <a:solidFill>
                  <a:schemeClr val="bg1"/>
                </a:solidFill>
                <a:latin typeface="Comic Sans MS" panose="030F0702030302020204" pitchFamily="66" charset="0"/>
                <a:ea typeface="Calibri" panose="020F0502020204030204" pitchFamily="34" charset="0"/>
              </a:rPr>
              <a:t> </a:t>
            </a:r>
          </a:p>
          <a:p>
            <a:pPr>
              <a:spcAft>
                <a:spcPts val="0"/>
              </a:spcAft>
            </a:pPr>
            <a:r>
              <a:rPr lang="nl-NL" sz="2000" dirty="0" smtClean="0">
                <a:latin typeface="Comic Sans MS" panose="030F0702030302020204" pitchFamily="66" charset="0"/>
                <a:ea typeface="Calibri" panose="020F0502020204030204" pitchFamily="34" charset="0"/>
              </a:rPr>
              <a:t>ook geschikt voor </a:t>
            </a:r>
            <a:r>
              <a:rPr lang="nl-NL" sz="2000" dirty="0">
                <a:latin typeface="Comic Sans MS" panose="030F0702030302020204" pitchFamily="66" charset="0"/>
                <a:ea typeface="Calibri" panose="020F0502020204030204" pitchFamily="34" charset="0"/>
              </a:rPr>
              <a:t>de onderbouw</a:t>
            </a:r>
            <a:endParaRPr lang="nl-NL" sz="2000" dirty="0">
              <a:effectLst/>
              <a:latin typeface="Comic Sans MS" panose="030F0702030302020204" pitchFamily="66" charset="0"/>
              <a:ea typeface="Calibri" panose="020F0502020204030204" pitchFamily="34" charset="0"/>
            </a:endParaRPr>
          </a:p>
        </p:txBody>
      </p:sp>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8418" y="2211457"/>
            <a:ext cx="4695801" cy="2598727"/>
          </a:xfrm>
          <a:prstGeom prst="rect">
            <a:avLst/>
          </a:prstGeom>
        </p:spPr>
      </p:pic>
    </p:spTree>
    <p:extLst>
      <p:ext uri="{BB962C8B-B14F-4D97-AF65-F5344CB8AC3E}">
        <p14:creationId xmlns:p14="http://schemas.microsoft.com/office/powerpoint/2010/main" val="2884619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905054" y="302990"/>
            <a:ext cx="6186523" cy="646331"/>
          </a:xfrm>
          <a:prstGeom prst="rect">
            <a:avLst/>
          </a:prstGeom>
          <a:noFill/>
        </p:spPr>
        <p:txBody>
          <a:bodyPr wrap="square" rtlCol="0">
            <a:spAutoFit/>
          </a:bodyPr>
          <a:lstStyle/>
          <a:p>
            <a:r>
              <a:rPr lang="nl-NL" sz="3600" dirty="0" smtClean="0">
                <a:solidFill>
                  <a:srgbClr val="FFFF00"/>
                </a:solidFill>
                <a:latin typeface="Comic Sans MS"/>
                <a:cs typeface="Comic Sans MS"/>
              </a:rPr>
              <a:t>Waar kan ik het vinden?</a:t>
            </a:r>
            <a:endParaRPr lang="nl-NL" sz="3600" dirty="0">
              <a:solidFill>
                <a:srgbClr val="FFFF00"/>
              </a:solidFill>
              <a:latin typeface="Comic Sans MS"/>
              <a:cs typeface="Comic Sans MS"/>
            </a:endParaRPr>
          </a:p>
        </p:txBody>
      </p:sp>
      <p:sp>
        <p:nvSpPr>
          <p:cNvPr id="3" name="Rechthoek 2"/>
          <p:cNvSpPr/>
          <p:nvPr/>
        </p:nvSpPr>
        <p:spPr>
          <a:xfrm>
            <a:off x="655608" y="1285184"/>
            <a:ext cx="6961517" cy="830997"/>
          </a:xfrm>
          <a:prstGeom prst="rect">
            <a:avLst/>
          </a:prstGeom>
        </p:spPr>
        <p:txBody>
          <a:bodyPr wrap="square">
            <a:spAutoFit/>
          </a:bodyPr>
          <a:lstStyle/>
          <a:p>
            <a:pPr>
              <a:spcAft>
                <a:spcPts val="0"/>
              </a:spcAft>
            </a:pPr>
            <a:r>
              <a:rPr lang="nl-NL" sz="2400" u="sng" dirty="0">
                <a:solidFill>
                  <a:schemeClr val="bg1"/>
                </a:solidFill>
                <a:latin typeface="Comic Sans MS" panose="030F0702030302020204" pitchFamily="66" charset="0"/>
                <a:ea typeface="Calibri" panose="020F0502020204030204" pitchFamily="34" charset="0"/>
                <a:hlinkClick r:id="rId2"/>
              </a:rPr>
              <a:t>http://www.walter-fendt.de/html5/phnl/</a:t>
            </a:r>
            <a:r>
              <a:rPr lang="nl-NL" sz="2400" dirty="0">
                <a:solidFill>
                  <a:schemeClr val="bg1"/>
                </a:solidFill>
                <a:latin typeface="Comic Sans MS" panose="030F0702030302020204" pitchFamily="66" charset="0"/>
                <a:ea typeface="Calibri" panose="020F0502020204030204" pitchFamily="34" charset="0"/>
              </a:rPr>
              <a:t> </a:t>
            </a:r>
            <a:endParaRPr lang="nl-NL" sz="2400" dirty="0" smtClean="0">
              <a:solidFill>
                <a:schemeClr val="bg1"/>
              </a:solidFill>
              <a:latin typeface="Comic Sans MS" panose="030F0702030302020204" pitchFamily="66" charset="0"/>
              <a:ea typeface="Calibri" panose="020F0502020204030204" pitchFamily="34" charset="0"/>
            </a:endParaRPr>
          </a:p>
          <a:p>
            <a:pPr>
              <a:spcAft>
                <a:spcPts val="0"/>
              </a:spcAft>
            </a:pPr>
            <a:r>
              <a:rPr lang="nl-NL" sz="2400" dirty="0" smtClean="0">
                <a:latin typeface="Comic Sans MS" panose="030F0702030302020204" pitchFamily="66" charset="0"/>
                <a:ea typeface="Calibri" panose="020F0502020204030204" pitchFamily="34" charset="0"/>
              </a:rPr>
              <a:t>omgezet </a:t>
            </a:r>
            <a:r>
              <a:rPr lang="nl-NL" sz="2400" dirty="0">
                <a:latin typeface="Comic Sans MS" panose="030F0702030302020204" pitchFamily="66" charset="0"/>
                <a:ea typeface="Calibri" panose="020F0502020204030204" pitchFamily="34" charset="0"/>
              </a:rPr>
              <a:t>naar </a:t>
            </a:r>
            <a:r>
              <a:rPr lang="nl-NL" sz="2400" dirty="0" smtClean="0">
                <a:latin typeface="Comic Sans MS" panose="030F0702030302020204" pitchFamily="66" charset="0"/>
                <a:ea typeface="Calibri" panose="020F0502020204030204" pitchFamily="34" charset="0"/>
              </a:rPr>
              <a:t>HTML5 </a:t>
            </a:r>
            <a:r>
              <a:rPr lang="nl-NL" sz="2400" dirty="0">
                <a:latin typeface="Comic Sans MS" panose="030F0702030302020204" pitchFamily="66" charset="0"/>
                <a:ea typeface="Calibri" panose="020F0502020204030204" pitchFamily="34" charset="0"/>
              </a:rPr>
              <a:t>en nog steeds aardig</a:t>
            </a:r>
            <a:endParaRPr lang="nl-NL" sz="2400" dirty="0">
              <a:effectLst/>
              <a:latin typeface="Comic Sans MS" panose="030F0702030302020204" pitchFamily="66" charset="0"/>
              <a:ea typeface="Calibri" panose="020F0502020204030204" pitchFamily="34" charset="0"/>
            </a:endParaRPr>
          </a:p>
        </p:txBody>
      </p:sp>
      <p:sp>
        <p:nvSpPr>
          <p:cNvPr id="4" name="Rechthoek 3"/>
          <p:cNvSpPr/>
          <p:nvPr/>
        </p:nvSpPr>
        <p:spPr>
          <a:xfrm>
            <a:off x="655607" y="2249284"/>
            <a:ext cx="8143335" cy="830997"/>
          </a:xfrm>
          <a:prstGeom prst="rect">
            <a:avLst/>
          </a:prstGeom>
        </p:spPr>
        <p:txBody>
          <a:bodyPr wrap="square">
            <a:spAutoFit/>
          </a:bodyPr>
          <a:lstStyle/>
          <a:p>
            <a:r>
              <a:rPr lang="nl-NL" sz="2400" u="sng" dirty="0">
                <a:solidFill>
                  <a:schemeClr val="bg1"/>
                </a:solidFill>
                <a:latin typeface="Comic Sans MS" panose="030F0702030302020204" pitchFamily="66" charset="0"/>
                <a:ea typeface="Calibri" panose="020F0502020204030204" pitchFamily="34" charset="0"/>
                <a:hlinkClick r:id="rId3"/>
              </a:rPr>
              <a:t>http://surendranath.tripod.com/GPA/Menu.html#</a:t>
            </a:r>
            <a:r>
              <a:rPr lang="nl-NL" sz="2400" dirty="0">
                <a:solidFill>
                  <a:schemeClr val="bg1"/>
                </a:solidFill>
                <a:latin typeface="Comic Sans MS" panose="030F0702030302020204" pitchFamily="66" charset="0"/>
                <a:ea typeface="Calibri" panose="020F0502020204030204" pitchFamily="34" charset="0"/>
              </a:rPr>
              <a:t> </a:t>
            </a:r>
            <a:r>
              <a:rPr lang="nl-NL" sz="2400" dirty="0" smtClean="0">
                <a:solidFill>
                  <a:schemeClr val="bg1"/>
                </a:solidFill>
                <a:latin typeface="Comic Sans MS" panose="030F0702030302020204" pitchFamily="66" charset="0"/>
                <a:ea typeface="Calibri" panose="020F0502020204030204" pitchFamily="34" charset="0"/>
              </a:rPr>
              <a:t>ook </a:t>
            </a:r>
            <a:r>
              <a:rPr lang="nl-NL" sz="2400" dirty="0" err="1">
                <a:latin typeface="Comic Sans MS" panose="030F0702030302020204" pitchFamily="66" charset="0"/>
                <a:ea typeface="Calibri" panose="020F0502020204030204" pitchFamily="34" charset="0"/>
              </a:rPr>
              <a:t>Surendranath</a:t>
            </a:r>
            <a:r>
              <a:rPr lang="nl-NL" sz="2400" dirty="0">
                <a:latin typeface="Comic Sans MS" panose="030F0702030302020204" pitchFamily="66" charset="0"/>
                <a:ea typeface="Calibri" panose="020F0502020204030204" pitchFamily="34" charset="0"/>
              </a:rPr>
              <a:t> zet de </a:t>
            </a:r>
            <a:r>
              <a:rPr lang="nl-NL" sz="2400" dirty="0" err="1">
                <a:latin typeface="Comic Sans MS" panose="030F0702030302020204" pitchFamily="66" charset="0"/>
                <a:ea typeface="Calibri" panose="020F0502020204030204" pitchFamily="34" charset="0"/>
              </a:rPr>
              <a:t>java</a:t>
            </a:r>
            <a:r>
              <a:rPr lang="nl-NL" sz="2400" dirty="0">
                <a:latin typeface="Comic Sans MS" panose="030F0702030302020204" pitchFamily="66" charset="0"/>
                <a:ea typeface="Calibri" panose="020F0502020204030204" pitchFamily="34" charset="0"/>
              </a:rPr>
              <a:t>-applets om naar </a:t>
            </a:r>
            <a:r>
              <a:rPr lang="nl-NL" sz="2400" dirty="0" smtClean="0">
                <a:latin typeface="Comic Sans MS" panose="030F0702030302020204" pitchFamily="66" charset="0"/>
                <a:ea typeface="Calibri" panose="020F0502020204030204" pitchFamily="34" charset="0"/>
              </a:rPr>
              <a:t>HTML5</a:t>
            </a:r>
            <a:endParaRPr lang="nl-NL" sz="2400" dirty="0">
              <a:latin typeface="Comic Sans MS" panose="030F0702030302020204" pitchFamily="66" charset="0"/>
            </a:endParaRPr>
          </a:p>
        </p:txBody>
      </p:sp>
      <p:sp>
        <p:nvSpPr>
          <p:cNvPr id="5" name="Rechthoek 4"/>
          <p:cNvSpPr/>
          <p:nvPr/>
        </p:nvSpPr>
        <p:spPr>
          <a:xfrm>
            <a:off x="655608" y="4241918"/>
            <a:ext cx="7530860" cy="830997"/>
          </a:xfrm>
          <a:prstGeom prst="rect">
            <a:avLst/>
          </a:prstGeom>
        </p:spPr>
        <p:txBody>
          <a:bodyPr wrap="square">
            <a:spAutoFit/>
          </a:bodyPr>
          <a:lstStyle/>
          <a:p>
            <a:pPr>
              <a:spcAft>
                <a:spcPts val="0"/>
              </a:spcAft>
            </a:pPr>
            <a:r>
              <a:rPr lang="nl-NL" sz="2400" u="sng" dirty="0">
                <a:solidFill>
                  <a:schemeClr val="bg1"/>
                </a:solidFill>
                <a:latin typeface="Comic Sans MS" panose="030F0702030302020204" pitchFamily="66" charset="0"/>
                <a:ea typeface="Calibri" panose="020F0502020204030204" pitchFamily="34" charset="0"/>
                <a:hlinkClick r:id="rId4"/>
              </a:rPr>
              <a:t>http://science.sbcc.edu/~physics/flash/</a:t>
            </a:r>
            <a:r>
              <a:rPr lang="nl-NL" sz="2400" dirty="0">
                <a:solidFill>
                  <a:schemeClr val="bg1"/>
                </a:solidFill>
                <a:latin typeface="Comic Sans MS" panose="030F0702030302020204" pitchFamily="66" charset="0"/>
                <a:ea typeface="Calibri" panose="020F0502020204030204" pitchFamily="34" charset="0"/>
              </a:rPr>
              <a:t>	</a:t>
            </a:r>
            <a:endParaRPr lang="nl-NL" sz="2400" dirty="0" smtClean="0">
              <a:solidFill>
                <a:schemeClr val="bg1"/>
              </a:solidFill>
              <a:latin typeface="Comic Sans MS" panose="030F0702030302020204" pitchFamily="66" charset="0"/>
              <a:ea typeface="Calibri" panose="020F0502020204030204" pitchFamily="34" charset="0"/>
            </a:endParaRPr>
          </a:p>
          <a:p>
            <a:pPr>
              <a:spcAft>
                <a:spcPts val="0"/>
              </a:spcAft>
            </a:pPr>
            <a:r>
              <a:rPr lang="en-US" sz="2400" dirty="0" smtClean="0">
                <a:latin typeface="Comic Sans MS" panose="030F0702030302020204" pitchFamily="66" charset="0"/>
                <a:ea typeface="Calibri" panose="020F0502020204030204" pitchFamily="34" charset="0"/>
              </a:rPr>
              <a:t>Physics </a:t>
            </a:r>
            <a:r>
              <a:rPr lang="en-US" sz="2400" dirty="0">
                <a:latin typeface="Comic Sans MS" panose="030F0702030302020204" pitchFamily="66" charset="0"/>
                <a:ea typeface="Calibri" panose="020F0502020204030204" pitchFamily="34" charset="0"/>
              </a:rPr>
              <a:t>Flash Animations by Don Ion</a:t>
            </a:r>
            <a:endParaRPr lang="nl-NL" sz="2400" dirty="0">
              <a:effectLst/>
              <a:latin typeface="Comic Sans MS" panose="030F0702030302020204" pitchFamily="66" charset="0"/>
              <a:ea typeface="Calibri" panose="020F0502020204030204" pitchFamily="34" charset="0"/>
            </a:endParaRPr>
          </a:p>
        </p:txBody>
      </p:sp>
      <p:sp>
        <p:nvSpPr>
          <p:cNvPr id="6" name="Rechthoek 5"/>
          <p:cNvSpPr/>
          <p:nvPr/>
        </p:nvSpPr>
        <p:spPr>
          <a:xfrm>
            <a:off x="655607" y="3330122"/>
            <a:ext cx="7349705" cy="830997"/>
          </a:xfrm>
          <a:prstGeom prst="rect">
            <a:avLst/>
          </a:prstGeom>
        </p:spPr>
        <p:txBody>
          <a:bodyPr wrap="square">
            <a:spAutoFit/>
          </a:bodyPr>
          <a:lstStyle/>
          <a:p>
            <a:pPr>
              <a:spcAft>
                <a:spcPts val="0"/>
              </a:spcAft>
            </a:pPr>
            <a:r>
              <a:rPr lang="en-US" sz="2400" u="sng" dirty="0">
                <a:solidFill>
                  <a:schemeClr val="bg1"/>
                </a:solidFill>
                <a:latin typeface="Comic Sans MS" panose="030F0702030302020204" pitchFamily="66" charset="0"/>
                <a:ea typeface="Calibri" panose="020F0502020204030204" pitchFamily="34" charset="0"/>
                <a:hlinkClick r:id="rId5"/>
              </a:rPr>
              <a:t>http://www.freezeray.com/physics.htm</a:t>
            </a:r>
            <a:r>
              <a:rPr lang="en-US" sz="2400" dirty="0">
                <a:solidFill>
                  <a:schemeClr val="bg1"/>
                </a:solidFill>
                <a:latin typeface="Comic Sans MS" panose="030F0702030302020204" pitchFamily="66" charset="0"/>
                <a:ea typeface="Calibri" panose="020F0502020204030204" pitchFamily="34" charset="0"/>
              </a:rPr>
              <a:t>		</a:t>
            </a:r>
            <a:endParaRPr lang="en-US" sz="2400" dirty="0" smtClean="0">
              <a:solidFill>
                <a:schemeClr val="bg1"/>
              </a:solidFill>
              <a:latin typeface="Comic Sans MS" panose="030F0702030302020204" pitchFamily="66" charset="0"/>
              <a:ea typeface="Calibri" panose="020F0502020204030204" pitchFamily="34" charset="0"/>
            </a:endParaRPr>
          </a:p>
          <a:p>
            <a:pPr>
              <a:spcAft>
                <a:spcPts val="0"/>
              </a:spcAft>
            </a:pPr>
            <a:r>
              <a:rPr lang="nl-NL" sz="2400" dirty="0" smtClean="0">
                <a:latin typeface="Comic Sans MS" panose="030F0702030302020204" pitchFamily="66" charset="0"/>
                <a:ea typeface="Calibri" panose="020F0502020204030204" pitchFamily="34" charset="0"/>
              </a:rPr>
              <a:t>veel </a:t>
            </a:r>
            <a:r>
              <a:rPr lang="nl-NL" sz="2400" dirty="0">
                <a:latin typeface="Comic Sans MS" panose="030F0702030302020204" pitchFamily="66" charset="0"/>
                <a:ea typeface="Calibri" panose="020F0502020204030204" pitchFamily="34" charset="0"/>
              </a:rPr>
              <a:t>leuke animaties</a:t>
            </a:r>
            <a:endParaRPr lang="nl-NL" sz="2400" dirty="0">
              <a:effectLst/>
              <a:latin typeface="Comic Sans MS" panose="030F0702030302020204" pitchFamily="66" charset="0"/>
              <a:ea typeface="Calibri" panose="020F0502020204030204" pitchFamily="34" charset="0"/>
            </a:endParaRPr>
          </a:p>
        </p:txBody>
      </p:sp>
      <p:sp>
        <p:nvSpPr>
          <p:cNvPr id="7" name="Rechthoek 6"/>
          <p:cNvSpPr/>
          <p:nvPr/>
        </p:nvSpPr>
        <p:spPr>
          <a:xfrm>
            <a:off x="655608" y="5336088"/>
            <a:ext cx="7901796" cy="830997"/>
          </a:xfrm>
          <a:prstGeom prst="rect">
            <a:avLst/>
          </a:prstGeom>
        </p:spPr>
        <p:txBody>
          <a:bodyPr wrap="square">
            <a:spAutoFit/>
          </a:bodyPr>
          <a:lstStyle/>
          <a:p>
            <a:pPr>
              <a:spcAft>
                <a:spcPts val="0"/>
              </a:spcAft>
            </a:pPr>
            <a:r>
              <a:rPr lang="nl-NL" sz="2400" u="sng" dirty="0">
                <a:solidFill>
                  <a:schemeClr val="bg1"/>
                </a:solidFill>
                <a:latin typeface="Comic Sans MS" panose="030F0702030302020204" pitchFamily="66" charset="0"/>
                <a:ea typeface="Calibri" panose="020F0502020204030204" pitchFamily="34" charset="0"/>
                <a:hlinkClick r:id="rId6"/>
              </a:rPr>
              <a:t>http://www.st-andrews.ac.uk/physics/quvis/</a:t>
            </a:r>
            <a:r>
              <a:rPr lang="nl-NL" sz="2400" dirty="0">
                <a:solidFill>
                  <a:schemeClr val="bg1"/>
                </a:solidFill>
                <a:latin typeface="Comic Sans MS" panose="030F0702030302020204" pitchFamily="66" charset="0"/>
                <a:ea typeface="Calibri" panose="020F0502020204030204" pitchFamily="34" charset="0"/>
              </a:rPr>
              <a:t> </a:t>
            </a:r>
            <a:r>
              <a:rPr lang="nl-NL" sz="2400" dirty="0" smtClean="0">
                <a:latin typeface="Comic Sans MS" panose="030F0702030302020204" pitchFamily="66" charset="0"/>
                <a:ea typeface="Calibri" panose="020F0502020204030204" pitchFamily="34" charset="0"/>
              </a:rPr>
              <a:t>quantummechanica – werkelijk prachtig</a:t>
            </a:r>
            <a:endParaRPr lang="nl-NL" sz="2400" dirty="0">
              <a:effectLst/>
              <a:latin typeface="Comic Sans MS" panose="030F0702030302020204" pitchFamily="66" charset="0"/>
              <a:ea typeface="Calibri" panose="020F0502020204030204" pitchFamily="34" charset="0"/>
            </a:endParaRPr>
          </a:p>
        </p:txBody>
      </p:sp>
    </p:spTree>
    <p:extLst>
      <p:ext uri="{BB962C8B-B14F-4D97-AF65-F5344CB8AC3E}">
        <p14:creationId xmlns:p14="http://schemas.microsoft.com/office/powerpoint/2010/main" val="1788596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21208" y="276657"/>
            <a:ext cx="8028432" cy="1200329"/>
          </a:xfrm>
          <a:prstGeom prst="rect">
            <a:avLst/>
          </a:prstGeom>
          <a:noFill/>
        </p:spPr>
        <p:txBody>
          <a:bodyPr wrap="square" rtlCol="0">
            <a:spAutoFit/>
          </a:bodyPr>
          <a:lstStyle/>
          <a:p>
            <a:pPr algn="ctr"/>
            <a:r>
              <a:rPr lang="nl-NL" sz="3600" dirty="0" smtClean="0">
                <a:solidFill>
                  <a:srgbClr val="FFFF00"/>
                </a:solidFill>
                <a:latin typeface="Comic Sans MS"/>
                <a:cs typeface="Comic Sans MS"/>
              </a:rPr>
              <a:t>Bij geluid is de luidspreker een mooi startpunt</a:t>
            </a:r>
            <a:endParaRPr lang="nl-NL" sz="3600" dirty="0">
              <a:solidFill>
                <a:srgbClr val="FFFF00"/>
              </a:solidFill>
              <a:latin typeface="Comic Sans MS"/>
              <a:cs typeface="Comic Sans MS"/>
            </a:endParaRPr>
          </a:p>
        </p:txBody>
      </p:sp>
    </p:spTree>
    <p:controls>
      <mc:AlternateContent xmlns:mc="http://schemas.openxmlformats.org/markup-compatibility/2006">
        <mc:Choice xmlns:v="urn:schemas-microsoft-com:vml" Requires="v">
          <p:control spid="2070" name="ShockwaveFlash1" r:id="rId2" imgW="8678880" imgH="5272200"/>
        </mc:Choice>
        <mc:Fallback>
          <p:control name="ShockwaveFlash1" r:id="rId2" imgW="8678880" imgH="5272200">
            <p:pic>
              <p:nvPicPr>
                <p:cNvPr id="3" name="ShockwaveFlash1"/>
                <p:cNvPicPr>
                  <a:picLocks/>
                </p:cNvPicPr>
                <p:nvPr/>
              </p:nvPicPr>
              <p:blipFill>
                <a:blip r:embed="rId4"/>
                <a:stretch>
                  <a:fillRect/>
                </a:stretch>
              </p:blipFill>
              <p:spPr>
                <a:xfrm>
                  <a:off x="255588" y="1476375"/>
                  <a:ext cx="8678862" cy="5272088"/>
                </a:xfrm>
                <a:prstGeom prst="rect">
                  <a:avLst/>
                </a:prstGeom>
              </p:spPr>
            </p:pic>
          </p:control>
        </mc:Fallback>
      </mc:AlternateContent>
    </p:controls>
    <p:extLst>
      <p:ext uri="{BB962C8B-B14F-4D97-AF65-F5344CB8AC3E}">
        <p14:creationId xmlns:p14="http://schemas.microsoft.com/office/powerpoint/2010/main" val="1359162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905054" y="302990"/>
            <a:ext cx="6186523" cy="646331"/>
          </a:xfrm>
          <a:prstGeom prst="rect">
            <a:avLst/>
          </a:prstGeom>
          <a:noFill/>
        </p:spPr>
        <p:txBody>
          <a:bodyPr wrap="square" rtlCol="0">
            <a:spAutoFit/>
          </a:bodyPr>
          <a:lstStyle/>
          <a:p>
            <a:r>
              <a:rPr lang="nl-NL" sz="3600" dirty="0" smtClean="0">
                <a:solidFill>
                  <a:srgbClr val="FFFF00"/>
                </a:solidFill>
                <a:latin typeface="Comic Sans MS"/>
                <a:cs typeface="Comic Sans MS"/>
              </a:rPr>
              <a:t>Waar kan ik het vinden?</a:t>
            </a:r>
            <a:endParaRPr lang="nl-NL" sz="3600" dirty="0">
              <a:solidFill>
                <a:srgbClr val="FFFF00"/>
              </a:solidFill>
              <a:latin typeface="Comic Sans MS"/>
              <a:cs typeface="Comic Sans MS"/>
            </a:endParaRPr>
          </a:p>
        </p:txBody>
      </p:sp>
      <p:sp>
        <p:nvSpPr>
          <p:cNvPr id="3" name="Rechthoek 2"/>
          <p:cNvSpPr/>
          <p:nvPr/>
        </p:nvSpPr>
        <p:spPr>
          <a:xfrm>
            <a:off x="905773" y="1231467"/>
            <a:ext cx="6763109" cy="830997"/>
          </a:xfrm>
          <a:prstGeom prst="rect">
            <a:avLst/>
          </a:prstGeom>
        </p:spPr>
        <p:txBody>
          <a:bodyPr wrap="square">
            <a:spAutoFit/>
          </a:bodyPr>
          <a:lstStyle/>
          <a:p>
            <a:pPr>
              <a:spcAft>
                <a:spcPts val="0"/>
              </a:spcAft>
            </a:pPr>
            <a:r>
              <a:rPr lang="nl-NL" sz="2400" u="sng" dirty="0">
                <a:solidFill>
                  <a:schemeClr val="bg1"/>
                </a:solidFill>
                <a:latin typeface="Comic Sans MS" panose="030F0702030302020204" pitchFamily="66" charset="0"/>
                <a:ea typeface="Calibri" panose="020F0502020204030204" pitchFamily="34" charset="0"/>
                <a:hlinkClick r:id="rId2"/>
              </a:rPr>
              <a:t>http://www.animations.physics.unsw.edu.au/</a:t>
            </a:r>
            <a:r>
              <a:rPr lang="nl-NL" sz="2400" dirty="0">
                <a:solidFill>
                  <a:schemeClr val="bg1"/>
                </a:solidFill>
                <a:latin typeface="Comic Sans MS" panose="030F0702030302020204" pitchFamily="66" charset="0"/>
                <a:ea typeface="Calibri" panose="020F0502020204030204" pitchFamily="34" charset="0"/>
              </a:rPr>
              <a:t>   </a:t>
            </a:r>
            <a:r>
              <a:rPr lang="nl-NL" sz="2400" dirty="0" smtClean="0">
                <a:latin typeface="Comic Sans MS" panose="030F0702030302020204" pitchFamily="66" charset="0"/>
                <a:ea typeface="Calibri" panose="020F0502020204030204" pitchFamily="34" charset="0"/>
              </a:rPr>
              <a:t>download </a:t>
            </a:r>
            <a:r>
              <a:rPr lang="nl-NL" sz="2400" dirty="0">
                <a:latin typeface="Comic Sans MS" panose="030F0702030302020204" pitchFamily="66" charset="0"/>
                <a:ea typeface="Calibri" panose="020F0502020204030204" pitchFamily="34" charset="0"/>
              </a:rPr>
              <a:t>mogelijk</a:t>
            </a:r>
            <a:endParaRPr lang="nl-NL" sz="2400" dirty="0">
              <a:effectLst/>
              <a:latin typeface="Comic Sans MS" panose="030F0702030302020204" pitchFamily="66" charset="0"/>
              <a:ea typeface="Calibri" panose="020F050202020403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88" y="2243397"/>
            <a:ext cx="4016404" cy="2464302"/>
          </a:xfrm>
          <a:prstGeom prst="rect">
            <a:avLst/>
          </a:prstGeom>
        </p:spPr>
      </p:pic>
      <p:sp>
        <p:nvSpPr>
          <p:cNvPr id="5" name="Rechthoek 4"/>
          <p:cNvSpPr/>
          <p:nvPr/>
        </p:nvSpPr>
        <p:spPr>
          <a:xfrm>
            <a:off x="267418" y="5040324"/>
            <a:ext cx="8635041" cy="1323439"/>
          </a:xfrm>
          <a:prstGeom prst="rect">
            <a:avLst/>
          </a:prstGeom>
        </p:spPr>
        <p:txBody>
          <a:bodyPr wrap="square">
            <a:spAutoFit/>
          </a:bodyPr>
          <a:lstStyle/>
          <a:p>
            <a:pPr>
              <a:spcAft>
                <a:spcPts val="0"/>
              </a:spcAft>
            </a:pPr>
            <a:r>
              <a:rPr lang="nl-NL" sz="2000" u="sng" dirty="0">
                <a:solidFill>
                  <a:schemeClr val="bg1"/>
                </a:solidFill>
                <a:latin typeface="Comic Sans MS" panose="030F0702030302020204" pitchFamily="66" charset="0"/>
                <a:ea typeface="Calibri" panose="020F0502020204030204" pitchFamily="34" charset="0"/>
                <a:hlinkClick r:id="rId4"/>
              </a:rPr>
              <a:t>http://</a:t>
            </a:r>
            <a:r>
              <a:rPr lang="nl-NL" sz="2000" u="sng" dirty="0" smtClean="0">
                <a:solidFill>
                  <a:schemeClr val="bg1"/>
                </a:solidFill>
                <a:latin typeface="Comic Sans MS" panose="030F0702030302020204" pitchFamily="66" charset="0"/>
                <a:ea typeface="Calibri" panose="020F0502020204030204" pitchFamily="34" charset="0"/>
                <a:hlinkClick r:id="rId4"/>
              </a:rPr>
              <a:t>www.upscale.utoronto.ca/GeneralInterest/Harrison/Flash/</a:t>
            </a:r>
            <a:endParaRPr lang="nl-NL" sz="2000" dirty="0" smtClean="0">
              <a:solidFill>
                <a:schemeClr val="bg1"/>
              </a:solidFill>
              <a:latin typeface="Comic Sans MS" panose="030F0702030302020204" pitchFamily="66" charset="0"/>
              <a:ea typeface="Calibri" panose="020F0502020204030204" pitchFamily="34" charset="0"/>
            </a:endParaRPr>
          </a:p>
          <a:p>
            <a:pPr>
              <a:spcAft>
                <a:spcPts val="0"/>
              </a:spcAft>
            </a:pPr>
            <a:r>
              <a:rPr lang="nl-NL" sz="2000" dirty="0">
                <a:latin typeface="Comic Sans MS" panose="030F0702030302020204" pitchFamily="66" charset="0"/>
                <a:ea typeface="Calibri" panose="020F0502020204030204" pitchFamily="34" charset="0"/>
              </a:rPr>
              <a:t>e</a:t>
            </a:r>
            <a:r>
              <a:rPr lang="nl-NL" sz="2000" dirty="0" smtClean="0">
                <a:latin typeface="Comic Sans MS" panose="030F0702030302020204" pitchFamily="66" charset="0"/>
                <a:ea typeface="Calibri" panose="020F0502020204030204" pitchFamily="34" charset="0"/>
              </a:rPr>
              <a:t>en grote </a:t>
            </a:r>
            <a:r>
              <a:rPr lang="nl-NL" sz="2000" dirty="0">
                <a:latin typeface="Comic Sans MS" panose="030F0702030302020204" pitchFamily="66" charset="0"/>
                <a:ea typeface="Calibri" panose="020F0502020204030204" pitchFamily="34" charset="0"/>
              </a:rPr>
              <a:t>verzameling</a:t>
            </a:r>
          </a:p>
          <a:p>
            <a:pPr>
              <a:spcAft>
                <a:spcPts val="0"/>
              </a:spcAft>
            </a:pPr>
            <a:r>
              <a:rPr lang="nl-NL" sz="2000" u="sng" dirty="0">
                <a:solidFill>
                  <a:schemeClr val="bg1"/>
                </a:solidFill>
                <a:latin typeface="Comic Sans MS" panose="030F0702030302020204" pitchFamily="66" charset="0"/>
                <a:ea typeface="Calibri" panose="020F0502020204030204" pitchFamily="34" charset="0"/>
                <a:hlinkClick r:id="rId5"/>
              </a:rPr>
              <a:t>http://jafrma.home.xs4all.nl/Harrison/</a:t>
            </a:r>
            <a:r>
              <a:rPr lang="nl-NL" sz="2000" dirty="0">
                <a:solidFill>
                  <a:schemeClr val="bg1"/>
                </a:solidFill>
                <a:latin typeface="Comic Sans MS" panose="030F0702030302020204" pitchFamily="66" charset="0"/>
                <a:ea typeface="Calibri" panose="020F0502020204030204" pitchFamily="34" charset="0"/>
              </a:rPr>
              <a:t>     		</a:t>
            </a:r>
            <a:endParaRPr lang="nl-NL" sz="2000" dirty="0" smtClean="0">
              <a:solidFill>
                <a:schemeClr val="bg1"/>
              </a:solidFill>
              <a:latin typeface="Comic Sans MS" panose="030F0702030302020204" pitchFamily="66" charset="0"/>
              <a:ea typeface="Calibri" panose="020F0502020204030204" pitchFamily="34" charset="0"/>
            </a:endParaRPr>
          </a:p>
          <a:p>
            <a:pPr>
              <a:spcAft>
                <a:spcPts val="0"/>
              </a:spcAft>
            </a:pPr>
            <a:r>
              <a:rPr lang="nl-NL" sz="2000" dirty="0" smtClean="0">
                <a:latin typeface="Comic Sans MS" panose="030F0702030302020204" pitchFamily="66" charset="0"/>
                <a:ea typeface="Calibri" panose="020F0502020204030204" pitchFamily="34" charset="0"/>
              </a:rPr>
              <a:t>dit is </a:t>
            </a:r>
            <a:r>
              <a:rPr lang="nl-NL" sz="2000" dirty="0">
                <a:latin typeface="Comic Sans MS" panose="030F0702030302020204" pitchFamily="66" charset="0"/>
                <a:ea typeface="Calibri" panose="020F0502020204030204" pitchFamily="34" charset="0"/>
              </a:rPr>
              <a:t>een Nederlandse </a:t>
            </a:r>
            <a:r>
              <a:rPr lang="nl-NL" sz="2000" dirty="0" err="1" smtClean="0">
                <a:latin typeface="Comic Sans MS" panose="030F0702030302020204" pitchFamily="66" charset="0"/>
                <a:ea typeface="Calibri" panose="020F0502020204030204" pitchFamily="34" charset="0"/>
              </a:rPr>
              <a:t>mirror</a:t>
            </a:r>
            <a:r>
              <a:rPr lang="nl-NL" sz="2000" dirty="0" smtClean="0">
                <a:latin typeface="Comic Sans MS" panose="030F0702030302020204" pitchFamily="66" charset="0"/>
                <a:ea typeface="Calibri" panose="020F0502020204030204" pitchFamily="34" charset="0"/>
              </a:rPr>
              <a:t>-site, maar beperkter</a:t>
            </a:r>
            <a:endParaRPr lang="nl-NL" sz="2000" dirty="0">
              <a:effectLst/>
              <a:latin typeface="Comic Sans MS" panose="030F0702030302020204" pitchFamily="66" charset="0"/>
              <a:ea typeface="Calibri" panose="020F0502020204030204" pitchFamily="34" charset="0"/>
            </a:endParaRPr>
          </a:p>
        </p:txBody>
      </p:sp>
      <p:pic>
        <p:nvPicPr>
          <p:cNvPr id="6" name="Afbeelding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6546" y="2243397"/>
            <a:ext cx="3955748" cy="2464302"/>
          </a:xfrm>
          <a:prstGeom prst="rect">
            <a:avLst/>
          </a:prstGeom>
        </p:spPr>
      </p:pic>
    </p:spTree>
    <p:extLst>
      <p:ext uri="{BB962C8B-B14F-4D97-AF65-F5344CB8AC3E}">
        <p14:creationId xmlns:p14="http://schemas.microsoft.com/office/powerpoint/2010/main" val="21338572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27804" y="1301961"/>
            <a:ext cx="8436634" cy="707886"/>
          </a:xfrm>
          <a:prstGeom prst="rect">
            <a:avLst/>
          </a:prstGeom>
        </p:spPr>
        <p:txBody>
          <a:bodyPr wrap="square">
            <a:spAutoFit/>
          </a:bodyPr>
          <a:lstStyle/>
          <a:p>
            <a:pPr>
              <a:spcAft>
                <a:spcPts val="0"/>
              </a:spcAft>
            </a:pPr>
            <a:r>
              <a:rPr lang="nl-NL" sz="2000" u="sng" dirty="0">
                <a:solidFill>
                  <a:srgbClr val="0000FF"/>
                </a:solidFill>
                <a:latin typeface="Comic Sans MS" panose="030F0702030302020204" pitchFamily="66" charset="0"/>
                <a:ea typeface="Calibri" panose="020F0502020204030204" pitchFamily="34" charset="0"/>
                <a:hlinkClick r:id="rId2"/>
              </a:rPr>
              <a:t>http://galileoandeinstein.physics.virginia.edu/more_stuff/flashlets/</a:t>
            </a:r>
            <a:endParaRPr lang="nl-NL" sz="2000" dirty="0">
              <a:latin typeface="Comic Sans MS" panose="030F0702030302020204" pitchFamily="66" charset="0"/>
              <a:ea typeface="Calibri" panose="020F0502020204030204" pitchFamily="34" charset="0"/>
            </a:endParaRPr>
          </a:p>
          <a:p>
            <a:r>
              <a:rPr lang="nl-NL" sz="2000" u="sng" dirty="0">
                <a:solidFill>
                  <a:srgbClr val="0000FF"/>
                </a:solidFill>
                <a:latin typeface="Comic Sans MS" panose="030F0702030302020204" pitchFamily="66" charset="0"/>
                <a:ea typeface="Calibri" panose="020F0502020204030204" pitchFamily="34" charset="0"/>
                <a:hlinkClick r:id="rId3"/>
              </a:rPr>
              <a:t>http://galileoandeinstein.physics.virginia.edu/more_stuff/Applets/</a:t>
            </a:r>
            <a:r>
              <a:rPr lang="nl-NL" sz="2000" dirty="0">
                <a:latin typeface="Comic Sans MS" panose="030F0702030302020204" pitchFamily="66" charset="0"/>
                <a:ea typeface="Calibri" panose="020F0502020204030204" pitchFamily="34" charset="0"/>
              </a:rPr>
              <a:t> </a:t>
            </a:r>
            <a:endParaRPr lang="nl-NL" sz="2000" dirty="0">
              <a:latin typeface="Comic Sans MS" panose="030F0702030302020204" pitchFamily="66" charset="0"/>
            </a:endParaRPr>
          </a:p>
        </p:txBody>
      </p:sp>
      <p:sp>
        <p:nvSpPr>
          <p:cNvPr id="3" name="Tekstvak 2"/>
          <p:cNvSpPr txBox="1"/>
          <p:nvPr/>
        </p:nvSpPr>
        <p:spPr>
          <a:xfrm>
            <a:off x="1905054" y="302990"/>
            <a:ext cx="6186523" cy="646331"/>
          </a:xfrm>
          <a:prstGeom prst="rect">
            <a:avLst/>
          </a:prstGeom>
          <a:noFill/>
        </p:spPr>
        <p:txBody>
          <a:bodyPr wrap="square" rtlCol="0">
            <a:spAutoFit/>
          </a:bodyPr>
          <a:lstStyle/>
          <a:p>
            <a:r>
              <a:rPr lang="nl-NL" sz="3600" dirty="0" smtClean="0">
                <a:solidFill>
                  <a:srgbClr val="FFFF00"/>
                </a:solidFill>
                <a:latin typeface="Comic Sans MS"/>
                <a:cs typeface="Comic Sans MS"/>
              </a:rPr>
              <a:t>Waar kan ik het vinden?</a:t>
            </a:r>
            <a:endParaRPr lang="nl-NL" sz="3600" dirty="0">
              <a:solidFill>
                <a:srgbClr val="FFFF00"/>
              </a:solidFill>
              <a:latin typeface="Comic Sans MS"/>
              <a:cs typeface="Comic Sans MS"/>
            </a:endParaRPr>
          </a:p>
        </p:txBody>
      </p:sp>
      <p:sp>
        <p:nvSpPr>
          <p:cNvPr id="4" name="Rechthoek 3"/>
          <p:cNvSpPr/>
          <p:nvPr/>
        </p:nvSpPr>
        <p:spPr>
          <a:xfrm>
            <a:off x="327804" y="2242717"/>
            <a:ext cx="8678173" cy="646331"/>
          </a:xfrm>
          <a:prstGeom prst="rect">
            <a:avLst/>
          </a:prstGeom>
        </p:spPr>
        <p:txBody>
          <a:bodyPr wrap="square">
            <a:spAutoFit/>
          </a:bodyPr>
          <a:lstStyle/>
          <a:p>
            <a:pPr>
              <a:spcAft>
                <a:spcPts val="0"/>
              </a:spcAft>
            </a:pPr>
            <a:r>
              <a:rPr lang="nl-NL" u="sng" dirty="0">
                <a:solidFill>
                  <a:srgbClr val="0000FF"/>
                </a:solidFill>
                <a:latin typeface="Comic Sans MS" panose="030F0702030302020204" pitchFamily="66" charset="0"/>
                <a:ea typeface="Calibri" panose="020F0502020204030204" pitchFamily="34" charset="0"/>
                <a:hlinkClick r:id="rId4"/>
              </a:rPr>
              <a:t>http://www.stmary.ws/HighSchool/Physics/home/animations3/default.htm</a:t>
            </a:r>
            <a:r>
              <a:rPr lang="nl-NL" dirty="0">
                <a:latin typeface="Comic Sans MS" panose="030F0702030302020204" pitchFamily="66" charset="0"/>
                <a:ea typeface="Calibri" panose="020F0502020204030204" pitchFamily="34" charset="0"/>
              </a:rPr>
              <a:t> </a:t>
            </a:r>
            <a:r>
              <a:rPr lang="nl-NL" dirty="0" smtClean="0">
                <a:latin typeface="Comic Sans MS" panose="030F0702030302020204" pitchFamily="66" charset="0"/>
                <a:ea typeface="Calibri" panose="020F0502020204030204" pitchFamily="34" charset="0"/>
              </a:rPr>
              <a:t>divers</a:t>
            </a:r>
            <a:r>
              <a:rPr lang="nl-NL" dirty="0">
                <a:latin typeface="Comic Sans MS" panose="030F0702030302020204" pitchFamily="66" charset="0"/>
                <a:ea typeface="Calibri" panose="020F0502020204030204" pitchFamily="34" charset="0"/>
              </a:rPr>
              <a:t>, </a:t>
            </a:r>
            <a:r>
              <a:rPr lang="nl-NL" dirty="0" smtClean="0">
                <a:latin typeface="Comic Sans MS" panose="030F0702030302020204" pitchFamily="66" charset="0"/>
                <a:ea typeface="Calibri" panose="020F0502020204030204" pitchFamily="34" charset="0"/>
              </a:rPr>
              <a:t>eenvoudig en in HTML5</a:t>
            </a:r>
            <a:endParaRPr lang="nl-NL" dirty="0">
              <a:effectLst/>
              <a:latin typeface="Comic Sans MS" panose="030F0702030302020204" pitchFamily="66" charset="0"/>
              <a:ea typeface="Calibri" panose="020F0502020204030204" pitchFamily="34" charset="0"/>
            </a:endParaRPr>
          </a:p>
        </p:txBody>
      </p:sp>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804" y="3821501"/>
            <a:ext cx="3760025" cy="2748771"/>
          </a:xfrm>
          <a:prstGeom prst="rect">
            <a:avLst/>
          </a:prstGeom>
        </p:spPr>
      </p:pic>
      <p:sp>
        <p:nvSpPr>
          <p:cNvPr id="6" name="Rechthoek 5"/>
          <p:cNvSpPr/>
          <p:nvPr/>
        </p:nvSpPr>
        <p:spPr>
          <a:xfrm>
            <a:off x="327804" y="2921169"/>
            <a:ext cx="8324490" cy="646331"/>
          </a:xfrm>
          <a:prstGeom prst="rect">
            <a:avLst/>
          </a:prstGeom>
        </p:spPr>
        <p:txBody>
          <a:bodyPr wrap="square">
            <a:spAutoFit/>
          </a:bodyPr>
          <a:lstStyle/>
          <a:p>
            <a:r>
              <a:rPr lang="nl-NL" u="sng" dirty="0">
                <a:solidFill>
                  <a:srgbClr val="0000FF"/>
                </a:solidFill>
                <a:latin typeface="Comic Sans MS" panose="030F0702030302020204" pitchFamily="66" charset="0"/>
                <a:ea typeface="Calibri" panose="020F0502020204030204" pitchFamily="34" charset="0"/>
                <a:hlinkClick r:id="rId6"/>
              </a:rPr>
              <a:t>http://www.virtphys.uni-bayreuth.de/</a:t>
            </a:r>
            <a:r>
              <a:rPr lang="nl-NL" dirty="0">
                <a:latin typeface="Comic Sans MS" panose="030F0702030302020204" pitchFamily="66" charset="0"/>
                <a:ea typeface="Calibri" panose="020F0502020204030204" pitchFamily="34" charset="0"/>
              </a:rPr>
              <a:t> 			</a:t>
            </a:r>
            <a:endParaRPr lang="nl-NL" dirty="0" smtClean="0">
              <a:latin typeface="Comic Sans MS" panose="030F0702030302020204" pitchFamily="66" charset="0"/>
              <a:ea typeface="Calibri" panose="020F0502020204030204" pitchFamily="34" charset="0"/>
            </a:endParaRPr>
          </a:p>
          <a:p>
            <a:r>
              <a:rPr lang="nl-NL" dirty="0" smtClean="0">
                <a:latin typeface="Comic Sans MS" panose="030F0702030302020204" pitchFamily="66" charset="0"/>
                <a:ea typeface="Calibri" panose="020F0502020204030204" pitchFamily="34" charset="0"/>
              </a:rPr>
              <a:t>meten </a:t>
            </a:r>
            <a:r>
              <a:rPr lang="nl-NL" dirty="0">
                <a:latin typeface="Comic Sans MS" panose="030F0702030302020204" pitchFamily="66" charset="0"/>
                <a:ea typeface="Calibri" panose="020F0502020204030204" pitchFamily="34" charset="0"/>
              </a:rPr>
              <a:t>via flashfilms / te </a:t>
            </a:r>
            <a:r>
              <a:rPr lang="nl-NL" dirty="0" smtClean="0">
                <a:latin typeface="Comic Sans MS" panose="030F0702030302020204" pitchFamily="66" charset="0"/>
                <a:ea typeface="Calibri" panose="020F0502020204030204" pitchFamily="34" charset="0"/>
              </a:rPr>
              <a:t>downloaden – ook </a:t>
            </a:r>
            <a:r>
              <a:rPr lang="nl-NL" dirty="0" err="1" smtClean="0">
                <a:latin typeface="Comic Sans MS" panose="030F0702030302020204" pitchFamily="66" charset="0"/>
                <a:ea typeface="Calibri" panose="020F0502020204030204" pitchFamily="34" charset="0"/>
              </a:rPr>
              <a:t>geogebra</a:t>
            </a:r>
            <a:endParaRPr lang="nl-NL" dirty="0">
              <a:latin typeface="Comic Sans MS" panose="030F0702030302020204" pitchFamily="66" charset="0"/>
            </a:endParaRPr>
          </a:p>
        </p:txBody>
      </p:sp>
      <p:pic>
        <p:nvPicPr>
          <p:cNvPr id="7" name="Afbeelding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6723" y="3821501"/>
            <a:ext cx="4502989" cy="2779230"/>
          </a:xfrm>
          <a:prstGeom prst="rect">
            <a:avLst/>
          </a:prstGeom>
        </p:spPr>
      </p:pic>
    </p:spTree>
    <p:extLst>
      <p:ext uri="{BB962C8B-B14F-4D97-AF65-F5344CB8AC3E}">
        <p14:creationId xmlns:p14="http://schemas.microsoft.com/office/powerpoint/2010/main" val="1027270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905054" y="302990"/>
            <a:ext cx="6186523" cy="646331"/>
          </a:xfrm>
          <a:prstGeom prst="rect">
            <a:avLst/>
          </a:prstGeom>
          <a:noFill/>
        </p:spPr>
        <p:txBody>
          <a:bodyPr wrap="square" rtlCol="0">
            <a:spAutoFit/>
          </a:bodyPr>
          <a:lstStyle/>
          <a:p>
            <a:r>
              <a:rPr lang="nl-NL" sz="3600" dirty="0" smtClean="0">
                <a:solidFill>
                  <a:srgbClr val="FFFF00"/>
                </a:solidFill>
                <a:latin typeface="Comic Sans MS"/>
                <a:cs typeface="Comic Sans MS"/>
              </a:rPr>
              <a:t>Waar kan ik het vinden?</a:t>
            </a:r>
            <a:endParaRPr lang="nl-NL" sz="3600" dirty="0">
              <a:solidFill>
                <a:srgbClr val="FFFF00"/>
              </a:solidFill>
              <a:latin typeface="Comic Sans MS"/>
              <a:cs typeface="Comic Sans MS"/>
            </a:endParaRPr>
          </a:p>
        </p:txBody>
      </p:sp>
      <p:sp>
        <p:nvSpPr>
          <p:cNvPr id="3" name="Rechthoek 2"/>
          <p:cNvSpPr/>
          <p:nvPr/>
        </p:nvSpPr>
        <p:spPr>
          <a:xfrm>
            <a:off x="715992" y="1139012"/>
            <a:ext cx="7643004" cy="707886"/>
          </a:xfrm>
          <a:prstGeom prst="rect">
            <a:avLst/>
          </a:prstGeom>
        </p:spPr>
        <p:txBody>
          <a:bodyPr wrap="square">
            <a:spAutoFit/>
          </a:bodyPr>
          <a:lstStyle/>
          <a:p>
            <a:pPr>
              <a:spcAft>
                <a:spcPts val="0"/>
              </a:spcAft>
            </a:pPr>
            <a:r>
              <a:rPr lang="nl-NL" sz="2000" u="sng" dirty="0">
                <a:solidFill>
                  <a:srgbClr val="0000FF"/>
                </a:solidFill>
                <a:latin typeface="Comic Sans MS" panose="030F0702030302020204" pitchFamily="66" charset="0"/>
                <a:ea typeface="Calibri" panose="020F0502020204030204" pitchFamily="34" charset="0"/>
                <a:hlinkClick r:id="rId2"/>
              </a:rPr>
              <a:t>http://shadowandsubstance.com/</a:t>
            </a:r>
            <a:r>
              <a:rPr lang="nl-NL" sz="2000" dirty="0">
                <a:latin typeface="Comic Sans MS" panose="030F0702030302020204" pitchFamily="66" charset="0"/>
                <a:ea typeface="Calibri" panose="020F0502020204030204" pitchFamily="34" charset="0"/>
              </a:rPr>
              <a:t>				</a:t>
            </a:r>
            <a:endParaRPr lang="nl-NL" sz="2000" dirty="0" smtClean="0">
              <a:latin typeface="Comic Sans MS" panose="030F0702030302020204" pitchFamily="66" charset="0"/>
              <a:ea typeface="Calibri" panose="020F0502020204030204" pitchFamily="34" charset="0"/>
            </a:endParaRPr>
          </a:p>
          <a:p>
            <a:pPr>
              <a:spcAft>
                <a:spcPts val="0"/>
              </a:spcAft>
            </a:pPr>
            <a:r>
              <a:rPr lang="nl-NL" sz="2000" dirty="0">
                <a:latin typeface="Comic Sans MS" panose="030F0702030302020204" pitchFamily="66" charset="0"/>
                <a:ea typeface="Calibri" panose="020F0502020204030204" pitchFamily="34" charset="0"/>
              </a:rPr>
              <a:t>a</a:t>
            </a:r>
            <a:r>
              <a:rPr lang="nl-NL" sz="2000" dirty="0" smtClean="0">
                <a:latin typeface="Comic Sans MS" panose="030F0702030302020204" pitchFamily="66" charset="0"/>
                <a:ea typeface="Calibri" panose="020F0502020204030204" pitchFamily="34" charset="0"/>
              </a:rPr>
              <a:t>ctuele sterrenkunde </a:t>
            </a:r>
            <a:r>
              <a:rPr lang="nl-NL" sz="2000" dirty="0">
                <a:latin typeface="Comic Sans MS" panose="030F0702030302020204" pitchFamily="66" charset="0"/>
                <a:ea typeface="Calibri" panose="020F0502020204030204" pitchFamily="34" charset="0"/>
              </a:rPr>
              <a:t>- waarnemingen</a:t>
            </a:r>
            <a:endParaRPr lang="nl-NL" sz="2000" dirty="0">
              <a:effectLst/>
              <a:latin typeface="Comic Sans MS" panose="030F0702030302020204" pitchFamily="66" charset="0"/>
              <a:ea typeface="Calibri" panose="020F0502020204030204" pitchFamily="34" charset="0"/>
            </a:endParaRPr>
          </a:p>
        </p:txBody>
      </p:sp>
      <p:sp>
        <p:nvSpPr>
          <p:cNvPr id="4" name="Rechthoek 3"/>
          <p:cNvSpPr/>
          <p:nvPr/>
        </p:nvSpPr>
        <p:spPr>
          <a:xfrm>
            <a:off x="715991" y="1873103"/>
            <a:ext cx="7246190" cy="707886"/>
          </a:xfrm>
          <a:prstGeom prst="rect">
            <a:avLst/>
          </a:prstGeom>
        </p:spPr>
        <p:txBody>
          <a:bodyPr wrap="square">
            <a:spAutoFit/>
          </a:bodyPr>
          <a:lstStyle/>
          <a:p>
            <a:r>
              <a:rPr lang="nl-NL" sz="2000" u="sng" dirty="0">
                <a:solidFill>
                  <a:srgbClr val="0000FF"/>
                </a:solidFill>
                <a:latin typeface="Comic Sans MS" panose="030F0702030302020204" pitchFamily="66" charset="0"/>
                <a:ea typeface="Calibri" panose="020F0502020204030204" pitchFamily="34" charset="0"/>
                <a:hlinkClick r:id="rId3"/>
              </a:rPr>
              <a:t>http://</a:t>
            </a:r>
            <a:r>
              <a:rPr lang="nl-NL" sz="2000" u="sng" dirty="0" smtClean="0">
                <a:solidFill>
                  <a:srgbClr val="0000FF"/>
                </a:solidFill>
                <a:latin typeface="Comic Sans MS" panose="030F0702030302020204" pitchFamily="66" charset="0"/>
                <a:ea typeface="Calibri" panose="020F0502020204030204" pitchFamily="34" charset="0"/>
                <a:hlinkClick r:id="rId3"/>
              </a:rPr>
              <a:t>www.ionaphysics.org/lab/Explore/start.htm</a:t>
            </a:r>
            <a:r>
              <a:rPr lang="nl-NL" sz="2000" u="sng" dirty="0" smtClean="0">
                <a:solidFill>
                  <a:srgbClr val="0000FF"/>
                </a:solidFill>
                <a:latin typeface="Comic Sans MS" panose="030F0702030302020204" pitchFamily="66" charset="0"/>
                <a:ea typeface="Calibri" panose="020F0502020204030204" pitchFamily="34" charset="0"/>
              </a:rPr>
              <a:t> </a:t>
            </a:r>
          </a:p>
          <a:p>
            <a:r>
              <a:rPr lang="nl-NL" sz="2000" dirty="0">
                <a:latin typeface="Comic Sans MS" panose="030F0702030302020204" pitchFamily="66" charset="0"/>
                <a:ea typeface="Calibri" panose="020F0502020204030204" pitchFamily="34" charset="0"/>
              </a:rPr>
              <a:t>e</a:t>
            </a:r>
            <a:r>
              <a:rPr lang="nl-NL" sz="2000" dirty="0" smtClean="0">
                <a:latin typeface="Comic Sans MS" panose="030F0702030302020204" pitchFamily="66" charset="0"/>
                <a:ea typeface="Calibri" panose="020F0502020204030204" pitchFamily="34" charset="0"/>
              </a:rPr>
              <a:t>envoudige lay-out </a:t>
            </a:r>
            <a:endParaRPr lang="nl-NL" sz="2000" dirty="0">
              <a:latin typeface="Comic Sans MS" panose="030F0702030302020204" pitchFamily="66" charset="0"/>
            </a:endParaRPr>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018" y="3416060"/>
            <a:ext cx="3579242" cy="3148826"/>
          </a:xfrm>
          <a:prstGeom prst="rect">
            <a:avLst/>
          </a:prstGeom>
        </p:spPr>
      </p:pic>
      <p:sp>
        <p:nvSpPr>
          <p:cNvPr id="6" name="Rechthoek 5"/>
          <p:cNvSpPr/>
          <p:nvPr/>
        </p:nvSpPr>
        <p:spPr>
          <a:xfrm>
            <a:off x="715991" y="2578452"/>
            <a:ext cx="8126084" cy="707886"/>
          </a:xfrm>
          <a:prstGeom prst="rect">
            <a:avLst/>
          </a:prstGeom>
        </p:spPr>
        <p:txBody>
          <a:bodyPr wrap="square">
            <a:spAutoFit/>
          </a:bodyPr>
          <a:lstStyle/>
          <a:p>
            <a:pPr>
              <a:spcAft>
                <a:spcPts val="0"/>
              </a:spcAft>
            </a:pPr>
            <a:r>
              <a:rPr lang="nl-NL" sz="2000" u="sng" dirty="0">
                <a:solidFill>
                  <a:schemeClr val="bg1"/>
                </a:solidFill>
                <a:latin typeface="Comic Sans MS" panose="030F0702030302020204" pitchFamily="66" charset="0"/>
                <a:ea typeface="Calibri" panose="020F0502020204030204" pitchFamily="34" charset="0"/>
                <a:hlinkClick r:id="rId5"/>
              </a:rPr>
              <a:t>http://www.kcvs.ca/site/</a:t>
            </a:r>
            <a:r>
              <a:rPr lang="nl-NL" sz="2000" dirty="0">
                <a:solidFill>
                  <a:schemeClr val="bg1"/>
                </a:solidFill>
                <a:latin typeface="Comic Sans MS" panose="030F0702030302020204" pitchFamily="66" charset="0"/>
                <a:ea typeface="Calibri" panose="020F0502020204030204" pitchFamily="34" charset="0"/>
              </a:rPr>
              <a:t> 	 	 </a:t>
            </a:r>
            <a:endParaRPr lang="nl-NL" sz="2000" dirty="0" smtClean="0">
              <a:solidFill>
                <a:schemeClr val="bg1"/>
              </a:solidFill>
              <a:latin typeface="Comic Sans MS" panose="030F0702030302020204" pitchFamily="66" charset="0"/>
              <a:ea typeface="Calibri" panose="020F0502020204030204" pitchFamily="34" charset="0"/>
            </a:endParaRPr>
          </a:p>
          <a:p>
            <a:pPr>
              <a:spcAft>
                <a:spcPts val="0"/>
              </a:spcAft>
            </a:pPr>
            <a:r>
              <a:rPr lang="nl-NL" sz="2000" dirty="0" smtClean="0">
                <a:latin typeface="Comic Sans MS" panose="030F0702030302020204" pitchFamily="66" charset="0"/>
                <a:ea typeface="Calibri" panose="020F0502020204030204" pitchFamily="34" charset="0"/>
              </a:rPr>
              <a:t>zeker </a:t>
            </a:r>
            <a:r>
              <a:rPr lang="nl-NL" sz="2000" dirty="0">
                <a:latin typeface="Comic Sans MS" panose="030F0702030302020204" pitchFamily="66" charset="0"/>
                <a:ea typeface="Calibri" panose="020F0502020204030204" pitchFamily="34" charset="0"/>
              </a:rPr>
              <a:t>de moeite waard – modern / sterrenkunde</a:t>
            </a:r>
            <a:endParaRPr lang="nl-NL" sz="2000" dirty="0">
              <a:effectLst/>
              <a:latin typeface="Comic Sans MS" panose="030F0702030302020204" pitchFamily="66" charset="0"/>
              <a:ea typeface="Calibri" panose="020F0502020204030204" pitchFamily="34" charset="0"/>
            </a:endParaRPr>
          </a:p>
        </p:txBody>
      </p:sp>
      <p:pic>
        <p:nvPicPr>
          <p:cNvPr id="7" name="Afbeelding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9830" y="3416060"/>
            <a:ext cx="4889884" cy="3148826"/>
          </a:xfrm>
          <a:prstGeom prst="rect">
            <a:avLst/>
          </a:prstGeom>
        </p:spPr>
      </p:pic>
    </p:spTree>
    <p:extLst>
      <p:ext uri="{BB962C8B-B14F-4D97-AF65-F5344CB8AC3E}">
        <p14:creationId xmlns:p14="http://schemas.microsoft.com/office/powerpoint/2010/main" val="6401280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905054" y="302990"/>
            <a:ext cx="6186523" cy="646331"/>
          </a:xfrm>
          <a:prstGeom prst="rect">
            <a:avLst/>
          </a:prstGeom>
          <a:noFill/>
        </p:spPr>
        <p:txBody>
          <a:bodyPr wrap="square" rtlCol="0">
            <a:spAutoFit/>
          </a:bodyPr>
          <a:lstStyle/>
          <a:p>
            <a:r>
              <a:rPr lang="nl-NL" sz="3600" dirty="0" smtClean="0">
                <a:solidFill>
                  <a:srgbClr val="FFFF00"/>
                </a:solidFill>
                <a:latin typeface="Comic Sans MS"/>
                <a:cs typeface="Comic Sans MS"/>
              </a:rPr>
              <a:t>Waar kan ik het vinden?</a:t>
            </a:r>
            <a:endParaRPr lang="nl-NL" sz="3600" dirty="0">
              <a:solidFill>
                <a:srgbClr val="FFFF00"/>
              </a:solidFill>
              <a:latin typeface="Comic Sans MS"/>
              <a:cs typeface="Comic Sans MS"/>
            </a:endParaRPr>
          </a:p>
        </p:txBody>
      </p:sp>
      <p:sp>
        <p:nvSpPr>
          <p:cNvPr id="3" name="Tekstvak 2"/>
          <p:cNvSpPr txBox="1"/>
          <p:nvPr/>
        </p:nvSpPr>
        <p:spPr>
          <a:xfrm>
            <a:off x="362309" y="949321"/>
            <a:ext cx="8591910" cy="5632311"/>
          </a:xfrm>
          <a:prstGeom prst="rect">
            <a:avLst/>
          </a:prstGeom>
          <a:noFill/>
        </p:spPr>
        <p:txBody>
          <a:bodyPr wrap="square" rtlCol="0">
            <a:spAutoFit/>
          </a:bodyPr>
          <a:lstStyle/>
          <a:p>
            <a:r>
              <a:rPr lang="nl-NL" dirty="0">
                <a:latin typeface="Comic Sans MS" panose="030F0702030302020204" pitchFamily="66" charset="0"/>
              </a:rPr>
              <a:t>Films</a:t>
            </a:r>
          </a:p>
          <a:p>
            <a:r>
              <a:rPr lang="nl-NL" dirty="0">
                <a:solidFill>
                  <a:schemeClr val="bg1"/>
                </a:solidFill>
                <a:latin typeface="Comic Sans MS" panose="030F0702030302020204" pitchFamily="66" charset="0"/>
              </a:rPr>
              <a:t> </a:t>
            </a:r>
          </a:p>
          <a:p>
            <a:r>
              <a:rPr lang="nl-NL" u="sng" dirty="0">
                <a:solidFill>
                  <a:schemeClr val="bg1"/>
                </a:solidFill>
                <a:latin typeface="Comic Sans MS" panose="030F0702030302020204" pitchFamily="66" charset="0"/>
                <a:hlinkClick r:id="rId2"/>
              </a:rPr>
              <a:t>http://youtubenatuurkunde.wikia.com/wiki/Natuurkundefilmpjes_opgesplitst_naar_domein</a:t>
            </a:r>
            <a:r>
              <a:rPr lang="nl-NL" dirty="0">
                <a:solidFill>
                  <a:schemeClr val="bg1"/>
                </a:solidFill>
                <a:latin typeface="Comic Sans MS" panose="030F0702030302020204" pitchFamily="66" charset="0"/>
              </a:rPr>
              <a:t> </a:t>
            </a:r>
            <a:r>
              <a:rPr lang="nl-NL" dirty="0" smtClean="0">
                <a:solidFill>
                  <a:schemeClr val="bg1"/>
                </a:solidFill>
                <a:latin typeface="Comic Sans MS" panose="030F0702030302020204" pitchFamily="66" charset="0"/>
              </a:rPr>
              <a:t>		</a:t>
            </a:r>
            <a:r>
              <a:rPr lang="nl-NL" dirty="0" smtClean="0">
                <a:latin typeface="Comic Sans MS" panose="030F0702030302020204" pitchFamily="66" charset="0"/>
              </a:rPr>
              <a:t>gigantische </a:t>
            </a:r>
            <a:r>
              <a:rPr lang="nl-NL" dirty="0">
                <a:latin typeface="Comic Sans MS" panose="030F0702030302020204" pitchFamily="66" charset="0"/>
              </a:rPr>
              <a:t>verzameling</a:t>
            </a:r>
          </a:p>
          <a:p>
            <a:r>
              <a:rPr lang="nl-NL" dirty="0">
                <a:solidFill>
                  <a:schemeClr val="bg1"/>
                </a:solidFill>
                <a:latin typeface="Comic Sans MS" panose="030F0702030302020204" pitchFamily="66" charset="0"/>
              </a:rPr>
              <a:t> </a:t>
            </a:r>
          </a:p>
          <a:p>
            <a:r>
              <a:rPr lang="nl-NL" u="sng" dirty="0">
                <a:solidFill>
                  <a:schemeClr val="bg1"/>
                </a:solidFill>
                <a:latin typeface="Comic Sans MS" panose="030F0702030302020204" pitchFamily="66" charset="0"/>
                <a:hlinkClick r:id="rId3"/>
              </a:rPr>
              <a:t>http://www.hewittdrewit.com/iWeb/list.html</a:t>
            </a:r>
            <a:r>
              <a:rPr lang="nl-NL" dirty="0">
                <a:solidFill>
                  <a:schemeClr val="bg1"/>
                </a:solidFill>
                <a:latin typeface="Comic Sans MS" panose="030F0702030302020204" pitchFamily="66" charset="0"/>
              </a:rPr>
              <a:t>	</a:t>
            </a:r>
            <a:endParaRPr lang="nl-NL" dirty="0" smtClean="0">
              <a:solidFill>
                <a:schemeClr val="bg1"/>
              </a:solidFill>
              <a:latin typeface="Comic Sans MS" panose="030F0702030302020204" pitchFamily="66" charset="0"/>
            </a:endParaRPr>
          </a:p>
          <a:p>
            <a:r>
              <a:rPr lang="nl-NL" dirty="0" smtClean="0">
                <a:latin typeface="Comic Sans MS" panose="030F0702030302020204" pitchFamily="66" charset="0"/>
              </a:rPr>
              <a:t>147 </a:t>
            </a:r>
            <a:r>
              <a:rPr lang="nl-NL" dirty="0" err="1">
                <a:latin typeface="Comic Sans MS" panose="030F0702030302020204" pitchFamily="66" charset="0"/>
              </a:rPr>
              <a:t>Youtube</a:t>
            </a:r>
            <a:r>
              <a:rPr lang="nl-NL" dirty="0">
                <a:latin typeface="Comic Sans MS" panose="030F0702030302020204" pitchFamily="66" charset="0"/>
              </a:rPr>
              <a:t>-films met uitleg</a:t>
            </a:r>
          </a:p>
          <a:p>
            <a:r>
              <a:rPr lang="nl-NL" dirty="0">
                <a:solidFill>
                  <a:schemeClr val="bg1"/>
                </a:solidFill>
                <a:latin typeface="Comic Sans MS" panose="030F0702030302020204" pitchFamily="66" charset="0"/>
              </a:rPr>
              <a:t> </a:t>
            </a:r>
          </a:p>
          <a:p>
            <a:r>
              <a:rPr lang="nl-NL" u="sng" dirty="0">
                <a:solidFill>
                  <a:schemeClr val="bg1"/>
                </a:solidFill>
                <a:latin typeface="Comic Sans MS" panose="030F0702030302020204" pitchFamily="66" charset="0"/>
                <a:hlinkClick r:id="rId4"/>
              </a:rPr>
              <a:t>http://phys23p.sl.psu.edu/phys_anim/Phys_anim.htm</a:t>
            </a:r>
            <a:r>
              <a:rPr lang="nl-NL" dirty="0">
                <a:solidFill>
                  <a:schemeClr val="bg1"/>
                </a:solidFill>
                <a:latin typeface="Comic Sans MS" panose="030F0702030302020204" pitchFamily="66" charset="0"/>
              </a:rPr>
              <a:t> 	</a:t>
            </a:r>
            <a:endParaRPr lang="nl-NL" dirty="0" smtClean="0">
              <a:solidFill>
                <a:schemeClr val="bg1"/>
              </a:solidFill>
              <a:latin typeface="Comic Sans MS" panose="030F0702030302020204" pitchFamily="66" charset="0"/>
            </a:endParaRPr>
          </a:p>
          <a:p>
            <a:r>
              <a:rPr lang="nl-NL" dirty="0" smtClean="0">
                <a:latin typeface="Comic Sans MS" panose="030F0702030302020204" pitchFamily="66" charset="0"/>
              </a:rPr>
              <a:t>in </a:t>
            </a:r>
            <a:r>
              <a:rPr lang="nl-NL" dirty="0">
                <a:latin typeface="Comic Sans MS" panose="030F0702030302020204" pitchFamily="66" charset="0"/>
              </a:rPr>
              <a:t>.</a:t>
            </a:r>
            <a:r>
              <a:rPr lang="nl-NL" dirty="0" err="1">
                <a:latin typeface="Comic Sans MS" panose="030F0702030302020204" pitchFamily="66" charset="0"/>
              </a:rPr>
              <a:t>avi</a:t>
            </a:r>
            <a:r>
              <a:rPr lang="nl-NL" dirty="0">
                <a:latin typeface="Comic Sans MS" panose="030F0702030302020204" pitchFamily="66" charset="0"/>
              </a:rPr>
              <a:t> (zoals </a:t>
            </a:r>
            <a:r>
              <a:rPr lang="nl-NL" dirty="0" err="1">
                <a:latin typeface="Comic Sans MS" panose="030F0702030302020204" pitchFamily="66" charset="0"/>
              </a:rPr>
              <a:t>centripetaalkracht</a:t>
            </a:r>
            <a:r>
              <a:rPr lang="nl-NL" dirty="0">
                <a:latin typeface="Comic Sans MS" panose="030F0702030302020204" pitchFamily="66" charset="0"/>
              </a:rPr>
              <a:t>)	</a:t>
            </a:r>
          </a:p>
          <a:p>
            <a:r>
              <a:rPr lang="nl-NL" dirty="0">
                <a:solidFill>
                  <a:schemeClr val="bg1"/>
                </a:solidFill>
                <a:latin typeface="Comic Sans MS" panose="030F0702030302020204" pitchFamily="66" charset="0"/>
              </a:rPr>
              <a:t> </a:t>
            </a:r>
          </a:p>
          <a:p>
            <a:r>
              <a:rPr lang="nl-NL" u="sng" dirty="0">
                <a:solidFill>
                  <a:schemeClr val="bg1"/>
                </a:solidFill>
                <a:latin typeface="Comic Sans MS" panose="030F0702030302020204" pitchFamily="66" charset="0"/>
                <a:hlinkClick r:id="rId5"/>
              </a:rPr>
              <a:t>http://www.systeemderelementen.nl/</a:t>
            </a:r>
            <a:r>
              <a:rPr lang="nl-NL" dirty="0">
                <a:solidFill>
                  <a:schemeClr val="bg1"/>
                </a:solidFill>
                <a:latin typeface="Comic Sans MS" panose="030F0702030302020204" pitchFamily="66" charset="0"/>
              </a:rPr>
              <a:t>	</a:t>
            </a:r>
            <a:endParaRPr lang="nl-NL" dirty="0" smtClean="0">
              <a:solidFill>
                <a:schemeClr val="bg1"/>
              </a:solidFill>
              <a:latin typeface="Comic Sans MS" panose="030F0702030302020204" pitchFamily="66" charset="0"/>
            </a:endParaRPr>
          </a:p>
          <a:p>
            <a:r>
              <a:rPr lang="nl-NL" dirty="0" smtClean="0">
                <a:latin typeface="Comic Sans MS" panose="030F0702030302020204" pitchFamily="66" charset="0"/>
              </a:rPr>
              <a:t>van </a:t>
            </a:r>
            <a:r>
              <a:rPr lang="nl-NL" dirty="0">
                <a:latin typeface="Comic Sans MS" panose="030F0702030302020204" pitchFamily="66" charset="0"/>
              </a:rPr>
              <a:t>elk element een filmpje</a:t>
            </a:r>
          </a:p>
          <a:p>
            <a:r>
              <a:rPr lang="nl-NL" dirty="0">
                <a:solidFill>
                  <a:schemeClr val="bg1"/>
                </a:solidFill>
                <a:latin typeface="Comic Sans MS" panose="030F0702030302020204" pitchFamily="66" charset="0"/>
              </a:rPr>
              <a:t>	</a:t>
            </a:r>
          </a:p>
          <a:p>
            <a:r>
              <a:rPr lang="nl-NL" u="sng" dirty="0">
                <a:solidFill>
                  <a:schemeClr val="bg1"/>
                </a:solidFill>
                <a:latin typeface="Comic Sans MS" panose="030F0702030302020204" pitchFamily="66" charset="0"/>
                <a:hlinkClick r:id="rId6"/>
              </a:rPr>
              <a:t>http://www.khanacademy.org/science/physics</a:t>
            </a:r>
            <a:r>
              <a:rPr lang="nl-NL" dirty="0">
                <a:solidFill>
                  <a:schemeClr val="bg1"/>
                </a:solidFill>
                <a:latin typeface="Comic Sans MS" panose="030F0702030302020204" pitchFamily="66" charset="0"/>
              </a:rPr>
              <a:t> 		</a:t>
            </a:r>
            <a:endParaRPr lang="nl-NL" dirty="0" smtClean="0">
              <a:solidFill>
                <a:schemeClr val="bg1"/>
              </a:solidFill>
              <a:latin typeface="Comic Sans MS" panose="030F0702030302020204" pitchFamily="66" charset="0"/>
            </a:endParaRPr>
          </a:p>
          <a:p>
            <a:r>
              <a:rPr lang="nl-NL" dirty="0" smtClean="0">
                <a:latin typeface="Comic Sans MS" panose="030F0702030302020204" pitchFamily="66" charset="0"/>
              </a:rPr>
              <a:t>veel </a:t>
            </a:r>
            <a:r>
              <a:rPr lang="nl-NL" dirty="0" err="1">
                <a:latin typeface="Comic Sans MS" panose="030F0702030302020204" pitchFamily="66" charset="0"/>
              </a:rPr>
              <a:t>Youtube</a:t>
            </a:r>
            <a:r>
              <a:rPr lang="nl-NL" dirty="0">
                <a:latin typeface="Comic Sans MS" panose="030F0702030302020204" pitchFamily="66" charset="0"/>
              </a:rPr>
              <a:t>-films naar onderwerp</a:t>
            </a:r>
          </a:p>
          <a:p>
            <a:r>
              <a:rPr lang="nl-NL" dirty="0">
                <a:solidFill>
                  <a:schemeClr val="bg1"/>
                </a:solidFill>
                <a:latin typeface="Comic Sans MS" panose="030F0702030302020204" pitchFamily="66" charset="0"/>
              </a:rPr>
              <a:t> </a:t>
            </a:r>
          </a:p>
          <a:p>
            <a:r>
              <a:rPr lang="nl-NL" u="sng" dirty="0">
                <a:solidFill>
                  <a:schemeClr val="bg1"/>
                </a:solidFill>
                <a:latin typeface="Comic Sans MS" panose="030F0702030302020204" pitchFamily="66" charset="0"/>
                <a:hlinkClick r:id="rId7"/>
              </a:rPr>
              <a:t>http://www.dnatube.com/videos</a:t>
            </a:r>
            <a:r>
              <a:rPr lang="nl-NL" dirty="0">
                <a:solidFill>
                  <a:schemeClr val="bg1"/>
                </a:solidFill>
                <a:latin typeface="Comic Sans MS" panose="030F0702030302020204" pitchFamily="66" charset="0"/>
              </a:rPr>
              <a:t>	</a:t>
            </a:r>
            <a:endParaRPr lang="nl-NL" dirty="0" smtClean="0">
              <a:solidFill>
                <a:schemeClr val="bg1"/>
              </a:solidFill>
              <a:latin typeface="Comic Sans MS" panose="030F0702030302020204" pitchFamily="66" charset="0"/>
            </a:endParaRPr>
          </a:p>
          <a:p>
            <a:r>
              <a:rPr lang="nl-NL" dirty="0" smtClean="0">
                <a:latin typeface="Comic Sans MS" panose="030F0702030302020204" pitchFamily="66" charset="0"/>
              </a:rPr>
              <a:t>uitgebreid </a:t>
            </a:r>
            <a:r>
              <a:rPr lang="nl-NL" dirty="0">
                <a:latin typeface="Comic Sans MS" panose="030F0702030302020204" pitchFamily="66" charset="0"/>
              </a:rPr>
              <a:t>en sluit goed aan bij de bovenbouw</a:t>
            </a:r>
          </a:p>
          <a:p>
            <a:endParaRPr lang="nl-NL" dirty="0">
              <a:solidFill>
                <a:schemeClr val="bg1"/>
              </a:solidFill>
            </a:endParaRPr>
          </a:p>
        </p:txBody>
      </p:sp>
    </p:spTree>
    <p:extLst>
      <p:ext uri="{BB962C8B-B14F-4D97-AF65-F5344CB8AC3E}">
        <p14:creationId xmlns:p14="http://schemas.microsoft.com/office/powerpoint/2010/main" val="5731442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905054" y="302990"/>
            <a:ext cx="6186523" cy="646331"/>
          </a:xfrm>
          <a:prstGeom prst="rect">
            <a:avLst/>
          </a:prstGeom>
          <a:noFill/>
        </p:spPr>
        <p:txBody>
          <a:bodyPr wrap="square" rtlCol="0">
            <a:spAutoFit/>
          </a:bodyPr>
          <a:lstStyle/>
          <a:p>
            <a:r>
              <a:rPr lang="nl-NL" sz="3600" dirty="0" smtClean="0">
                <a:solidFill>
                  <a:srgbClr val="FFFF00"/>
                </a:solidFill>
                <a:latin typeface="Comic Sans MS"/>
                <a:cs typeface="Comic Sans MS"/>
              </a:rPr>
              <a:t>Waar kan ik het vinden?</a:t>
            </a:r>
            <a:endParaRPr lang="nl-NL" sz="3600" dirty="0">
              <a:solidFill>
                <a:srgbClr val="FFFF00"/>
              </a:solidFill>
              <a:latin typeface="Comic Sans MS"/>
              <a:cs typeface="Comic Sans MS"/>
            </a:endParaRPr>
          </a:p>
        </p:txBody>
      </p:sp>
      <p:sp>
        <p:nvSpPr>
          <p:cNvPr id="3" name="Tekstvak 2"/>
          <p:cNvSpPr txBox="1"/>
          <p:nvPr/>
        </p:nvSpPr>
        <p:spPr>
          <a:xfrm>
            <a:off x="543465" y="1061049"/>
            <a:ext cx="8358995" cy="5632311"/>
          </a:xfrm>
          <a:prstGeom prst="rect">
            <a:avLst/>
          </a:prstGeom>
          <a:noFill/>
        </p:spPr>
        <p:txBody>
          <a:bodyPr wrap="square" rtlCol="0">
            <a:spAutoFit/>
          </a:bodyPr>
          <a:lstStyle/>
          <a:p>
            <a:r>
              <a:rPr lang="nl-NL" dirty="0" smtClean="0">
                <a:latin typeface="Comic Sans MS" panose="030F0702030302020204" pitchFamily="66" charset="0"/>
              </a:rPr>
              <a:t>Diversen</a:t>
            </a:r>
            <a:endParaRPr lang="nl-NL" dirty="0">
              <a:latin typeface="Comic Sans MS" panose="030F0702030302020204" pitchFamily="66" charset="0"/>
            </a:endParaRPr>
          </a:p>
          <a:p>
            <a:r>
              <a:rPr lang="nl-NL" u="sng" dirty="0">
                <a:solidFill>
                  <a:schemeClr val="bg1"/>
                </a:solidFill>
                <a:latin typeface="Comic Sans MS" panose="030F0702030302020204" pitchFamily="66" charset="0"/>
                <a:hlinkClick r:id="rId2"/>
              </a:rPr>
              <a:t>http://www.physicsclassroom.com/mmedia/</a:t>
            </a:r>
            <a:r>
              <a:rPr lang="nl-NL" dirty="0">
                <a:solidFill>
                  <a:schemeClr val="bg1"/>
                </a:solidFill>
                <a:latin typeface="Comic Sans MS" panose="030F0702030302020204" pitchFamily="66" charset="0"/>
              </a:rPr>
              <a:t>			</a:t>
            </a:r>
            <a:endParaRPr lang="nl-NL" dirty="0" smtClean="0">
              <a:solidFill>
                <a:schemeClr val="bg1"/>
              </a:solidFill>
              <a:latin typeface="Comic Sans MS" panose="030F0702030302020204" pitchFamily="66" charset="0"/>
            </a:endParaRPr>
          </a:p>
          <a:p>
            <a:r>
              <a:rPr lang="nl-NL" dirty="0" smtClean="0">
                <a:latin typeface="Comic Sans MS" panose="030F0702030302020204" pitchFamily="66" charset="0"/>
              </a:rPr>
              <a:t>multimedia</a:t>
            </a:r>
            <a:r>
              <a:rPr lang="nl-NL" dirty="0">
                <a:latin typeface="Comic Sans MS" panose="030F0702030302020204" pitchFamily="66" charset="0"/>
              </a:rPr>
              <a:t> </a:t>
            </a:r>
          </a:p>
          <a:p>
            <a:r>
              <a:rPr lang="nl-NL" u="sng" dirty="0">
                <a:solidFill>
                  <a:schemeClr val="bg1"/>
                </a:solidFill>
                <a:latin typeface="Comic Sans MS" panose="030F0702030302020204" pitchFamily="66" charset="0"/>
                <a:hlinkClick r:id="rId3"/>
              </a:rPr>
              <a:t>http://hyperphysics.phy-astr.gsu.edu/hbase/hframe.html</a:t>
            </a:r>
            <a:r>
              <a:rPr lang="nl-NL" dirty="0">
                <a:solidFill>
                  <a:schemeClr val="bg1"/>
                </a:solidFill>
                <a:latin typeface="Comic Sans MS" panose="030F0702030302020204" pitchFamily="66" charset="0"/>
              </a:rPr>
              <a:t> </a:t>
            </a:r>
            <a:endParaRPr lang="nl-NL" dirty="0" smtClean="0">
              <a:solidFill>
                <a:schemeClr val="bg1"/>
              </a:solidFill>
              <a:latin typeface="Comic Sans MS" panose="030F0702030302020204" pitchFamily="66" charset="0"/>
            </a:endParaRPr>
          </a:p>
          <a:p>
            <a:r>
              <a:rPr lang="nl-NL" dirty="0" smtClean="0">
                <a:latin typeface="Comic Sans MS" panose="030F0702030302020204" pitchFamily="66" charset="0"/>
              </a:rPr>
              <a:t>“</a:t>
            </a:r>
            <a:r>
              <a:rPr lang="nl-NL" dirty="0">
                <a:latin typeface="Comic Sans MS" panose="030F0702030302020204" pitchFamily="66" charset="0"/>
              </a:rPr>
              <a:t>begrippenkaarten” en verder een naslagwerk</a:t>
            </a:r>
          </a:p>
          <a:p>
            <a:r>
              <a:rPr lang="nl-NL" u="sng" dirty="0" smtClean="0">
                <a:solidFill>
                  <a:schemeClr val="bg1"/>
                </a:solidFill>
                <a:latin typeface="Comic Sans MS" panose="030F0702030302020204" pitchFamily="66" charset="0"/>
                <a:hlinkClick r:id="rId4"/>
              </a:rPr>
              <a:t>http</a:t>
            </a:r>
            <a:r>
              <a:rPr lang="nl-NL" u="sng" dirty="0">
                <a:solidFill>
                  <a:schemeClr val="bg1"/>
                </a:solidFill>
                <a:latin typeface="Comic Sans MS" panose="030F0702030302020204" pitchFamily="66" charset="0"/>
                <a:hlinkClick r:id="rId4"/>
              </a:rPr>
              <a:t>://www.didaktik.physik.uni-erlangen.de/quantumlab/english/index.html</a:t>
            </a:r>
            <a:r>
              <a:rPr lang="nl-NL" dirty="0">
                <a:solidFill>
                  <a:schemeClr val="bg1"/>
                </a:solidFill>
                <a:latin typeface="Comic Sans MS" panose="030F0702030302020204" pitchFamily="66" charset="0"/>
              </a:rPr>
              <a:t> </a:t>
            </a:r>
            <a:r>
              <a:rPr lang="nl-NL" dirty="0" smtClean="0">
                <a:latin typeface="Comic Sans MS" panose="030F0702030302020204" pitchFamily="66" charset="0"/>
              </a:rPr>
              <a:t>mooie </a:t>
            </a:r>
            <a:r>
              <a:rPr lang="nl-NL" dirty="0">
                <a:latin typeface="Comic Sans MS" panose="030F0702030302020204" pitchFamily="66" charset="0"/>
              </a:rPr>
              <a:t>site voor de kwantumwereld</a:t>
            </a:r>
          </a:p>
          <a:p>
            <a:r>
              <a:rPr lang="nl-NL" u="sng" dirty="0" smtClean="0">
                <a:solidFill>
                  <a:schemeClr val="bg1"/>
                </a:solidFill>
                <a:latin typeface="Comic Sans MS" panose="030F0702030302020204" pitchFamily="66" charset="0"/>
                <a:hlinkClick r:id="rId5"/>
              </a:rPr>
              <a:t>http</a:t>
            </a:r>
            <a:r>
              <a:rPr lang="nl-NL" u="sng" dirty="0">
                <a:solidFill>
                  <a:schemeClr val="bg1"/>
                </a:solidFill>
                <a:latin typeface="Comic Sans MS" panose="030F0702030302020204" pitchFamily="66" charset="0"/>
                <a:hlinkClick r:id="rId5"/>
              </a:rPr>
              <a:t>://quarks.lal.in2p3.fr/quark/adventure_home.html</a:t>
            </a:r>
            <a:r>
              <a:rPr lang="nl-NL" dirty="0">
                <a:solidFill>
                  <a:schemeClr val="bg1"/>
                </a:solidFill>
                <a:latin typeface="Comic Sans MS" panose="030F0702030302020204" pitchFamily="66" charset="0"/>
              </a:rPr>
              <a:t> 		</a:t>
            </a:r>
            <a:endParaRPr lang="nl-NL" dirty="0" smtClean="0">
              <a:solidFill>
                <a:schemeClr val="bg1"/>
              </a:solidFill>
              <a:latin typeface="Comic Sans MS" panose="030F0702030302020204" pitchFamily="66" charset="0"/>
            </a:endParaRPr>
          </a:p>
          <a:p>
            <a:r>
              <a:rPr lang="nl-NL" dirty="0" smtClean="0">
                <a:latin typeface="Comic Sans MS" panose="030F0702030302020204" pitchFamily="66" charset="0"/>
              </a:rPr>
              <a:t>alles </a:t>
            </a:r>
            <a:r>
              <a:rPr lang="nl-NL" dirty="0">
                <a:latin typeface="Comic Sans MS" panose="030F0702030302020204" pitchFamily="66" charset="0"/>
              </a:rPr>
              <a:t>over quarks</a:t>
            </a:r>
          </a:p>
          <a:p>
            <a:r>
              <a:rPr lang="nl-NL" u="sng" dirty="0" smtClean="0">
                <a:solidFill>
                  <a:schemeClr val="bg1"/>
                </a:solidFill>
                <a:latin typeface="Comic Sans MS" panose="030F0702030302020204" pitchFamily="66" charset="0"/>
                <a:hlinkClick r:id="rId6"/>
              </a:rPr>
              <a:t>http</a:t>
            </a:r>
            <a:r>
              <a:rPr lang="nl-NL" u="sng" dirty="0">
                <a:solidFill>
                  <a:schemeClr val="bg1"/>
                </a:solidFill>
                <a:latin typeface="Comic Sans MS" panose="030F0702030302020204" pitchFamily="66" charset="0"/>
                <a:hlinkClick r:id="rId6"/>
              </a:rPr>
              <a:t>://www.walhak.com/professionalisering/animatie/index.html</a:t>
            </a:r>
            <a:r>
              <a:rPr lang="nl-NL" dirty="0">
                <a:solidFill>
                  <a:schemeClr val="bg1"/>
                </a:solidFill>
                <a:latin typeface="Comic Sans MS" panose="030F0702030302020204" pitchFamily="66" charset="0"/>
              </a:rPr>
              <a:t> 	</a:t>
            </a:r>
            <a:endParaRPr lang="nl-NL" dirty="0" smtClean="0">
              <a:solidFill>
                <a:schemeClr val="bg1"/>
              </a:solidFill>
              <a:latin typeface="Comic Sans MS" panose="030F0702030302020204" pitchFamily="66" charset="0"/>
            </a:endParaRPr>
          </a:p>
          <a:p>
            <a:r>
              <a:rPr lang="nl-NL" dirty="0" smtClean="0">
                <a:latin typeface="Comic Sans MS" panose="030F0702030302020204" pitchFamily="66" charset="0"/>
              </a:rPr>
              <a:t>animaties </a:t>
            </a:r>
            <a:r>
              <a:rPr lang="nl-NL" dirty="0">
                <a:latin typeface="Comic Sans MS" panose="030F0702030302020204" pitchFamily="66" charset="0"/>
              </a:rPr>
              <a:t>zelf maken</a:t>
            </a:r>
          </a:p>
          <a:p>
            <a:r>
              <a:rPr lang="en-US" u="sng" dirty="0" smtClean="0">
                <a:solidFill>
                  <a:schemeClr val="bg1"/>
                </a:solidFill>
                <a:latin typeface="Comic Sans MS" panose="030F0702030302020204" pitchFamily="66" charset="0"/>
                <a:hlinkClick r:id="rId7"/>
              </a:rPr>
              <a:t>http</a:t>
            </a:r>
            <a:r>
              <a:rPr lang="en-US" u="sng" dirty="0">
                <a:solidFill>
                  <a:schemeClr val="bg1"/>
                </a:solidFill>
                <a:latin typeface="Comic Sans MS" panose="030F0702030302020204" pitchFamily="66" charset="0"/>
                <a:hlinkClick r:id="rId7"/>
              </a:rPr>
              <a:t>://semiconductormuseum.com/Museum_Index.htm</a:t>
            </a:r>
            <a:r>
              <a:rPr lang="en-US" dirty="0">
                <a:solidFill>
                  <a:schemeClr val="bg1"/>
                </a:solidFill>
                <a:latin typeface="Comic Sans MS" panose="030F0702030302020204" pitchFamily="66" charset="0"/>
              </a:rPr>
              <a:t> 		</a:t>
            </a:r>
            <a:endParaRPr lang="en-US" dirty="0" smtClean="0">
              <a:solidFill>
                <a:schemeClr val="bg1"/>
              </a:solidFill>
              <a:latin typeface="Comic Sans MS" panose="030F0702030302020204" pitchFamily="66" charset="0"/>
            </a:endParaRPr>
          </a:p>
          <a:p>
            <a:r>
              <a:rPr lang="en-US" dirty="0" smtClean="0">
                <a:latin typeface="Comic Sans MS" panose="030F0702030302020204" pitchFamily="66" charset="0"/>
              </a:rPr>
              <a:t>transistor-museum</a:t>
            </a:r>
            <a:endParaRPr lang="nl-NL" dirty="0">
              <a:latin typeface="Comic Sans MS" panose="030F0702030302020204" pitchFamily="66" charset="0"/>
            </a:endParaRPr>
          </a:p>
          <a:p>
            <a:r>
              <a:rPr lang="nl-NL" u="sng" dirty="0" smtClean="0">
                <a:solidFill>
                  <a:schemeClr val="bg1"/>
                </a:solidFill>
                <a:latin typeface="Comic Sans MS" panose="030F0702030302020204" pitchFamily="66" charset="0"/>
                <a:hlinkClick r:id="rId8"/>
              </a:rPr>
              <a:t>http</a:t>
            </a:r>
            <a:r>
              <a:rPr lang="nl-NL" u="sng" dirty="0">
                <a:solidFill>
                  <a:schemeClr val="bg1"/>
                </a:solidFill>
                <a:latin typeface="Comic Sans MS" panose="030F0702030302020204" pitchFamily="66" charset="0"/>
                <a:hlinkClick r:id="rId8"/>
              </a:rPr>
              <a:t>://newyorkscienceteacher.com/sci/pages/cartoons.php</a:t>
            </a:r>
            <a:r>
              <a:rPr lang="nl-NL" dirty="0">
                <a:solidFill>
                  <a:schemeClr val="bg1"/>
                </a:solidFill>
                <a:latin typeface="Comic Sans MS" panose="030F0702030302020204" pitchFamily="66" charset="0"/>
              </a:rPr>
              <a:t> 	</a:t>
            </a:r>
            <a:endParaRPr lang="nl-NL" dirty="0" smtClean="0">
              <a:solidFill>
                <a:schemeClr val="bg1"/>
              </a:solidFill>
              <a:latin typeface="Comic Sans MS" panose="030F0702030302020204" pitchFamily="66" charset="0"/>
            </a:endParaRPr>
          </a:p>
          <a:p>
            <a:r>
              <a:rPr lang="nl-NL" dirty="0" smtClean="0">
                <a:latin typeface="Comic Sans MS" panose="030F0702030302020204" pitchFamily="66" charset="0"/>
              </a:rPr>
              <a:t>overzicht </a:t>
            </a:r>
            <a:r>
              <a:rPr lang="nl-NL" dirty="0">
                <a:latin typeface="Comic Sans MS" panose="030F0702030302020204" pitchFamily="66" charset="0"/>
              </a:rPr>
              <a:t>cartoons</a:t>
            </a:r>
          </a:p>
          <a:p>
            <a:r>
              <a:rPr lang="nl-NL" u="sng" dirty="0" smtClean="0">
                <a:solidFill>
                  <a:schemeClr val="bg1"/>
                </a:solidFill>
                <a:latin typeface="Comic Sans MS" panose="030F0702030302020204" pitchFamily="66" charset="0"/>
                <a:hlinkClick r:id="rId9"/>
              </a:rPr>
              <a:t>http</a:t>
            </a:r>
            <a:r>
              <a:rPr lang="nl-NL" u="sng" dirty="0">
                <a:solidFill>
                  <a:schemeClr val="bg1"/>
                </a:solidFill>
                <a:latin typeface="Comic Sans MS" panose="030F0702030302020204" pitchFamily="66" charset="0"/>
                <a:hlinkClick r:id="rId9"/>
              </a:rPr>
              <a:t>://home.netcom.com/~swansont/science.html</a:t>
            </a:r>
            <a:r>
              <a:rPr lang="nl-NL" dirty="0">
                <a:solidFill>
                  <a:schemeClr val="bg1"/>
                </a:solidFill>
                <a:latin typeface="Comic Sans MS" panose="030F0702030302020204" pitchFamily="66" charset="0"/>
              </a:rPr>
              <a:t> 		</a:t>
            </a:r>
            <a:endParaRPr lang="nl-NL" dirty="0" smtClean="0">
              <a:solidFill>
                <a:schemeClr val="bg1"/>
              </a:solidFill>
              <a:latin typeface="Comic Sans MS" panose="030F0702030302020204" pitchFamily="66" charset="0"/>
            </a:endParaRPr>
          </a:p>
          <a:p>
            <a:r>
              <a:rPr lang="nl-NL" dirty="0" smtClean="0">
                <a:latin typeface="Comic Sans MS" panose="030F0702030302020204" pitchFamily="66" charset="0"/>
              </a:rPr>
              <a:t>cartoons </a:t>
            </a:r>
            <a:r>
              <a:rPr lang="nl-NL" dirty="0">
                <a:latin typeface="Comic Sans MS" panose="030F0702030302020204" pitchFamily="66" charset="0"/>
              </a:rPr>
              <a:t>van Swanson</a:t>
            </a:r>
          </a:p>
          <a:p>
            <a:r>
              <a:rPr lang="nl-NL" u="sng" dirty="0" smtClean="0">
                <a:solidFill>
                  <a:schemeClr val="bg1"/>
                </a:solidFill>
                <a:latin typeface="Comic Sans MS" panose="030F0702030302020204" pitchFamily="66" charset="0"/>
                <a:hlinkClick r:id="rId10"/>
              </a:rPr>
              <a:t>http</a:t>
            </a:r>
            <a:r>
              <a:rPr lang="nl-NL" u="sng" dirty="0">
                <a:solidFill>
                  <a:schemeClr val="bg1"/>
                </a:solidFill>
                <a:latin typeface="Comic Sans MS" panose="030F0702030302020204" pitchFamily="66" charset="0"/>
                <a:hlinkClick r:id="rId10"/>
              </a:rPr>
              <a:t>://www.aapt.org/Resources/</a:t>
            </a:r>
            <a:r>
              <a:rPr lang="nl-NL" dirty="0">
                <a:solidFill>
                  <a:schemeClr val="bg1"/>
                </a:solidFill>
                <a:latin typeface="Comic Sans MS" panose="030F0702030302020204" pitchFamily="66" charset="0"/>
              </a:rPr>
              <a:t> 				</a:t>
            </a:r>
            <a:endParaRPr lang="nl-NL" dirty="0" smtClean="0">
              <a:solidFill>
                <a:schemeClr val="bg1"/>
              </a:solidFill>
              <a:latin typeface="Comic Sans MS" panose="030F0702030302020204" pitchFamily="66" charset="0"/>
            </a:endParaRPr>
          </a:p>
          <a:p>
            <a:r>
              <a:rPr lang="nl-NL" dirty="0" smtClean="0">
                <a:latin typeface="Comic Sans MS" panose="030F0702030302020204" pitchFamily="66" charset="0"/>
              </a:rPr>
              <a:t>voor </a:t>
            </a:r>
            <a:r>
              <a:rPr lang="nl-NL" dirty="0">
                <a:latin typeface="Comic Sans MS" panose="030F0702030302020204" pitchFamily="66" charset="0"/>
              </a:rPr>
              <a:t>wie nog wat leuks zoekt</a:t>
            </a:r>
          </a:p>
          <a:p>
            <a:endParaRPr lang="nl-NL"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902460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905054" y="302990"/>
            <a:ext cx="6186523" cy="646331"/>
          </a:xfrm>
          <a:prstGeom prst="rect">
            <a:avLst/>
          </a:prstGeom>
          <a:noFill/>
        </p:spPr>
        <p:txBody>
          <a:bodyPr wrap="square" rtlCol="0">
            <a:spAutoFit/>
          </a:bodyPr>
          <a:lstStyle/>
          <a:p>
            <a:r>
              <a:rPr lang="nl-NL" sz="3600" dirty="0" smtClean="0">
                <a:solidFill>
                  <a:srgbClr val="FFFF00"/>
                </a:solidFill>
                <a:latin typeface="Comic Sans MS"/>
                <a:cs typeface="Comic Sans MS"/>
              </a:rPr>
              <a:t>Waar kan ik het vinden?</a:t>
            </a:r>
            <a:endParaRPr lang="nl-NL" sz="3600" dirty="0">
              <a:solidFill>
                <a:srgbClr val="FFFF00"/>
              </a:solidFill>
              <a:latin typeface="Comic Sans MS"/>
              <a:cs typeface="Comic Sans MS"/>
            </a:endParaRPr>
          </a:p>
        </p:txBody>
      </p:sp>
      <p:sp>
        <p:nvSpPr>
          <p:cNvPr id="3" name="Tekstvak 2"/>
          <p:cNvSpPr txBox="1"/>
          <p:nvPr/>
        </p:nvSpPr>
        <p:spPr>
          <a:xfrm>
            <a:off x="664234" y="1216325"/>
            <a:ext cx="7824158" cy="4708981"/>
          </a:xfrm>
          <a:prstGeom prst="rect">
            <a:avLst/>
          </a:prstGeom>
          <a:noFill/>
        </p:spPr>
        <p:txBody>
          <a:bodyPr wrap="square" rtlCol="0">
            <a:spAutoFit/>
          </a:bodyPr>
          <a:lstStyle/>
          <a:p>
            <a:r>
              <a:rPr lang="nl-NL" sz="2000" dirty="0">
                <a:latin typeface="Comic Sans MS" panose="030F0702030302020204" pitchFamily="66" charset="0"/>
              </a:rPr>
              <a:t>Docentenmateriaal – bronnen</a:t>
            </a:r>
          </a:p>
          <a:p>
            <a:r>
              <a:rPr lang="nl-NL" sz="2000" dirty="0">
                <a:solidFill>
                  <a:schemeClr val="bg1"/>
                </a:solidFill>
                <a:latin typeface="Comic Sans MS" panose="030F0702030302020204" pitchFamily="66" charset="0"/>
              </a:rPr>
              <a:t> </a:t>
            </a:r>
          </a:p>
          <a:p>
            <a:r>
              <a:rPr lang="nl-NL" sz="2000" u="sng" dirty="0">
                <a:solidFill>
                  <a:schemeClr val="bg1"/>
                </a:solidFill>
                <a:latin typeface="Comic Sans MS" panose="030F0702030302020204" pitchFamily="66" charset="0"/>
                <a:hlinkClick r:id="rId2"/>
              </a:rPr>
              <a:t>http://teachers.web.cern.ch/teachers</a:t>
            </a:r>
            <a:r>
              <a:rPr lang="nl-NL" sz="2000" u="sng" dirty="0" smtClean="0">
                <a:solidFill>
                  <a:schemeClr val="bg1"/>
                </a:solidFill>
                <a:latin typeface="Comic Sans MS" panose="030F0702030302020204" pitchFamily="66" charset="0"/>
                <a:hlinkClick r:id="rId2"/>
              </a:rPr>
              <a:t>/</a:t>
            </a:r>
            <a:r>
              <a:rPr lang="nl-NL" sz="2000" u="sng" dirty="0" smtClean="0">
                <a:solidFill>
                  <a:schemeClr val="bg1"/>
                </a:solidFill>
                <a:latin typeface="Comic Sans MS" panose="030F0702030302020204" pitchFamily="66" charset="0"/>
              </a:rPr>
              <a:t> </a:t>
            </a:r>
          </a:p>
          <a:p>
            <a:r>
              <a:rPr lang="nl-NL" sz="2000" dirty="0" smtClean="0">
                <a:latin typeface="Comic Sans MS" panose="030F0702030302020204" pitchFamily="66" charset="0"/>
              </a:rPr>
              <a:t>CERN </a:t>
            </a:r>
            <a:r>
              <a:rPr lang="nl-NL" sz="2000" dirty="0">
                <a:latin typeface="Comic Sans MS" panose="030F0702030302020204" pitchFamily="66" charset="0"/>
              </a:rPr>
              <a:t>– veel projecten / materialen (met animaties)</a:t>
            </a:r>
          </a:p>
          <a:p>
            <a:r>
              <a:rPr lang="nl-NL" sz="2000" dirty="0">
                <a:solidFill>
                  <a:schemeClr val="bg1"/>
                </a:solidFill>
                <a:latin typeface="Comic Sans MS" panose="030F0702030302020204" pitchFamily="66" charset="0"/>
              </a:rPr>
              <a:t> </a:t>
            </a:r>
          </a:p>
          <a:p>
            <a:r>
              <a:rPr lang="en-US" sz="2000" u="sng" dirty="0">
                <a:solidFill>
                  <a:schemeClr val="bg1"/>
                </a:solidFill>
                <a:latin typeface="Comic Sans MS" panose="030F0702030302020204" pitchFamily="66" charset="0"/>
                <a:hlinkClick r:id="rId3"/>
              </a:rPr>
              <a:t>https://www.nikhef.nl/publiek/voortgezet-onderwijs/</a:t>
            </a:r>
            <a:r>
              <a:rPr lang="en-US" sz="2000" dirty="0">
                <a:solidFill>
                  <a:schemeClr val="bg1"/>
                </a:solidFill>
                <a:latin typeface="Comic Sans MS" panose="030F0702030302020204" pitchFamily="66" charset="0"/>
              </a:rPr>
              <a:t>		</a:t>
            </a:r>
            <a:endParaRPr lang="en-US" sz="2000" dirty="0" smtClean="0">
              <a:solidFill>
                <a:schemeClr val="bg1"/>
              </a:solidFill>
              <a:latin typeface="Comic Sans MS" panose="030F0702030302020204" pitchFamily="66" charset="0"/>
            </a:endParaRPr>
          </a:p>
          <a:p>
            <a:r>
              <a:rPr lang="en-US" sz="2000" dirty="0" err="1" smtClean="0">
                <a:latin typeface="Comic Sans MS" panose="030F0702030302020204" pitchFamily="66" charset="0"/>
              </a:rPr>
              <a:t>o.a</a:t>
            </a:r>
            <a:r>
              <a:rPr lang="en-US" sz="2000" dirty="0">
                <a:latin typeface="Comic Sans MS" panose="030F0702030302020204" pitchFamily="66" charset="0"/>
              </a:rPr>
              <a:t>. </a:t>
            </a:r>
            <a:r>
              <a:rPr lang="en-US" sz="2000" dirty="0" err="1">
                <a:latin typeface="Comic Sans MS" panose="030F0702030302020204" pitchFamily="66" charset="0"/>
              </a:rPr>
              <a:t>Hisparc</a:t>
            </a:r>
            <a:endParaRPr lang="nl-NL" sz="2000" dirty="0">
              <a:latin typeface="Comic Sans MS" panose="030F0702030302020204" pitchFamily="66" charset="0"/>
            </a:endParaRPr>
          </a:p>
          <a:p>
            <a:r>
              <a:rPr lang="nl-NL" sz="2000" dirty="0">
                <a:solidFill>
                  <a:schemeClr val="bg1"/>
                </a:solidFill>
                <a:latin typeface="Comic Sans MS" panose="030F0702030302020204" pitchFamily="66" charset="0"/>
              </a:rPr>
              <a:t> </a:t>
            </a:r>
          </a:p>
          <a:p>
            <a:r>
              <a:rPr lang="nl-NL" sz="2000" u="sng" dirty="0">
                <a:solidFill>
                  <a:schemeClr val="bg1"/>
                </a:solidFill>
                <a:latin typeface="Comic Sans MS" panose="030F0702030302020204" pitchFamily="66" charset="0"/>
                <a:hlinkClick r:id="rId4"/>
              </a:rPr>
              <a:t>http://futurism.com/ultimate-collection-free-physics-videos/</a:t>
            </a:r>
            <a:r>
              <a:rPr lang="nl-NL" sz="2000" dirty="0">
                <a:solidFill>
                  <a:schemeClr val="bg1"/>
                </a:solidFill>
                <a:latin typeface="Comic Sans MS" panose="030F0702030302020204" pitchFamily="66" charset="0"/>
              </a:rPr>
              <a:t> </a:t>
            </a:r>
            <a:r>
              <a:rPr lang="nl-NL" sz="2000" dirty="0" smtClean="0">
                <a:latin typeface="Comic Sans MS" panose="030F0702030302020204" pitchFamily="66" charset="0"/>
              </a:rPr>
              <a:t>complete </a:t>
            </a:r>
            <a:r>
              <a:rPr lang="nl-NL" sz="2000" dirty="0">
                <a:latin typeface="Comic Sans MS" panose="030F0702030302020204" pitchFamily="66" charset="0"/>
              </a:rPr>
              <a:t>colleges</a:t>
            </a:r>
          </a:p>
          <a:p>
            <a:r>
              <a:rPr lang="nl-NL" sz="2000" dirty="0">
                <a:solidFill>
                  <a:schemeClr val="bg1"/>
                </a:solidFill>
                <a:latin typeface="Comic Sans MS" panose="030F0702030302020204" pitchFamily="66" charset="0"/>
              </a:rPr>
              <a:t> </a:t>
            </a:r>
          </a:p>
          <a:p>
            <a:r>
              <a:rPr lang="nl-NL" sz="2000" u="sng" dirty="0">
                <a:solidFill>
                  <a:schemeClr val="bg1"/>
                </a:solidFill>
                <a:latin typeface="Comic Sans MS" panose="030F0702030302020204" pitchFamily="66" charset="0"/>
                <a:hlinkClick r:id="rId5"/>
              </a:rPr>
              <a:t>http://physics.weber.edu/schroeder/html5/</a:t>
            </a:r>
            <a:r>
              <a:rPr lang="nl-NL" sz="2000" dirty="0">
                <a:solidFill>
                  <a:schemeClr val="bg1"/>
                </a:solidFill>
                <a:latin typeface="Comic Sans MS" panose="030F0702030302020204" pitchFamily="66" charset="0"/>
              </a:rPr>
              <a:t> 			</a:t>
            </a:r>
            <a:endParaRPr lang="nl-NL" sz="2000" dirty="0" smtClean="0">
              <a:solidFill>
                <a:schemeClr val="bg1"/>
              </a:solidFill>
              <a:latin typeface="Comic Sans MS" panose="030F0702030302020204" pitchFamily="66" charset="0"/>
            </a:endParaRPr>
          </a:p>
          <a:p>
            <a:r>
              <a:rPr lang="nl-NL" sz="2000" dirty="0" smtClean="0">
                <a:latin typeface="Comic Sans MS" panose="030F0702030302020204" pitchFamily="66" charset="0"/>
              </a:rPr>
              <a:t>een </a:t>
            </a:r>
            <a:r>
              <a:rPr lang="nl-NL" sz="2000" dirty="0">
                <a:latin typeface="Comic Sans MS" panose="030F0702030302020204" pitchFamily="66" charset="0"/>
              </a:rPr>
              <a:t>cursus html5</a:t>
            </a:r>
          </a:p>
          <a:p>
            <a:r>
              <a:rPr lang="nl-NL" sz="2000" dirty="0">
                <a:solidFill>
                  <a:schemeClr val="bg1"/>
                </a:solidFill>
                <a:latin typeface="Comic Sans MS" panose="030F0702030302020204" pitchFamily="66" charset="0"/>
              </a:rPr>
              <a:t> </a:t>
            </a:r>
          </a:p>
          <a:p>
            <a:endParaRPr lang="nl-NL" sz="2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2810274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219204" y="440150"/>
            <a:ext cx="2740098" cy="646331"/>
          </a:xfrm>
          <a:prstGeom prst="rect">
            <a:avLst/>
          </a:prstGeom>
          <a:noFill/>
        </p:spPr>
        <p:txBody>
          <a:bodyPr wrap="square" rtlCol="0">
            <a:spAutoFit/>
          </a:bodyPr>
          <a:lstStyle/>
          <a:p>
            <a:r>
              <a:rPr lang="nl-NL" sz="3600" dirty="0" smtClean="0">
                <a:solidFill>
                  <a:srgbClr val="FFFF00"/>
                </a:solidFill>
                <a:latin typeface="Comic Sans MS"/>
                <a:cs typeface="Comic Sans MS"/>
              </a:rPr>
              <a:t>Contact?</a:t>
            </a:r>
            <a:endParaRPr lang="nl-NL" sz="3600" dirty="0">
              <a:solidFill>
                <a:srgbClr val="FFFF00"/>
              </a:solidFill>
              <a:latin typeface="Comic Sans MS"/>
              <a:cs typeface="Comic Sans MS"/>
            </a:endParaRPr>
          </a:p>
        </p:txBody>
      </p:sp>
      <p:sp>
        <p:nvSpPr>
          <p:cNvPr id="3" name="Tekstvak 2"/>
          <p:cNvSpPr txBox="1"/>
          <p:nvPr/>
        </p:nvSpPr>
        <p:spPr>
          <a:xfrm>
            <a:off x="888521" y="1578634"/>
            <a:ext cx="7401464" cy="3785652"/>
          </a:xfrm>
          <a:prstGeom prst="rect">
            <a:avLst/>
          </a:prstGeom>
          <a:noFill/>
        </p:spPr>
        <p:txBody>
          <a:bodyPr wrap="square" rtlCol="0">
            <a:spAutoFit/>
          </a:bodyPr>
          <a:lstStyle/>
          <a:p>
            <a:r>
              <a:rPr lang="nl-NL" sz="2000" dirty="0" smtClean="0">
                <a:latin typeface="Comic Sans MS" panose="030F0702030302020204" pitchFamily="66" charset="0"/>
              </a:rPr>
              <a:t>Er is een mogelijkheid om een workshop op school te organiseren.</a:t>
            </a:r>
          </a:p>
          <a:p>
            <a:endParaRPr lang="nl-NL" sz="2000" dirty="0" smtClean="0">
              <a:latin typeface="Comic Sans MS" panose="030F0702030302020204" pitchFamily="66" charset="0"/>
            </a:endParaRPr>
          </a:p>
          <a:p>
            <a:r>
              <a:rPr lang="nl-NL" sz="2000" dirty="0" smtClean="0">
                <a:latin typeface="Comic Sans MS" panose="030F0702030302020204" pitchFamily="66" charset="0"/>
              </a:rPr>
              <a:t>Dit kan inhouden:</a:t>
            </a:r>
          </a:p>
          <a:p>
            <a:endParaRPr lang="nl-NL" sz="2000" dirty="0">
              <a:latin typeface="Comic Sans MS" panose="030F0702030302020204" pitchFamily="66" charset="0"/>
            </a:endParaRPr>
          </a:p>
          <a:p>
            <a:pPr marL="342900" indent="-342900">
              <a:buFontTx/>
              <a:buChar char="-"/>
            </a:pPr>
            <a:r>
              <a:rPr lang="nl-NL" sz="2000" dirty="0" smtClean="0">
                <a:latin typeface="Comic Sans MS" panose="030F0702030302020204" pitchFamily="66" charset="0"/>
              </a:rPr>
              <a:t>het inpassen van animaties in de gebruikte methode, zowel voor onder- als bovenbouw,</a:t>
            </a:r>
          </a:p>
          <a:p>
            <a:pPr marL="342900" indent="-342900">
              <a:buFontTx/>
              <a:buChar char="-"/>
            </a:pPr>
            <a:r>
              <a:rPr lang="nl-NL" sz="2000" dirty="0">
                <a:latin typeface="Comic Sans MS" panose="030F0702030302020204" pitchFamily="66" charset="0"/>
              </a:rPr>
              <a:t>h</a:t>
            </a:r>
            <a:r>
              <a:rPr lang="nl-NL" sz="2000" dirty="0" smtClean="0">
                <a:latin typeface="Comic Sans MS" panose="030F0702030302020204" pitchFamily="66" charset="0"/>
              </a:rPr>
              <a:t>et maken van werkbladen voor leerlingen voor animaties via de ELO, ook voor games en problems.</a:t>
            </a:r>
          </a:p>
          <a:p>
            <a:endParaRPr lang="nl-NL" sz="2000" dirty="0" smtClean="0">
              <a:latin typeface="Comic Sans MS" panose="030F0702030302020204" pitchFamily="66" charset="0"/>
            </a:endParaRPr>
          </a:p>
          <a:p>
            <a:r>
              <a:rPr lang="nl-NL" sz="2000" dirty="0">
                <a:latin typeface="Comic Sans MS" panose="030F0702030302020204" pitchFamily="66" charset="0"/>
              </a:rPr>
              <a:t>	</a:t>
            </a:r>
            <a:r>
              <a:rPr lang="nl-NL" sz="2000" dirty="0" smtClean="0">
                <a:latin typeface="Comic Sans MS" panose="030F0702030302020204" pitchFamily="66" charset="0"/>
              </a:rPr>
              <a:t>www.peter-over.nl</a:t>
            </a:r>
            <a:endParaRPr lang="nl-NL" sz="2000" dirty="0">
              <a:latin typeface="Comic Sans MS" panose="030F0702030302020204" pitchFamily="66" charset="0"/>
            </a:endParaRPr>
          </a:p>
          <a:p>
            <a:r>
              <a:rPr lang="nl-NL" sz="2000" dirty="0" smtClean="0">
                <a:latin typeface="Comic Sans MS" panose="030F0702030302020204" pitchFamily="66" charset="0"/>
              </a:rPr>
              <a:t>	peter@peter-over.nl</a:t>
            </a:r>
            <a:endParaRPr lang="nl-NL" sz="2000" dirty="0">
              <a:latin typeface="Comic Sans MS" panose="030F0702030302020204" pitchFamily="66" charset="0"/>
            </a:endParaRPr>
          </a:p>
        </p:txBody>
      </p:sp>
    </p:spTree>
    <p:extLst>
      <p:ext uri="{BB962C8B-B14F-4D97-AF65-F5344CB8AC3E}">
        <p14:creationId xmlns:p14="http://schemas.microsoft.com/office/powerpoint/2010/main" val="3168617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73736" y="422961"/>
            <a:ext cx="8796527" cy="1200329"/>
          </a:xfrm>
          <a:prstGeom prst="rect">
            <a:avLst/>
          </a:prstGeom>
          <a:noFill/>
        </p:spPr>
        <p:txBody>
          <a:bodyPr wrap="square" rtlCol="0">
            <a:spAutoFit/>
          </a:bodyPr>
          <a:lstStyle/>
          <a:p>
            <a:pPr algn="ctr"/>
            <a:r>
              <a:rPr lang="nl-NL" sz="3600" dirty="0" smtClean="0">
                <a:solidFill>
                  <a:srgbClr val="FFFF00"/>
                </a:solidFill>
                <a:latin typeface="Comic Sans MS"/>
                <a:cs typeface="Comic Sans MS"/>
              </a:rPr>
              <a:t>Bij </a:t>
            </a:r>
            <a:r>
              <a:rPr lang="nl-NL" sz="3600" dirty="0" err="1" smtClean="0">
                <a:solidFill>
                  <a:srgbClr val="FFFF00"/>
                </a:solidFill>
                <a:latin typeface="Comic Sans MS"/>
                <a:cs typeface="Comic Sans MS"/>
              </a:rPr>
              <a:t>Physics</a:t>
            </a:r>
            <a:r>
              <a:rPr lang="nl-NL" sz="3600" dirty="0" smtClean="0">
                <a:solidFill>
                  <a:srgbClr val="FFFF00"/>
                </a:solidFill>
                <a:latin typeface="Comic Sans MS"/>
                <a:cs typeface="Comic Sans MS"/>
              </a:rPr>
              <a:t> at School krijg je er online reclame bij – niet zo geslaagd</a:t>
            </a:r>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4525"/>
            <a:ext cx="9144000" cy="4857750"/>
          </a:xfrm>
          <a:prstGeom prst="rect">
            <a:avLst/>
          </a:prstGeom>
        </p:spPr>
      </p:pic>
    </p:spTree>
    <p:extLst>
      <p:ext uri="{BB962C8B-B14F-4D97-AF65-F5344CB8AC3E}">
        <p14:creationId xmlns:p14="http://schemas.microsoft.com/office/powerpoint/2010/main" val="746692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777874" y="221793"/>
            <a:ext cx="8576437" cy="1200329"/>
          </a:xfrm>
          <a:prstGeom prst="rect">
            <a:avLst/>
          </a:prstGeom>
          <a:noFill/>
        </p:spPr>
        <p:txBody>
          <a:bodyPr wrap="square" rtlCol="0">
            <a:spAutoFit/>
          </a:bodyPr>
          <a:lstStyle/>
          <a:p>
            <a:r>
              <a:rPr lang="nl-NL" sz="3600" dirty="0" smtClean="0">
                <a:solidFill>
                  <a:srgbClr val="FFFF00"/>
                </a:solidFill>
                <a:latin typeface="Comic Sans MS"/>
                <a:cs typeface="Comic Sans MS"/>
              </a:rPr>
              <a:t>Gebruik een toongenerator om het begrip frequentie te introduceren</a:t>
            </a:r>
          </a:p>
        </p:txBody>
      </p:sp>
    </p:spTree>
    <p:controls>
      <mc:AlternateContent xmlns:mc="http://schemas.openxmlformats.org/markup-compatibility/2006">
        <mc:Choice xmlns:v="urn:schemas-microsoft-com:vml" Requires="v">
          <p:control spid="3093" name="ShockwaveFlash1" r:id="rId2" imgW="8951760" imgH="5234040"/>
        </mc:Choice>
        <mc:Fallback>
          <p:control name="ShockwaveFlash1" r:id="rId2" imgW="8951760" imgH="5234040">
            <p:pic>
              <p:nvPicPr>
                <p:cNvPr id="3" name="ShockwaveFlash1"/>
                <p:cNvPicPr>
                  <a:picLocks/>
                </p:cNvPicPr>
                <p:nvPr/>
              </p:nvPicPr>
              <p:blipFill>
                <a:blip r:embed="rId4"/>
                <a:stretch>
                  <a:fillRect/>
                </a:stretch>
              </p:blipFill>
              <p:spPr>
                <a:xfrm>
                  <a:off x="92075" y="1624013"/>
                  <a:ext cx="8951913" cy="5233987"/>
                </a:xfrm>
                <a:prstGeom prst="rect">
                  <a:avLst/>
                </a:prstGeom>
              </p:spPr>
            </p:pic>
          </p:control>
        </mc:Fallback>
      </mc:AlternateContent>
    </p:controls>
    <p:extLst>
      <p:ext uri="{BB962C8B-B14F-4D97-AF65-F5344CB8AC3E}">
        <p14:creationId xmlns:p14="http://schemas.microsoft.com/office/powerpoint/2010/main" val="3105504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422961"/>
            <a:ext cx="9144000" cy="646331"/>
          </a:xfrm>
          <a:prstGeom prst="rect">
            <a:avLst/>
          </a:prstGeom>
          <a:noFill/>
        </p:spPr>
        <p:txBody>
          <a:bodyPr wrap="square" rtlCol="0">
            <a:spAutoFit/>
          </a:bodyPr>
          <a:lstStyle/>
          <a:p>
            <a:r>
              <a:rPr lang="nl-NL" sz="3600" dirty="0" smtClean="0">
                <a:solidFill>
                  <a:srgbClr val="FFFF00"/>
                </a:solidFill>
                <a:latin typeface="Comic Sans MS"/>
                <a:cs typeface="Comic Sans MS"/>
              </a:rPr>
              <a:t>Een drummend aapje doet het altijd goed</a:t>
            </a:r>
          </a:p>
        </p:txBody>
      </p:sp>
    </p:spTree>
    <p:controls>
      <mc:AlternateContent xmlns:mc="http://schemas.openxmlformats.org/markup-compatibility/2006">
        <mc:Choice xmlns:v="urn:schemas-microsoft-com:vml" Requires="v">
          <p:control spid="4116" name="ShockwaveFlash1" r:id="rId2" imgW="9435960" imgH="5467320"/>
        </mc:Choice>
        <mc:Fallback>
          <p:control name="ShockwaveFlash1" r:id="rId2" imgW="9435960" imgH="5467320">
            <p:pic>
              <p:nvPicPr>
                <p:cNvPr id="3" name="ShockwaveFlash1"/>
                <p:cNvPicPr>
                  <a:picLocks/>
                </p:cNvPicPr>
                <p:nvPr/>
              </p:nvPicPr>
              <p:blipFill>
                <a:blip r:embed="rId4"/>
                <a:stretch>
                  <a:fillRect/>
                </a:stretch>
              </p:blipFill>
              <p:spPr>
                <a:xfrm>
                  <a:off x="-146304" y="1389888"/>
                  <a:ext cx="9436608" cy="5468112"/>
                </a:xfrm>
                <a:prstGeom prst="rect">
                  <a:avLst/>
                </a:prstGeom>
              </p:spPr>
            </p:pic>
          </p:control>
        </mc:Fallback>
      </mc:AlternateContent>
    </p:controls>
    <p:extLst>
      <p:ext uri="{BB962C8B-B14F-4D97-AF65-F5344CB8AC3E}">
        <p14:creationId xmlns:p14="http://schemas.microsoft.com/office/powerpoint/2010/main" val="1169195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83464" y="240081"/>
            <a:ext cx="8503920" cy="1200329"/>
          </a:xfrm>
          <a:prstGeom prst="rect">
            <a:avLst/>
          </a:prstGeom>
          <a:noFill/>
        </p:spPr>
        <p:txBody>
          <a:bodyPr wrap="square" rtlCol="0">
            <a:spAutoFit/>
          </a:bodyPr>
          <a:lstStyle/>
          <a:p>
            <a:pPr algn="ctr"/>
            <a:r>
              <a:rPr lang="nl-NL" sz="3600" dirty="0" smtClean="0">
                <a:solidFill>
                  <a:srgbClr val="FFFF00"/>
                </a:solidFill>
                <a:latin typeface="Comic Sans MS"/>
                <a:cs typeface="Comic Sans MS"/>
              </a:rPr>
              <a:t>Bij kracht en beweging is het doolhofspel (</a:t>
            </a:r>
            <a:r>
              <a:rPr lang="nl-NL" sz="3600" dirty="0" err="1" smtClean="0">
                <a:solidFill>
                  <a:srgbClr val="FFFF00"/>
                </a:solidFill>
                <a:latin typeface="Comic Sans MS"/>
                <a:cs typeface="Comic Sans MS"/>
              </a:rPr>
              <a:t>PhET</a:t>
            </a:r>
            <a:r>
              <a:rPr lang="nl-NL" sz="3600" dirty="0" smtClean="0">
                <a:solidFill>
                  <a:srgbClr val="FFFF00"/>
                </a:solidFill>
                <a:latin typeface="Comic Sans MS"/>
                <a:cs typeface="Comic Sans MS"/>
              </a:rPr>
              <a:t>) een leuk begin</a:t>
            </a:r>
          </a:p>
        </p:txBody>
      </p:sp>
      <p:pic>
        <p:nvPicPr>
          <p:cNvPr id="3" name="Afbeelding 2">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 y="1519731"/>
            <a:ext cx="7150608" cy="5338269"/>
          </a:xfrm>
          <a:prstGeom prst="rect">
            <a:avLst/>
          </a:prstGeom>
        </p:spPr>
      </p:pic>
    </p:spTree>
    <p:extLst>
      <p:ext uri="{BB962C8B-B14F-4D97-AF65-F5344CB8AC3E}">
        <p14:creationId xmlns:p14="http://schemas.microsoft.com/office/powerpoint/2010/main" val="72023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9128"/>
            <a:ext cx="9144000" cy="3481493"/>
          </a:xfrm>
          <a:prstGeom prst="rect">
            <a:avLst/>
          </a:prstGeom>
        </p:spPr>
      </p:pic>
      <p:sp>
        <p:nvSpPr>
          <p:cNvPr id="5" name="Tekstvak 4"/>
          <p:cNvSpPr txBox="1"/>
          <p:nvPr/>
        </p:nvSpPr>
        <p:spPr>
          <a:xfrm>
            <a:off x="708056" y="163288"/>
            <a:ext cx="7918359" cy="646331"/>
          </a:xfrm>
          <a:prstGeom prst="rect">
            <a:avLst/>
          </a:prstGeom>
          <a:noFill/>
        </p:spPr>
        <p:txBody>
          <a:bodyPr wrap="square" rtlCol="0">
            <a:spAutoFit/>
          </a:bodyPr>
          <a:lstStyle/>
          <a:p>
            <a:r>
              <a:rPr lang="nl-NL" sz="3600" dirty="0" smtClean="0">
                <a:solidFill>
                  <a:srgbClr val="FFFF00"/>
                </a:solidFill>
                <a:latin typeface="Comic Sans MS"/>
                <a:cs typeface="Comic Sans MS"/>
              </a:rPr>
              <a:t>Zoek iets leuks bij de </a:t>
            </a:r>
            <a:r>
              <a:rPr lang="nl-NL" sz="3600" dirty="0" err="1" smtClean="0">
                <a:solidFill>
                  <a:srgbClr val="FFFF00"/>
                </a:solidFill>
                <a:latin typeface="Comic Sans MS"/>
                <a:cs typeface="Comic Sans MS"/>
              </a:rPr>
              <a:t>Mythbusters</a:t>
            </a:r>
            <a:endParaRPr lang="nl-NL" sz="3600" dirty="0">
              <a:solidFill>
                <a:srgbClr val="FFFF00"/>
              </a:solidFill>
              <a:latin typeface="Comic Sans MS"/>
              <a:cs typeface="Comic Sans MS"/>
            </a:endParaRPr>
          </a:p>
        </p:txBody>
      </p:sp>
      <p:sp>
        <p:nvSpPr>
          <p:cNvPr id="2" name="Tekstvak 1"/>
          <p:cNvSpPr txBox="1"/>
          <p:nvPr/>
        </p:nvSpPr>
        <p:spPr>
          <a:xfrm>
            <a:off x="603849" y="4649638"/>
            <a:ext cx="8022566" cy="1938992"/>
          </a:xfrm>
          <a:prstGeom prst="rect">
            <a:avLst/>
          </a:prstGeom>
          <a:noFill/>
        </p:spPr>
        <p:txBody>
          <a:bodyPr wrap="square" rtlCol="0">
            <a:spAutoFit/>
          </a:bodyPr>
          <a:lstStyle/>
          <a:p>
            <a:r>
              <a:rPr lang="nl-NL" sz="2400" dirty="0" smtClean="0">
                <a:latin typeface="Comic Sans MS" panose="030F0702030302020204" pitchFamily="66" charset="0"/>
              </a:rPr>
              <a:t>Het traagheidsprincipe is niet direct iets voor de onderbouw. Maar door een film over een gedekte tafel en een motor bij de bespreking van wrijvingskracht is dat vermakelijk. Zo is er ook de proef met het vallende ei, een aardige opdracht voor de jongelui.</a:t>
            </a:r>
            <a:endParaRPr lang="nl-NL" sz="2400" dirty="0">
              <a:latin typeface="Comic Sans MS" panose="030F0702030302020204" pitchFamily="66" charset="0"/>
            </a:endParaRPr>
          </a:p>
        </p:txBody>
      </p:sp>
    </p:spTree>
    <p:extLst>
      <p:ext uri="{BB962C8B-B14F-4D97-AF65-F5344CB8AC3E}">
        <p14:creationId xmlns:p14="http://schemas.microsoft.com/office/powerpoint/2010/main" val="1621483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33857" y="422961"/>
            <a:ext cx="7050024" cy="646331"/>
          </a:xfrm>
          <a:prstGeom prst="rect">
            <a:avLst/>
          </a:prstGeom>
          <a:noFill/>
        </p:spPr>
        <p:txBody>
          <a:bodyPr wrap="square" rtlCol="0">
            <a:spAutoFit/>
          </a:bodyPr>
          <a:lstStyle/>
          <a:p>
            <a:r>
              <a:rPr lang="nl-NL" sz="3600" dirty="0" smtClean="0">
                <a:solidFill>
                  <a:srgbClr val="FFFF00"/>
                </a:solidFill>
                <a:latin typeface="Comic Sans MS"/>
                <a:cs typeface="Comic Sans MS"/>
              </a:rPr>
              <a:t>Optica: spelen met kleurfilters</a:t>
            </a:r>
          </a:p>
        </p:txBody>
      </p:sp>
    </p:spTree>
    <p:controls>
      <mc:AlternateContent xmlns:mc="http://schemas.openxmlformats.org/markup-compatibility/2006">
        <mc:Choice xmlns:v="urn:schemas-microsoft-com:vml" Requires="v">
          <p:control spid="5137" name="ShockwaveFlash1" r:id="rId2" imgW="9144000" imgH="5532480"/>
        </mc:Choice>
        <mc:Fallback>
          <p:control name="ShockwaveFlash1" r:id="rId2" imgW="9144000" imgH="5532480">
            <p:pic>
              <p:nvPicPr>
                <p:cNvPr id="3" name="ShockwaveFlash1"/>
                <p:cNvPicPr>
                  <a:picLocks/>
                </p:cNvPicPr>
                <p:nvPr/>
              </p:nvPicPr>
              <p:blipFill>
                <a:blip r:embed="rId4"/>
                <a:stretch>
                  <a:fillRect/>
                </a:stretch>
              </p:blipFill>
              <p:spPr>
                <a:xfrm>
                  <a:off x="0" y="1325563"/>
                  <a:ext cx="9144000" cy="5532437"/>
                </a:xfrm>
                <a:prstGeom prst="rect">
                  <a:avLst/>
                </a:prstGeom>
              </p:spPr>
            </p:pic>
          </p:control>
        </mc:Fallback>
      </mc:AlternateContent>
    </p:controls>
    <p:extLst>
      <p:ext uri="{BB962C8B-B14F-4D97-AF65-F5344CB8AC3E}">
        <p14:creationId xmlns:p14="http://schemas.microsoft.com/office/powerpoint/2010/main" val="349805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Segment">
  <a:themeElements>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8466</TotalTime>
  <Words>697</Words>
  <Application>Microsoft Office PowerPoint</Application>
  <PresentationFormat>Diavoorstelling (4:3)</PresentationFormat>
  <Paragraphs>141</Paragraphs>
  <Slides>36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36</vt:i4>
      </vt:variant>
    </vt:vector>
  </HeadingPairs>
  <TitlesOfParts>
    <vt:vector size="41" baseType="lpstr">
      <vt:lpstr>Calibri</vt:lpstr>
      <vt:lpstr>Century Gothic</vt:lpstr>
      <vt:lpstr>Comic Sans MS</vt:lpstr>
      <vt:lpstr>Wingdings 3</vt:lpstr>
      <vt:lpstr>Segment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Peter Over</dc:creator>
  <cp:lastModifiedBy>Peter Over</cp:lastModifiedBy>
  <cp:revision>102</cp:revision>
  <cp:lastPrinted>2017-12-08T14:57:09Z</cp:lastPrinted>
  <dcterms:created xsi:type="dcterms:W3CDTF">2016-10-10T14:32:14Z</dcterms:created>
  <dcterms:modified xsi:type="dcterms:W3CDTF">2017-12-12T11:11:04Z</dcterms:modified>
</cp:coreProperties>
</file>