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4v" ContentType="video/mp4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mov" ContentType="video/quicktime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59" r:id="rId2"/>
    <p:sldId id="266" r:id="rId3"/>
    <p:sldId id="282" r:id="rId4"/>
    <p:sldId id="268" r:id="rId5"/>
    <p:sldId id="285" r:id="rId6"/>
    <p:sldId id="271" r:id="rId7"/>
    <p:sldId id="287" r:id="rId8"/>
    <p:sldId id="297" r:id="rId9"/>
    <p:sldId id="272" r:id="rId10"/>
    <p:sldId id="267" r:id="rId11"/>
    <p:sldId id="284" r:id="rId12"/>
    <p:sldId id="280" r:id="rId13"/>
    <p:sldId id="286" r:id="rId14"/>
    <p:sldId id="288" r:id="rId15"/>
    <p:sldId id="295" r:id="rId16"/>
    <p:sldId id="283" r:id="rId17"/>
    <p:sldId id="289" r:id="rId18"/>
    <p:sldId id="290" r:id="rId19"/>
    <p:sldId id="291" r:id="rId20"/>
    <p:sldId id="292" r:id="rId21"/>
    <p:sldId id="294" r:id="rId22"/>
    <p:sldId id="293" r:id="rId23"/>
    <p:sldId id="296" r:id="rId24"/>
    <p:sldId id="278" r:id="rId25"/>
    <p:sldId id="279" r:id="rId26"/>
    <p:sldId id="276" r:id="rId27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6DF3100-765B-4077-A010-F7382A5AC6C9}">
          <p14:sldIdLst>
            <p14:sldId id="259"/>
            <p14:sldId id="266"/>
            <p14:sldId id="282"/>
            <p14:sldId id="268"/>
            <p14:sldId id="285"/>
            <p14:sldId id="271"/>
            <p14:sldId id="287"/>
            <p14:sldId id="297"/>
            <p14:sldId id="272"/>
            <p14:sldId id="267"/>
            <p14:sldId id="284"/>
            <p14:sldId id="280"/>
            <p14:sldId id="286"/>
            <p14:sldId id="288"/>
            <p14:sldId id="295"/>
            <p14:sldId id="283"/>
            <p14:sldId id="289"/>
            <p14:sldId id="290"/>
            <p14:sldId id="291"/>
            <p14:sldId id="292"/>
            <p14:sldId id="294"/>
            <p14:sldId id="293"/>
            <p14:sldId id="296"/>
            <p14:sldId id="278"/>
            <p14:sldId id="279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ijsen, J (Jeroen)" initials="GJ(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5258"/>
    <a:srgbClr val="002C5F"/>
    <a:srgbClr val="887B1B"/>
    <a:srgbClr val="4F2D7F"/>
    <a:srgbClr val="006A4D"/>
    <a:srgbClr val="DC0C30"/>
    <a:srgbClr val="0098C3"/>
    <a:srgbClr val="FED100"/>
    <a:srgbClr val="CF0072"/>
    <a:srgbClr val="34B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59" autoAdjust="0"/>
    <p:restoredTop sz="94660"/>
  </p:normalViewPr>
  <p:slideViewPr>
    <p:cSldViewPr>
      <p:cViewPr varScale="1">
        <p:scale>
          <a:sx n="104" d="100"/>
          <a:sy n="104" d="100"/>
        </p:scale>
        <p:origin x="192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E1BD2A-F24E-4ECA-82B3-08C5D5A627D6}" type="slidenum">
              <a:rPr lang="nl-NL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62532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T Ned powerpoint sheet 2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961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3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T Ned powerpoint sheet 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615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4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T Ned powerpoint sheet 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69211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72DAB1-C5E0-4074-AED0-30666B12A047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523456-3235-43E8-AFFF-79F3B912ACA7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CEAF17-97A5-469F-B875-7CCCD8438084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0AAC71-DE7A-4DF1-9233-5FB2E57C6F42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3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pic>
        <p:nvPicPr>
          <p:cNvPr id="9" name="Afbeelding 8" descr="UT powerpoint sheet small 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412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T Ned powerpoint sheet 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tx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567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6D66E7-007E-4E27-B747-A02D9A387A08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0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7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8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 marL="0" indent="0"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0964EA-60F0-4953-A5DB-208C595E07BF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1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18303E-5A82-49C2-AB6C-F6084985DC3C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43050"/>
            <a:ext cx="8072462" cy="4000528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3" name="Rechte verbindingslijn 12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afbeelding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/>
          <p:cNvSpPr>
            <a:spLocks noGrp="1"/>
          </p:cNvSpPr>
          <p:nvPr>
            <p:ph type="body" sz="quarter" idx="16"/>
          </p:nvPr>
        </p:nvSpPr>
        <p:spPr>
          <a:xfrm>
            <a:off x="5668123" y="1713600"/>
            <a:ext cx="3190157" cy="4323600"/>
          </a:xfrm>
        </p:spPr>
        <p:txBody>
          <a:bodyPr/>
          <a:lstStyle>
            <a:lvl1pPr marL="0" indent="0">
              <a:buFontTx/>
              <a:buNone/>
              <a:defRPr baseline="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1071538" y="1662100"/>
            <a:ext cx="4546320" cy="4410106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BFB91-EDE1-4450-8D02-274F78D9227A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10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2" name="Tijdelijke aanduiding voor tekst 15"/>
          <p:cNvSpPr>
            <a:spLocks noGrp="1"/>
          </p:cNvSpPr>
          <p:nvPr>
            <p:ph type="body" sz="quarter" idx="14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4" name="Rechte verbindingslijn 13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51C03D-F3B5-42FC-A391-ECEEBD1836E4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C9CC7F-86E1-48DE-82DC-E9AC50D04532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4"/>
          </p:nvPr>
        </p:nvSpPr>
        <p:spPr>
          <a:xfrm>
            <a:off x="1071538" y="1641599"/>
            <a:ext cx="8072462" cy="3999600"/>
          </a:xfrm>
        </p:spPr>
        <p:txBody>
          <a:bodyPr/>
          <a:lstStyle/>
          <a:p>
            <a:r>
              <a:rPr lang="nl-NL"/>
              <a:t>Klik op het pictogram als u een grafiek wilt toevoegen</a:t>
            </a:r>
          </a:p>
        </p:txBody>
      </p:sp>
      <p:sp>
        <p:nvSpPr>
          <p:cNvPr id="11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1082902" y="500042"/>
            <a:ext cx="7775378" cy="732985"/>
          </a:xfrm>
        </p:spPr>
        <p:txBody>
          <a:bodyPr lIns="0" tIns="0" rIns="0" bIns="0" anchor="b" anchorCtr="0"/>
          <a:lstStyle>
            <a:lvl1pPr marL="0" indent="0">
              <a:buNone/>
              <a:defRPr sz="2600" b="1" cap="all" baseline="0">
                <a:latin typeface="+mj-lt"/>
              </a:defRPr>
            </a:lvl1pPr>
          </a:lstStyle>
          <a:p>
            <a:pPr lvl="0"/>
            <a:r>
              <a:rPr lang="nl-NL" dirty="0"/>
              <a:t>Klik hier om een Titel toe te voegen</a:t>
            </a:r>
          </a:p>
        </p:txBody>
      </p:sp>
      <p:sp>
        <p:nvSpPr>
          <p:cNvPr id="14" name="Tijdelijke aanduiding voor tekst 15"/>
          <p:cNvSpPr>
            <a:spLocks noGrp="1"/>
          </p:cNvSpPr>
          <p:nvPr>
            <p:ph type="body" sz="quarter" idx="15" hasCustomPrompt="1"/>
          </p:nvPr>
        </p:nvSpPr>
        <p:spPr>
          <a:xfrm>
            <a:off x="1082887" y="1226814"/>
            <a:ext cx="7775393" cy="285750"/>
          </a:xfrm>
        </p:spPr>
        <p:txBody>
          <a:bodyPr lIns="0" tIns="0" rIns="0" bIns="0" anchor="b" anchorCtr="0"/>
          <a:lstStyle>
            <a:lvl1pPr>
              <a:buFontTx/>
              <a:buNone/>
              <a:defRPr sz="1800" cap="all" baseline="0">
                <a:latin typeface="+mj-lt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Klik hier om een Subtitel toe te voegen</a:t>
            </a:r>
          </a:p>
        </p:txBody>
      </p:sp>
      <p:cxnSp>
        <p:nvCxnSpPr>
          <p:cNvPr id="15" name="Rechte verbindingslijn 14"/>
          <p:cNvCxnSpPr/>
          <p:nvPr userDrawn="1"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2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46400" y="1644650"/>
            <a:ext cx="6786562" cy="1470025"/>
          </a:xfrm>
          <a:prstGeom prst="rect">
            <a:avLst/>
          </a:prstGeom>
        </p:spPr>
        <p:txBody>
          <a:bodyPr lIns="0" anchor="b" anchorCtr="0"/>
          <a:lstStyle>
            <a:lvl1pPr>
              <a:lnSpc>
                <a:spcPts val="2500"/>
              </a:lnSpc>
              <a:defRPr sz="2600" cap="all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46400" y="3035300"/>
            <a:ext cx="6788150" cy="1101725"/>
          </a:xfrm>
        </p:spPr>
        <p:txBody>
          <a:bodyPr lIns="0"/>
          <a:lstStyle>
            <a:lvl1pPr marL="0" indent="0">
              <a:buFont typeface="Wingdings" pitchFamily="2" charset="2"/>
              <a:buNone/>
              <a:defRPr sz="1800" cap="all" baseline="0"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r>
              <a:rPr lang="nl-NL"/>
              <a:t>Klik om de ondertitelstijl van het model te bewerken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80000" y="2051050"/>
            <a:ext cx="78012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72375" y="6402388"/>
            <a:ext cx="936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AA62657-1B82-4063-BE97-6E8E40E4F26B}" type="datetime1">
              <a:rPr lang="nl-NL" smtClean="0"/>
              <a:t>14-12-17</a:t>
            </a:fld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0125" y="6402388"/>
            <a:ext cx="4032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r>
              <a:rPr lang="nl-NL"/>
              <a:t>Voettekst: aanpassen via 'Invoegen' ('Beeld' voor Office 2003 of eerder) kies vervolgens 'Koptekst en voettekst'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09000" y="6400800"/>
            <a:ext cx="3746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ts val="1500"/>
              </a:lnSpc>
              <a:defRPr sz="1000"/>
            </a:lvl1pPr>
          </a:lstStyle>
          <a:p>
            <a:fld id="{D818A380-CEF3-4FA4-B905-6E6A3B62A7C3}" type="slidenum">
              <a:rPr lang="nl-NL"/>
              <a:pPr/>
              <a:t>‹nr.›</a:t>
            </a:fld>
            <a:endParaRPr lang="nl-NL"/>
          </a:p>
        </p:txBody>
      </p:sp>
      <p:pic>
        <p:nvPicPr>
          <p:cNvPr id="9" name="Afbeelding 8" descr="UT_Logo_Black_NL.WMF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47712" y="6336000"/>
            <a:ext cx="2019432" cy="418121"/>
          </a:xfrm>
          <a:prstGeom prst="rect">
            <a:avLst/>
          </a:prstGeom>
        </p:spPr>
      </p:pic>
      <p:cxnSp>
        <p:nvCxnSpPr>
          <p:cNvPr id="10" name="Rechte verbindingslijn 9"/>
          <p:cNvCxnSpPr/>
          <p:nvPr/>
        </p:nvCxnSpPr>
        <p:spPr>
          <a:xfrm>
            <a:off x="1080000" y="1643050"/>
            <a:ext cx="807246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0" r:id="rId3"/>
    <p:sldLayoutId id="2147483667" r:id="rId4"/>
    <p:sldLayoutId id="2147483666" r:id="rId5"/>
    <p:sldLayoutId id="2147483660" r:id="rId6"/>
    <p:sldLayoutId id="2147483665" r:id="rId7"/>
    <p:sldLayoutId id="2147483661" r:id="rId8"/>
    <p:sldLayoutId id="2147483662" r:id="rId9"/>
    <p:sldLayoutId id="2147483669" r:id="rId10"/>
    <p:sldLayoutId id="2147483663" r:id="rId11"/>
    <p:sldLayoutId id="2147483670" r:id="rId12"/>
    <p:sldLayoutId id="2147483664" r:id="rId13"/>
    <p:sldLayoutId id="2147483671" r:id="rId14"/>
    <p:sldLayoutId id="2147483655" r:id="rId15"/>
    <p:sldLayoutId id="2147483656" r:id="rId16"/>
    <p:sldLayoutId id="2147483657" r:id="rId17"/>
    <p:sldLayoutId id="2147483658" r:id="rId1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2"/>
          </a:solidFill>
          <a:latin typeface="Arial Narrow" pitchFamily="34" charset="0"/>
        </a:defRPr>
      </a:lvl9pPr>
    </p:titleStyle>
    <p:bodyStyle>
      <a:lvl1pPr marL="255588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38163" indent="-2809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2pPr>
      <a:lvl3pPr marL="801688" indent="-2381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3pPr>
      <a:lvl4pPr marL="1077913" indent="-250825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4pPr>
      <a:lvl5pPr marL="13446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5pPr>
      <a:lvl6pPr marL="18018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6pPr>
      <a:lvl7pPr marL="22590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7pPr>
      <a:lvl8pPr marL="27162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8pPr>
      <a:lvl9pPr marL="3173413" indent="-255588" algn="l" defTabSz="238125" rtl="0" eaLnBrk="1" fontAlgn="base" hangingPunct="1">
        <a:lnSpc>
          <a:spcPts val="25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17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png"/><Relationship Id="rId5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nl/simulation/legacy/quantum-tunneling" TargetMode="Externa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gi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14.jpeg"/><Relationship Id="rId5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4v"/><Relationship Id="rId4" Type="http://schemas.openxmlformats.org/officeDocument/2006/relationships/video" Target="../media/media4.m4v"/><Relationship Id="rId5" Type="http://schemas.openxmlformats.org/officeDocument/2006/relationships/slideLayout" Target="../slideLayouts/slideLayout4.xml"/><Relationship Id="rId6" Type="http://schemas.openxmlformats.org/officeDocument/2006/relationships/image" Target="../media/image36.tiff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b.socrative.com/login/student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Quantumdidactiek 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deeltje/golf    </a:t>
            </a:r>
            <a:r>
              <a:rPr lang="nl-NL" dirty="0" err="1"/>
              <a:t>tunneling</a:t>
            </a:r>
            <a:r>
              <a:rPr lang="nl-NL" dirty="0"/>
              <a:t> </a:t>
            </a:r>
            <a:br>
              <a:rPr lang="nl-NL" dirty="0"/>
            </a:br>
            <a:endParaRPr lang="nl-NL" dirty="0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Werkgroep Woudschoten </a:t>
            </a:r>
            <a:r>
              <a:rPr lang="nl-NL" dirty="0" smtClean="0"/>
              <a:t>2017</a:t>
            </a:r>
            <a:endParaRPr lang="nl-NL" dirty="0"/>
          </a:p>
          <a:p>
            <a:r>
              <a:rPr lang="nl-NL" dirty="0"/>
              <a:t>Timo Bomhof, Aernout van Rossum, Jeroen Grijsen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Licht vertoont deeltjesgedrag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Impuls foton (Compton)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Foto-elektrisch effect</a:t>
            </a:r>
          </a:p>
          <a:p>
            <a:r>
              <a:rPr lang="nl-NL" dirty="0" smtClean="0"/>
              <a:t>Licht vertoont golfgedrag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err="1" smtClean="0"/>
              <a:t>Golfbak</a:t>
            </a:r>
            <a:r>
              <a:rPr lang="nl-NL" dirty="0" smtClean="0"/>
              <a:t> interferentie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Tralie interferentie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Deeltje/golf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Voorkennis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13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Deeltje/golf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stroomschema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128166" y="1756226"/>
            <a:ext cx="2571625" cy="427684"/>
          </a:xfrm>
          <a:ln>
            <a:solidFill>
              <a:schemeClr val="dk1">
                <a:shade val="95000"/>
                <a:satMod val="105000"/>
              </a:schemeClr>
            </a:solidFill>
          </a:ln>
        </p:spPr>
        <p:txBody>
          <a:bodyPr/>
          <a:lstStyle/>
          <a:p>
            <a:pPr marL="88900" indent="0">
              <a:buNone/>
            </a:pPr>
            <a:r>
              <a:rPr lang="nl-NL" dirty="0" smtClean="0"/>
              <a:t>Onderdelen experiment</a:t>
            </a:r>
            <a:endParaRPr lang="nl-NL" dirty="0"/>
          </a:p>
        </p:txBody>
      </p:sp>
      <p:sp>
        <p:nvSpPr>
          <p:cNvPr id="8" name="Tijdelijke aanduiding voor inhoud 3"/>
          <p:cNvSpPr txBox="1">
            <a:spLocks/>
          </p:cNvSpPr>
          <p:nvPr/>
        </p:nvSpPr>
        <p:spPr bwMode="auto">
          <a:xfrm>
            <a:off x="2175715" y="2807964"/>
            <a:ext cx="2602086" cy="783301"/>
          </a:xfrm>
          <a:prstGeom prst="rect">
            <a:avLst/>
          </a:prstGeom>
          <a:solidFill>
            <a:schemeClr val="bg1"/>
          </a:solidFill>
          <a:ln w="9525">
            <a:solidFill>
              <a:schemeClr val="dk1">
                <a:shade val="95000"/>
                <a:satMod val="10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0">
              <a:buFont typeface="Wingdings" pitchFamily="2" charset="2"/>
              <a:buNone/>
            </a:pPr>
            <a:r>
              <a:rPr lang="nl-NL" kern="0" dirty="0" smtClean="0"/>
              <a:t>Grijsfilter + berekening:</a:t>
            </a:r>
          </a:p>
          <a:p>
            <a:pPr marL="88900" indent="0">
              <a:buFont typeface="Wingdings" pitchFamily="2" charset="2"/>
              <a:buNone/>
            </a:pPr>
            <a:r>
              <a:rPr lang="nl-NL" b="1" kern="0" dirty="0" smtClean="0"/>
              <a:t>Individuele fotonen</a:t>
            </a:r>
          </a:p>
        </p:txBody>
      </p:sp>
      <p:sp>
        <p:nvSpPr>
          <p:cNvPr id="9" name="Tijdelijke aanduiding voor inhoud 3"/>
          <p:cNvSpPr txBox="1">
            <a:spLocks/>
          </p:cNvSpPr>
          <p:nvPr/>
        </p:nvSpPr>
        <p:spPr bwMode="auto">
          <a:xfrm>
            <a:off x="3912594" y="5489148"/>
            <a:ext cx="1346681" cy="7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nl-NL" i="1" kern="0" dirty="0" smtClean="0"/>
              <a:t>1 spleet</a:t>
            </a:r>
            <a:endParaRPr lang="nl-NL" i="1" kern="0" dirty="0"/>
          </a:p>
        </p:txBody>
      </p:sp>
      <p:sp>
        <p:nvSpPr>
          <p:cNvPr id="12" name="Tijdelijke aanduiding voor inhoud 3"/>
          <p:cNvSpPr txBox="1">
            <a:spLocks/>
          </p:cNvSpPr>
          <p:nvPr/>
        </p:nvSpPr>
        <p:spPr bwMode="auto">
          <a:xfrm>
            <a:off x="4970583" y="5489148"/>
            <a:ext cx="1346681" cy="7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nl-NL" i="1" kern="0" dirty="0" smtClean="0"/>
              <a:t>2 spleet</a:t>
            </a:r>
            <a:endParaRPr lang="nl-NL" i="1" kern="0" dirty="0"/>
          </a:p>
        </p:txBody>
      </p:sp>
      <p:sp>
        <p:nvSpPr>
          <p:cNvPr id="13" name="Tijdelijke aanduiding voor inhoud 3"/>
          <p:cNvSpPr txBox="1">
            <a:spLocks/>
          </p:cNvSpPr>
          <p:nvPr/>
        </p:nvSpPr>
        <p:spPr bwMode="auto">
          <a:xfrm>
            <a:off x="4955336" y="3861048"/>
            <a:ext cx="2232246" cy="441756"/>
          </a:xfrm>
          <a:prstGeom prst="rect">
            <a:avLst/>
          </a:prstGeom>
          <a:noFill/>
          <a:ln w="9525">
            <a:solidFill>
              <a:schemeClr val="dk1">
                <a:shade val="95000"/>
                <a:satMod val="10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0">
              <a:buFont typeface="Wingdings" pitchFamily="2" charset="2"/>
              <a:buNone/>
            </a:pPr>
            <a:r>
              <a:rPr lang="nl-NL" kern="0" dirty="0" smtClean="0"/>
              <a:t>2-spleet met bundel</a:t>
            </a:r>
          </a:p>
        </p:txBody>
      </p:sp>
      <p:sp>
        <p:nvSpPr>
          <p:cNvPr id="14" name="Tijdelijke aanduiding voor inhoud 3"/>
          <p:cNvSpPr txBox="1">
            <a:spLocks/>
          </p:cNvSpPr>
          <p:nvPr/>
        </p:nvSpPr>
        <p:spPr bwMode="auto">
          <a:xfrm>
            <a:off x="1257050" y="2313061"/>
            <a:ext cx="2744276" cy="421737"/>
          </a:xfrm>
          <a:prstGeom prst="rect">
            <a:avLst/>
          </a:prstGeom>
          <a:solidFill>
            <a:schemeClr val="bg1"/>
          </a:solidFill>
          <a:ln w="9525">
            <a:solidFill>
              <a:schemeClr val="dk1">
                <a:shade val="95000"/>
                <a:satMod val="10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0">
              <a:buFont typeface="Wingdings" pitchFamily="2" charset="2"/>
              <a:buNone/>
            </a:pPr>
            <a:r>
              <a:rPr lang="nl-NL" kern="0" dirty="0" smtClean="0"/>
              <a:t>Registratie interpreteren</a:t>
            </a:r>
            <a:endParaRPr lang="nl-NL" kern="0" dirty="0"/>
          </a:p>
        </p:txBody>
      </p:sp>
      <p:sp>
        <p:nvSpPr>
          <p:cNvPr id="15" name="Tijdelijke aanduiding voor inhoud 3"/>
          <p:cNvSpPr txBox="1">
            <a:spLocks/>
          </p:cNvSpPr>
          <p:nvPr/>
        </p:nvSpPr>
        <p:spPr bwMode="auto">
          <a:xfrm>
            <a:off x="5625108" y="4476633"/>
            <a:ext cx="2880320" cy="814001"/>
          </a:xfrm>
          <a:prstGeom prst="rect">
            <a:avLst/>
          </a:prstGeom>
          <a:noFill/>
          <a:ln w="9525">
            <a:solidFill>
              <a:schemeClr val="dk1">
                <a:shade val="95000"/>
                <a:satMod val="10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88900" indent="0">
              <a:buNone/>
            </a:pPr>
            <a:r>
              <a:rPr lang="nl-NL" kern="0" dirty="0" smtClean="0"/>
              <a:t>2-spleet met enkel foton:</a:t>
            </a:r>
          </a:p>
          <a:p>
            <a:pPr marL="88900" indent="0">
              <a:buNone/>
            </a:pPr>
            <a:r>
              <a:rPr lang="nl-NL" b="1" kern="0" dirty="0" smtClean="0"/>
              <a:t>Interfereert </a:t>
            </a:r>
            <a:r>
              <a:rPr lang="nl-NL" b="1" kern="0" dirty="0"/>
              <a:t>met </a:t>
            </a:r>
            <a:r>
              <a:rPr lang="nl-NL" b="1" kern="0" dirty="0" smtClean="0"/>
              <a:t>zichzelf</a:t>
            </a:r>
            <a:endParaRPr lang="nl-NL" b="1" kern="0" dirty="0"/>
          </a:p>
          <a:p>
            <a:pPr marL="88900" indent="0">
              <a:buFont typeface="Wingdings" pitchFamily="2" charset="2"/>
              <a:buNone/>
            </a:pPr>
            <a:endParaRPr lang="nl-NL" kern="0" dirty="0" smtClean="0"/>
          </a:p>
        </p:txBody>
      </p:sp>
      <p:cxnSp>
        <p:nvCxnSpPr>
          <p:cNvPr id="19" name="Rechte verbindingslijn 18"/>
          <p:cNvCxnSpPr/>
          <p:nvPr/>
        </p:nvCxnSpPr>
        <p:spPr>
          <a:xfrm>
            <a:off x="4860032" y="1756226"/>
            <a:ext cx="0" cy="4106878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>
            <a:off x="323528" y="6237060"/>
            <a:ext cx="1224136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jdelijke aanduiding voor inhoud 3"/>
          <p:cNvSpPr txBox="1">
            <a:spLocks/>
          </p:cNvSpPr>
          <p:nvPr/>
        </p:nvSpPr>
        <p:spPr bwMode="auto">
          <a:xfrm>
            <a:off x="365696" y="5846108"/>
            <a:ext cx="536415" cy="7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nl-NL" i="1" kern="0" dirty="0" smtClean="0"/>
              <a:t>tijd</a:t>
            </a:r>
            <a:endParaRPr lang="nl-NL" i="1" kern="0" dirty="0"/>
          </a:p>
        </p:txBody>
      </p:sp>
    </p:spTree>
    <p:extLst>
      <p:ext uri="{BB962C8B-B14F-4D97-AF65-F5344CB8AC3E}">
        <p14:creationId xmlns:p14="http://schemas.microsoft.com/office/powerpoint/2010/main" val="20667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DOEL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560678" y="1914634"/>
            <a:ext cx="81356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nl-NL" dirty="0"/>
              <a:t>v</a:t>
            </a:r>
            <a:r>
              <a:rPr lang="nl-NL" dirty="0" smtClean="0"/>
              <a:t>oorbeelden </a:t>
            </a:r>
            <a:r>
              <a:rPr lang="nl-NL" dirty="0"/>
              <a:t>van situaties waar </a:t>
            </a:r>
            <a:r>
              <a:rPr lang="nl-NL" dirty="0" err="1"/>
              <a:t>tunneling</a:t>
            </a:r>
            <a:r>
              <a:rPr lang="nl-NL" dirty="0"/>
              <a:t> optreedt </a:t>
            </a:r>
            <a:r>
              <a:rPr lang="nl-NL" dirty="0" smtClean="0"/>
              <a:t>geven</a:t>
            </a:r>
          </a:p>
          <a:p>
            <a:pPr marL="342900" indent="-342900">
              <a:buAutoNum type="alphaLcPeriod"/>
            </a:pPr>
            <a:r>
              <a:rPr lang="nl-NL" dirty="0" smtClean="0"/>
              <a:t>factoren </a:t>
            </a:r>
            <a:r>
              <a:rPr lang="nl-NL" dirty="0"/>
              <a:t>die de kans op </a:t>
            </a:r>
            <a:r>
              <a:rPr lang="nl-NL" dirty="0" err="1" smtClean="0"/>
              <a:t>tunneling</a:t>
            </a:r>
            <a:r>
              <a:rPr lang="nl-NL" dirty="0" smtClean="0"/>
              <a:t> bepalen uitleggen</a:t>
            </a:r>
            <a:endParaRPr lang="nl-NL" dirty="0"/>
          </a:p>
          <a:p>
            <a:pPr marL="342900" indent="-342900">
              <a:buAutoNum type="alphaLcPeriod"/>
            </a:pPr>
            <a:r>
              <a:rPr lang="nl-NL" dirty="0" smtClean="0"/>
              <a:t>contexten </a:t>
            </a:r>
            <a:r>
              <a:rPr lang="nl-NL" dirty="0"/>
              <a:t>alfa-verval en STM </a:t>
            </a:r>
            <a:r>
              <a:rPr lang="nl-NL" dirty="0" smtClean="0"/>
              <a:t>uitleggen</a:t>
            </a:r>
            <a:endParaRPr lang="nl-NL" dirty="0"/>
          </a:p>
          <a:p>
            <a:pPr marL="342900" indent="-342900">
              <a:buAutoNum type="alphaLcPeriod"/>
            </a:pPr>
            <a:r>
              <a:rPr lang="nl-NL" dirty="0"/>
              <a:t>m</a:t>
            </a:r>
            <a:r>
              <a:rPr lang="nl-NL" dirty="0" smtClean="0"/>
              <a:t>isconcepties </a:t>
            </a:r>
            <a:r>
              <a:rPr lang="nl-NL" dirty="0"/>
              <a:t>van leerlingen ontkrachten (</a:t>
            </a:r>
            <a:r>
              <a:rPr lang="nl-NL" dirty="0" err="1"/>
              <a:t>McKagan</a:t>
            </a:r>
            <a:r>
              <a:rPr lang="nl-NL" dirty="0"/>
              <a:t> et al, 2008, </a:t>
            </a:r>
            <a:r>
              <a:rPr lang="nl-NL" dirty="0" err="1"/>
              <a:t>Wittmann</a:t>
            </a:r>
            <a:r>
              <a:rPr lang="nl-NL" dirty="0"/>
              <a:t> et al, </a:t>
            </a:r>
            <a:r>
              <a:rPr lang="nl-NL" dirty="0" smtClean="0"/>
              <a:t>2005):</a:t>
            </a:r>
          </a:p>
          <a:p>
            <a:pPr marL="800100" lvl="1" indent="-342900">
              <a:buAutoNum type="alphaLcPeriod"/>
            </a:pPr>
            <a:r>
              <a:rPr lang="nl-NL" dirty="0" smtClean="0"/>
              <a:t>Energie-barrière </a:t>
            </a:r>
            <a:r>
              <a:rPr lang="nl-NL" dirty="0"/>
              <a:t>niet begrepen, door gebrek aan inzicht in het begrip potentiele energie als energie die afhangt van de positie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/>
              <a:t>  </a:t>
            </a:r>
          </a:p>
          <a:p>
            <a:endParaRPr lang="nl-NL" dirty="0"/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4" name="Afbeelding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72" y="4293096"/>
            <a:ext cx="2578735" cy="1293495"/>
          </a:xfrm>
          <a:prstGeom prst="rect">
            <a:avLst/>
          </a:prstGeom>
        </p:spPr>
      </p:pic>
      <p:pic>
        <p:nvPicPr>
          <p:cNvPr id="25" name="Afbeelding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43" y="4149080"/>
            <a:ext cx="2760345" cy="11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Voorkennis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539552" y="1863781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Energie-plaats diagram</a:t>
            </a:r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2"/>
          <a:srcRect t="6974" b="5303"/>
          <a:stretch/>
        </p:blipFill>
        <p:spPr>
          <a:xfrm>
            <a:off x="2173549" y="2492896"/>
            <a:ext cx="6228184" cy="3629955"/>
          </a:xfrm>
          <a:prstGeom prst="rect">
            <a:avLst/>
          </a:prstGeom>
        </p:spPr>
      </p:pic>
      <p:pic>
        <p:nvPicPr>
          <p:cNvPr id="3074" name="Picture 2" descr="quation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51736"/>
            <a:ext cx="1543050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Voorkennis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1259632" y="1936097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Deeltje-doosje</a:t>
            </a:r>
            <a:endParaRPr lang="nl-NL" dirty="0"/>
          </a:p>
        </p:txBody>
      </p:sp>
      <p:pic>
        <p:nvPicPr>
          <p:cNvPr id="2050" name="Picture 2" descr="quation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53770"/>
            <a:ext cx="1750593" cy="99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ation.p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26" y="3876505"/>
            <a:ext cx="1264449" cy="106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2235819"/>
            <a:ext cx="4660900" cy="4000500"/>
          </a:xfrm>
          <a:prstGeom prst="rect">
            <a:avLst/>
          </a:prstGeom>
        </p:spPr>
      </p:pic>
      <p:pic>
        <p:nvPicPr>
          <p:cNvPr id="2056" name="Picture 8" descr="quation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05429"/>
            <a:ext cx="3048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quation.p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546" y="2305429"/>
            <a:ext cx="3048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83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Voorkennis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1259632" y="1936097"/>
            <a:ext cx="355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Breking en totale interne reflectie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9" y="2388131"/>
            <a:ext cx="8028384" cy="382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1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Klassiek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564904"/>
            <a:ext cx="4928468" cy="31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 smtClean="0"/>
              <a:t>quantum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" y="2455827"/>
            <a:ext cx="5400000" cy="418309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5632357" y="3236118"/>
            <a:ext cx="3287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Verandering van totale energie geeft (hier) verandering van golflengte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971600" y="2060848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Benadering: vlakke golven</a:t>
            </a:r>
            <a:endParaRPr lang="nl-NL" dirty="0"/>
          </a:p>
        </p:txBody>
      </p:sp>
      <p:pic>
        <p:nvPicPr>
          <p:cNvPr id="11" name="Afbeelding 10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268" y="0"/>
            <a:ext cx="3983732" cy="261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3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quantum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00289"/>
            <a:ext cx="5400000" cy="4183099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5579512" y="2431919"/>
            <a:ext cx="328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Stap in potentiele energie geeft reflectie en transmissie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832" y="3465975"/>
            <a:ext cx="3577704" cy="20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375" y="978264"/>
            <a:ext cx="1809625" cy="2732534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quantum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2" y="1956132"/>
            <a:ext cx="5400000" cy="4183098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0" y="-12982"/>
            <a:ext cx="9109002" cy="16767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dirty="0" smtClean="0">
                <a:latin typeface="Calibri" charset="0"/>
                <a:ea typeface="Calibri" charset="0"/>
                <a:cs typeface="Times New Roman" charset="0"/>
              </a:rPr>
              <a:t>“</a:t>
            </a:r>
            <a:r>
              <a:rPr lang="en-US" i="1" dirty="0">
                <a:latin typeface="Calibri" charset="0"/>
                <a:ea typeface="Calibri" charset="0"/>
                <a:cs typeface="Times New Roman" charset="0"/>
              </a:rPr>
              <a:t>If we analyze total internal reflection from the wave point of view, we learn that light does penetrate beyond the interface, for a distance of a few wavelengths. Speaking very loosely, we can say that such a penetrations is necessary because the incident wave must “feel out” the situations locally before it can “know for sure” that there is an interface”</a:t>
            </a:r>
            <a:endParaRPr lang="nl-NL" dirty="0">
              <a:latin typeface="Calibri" charset="0"/>
              <a:ea typeface="Calibri" charset="0"/>
              <a:cs typeface="Times New Roman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dirty="0" err="1">
                <a:latin typeface="Calibri" charset="0"/>
                <a:ea typeface="Calibri" charset="0"/>
                <a:cs typeface="Times New Roman" charset="0"/>
              </a:rPr>
              <a:t>pag</a:t>
            </a:r>
            <a:r>
              <a:rPr lang="nl-NL" dirty="0">
                <a:latin typeface="Calibri" charset="0"/>
                <a:ea typeface="Calibri" charset="0"/>
                <a:cs typeface="Times New Roman" charset="0"/>
              </a:rPr>
              <a:t> 1167 van Fundamentals of </a:t>
            </a:r>
            <a:r>
              <a:rPr lang="nl-NL" dirty="0" err="1" smtClean="0">
                <a:latin typeface="Calibri" charset="0"/>
                <a:ea typeface="Calibri" charset="0"/>
                <a:cs typeface="Times New Roman" charset="0"/>
              </a:rPr>
              <a:t>Physics</a:t>
            </a:r>
            <a:r>
              <a:rPr lang="nl-NL" dirty="0" smtClean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nl-NL" dirty="0" err="1" smtClean="0">
                <a:latin typeface="Calibri" charset="0"/>
                <a:ea typeface="Calibri" charset="0"/>
                <a:cs typeface="Times New Roman" charset="0"/>
              </a:rPr>
              <a:t>Halliday</a:t>
            </a:r>
            <a:r>
              <a:rPr lang="nl-NL" dirty="0" smtClean="0">
                <a:latin typeface="Calibri" charset="0"/>
                <a:ea typeface="Calibri" charset="0"/>
                <a:cs typeface="Times New Roman" charset="0"/>
              </a:rPr>
              <a:t>, </a:t>
            </a:r>
            <a:r>
              <a:rPr lang="nl-NL" dirty="0" err="1" smtClean="0">
                <a:latin typeface="Calibri" charset="0"/>
                <a:ea typeface="Calibri" charset="0"/>
                <a:cs typeface="Times New Roman" charset="0"/>
              </a:rPr>
              <a:t>Resnick</a:t>
            </a:r>
            <a:r>
              <a:rPr lang="nl-NL" dirty="0" smtClean="0">
                <a:latin typeface="Calibri" charset="0"/>
                <a:ea typeface="Calibri" charset="0"/>
                <a:cs typeface="Times New Roman" charset="0"/>
              </a:rPr>
              <a:t>, walker</a:t>
            </a:r>
            <a:endParaRPr lang="nl-NL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24" y="3789040"/>
            <a:ext cx="2540000" cy="254000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63514" y="5816064"/>
            <a:ext cx="328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E</a:t>
            </a:r>
            <a:r>
              <a:rPr lang="nl-NL" baseline="-25000" dirty="0" err="1" smtClean="0"/>
              <a:t>pot</a:t>
            </a:r>
            <a:r>
              <a:rPr lang="nl-NL" dirty="0" smtClean="0"/>
              <a:t> &gt; </a:t>
            </a:r>
            <a:r>
              <a:rPr lang="nl-NL" dirty="0" err="1" smtClean="0"/>
              <a:t>E</a:t>
            </a:r>
            <a:r>
              <a:rPr lang="nl-NL" baseline="-25000" dirty="0" err="1" smtClean="0"/>
              <a:t>tot</a:t>
            </a:r>
            <a:r>
              <a:rPr lang="nl-NL" dirty="0" smtClean="0"/>
              <a:t>: golffunctie gaat geleidelijk naar 0: impedantie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44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82887" y="1772816"/>
            <a:ext cx="4137185" cy="482453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NL" dirty="0" smtClean="0"/>
              <a:t>CENTRAAL:</a:t>
            </a:r>
          </a:p>
          <a:p>
            <a:pPr>
              <a:lnSpc>
                <a:spcPct val="150000"/>
              </a:lnSpc>
            </a:pPr>
            <a:r>
              <a:rPr lang="nl-NL" dirty="0" smtClean="0"/>
              <a:t>Intro </a:t>
            </a:r>
            <a:r>
              <a:rPr lang="nl-NL" dirty="0"/>
              <a:t>IMPULS project</a:t>
            </a:r>
          </a:p>
          <a:p>
            <a:pPr>
              <a:lnSpc>
                <a:spcPct val="150000"/>
              </a:lnSpc>
            </a:pPr>
            <a:r>
              <a:rPr lang="nl-NL" dirty="0" smtClean="0"/>
              <a:t>Misconcepten literatuur</a:t>
            </a:r>
            <a:endParaRPr lang="nl-NL" dirty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/>
              <a:t>Deeltje/golf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 err="1"/>
              <a:t>Tunneling</a:t>
            </a:r>
            <a:endParaRPr lang="nl-NL" dirty="0"/>
          </a:p>
          <a:p>
            <a:pPr>
              <a:lnSpc>
                <a:spcPct val="150000"/>
              </a:lnSpc>
            </a:pPr>
            <a:r>
              <a:rPr lang="nl-NL" dirty="0" smtClean="0"/>
              <a:t>Didactische lijn 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 smtClean="0"/>
              <a:t>Deeltje/golf</a:t>
            </a:r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nl-NL" dirty="0" err="1" smtClean="0"/>
              <a:t>Tunneling</a:t>
            </a:r>
            <a:endParaRPr lang="nl-NL" dirty="0" smtClean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dirty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dirty="0" smtClean="0"/>
          </a:p>
          <a:p>
            <a:pPr lvl="1">
              <a:lnSpc>
                <a:spcPct val="100000"/>
              </a:lnSpc>
              <a:buFont typeface="Courier New" panose="02070309020205020404" pitchFamily="49" charset="0"/>
              <a:buChar char="o"/>
            </a:pPr>
            <a:endParaRPr lang="nl-NL" dirty="0" smtClean="0"/>
          </a:p>
          <a:p>
            <a:pPr marL="255588" lvl="1" indent="-255588">
              <a:lnSpc>
                <a:spcPct val="150000"/>
              </a:lnSpc>
            </a:pPr>
            <a:r>
              <a:rPr lang="nl-NL" dirty="0">
                <a:ea typeface="+mn-ea"/>
                <a:cs typeface="+mn-cs"/>
              </a:rPr>
              <a:t>Einde</a:t>
            </a:r>
          </a:p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Programma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inhoud 1"/>
          <p:cNvSpPr txBox="1">
            <a:spLocks/>
          </p:cNvSpPr>
          <p:nvPr/>
        </p:nvSpPr>
        <p:spPr bwMode="auto">
          <a:xfrm>
            <a:off x="4067944" y="1772816"/>
            <a:ext cx="4137185" cy="417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kern="0" dirty="0" smtClean="0"/>
              <a:t>IN GROEPEN:</a:t>
            </a:r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 smtClean="0"/>
          </a:p>
          <a:p>
            <a:pPr marL="0" indent="0">
              <a:lnSpc>
                <a:spcPct val="150000"/>
              </a:lnSpc>
              <a:buNone/>
            </a:pPr>
            <a:endParaRPr lang="nl-NL" kern="0" dirty="0" smtClean="0"/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/>
          </a:p>
          <a:p>
            <a:pPr marL="0" indent="0">
              <a:lnSpc>
                <a:spcPct val="150000"/>
              </a:lnSpc>
              <a:buNone/>
            </a:pPr>
            <a:endParaRPr lang="nl-NL" kern="0" dirty="0" smtClean="0"/>
          </a:p>
          <a:p>
            <a:pPr>
              <a:lnSpc>
                <a:spcPct val="150000"/>
              </a:lnSpc>
            </a:pPr>
            <a:r>
              <a:rPr lang="nl-NL" kern="0" dirty="0" smtClean="0"/>
              <a:t>Inzoomen op didaktiek</a:t>
            </a:r>
          </a:p>
          <a:p>
            <a:pPr>
              <a:lnSpc>
                <a:spcPct val="150000"/>
              </a:lnSpc>
            </a:pPr>
            <a:r>
              <a:rPr lang="nl-NL" kern="0" dirty="0" smtClean="0"/>
              <a:t>Posters van commentaar voorzien</a:t>
            </a:r>
          </a:p>
          <a:p>
            <a:endParaRPr lang="nl-NL" kern="0" dirty="0"/>
          </a:p>
        </p:txBody>
      </p:sp>
    </p:spTree>
    <p:extLst>
      <p:ext uri="{BB962C8B-B14F-4D97-AF65-F5344CB8AC3E}">
        <p14:creationId xmlns:p14="http://schemas.microsoft.com/office/powerpoint/2010/main" val="1093824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err="1"/>
              <a:t>quantum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0041"/>
            <a:ext cx="5400000" cy="41830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329771"/>
            <a:ext cx="2540000" cy="254000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5781106" y="4099969"/>
            <a:ext cx="3287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E</a:t>
            </a:r>
            <a:r>
              <a:rPr lang="nl-NL" baseline="-25000" dirty="0" err="1" smtClean="0"/>
              <a:t>kin</a:t>
            </a:r>
            <a:r>
              <a:rPr lang="nl-NL" dirty="0" smtClean="0"/>
              <a:t> (golflengte) voor en na barrière gelijk.</a:t>
            </a:r>
            <a:endParaRPr lang="nl-NL" dirty="0"/>
          </a:p>
        </p:txBody>
      </p:sp>
      <p:pic>
        <p:nvPicPr>
          <p:cNvPr id="10" name="Afbeelding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70" y="4917985"/>
            <a:ext cx="2578735" cy="1293495"/>
          </a:xfrm>
          <a:prstGeom prst="rect">
            <a:avLst/>
          </a:prstGeom>
        </p:spPr>
      </p:pic>
      <p:pic>
        <p:nvPicPr>
          <p:cNvPr id="11" name="Afbeelding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025300"/>
            <a:ext cx="2760345" cy="11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1959799"/>
            <a:ext cx="4445000" cy="3327400"/>
          </a:xfrm>
          <a:prstGeom prst="rect">
            <a:avLst/>
          </a:prstGeom>
        </p:spPr>
      </p:pic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Experiment – </a:t>
            </a:r>
            <a:r>
              <a:rPr lang="nl-NL" dirty="0" err="1" smtClean="0"/>
              <a:t>frustrated</a:t>
            </a:r>
            <a:r>
              <a:rPr lang="nl-NL" dirty="0" smtClean="0"/>
              <a:t> </a:t>
            </a:r>
            <a:r>
              <a:rPr lang="nl-NL" dirty="0" err="1" smtClean="0"/>
              <a:t>internal</a:t>
            </a:r>
            <a:r>
              <a:rPr lang="nl-NL" dirty="0" smtClean="0"/>
              <a:t> </a:t>
            </a:r>
            <a:r>
              <a:rPr lang="nl-NL" dirty="0" err="1" smtClean="0"/>
              <a:t>reflection</a:t>
            </a:r>
            <a:r>
              <a:rPr lang="nl-NL" dirty="0" smtClean="0"/>
              <a:t> met microgolven</a:t>
            </a:r>
            <a:endParaRPr lang="nl-NL" dirty="0"/>
          </a:p>
        </p:txBody>
      </p:sp>
      <p:pic>
        <p:nvPicPr>
          <p:cNvPr id="7" name="IMG_0257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4975440" y="-701579"/>
            <a:ext cx="2969004" cy="5278229"/>
          </a:xfrm>
          <a:prstGeom prst="rect">
            <a:avLst/>
          </a:prstGeom>
        </p:spPr>
      </p:pic>
      <p:pic>
        <p:nvPicPr>
          <p:cNvPr id="8" name="IMG_0258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5400000">
            <a:off x="1473065" y="2364829"/>
            <a:ext cx="3171187" cy="5637666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6084168" y="3869198"/>
            <a:ext cx="3287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3 cm golven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536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Quantum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59272"/>
            <a:ext cx="4078415" cy="438109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79" y="1564090"/>
            <a:ext cx="3600000" cy="432475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3" y="1564090"/>
            <a:ext cx="3600000" cy="432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1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A6BAE-C793-465D-AB6E-C6AB187E6F8E}" type="datetime1">
              <a:rPr lang="nl-NL" smtClean="0"/>
              <a:t>14-12-17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DOEL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560678" y="1914634"/>
            <a:ext cx="81356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nl-NL" dirty="0"/>
              <a:t>v</a:t>
            </a:r>
            <a:r>
              <a:rPr lang="nl-NL" dirty="0" smtClean="0"/>
              <a:t>oorbeelden </a:t>
            </a:r>
            <a:r>
              <a:rPr lang="nl-NL" dirty="0"/>
              <a:t>van situaties waar </a:t>
            </a:r>
            <a:r>
              <a:rPr lang="nl-NL" dirty="0" err="1"/>
              <a:t>tunneling</a:t>
            </a:r>
            <a:r>
              <a:rPr lang="nl-NL" dirty="0"/>
              <a:t> optreedt </a:t>
            </a:r>
            <a:r>
              <a:rPr lang="nl-NL" dirty="0" smtClean="0"/>
              <a:t>geven</a:t>
            </a:r>
          </a:p>
          <a:p>
            <a:pPr marL="342900" indent="-342900">
              <a:buAutoNum type="alphaLcPeriod"/>
            </a:pPr>
            <a:r>
              <a:rPr lang="nl-NL" dirty="0" smtClean="0"/>
              <a:t>factoren </a:t>
            </a:r>
            <a:r>
              <a:rPr lang="nl-NL" dirty="0"/>
              <a:t>die de kans op </a:t>
            </a:r>
            <a:r>
              <a:rPr lang="nl-NL" dirty="0" err="1" smtClean="0"/>
              <a:t>tunneling</a:t>
            </a:r>
            <a:r>
              <a:rPr lang="nl-NL" dirty="0" smtClean="0"/>
              <a:t> bepalen uitleggen</a:t>
            </a:r>
            <a:endParaRPr lang="nl-NL" dirty="0"/>
          </a:p>
          <a:p>
            <a:pPr marL="342900" indent="-342900">
              <a:buAutoNum type="alphaLcPeriod"/>
            </a:pPr>
            <a:r>
              <a:rPr lang="nl-NL" dirty="0" smtClean="0"/>
              <a:t>contexten </a:t>
            </a:r>
            <a:r>
              <a:rPr lang="nl-NL" dirty="0"/>
              <a:t>alfa-verval en STM </a:t>
            </a:r>
            <a:r>
              <a:rPr lang="nl-NL" dirty="0" smtClean="0"/>
              <a:t>uitleggen</a:t>
            </a:r>
            <a:endParaRPr lang="nl-NL" dirty="0"/>
          </a:p>
          <a:p>
            <a:pPr marL="342900" indent="-342900">
              <a:buAutoNum type="alphaLcPeriod"/>
            </a:pPr>
            <a:r>
              <a:rPr lang="nl-NL" dirty="0"/>
              <a:t>m</a:t>
            </a:r>
            <a:r>
              <a:rPr lang="nl-NL" dirty="0" smtClean="0"/>
              <a:t>isconcepties </a:t>
            </a:r>
            <a:r>
              <a:rPr lang="nl-NL" dirty="0"/>
              <a:t>van leerlingen ontkrachten (</a:t>
            </a:r>
            <a:r>
              <a:rPr lang="nl-NL" dirty="0" err="1"/>
              <a:t>McKagan</a:t>
            </a:r>
            <a:r>
              <a:rPr lang="nl-NL" dirty="0"/>
              <a:t> et al, 2008, </a:t>
            </a:r>
            <a:r>
              <a:rPr lang="nl-NL" dirty="0" err="1"/>
              <a:t>Wittmann</a:t>
            </a:r>
            <a:r>
              <a:rPr lang="nl-NL" dirty="0"/>
              <a:t> et al, </a:t>
            </a:r>
            <a:r>
              <a:rPr lang="nl-NL" dirty="0" smtClean="0"/>
              <a:t>2005):</a:t>
            </a:r>
          </a:p>
          <a:p>
            <a:pPr marL="800100" lvl="1" indent="-342900">
              <a:buAutoNum type="alphaLcPeriod"/>
            </a:pPr>
            <a:r>
              <a:rPr lang="nl-NL" dirty="0" smtClean="0"/>
              <a:t>Energie-barrière </a:t>
            </a:r>
            <a:r>
              <a:rPr lang="nl-NL" dirty="0"/>
              <a:t>niet begrepen, door gebrek aan inzicht in het begrip potentiele energie als energie die afhangt van de positie</a:t>
            </a:r>
          </a:p>
          <a:p>
            <a:endParaRPr lang="nl-NL" dirty="0" smtClean="0"/>
          </a:p>
          <a:p>
            <a:endParaRPr lang="nl-NL" dirty="0"/>
          </a:p>
          <a:p>
            <a:r>
              <a:rPr lang="nl-NL" dirty="0"/>
              <a:t>  </a:t>
            </a:r>
          </a:p>
          <a:p>
            <a:endParaRPr lang="nl-NL" dirty="0"/>
          </a:p>
          <a:p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24" name="Afbeelding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72" y="4293096"/>
            <a:ext cx="2578735" cy="1293495"/>
          </a:xfrm>
          <a:prstGeom prst="rect">
            <a:avLst/>
          </a:prstGeom>
        </p:spPr>
      </p:pic>
      <p:pic>
        <p:nvPicPr>
          <p:cNvPr id="25" name="Afbeelding 2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43" y="4149080"/>
            <a:ext cx="2760345" cy="118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4 opties: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Didactiek golf/deeltje dualiteit (2x)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Didactiek </a:t>
            </a:r>
            <a:r>
              <a:rPr lang="nl-NL" dirty="0" err="1" smtClean="0"/>
              <a:t>tunneling</a:t>
            </a:r>
            <a:r>
              <a:rPr lang="nl-NL" dirty="0"/>
              <a:t>	</a:t>
            </a:r>
            <a:r>
              <a:rPr lang="nl-NL" dirty="0" smtClean="0"/>
              <a:t>				(2x)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Experiment 1 foton – 2 spleet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smtClean="0"/>
              <a:t>Experiment microgolven</a:t>
            </a:r>
            <a:endParaRPr lang="nl-NL" dirty="0"/>
          </a:p>
          <a:p>
            <a:pPr lvl="1"/>
            <a:endParaRPr lang="nl-NL" dirty="0"/>
          </a:p>
          <a:p>
            <a:r>
              <a:rPr lang="nl-NL" dirty="0"/>
              <a:t>4 tallen</a:t>
            </a:r>
          </a:p>
          <a:p>
            <a:endParaRPr lang="nl-NL" dirty="0"/>
          </a:p>
          <a:p>
            <a:r>
              <a:rPr lang="nl-NL" dirty="0"/>
              <a:t>Tot 14:30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en experimenten bekijken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3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Bekijk posters </a:t>
            </a:r>
          </a:p>
          <a:p>
            <a:r>
              <a:rPr lang="nl-NL" dirty="0"/>
              <a:t>Voeg post-</a:t>
            </a:r>
            <a:r>
              <a:rPr lang="nl-NL" dirty="0" err="1"/>
              <a:t>its</a:t>
            </a:r>
            <a:r>
              <a:rPr lang="nl-NL" dirty="0"/>
              <a:t> met commentaar toe</a:t>
            </a:r>
          </a:p>
          <a:p>
            <a:endParaRPr lang="nl-NL" dirty="0"/>
          </a:p>
          <a:p>
            <a:r>
              <a:rPr lang="nl-NL" dirty="0"/>
              <a:t>Wij verzamelen </a:t>
            </a:r>
            <a:r>
              <a:rPr lang="nl-NL"/>
              <a:t>en sturen door.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Evaluatie	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431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E-mail adres geven via </a:t>
            </a:r>
            <a:r>
              <a:rPr lang="nl-NL" dirty="0" err="1"/>
              <a:t>socrative</a:t>
            </a:r>
            <a:endParaRPr lang="nl-NL" dirty="0"/>
          </a:p>
          <a:p>
            <a:r>
              <a:rPr lang="nl-NL" dirty="0">
                <a:hlinkClick r:id="rId2"/>
              </a:rPr>
              <a:t>https://b.socrative.com/login/student/</a:t>
            </a:r>
            <a:endParaRPr lang="nl-NL" dirty="0"/>
          </a:p>
          <a:p>
            <a:endParaRPr lang="nl-NL" dirty="0"/>
          </a:p>
          <a:p>
            <a:r>
              <a:rPr lang="nl-NL" dirty="0"/>
              <a:t>Room 804868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E-mail adres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992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 postdoc, 2 vakdidactici, 3 docenten</a:t>
            </a:r>
          </a:p>
          <a:p>
            <a:r>
              <a:rPr lang="nl-NL" dirty="0"/>
              <a:t>Koppeling onderzoek en onderwijs</a:t>
            </a:r>
          </a:p>
          <a:p>
            <a:r>
              <a:rPr lang="nl-NL" dirty="0"/>
              <a:t>Kant en klaar lesmateriaal, naast boek</a:t>
            </a:r>
          </a:p>
          <a:p>
            <a:r>
              <a:rPr lang="nl-NL" dirty="0"/>
              <a:t>Op basis van practica</a:t>
            </a:r>
          </a:p>
          <a:p>
            <a:r>
              <a:rPr lang="nl-NL" dirty="0"/>
              <a:t>Onderwerpen: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/>
              <a:t>Deeltje/golf dualiteit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dirty="0" err="1" smtClean="0"/>
              <a:t>Tunneling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IMPULS project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350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>
          <a:xfrm>
            <a:off x="1090031" y="1652167"/>
            <a:ext cx="3564008" cy="3560763"/>
          </a:xfrm>
        </p:spPr>
        <p:txBody>
          <a:bodyPr/>
          <a:lstStyle/>
          <a:p>
            <a:pPr marL="0" indent="0">
              <a:buNone/>
            </a:pPr>
            <a:r>
              <a:rPr lang="nl-NL" sz="1600" b="1" dirty="0"/>
              <a:t>Deeltje/golf dualiteit</a:t>
            </a:r>
          </a:p>
          <a:p>
            <a:pPr lvl="0"/>
            <a:r>
              <a:rPr lang="nl-NL" sz="1600" dirty="0"/>
              <a:t>Licht is een ruimtelijke trilling.</a:t>
            </a:r>
          </a:p>
          <a:p>
            <a:pPr lvl="0"/>
            <a:r>
              <a:rPr lang="nl-NL" sz="1600" dirty="0"/>
              <a:t>Elektronen deeltjes, fotonen wel duaal.</a:t>
            </a:r>
          </a:p>
          <a:p>
            <a:pPr lvl="0"/>
            <a:r>
              <a:rPr lang="nl-NL" sz="1600" dirty="0"/>
              <a:t>De </a:t>
            </a:r>
            <a:r>
              <a:rPr lang="nl-NL" sz="1600" dirty="0" err="1"/>
              <a:t>Broglie</a:t>
            </a:r>
            <a:r>
              <a:rPr lang="nl-NL" sz="1600" dirty="0"/>
              <a:t>-golflengte vaste eigenschap</a:t>
            </a:r>
          </a:p>
          <a:p>
            <a:pPr marL="0" indent="0">
              <a:buNone/>
            </a:pPr>
            <a:r>
              <a:rPr lang="nl-NL" sz="1600" dirty="0"/>
              <a:t/>
            </a:r>
            <a:br>
              <a:rPr lang="nl-NL" sz="1600" dirty="0"/>
            </a:b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endParaRPr lang="nl-NL" sz="800" dirty="0"/>
          </a:p>
          <a:p>
            <a:pPr marL="0" indent="0">
              <a:lnSpc>
                <a:spcPct val="100000"/>
              </a:lnSpc>
              <a:buNone/>
            </a:pPr>
            <a:r>
              <a:rPr lang="nl-NL" sz="800" dirty="0"/>
              <a:t>(Deeltje/golf: Steinberg et al, 1999; </a:t>
            </a:r>
            <a:r>
              <a:rPr lang="nl-NL" sz="800" dirty="0" err="1"/>
              <a:t>Olson</a:t>
            </a:r>
            <a:r>
              <a:rPr lang="nl-NL" sz="800" dirty="0"/>
              <a:t>, 2002; </a:t>
            </a:r>
            <a:r>
              <a:rPr lang="nl-NL" sz="800" dirty="0" err="1"/>
              <a:t>Vokos</a:t>
            </a:r>
            <a:r>
              <a:rPr lang="nl-NL" sz="800" dirty="0"/>
              <a:t> et al, 2000)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nl-NL" sz="800" dirty="0"/>
              <a:t>(</a:t>
            </a:r>
            <a:r>
              <a:rPr lang="nl-NL" sz="800" dirty="0" err="1"/>
              <a:t>Tunneling</a:t>
            </a:r>
            <a:r>
              <a:rPr lang="nl-NL" sz="800" dirty="0"/>
              <a:t>: </a:t>
            </a:r>
            <a:r>
              <a:rPr lang="nl-NL" sz="800" dirty="0" err="1"/>
              <a:t>McKagan</a:t>
            </a:r>
            <a:r>
              <a:rPr lang="nl-NL" sz="800" dirty="0"/>
              <a:t> et al, 2008; </a:t>
            </a:r>
            <a:r>
              <a:rPr lang="nl-NL" sz="800" dirty="0" err="1"/>
              <a:t>Wittmann</a:t>
            </a:r>
            <a:r>
              <a:rPr lang="nl-NL" sz="800" dirty="0"/>
              <a:t> et al, 2005)</a:t>
            </a:r>
          </a:p>
          <a:p>
            <a:endParaRPr lang="nl-NL" sz="160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Misconcepten - literatuur</a:t>
            </a:r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Tijdelijke aanduiding voor inhoud 1"/>
          <p:cNvSpPr txBox="1">
            <a:spLocks/>
          </p:cNvSpPr>
          <p:nvPr/>
        </p:nvSpPr>
        <p:spPr bwMode="auto">
          <a:xfrm>
            <a:off x="5076056" y="1652167"/>
            <a:ext cx="3782224" cy="4873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sz="1600" b="1" kern="0" dirty="0" err="1"/>
              <a:t>Tunneling</a:t>
            </a:r>
            <a:endParaRPr lang="nl-NL" sz="1600" b="1" kern="0" dirty="0"/>
          </a:p>
          <a:p>
            <a:r>
              <a:rPr lang="nl-NL" sz="1600" dirty="0"/>
              <a:t>Energie-barrière niet begrepen, vanwege onbegrip </a:t>
            </a:r>
            <a:r>
              <a:rPr lang="nl-NL" sz="1600" dirty="0" err="1"/>
              <a:t>E_pot</a:t>
            </a:r>
            <a:r>
              <a:rPr lang="nl-NL" sz="1600" dirty="0"/>
              <a:t>.</a:t>
            </a:r>
          </a:p>
          <a:p>
            <a:r>
              <a:rPr lang="nl-NL" sz="1600" dirty="0"/>
              <a:t>Energie verloren na barrière.</a:t>
            </a:r>
            <a:br>
              <a:rPr lang="nl-NL" sz="1600" dirty="0"/>
            </a:b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/>
              <a:t/>
            </a:r>
            <a:br>
              <a:rPr lang="nl-NL" sz="1600" dirty="0"/>
            </a:br>
            <a:r>
              <a:rPr lang="nl-NL" sz="1600" dirty="0"/>
              <a:t/>
            </a:r>
            <a:br>
              <a:rPr lang="nl-NL" sz="1600" dirty="0"/>
            </a:br>
            <a:endParaRPr lang="nl-NL" sz="1600" dirty="0"/>
          </a:p>
          <a:p>
            <a:r>
              <a:rPr lang="nl-NL" sz="1600" dirty="0"/>
              <a:t>Evenwichtsstand - golffunctie verschuift na barrière</a:t>
            </a:r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endParaRPr lang="nl-NL" dirty="0"/>
          </a:p>
          <a:p>
            <a:endParaRPr lang="nl-NL" kern="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79" y="3068960"/>
            <a:ext cx="2579214" cy="129368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814" y="5076503"/>
            <a:ext cx="2760801" cy="11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0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Licht kan </a:t>
            </a:r>
            <a:r>
              <a:rPr lang="nl-NL" u="sng" dirty="0" smtClean="0"/>
              <a:t>tegelijkertijd</a:t>
            </a:r>
            <a:r>
              <a:rPr lang="nl-NL" dirty="0" smtClean="0"/>
              <a:t> zowel deeltjes als golfgedrag vertonen</a:t>
            </a:r>
          </a:p>
          <a:p>
            <a:endParaRPr lang="nl-NL" dirty="0" smtClean="0"/>
          </a:p>
          <a:p>
            <a:r>
              <a:rPr lang="nl-NL" dirty="0" smtClean="0"/>
              <a:t>Golf/deeltjesdualiteit is fundamenteel eigenschap van </a:t>
            </a:r>
            <a:r>
              <a:rPr lang="nl-NL" u="sng" dirty="0" smtClean="0"/>
              <a:t>individueel </a:t>
            </a:r>
            <a:r>
              <a:rPr lang="nl-NL" dirty="0" smtClean="0"/>
              <a:t>foton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66E7-007E-4E27-B747-A02D9A387A08}" type="datetime1">
              <a:rPr lang="nl-NL" smtClean="0"/>
              <a:t>14-12-17</a:t>
            </a:fld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9CC7F-86E1-48DE-82DC-E9AC50D04532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 smtClean="0"/>
              <a:t>Didactiek Deeltje/golf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 dirty="0" smtClean="0"/>
              <a:t>Doel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495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Rechte verbindingslijn 19"/>
          <p:cNvCxnSpPr/>
          <p:nvPr/>
        </p:nvCxnSpPr>
        <p:spPr>
          <a:xfrm>
            <a:off x="2526319" y="3900112"/>
            <a:ext cx="360040" cy="0"/>
          </a:xfrm>
          <a:prstGeom prst="line">
            <a:avLst/>
          </a:prstGeom>
          <a:ln w="34925"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8" name="Gelijkbenige driehoek 37"/>
          <p:cNvSpPr/>
          <p:nvPr/>
        </p:nvSpPr>
        <p:spPr>
          <a:xfrm rot="16200000">
            <a:off x="3868229" y="2847182"/>
            <a:ext cx="146559" cy="2110295"/>
          </a:xfrm>
          <a:prstGeom prst="triangle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Gelijkbenige driehoek 42"/>
          <p:cNvSpPr/>
          <p:nvPr/>
        </p:nvSpPr>
        <p:spPr>
          <a:xfrm rot="16200000">
            <a:off x="5512550" y="2492896"/>
            <a:ext cx="783200" cy="2808310"/>
          </a:xfrm>
          <a:prstGeom prst="triangle">
            <a:avLst/>
          </a:prstGeom>
          <a:pattFill prst="wdUpDiag">
            <a:fgClr>
              <a:schemeClr val="accent5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897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E511A1B-0EED-2B4B-9577-CCFBD3B74D94}" type="slidenum">
              <a:rPr lang="nl-NL" altLang="nl-NL" sz="1000">
                <a:solidFill>
                  <a:srgbClr val="000000"/>
                </a:solidFill>
              </a:rPr>
              <a:pPr/>
              <a:t>6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 smtClean="0"/>
              <a:t>Didactiek deeltje/golf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 smtClean="0"/>
              <a:t>Experiment – 1 foton 2 spleet</a:t>
            </a:r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>
            <a:off x="1331640" y="2104418"/>
            <a:ext cx="6552728" cy="3720628"/>
          </a:xfrm>
          <a:prstGeom prst="rect">
            <a:avLst/>
          </a:prstGeom>
          <a:noFill/>
          <a:ln w="31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1446199" y="3715446"/>
            <a:ext cx="7920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dirty="0" smtClean="0"/>
              <a:t>Laser</a:t>
            </a:r>
            <a:endParaRPr lang="nl-NL" dirty="0"/>
          </a:p>
        </p:txBody>
      </p:sp>
      <p:cxnSp>
        <p:nvCxnSpPr>
          <p:cNvPr id="13" name="Rechte verbindingslijn 12"/>
          <p:cNvCxnSpPr>
            <a:stCxn id="3" idx="3"/>
          </p:cNvCxnSpPr>
          <p:nvPr/>
        </p:nvCxnSpPr>
        <p:spPr>
          <a:xfrm>
            <a:off x="2238287" y="3900112"/>
            <a:ext cx="288032" cy="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Tekstvak 15"/>
          <p:cNvSpPr txBox="1"/>
          <p:nvPr/>
        </p:nvSpPr>
        <p:spPr>
          <a:xfrm>
            <a:off x="1462094" y="4433142"/>
            <a:ext cx="118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/>
              <a:t>Grijsfilter</a:t>
            </a:r>
          </a:p>
          <a:p>
            <a:pPr algn="r"/>
            <a:r>
              <a:rPr lang="nl-NL" dirty="0" smtClean="0"/>
              <a:t>1:10</a:t>
            </a:r>
            <a:r>
              <a:rPr lang="nl-NL" baseline="30000" dirty="0" smtClean="0"/>
              <a:t>5</a:t>
            </a:r>
            <a:endParaRPr lang="nl-NL" dirty="0"/>
          </a:p>
        </p:txBody>
      </p:sp>
      <p:cxnSp>
        <p:nvCxnSpPr>
          <p:cNvPr id="23" name="Rechte verbindingslijn 22"/>
          <p:cNvCxnSpPr/>
          <p:nvPr/>
        </p:nvCxnSpPr>
        <p:spPr>
          <a:xfrm>
            <a:off x="2886359" y="3360052"/>
            <a:ext cx="0" cy="10801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2526319" y="3360052"/>
            <a:ext cx="0" cy="10801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>
            <a:off x="2780342" y="3799670"/>
            <a:ext cx="25202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>
            <a:off x="2778347" y="4005064"/>
            <a:ext cx="252028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vak 28"/>
          <p:cNvSpPr txBox="1"/>
          <p:nvPr/>
        </p:nvSpPr>
        <p:spPr>
          <a:xfrm>
            <a:off x="2760488" y="2975383"/>
            <a:ext cx="15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dubbelspleet</a:t>
            </a:r>
            <a:endParaRPr lang="nl-NL" dirty="0"/>
          </a:p>
        </p:txBody>
      </p:sp>
      <p:sp>
        <p:nvSpPr>
          <p:cNvPr id="24" name="Rechthoek 23"/>
          <p:cNvSpPr/>
          <p:nvPr/>
        </p:nvSpPr>
        <p:spPr>
          <a:xfrm>
            <a:off x="7308304" y="3184193"/>
            <a:ext cx="72008" cy="1576326"/>
          </a:xfrm>
          <a:prstGeom prst="rect">
            <a:avLst/>
          </a:prstGeom>
          <a:pattFill prst="wdDnDiag">
            <a:fgClr>
              <a:schemeClr val="dk1"/>
            </a:fgClr>
            <a:bgClr>
              <a:schemeClr val="bg1"/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/>
        </p:nvSpPr>
        <p:spPr>
          <a:xfrm>
            <a:off x="7236296" y="3329511"/>
            <a:ext cx="216024" cy="540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/>
        </p:nvSpPr>
        <p:spPr>
          <a:xfrm>
            <a:off x="7092280" y="3493313"/>
            <a:ext cx="144016" cy="2038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Tekstvak 32"/>
          <p:cNvSpPr txBox="1"/>
          <p:nvPr/>
        </p:nvSpPr>
        <p:spPr>
          <a:xfrm>
            <a:off x="5387296" y="2435121"/>
            <a:ext cx="207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/>
              <a:t>Fotocounter op transportsysteem</a:t>
            </a:r>
            <a:endParaRPr lang="nl-NL" dirty="0"/>
          </a:p>
        </p:txBody>
      </p:sp>
      <p:cxnSp>
        <p:nvCxnSpPr>
          <p:cNvPr id="34" name="Rechte verbindingslijn 33"/>
          <p:cNvCxnSpPr/>
          <p:nvPr/>
        </p:nvCxnSpPr>
        <p:spPr>
          <a:xfrm>
            <a:off x="5004048" y="3329511"/>
            <a:ext cx="0" cy="108012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kstvak 34"/>
          <p:cNvSpPr txBox="1"/>
          <p:nvPr/>
        </p:nvSpPr>
        <p:spPr>
          <a:xfrm>
            <a:off x="3649137" y="4445931"/>
            <a:ext cx="15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/>
              <a:t>Negatieve lens</a:t>
            </a:r>
            <a:endParaRPr lang="nl-NL" dirty="0"/>
          </a:p>
        </p:txBody>
      </p:sp>
      <p:cxnSp>
        <p:nvCxnSpPr>
          <p:cNvPr id="30" name="Rechte verbindingslijn 29"/>
          <p:cNvCxnSpPr/>
          <p:nvPr/>
        </p:nvCxnSpPr>
        <p:spPr>
          <a:xfrm>
            <a:off x="4932040" y="3232758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/>
          <p:nvPr/>
        </p:nvCxnSpPr>
        <p:spPr>
          <a:xfrm>
            <a:off x="7668344" y="3360052"/>
            <a:ext cx="0" cy="1312866"/>
          </a:xfrm>
          <a:prstGeom prst="straightConnector1">
            <a:avLst/>
          </a:prstGeom>
          <a:ln w="28575">
            <a:headEnd type="arrow" w="lg" len="lg"/>
            <a:tailEnd type="arrow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7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E511A1B-0EED-2B4B-9577-CCFBD3B74D94}" type="slidenum">
              <a:rPr lang="nl-NL" altLang="nl-NL" sz="1000">
                <a:solidFill>
                  <a:srgbClr val="000000"/>
                </a:solidFill>
              </a:rPr>
              <a:pPr/>
              <a:t>7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 smtClean="0"/>
              <a:t>Didactiek deeltje/golf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62831" y="123348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 smtClean="0"/>
              <a:t>Experiment – 1 foton 2 spleet – fotocounter &amp; transportmechanisme</a:t>
            </a:r>
            <a:endParaRPr lang="nl-NL" dirty="0"/>
          </a:p>
        </p:txBody>
      </p:sp>
      <p:sp>
        <p:nvSpPr>
          <p:cNvPr id="27" name="Tijdelijke aanduiding voor inhoud 1"/>
          <p:cNvSpPr txBox="1">
            <a:spLocks/>
          </p:cNvSpPr>
          <p:nvPr/>
        </p:nvSpPr>
        <p:spPr>
          <a:xfrm>
            <a:off x="1080000" y="2051050"/>
            <a:ext cx="4284088" cy="3560763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kern="0" dirty="0"/>
          </a:p>
        </p:txBody>
      </p:sp>
      <p:pic>
        <p:nvPicPr>
          <p:cNvPr id="2" name="IMG_02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323" y="1819584"/>
            <a:ext cx="7920880" cy="445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E511A1B-0EED-2B4B-9577-CCFBD3B74D94}" type="slidenum">
              <a:rPr lang="nl-NL" altLang="nl-NL" sz="1000">
                <a:solidFill>
                  <a:srgbClr val="000000"/>
                </a:solidFill>
              </a:rPr>
              <a:pPr/>
              <a:t>8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 smtClean="0"/>
              <a:t>Didactiek deeltje/golf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 smtClean="0"/>
              <a:t>Experiment – 1 foton 2 spleet</a:t>
            </a:r>
            <a:endParaRPr lang="nl-NL" dirty="0"/>
          </a:p>
        </p:txBody>
      </p:sp>
      <p:sp>
        <p:nvSpPr>
          <p:cNvPr id="27" name="Tijdelijke aanduiding voor inhoud 1"/>
          <p:cNvSpPr txBox="1">
            <a:spLocks/>
          </p:cNvSpPr>
          <p:nvPr/>
        </p:nvSpPr>
        <p:spPr>
          <a:xfrm>
            <a:off x="971600" y="1989535"/>
            <a:ext cx="5292200" cy="3560763"/>
          </a:xfrm>
          <a:prstGeom prst="rect">
            <a:avLst/>
          </a:prstGeom>
        </p:spPr>
        <p:txBody>
          <a:bodyPr/>
          <a:lstStyle>
            <a:lvl1pPr marL="255588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809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2pPr>
            <a:lvl3pPr marL="801688" indent="-2381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3pPr>
            <a:lvl4pPr marL="1077913" indent="-250825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13446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18018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6pPr>
            <a:lvl7pPr marL="22590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7pPr>
            <a:lvl8pPr marL="27162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8pPr>
            <a:lvl9pPr marL="3173413" indent="-255588" algn="l" defTabSz="238125" rtl="0" eaLnBrk="1" fontAlgn="base" hangingPunct="1">
              <a:lnSpc>
                <a:spcPts val="25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7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nl-NL" kern="0" dirty="0"/>
          </a:p>
        </p:txBody>
      </p:sp>
      <p:pic>
        <p:nvPicPr>
          <p:cNvPr id="2" name="screencast dubbelsple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931" y="1829414"/>
            <a:ext cx="7308304" cy="45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3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jdelijke aanduiding voor dianummer 2"/>
          <p:cNvSpPr>
            <a:spLocks noGrp="1"/>
          </p:cNvSpPr>
          <p:nvPr>
            <p:ph type="sldNum" sz="quarter" idx="4294967295"/>
          </p:nvPr>
        </p:nvSpPr>
        <p:spPr>
          <a:xfrm>
            <a:off x="8509000" y="6400800"/>
            <a:ext cx="3746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65FA356-73C6-C94A-A001-46AD6D4D2505}" type="slidenum">
              <a:rPr lang="nl-NL" altLang="nl-NL" sz="1000">
                <a:solidFill>
                  <a:srgbClr val="000000"/>
                </a:solidFill>
              </a:rPr>
              <a:pPr/>
              <a:t>9</a:t>
            </a:fld>
            <a:endParaRPr lang="nl-NL" altLang="nl-NL" sz="1000">
              <a:solidFill>
                <a:srgbClr val="0000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1082675" y="500063"/>
            <a:ext cx="7775575" cy="73342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buFont typeface="Wingdings" charset="0"/>
              <a:buNone/>
              <a:defRPr/>
            </a:pPr>
            <a:r>
              <a:rPr lang="nl-NL" dirty="0" smtClean="0"/>
              <a:t>Didactiek Deeltje/golf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4"/>
          </p:nvPr>
        </p:nvSpPr>
        <p:spPr>
          <a:xfrm>
            <a:off x="1082675" y="1227138"/>
            <a:ext cx="7775575" cy="285750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nl-NL" dirty="0" smtClean="0"/>
              <a:t>Experiment – 1 foton 2 spleet</a:t>
            </a:r>
            <a:endParaRPr lang="nl-NL" dirty="0"/>
          </a:p>
        </p:txBody>
      </p:sp>
      <p:pic>
        <p:nvPicPr>
          <p:cNvPr id="81924" name="pasted-image.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16113"/>
            <a:ext cx="8750300" cy="429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201455"/>
      </p:ext>
    </p:extLst>
  </p:cSld>
  <p:clrMapOvr>
    <a:masterClrMapping/>
  </p:clrMapOvr>
</p:sld>
</file>

<file path=ppt/theme/theme1.xml><?xml version="1.0" encoding="utf-8"?>
<a:theme xmlns:a="http://schemas.openxmlformats.org/drawingml/2006/main" name="UT_NL">
  <a:themeElements>
    <a:clrScheme name="UT_wi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4B233"/>
      </a:accent1>
      <a:accent2>
        <a:srgbClr val="CF0072"/>
      </a:accent2>
      <a:accent3>
        <a:srgbClr val="FED100"/>
      </a:accent3>
      <a:accent4>
        <a:srgbClr val="0098C3"/>
      </a:accent4>
      <a:accent5>
        <a:srgbClr val="DC0C30"/>
      </a:accent5>
      <a:accent6>
        <a:srgbClr val="006A4D"/>
      </a:accent6>
      <a:hlink>
        <a:srgbClr val="4F2D7F"/>
      </a:hlink>
      <a:folHlink>
        <a:srgbClr val="887B1B"/>
      </a:folHlink>
    </a:clrScheme>
    <a:fontScheme name="Standaardontwerp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CA440"/>
        </a:accent1>
        <a:accent2>
          <a:srgbClr val="FFD600"/>
        </a:accent2>
        <a:accent3>
          <a:srgbClr val="FFFFFF"/>
        </a:accent3>
        <a:accent4>
          <a:srgbClr val="000000"/>
        </a:accent4>
        <a:accent5>
          <a:srgbClr val="B5CFAF"/>
        </a:accent5>
        <a:accent6>
          <a:srgbClr val="E7C200"/>
        </a:accent6>
        <a:hlink>
          <a:srgbClr val="C40079"/>
        </a:hlink>
        <a:folHlink>
          <a:srgbClr val="0098A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UT_NL 4-3</Template>
  <TotalTime>767</TotalTime>
  <Words>600</Words>
  <Application>Microsoft Macintosh PowerPoint</Application>
  <PresentationFormat>Diavoorstelling (4:3)</PresentationFormat>
  <Paragraphs>210</Paragraphs>
  <Slides>26</Slides>
  <Notes>0</Notes>
  <HiddenSlides>0</HiddenSlides>
  <MMClips>4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4" baseType="lpstr">
      <vt:lpstr>Arial Narrow</vt:lpstr>
      <vt:lpstr>Calibri</vt:lpstr>
      <vt:lpstr>Courier New</vt:lpstr>
      <vt:lpstr>ＭＳ Ｐゴシック</vt:lpstr>
      <vt:lpstr>Times New Roman</vt:lpstr>
      <vt:lpstr>Wingdings</vt:lpstr>
      <vt:lpstr>Arial</vt:lpstr>
      <vt:lpstr>UT_NL</vt:lpstr>
      <vt:lpstr>Quantumdidactiek   deeltje/golf    tunneling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Etty Hillesum Lyceum</Company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 Grijsen</dc:creator>
  <cp:lastModifiedBy>A van Rossum</cp:lastModifiedBy>
  <cp:revision>59</cp:revision>
  <dcterms:created xsi:type="dcterms:W3CDTF">2016-12-15T08:46:59Z</dcterms:created>
  <dcterms:modified xsi:type="dcterms:W3CDTF">2017-12-14T15:10:20Z</dcterms:modified>
</cp:coreProperties>
</file>