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image8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1"/>
    <p:sldMasterId id="2147483684" r:id="rId2"/>
    <p:sldMasterId id="2147483696" r:id="rId3"/>
  </p:sldMasterIdLst>
  <p:notesMasterIdLst>
    <p:notesMasterId r:id="rId36"/>
  </p:notesMasterIdLst>
  <p:handoutMasterIdLst>
    <p:handoutMasterId r:id="rId37"/>
  </p:handoutMasterIdLst>
  <p:sldIdLst>
    <p:sldId id="466" r:id="rId4"/>
    <p:sldId id="437" r:id="rId5"/>
    <p:sldId id="436" r:id="rId6"/>
    <p:sldId id="446" r:id="rId7"/>
    <p:sldId id="404" r:id="rId8"/>
    <p:sldId id="445" r:id="rId9"/>
    <p:sldId id="468" r:id="rId10"/>
    <p:sldId id="469" r:id="rId11"/>
    <p:sldId id="470" r:id="rId12"/>
    <p:sldId id="471" r:id="rId13"/>
    <p:sldId id="475" r:id="rId14"/>
    <p:sldId id="474" r:id="rId15"/>
    <p:sldId id="462" r:id="rId16"/>
    <p:sldId id="476" r:id="rId17"/>
    <p:sldId id="463" r:id="rId18"/>
    <p:sldId id="465" r:id="rId19"/>
    <p:sldId id="464" r:id="rId20"/>
    <p:sldId id="438" r:id="rId21"/>
    <p:sldId id="478" r:id="rId22"/>
    <p:sldId id="448" r:id="rId23"/>
    <p:sldId id="439" r:id="rId24"/>
    <p:sldId id="440" r:id="rId25"/>
    <p:sldId id="453" r:id="rId26"/>
    <p:sldId id="452" r:id="rId27"/>
    <p:sldId id="456" r:id="rId28"/>
    <p:sldId id="461" r:id="rId29"/>
    <p:sldId id="457" r:id="rId30"/>
    <p:sldId id="442" r:id="rId31"/>
    <p:sldId id="443" r:id="rId32"/>
    <p:sldId id="444" r:id="rId33"/>
    <p:sldId id="467" r:id="rId34"/>
    <p:sldId id="477" r:id="rId35"/>
  </p:sldIdLst>
  <p:sldSz cx="9144000" cy="6858000" type="screen4x3"/>
  <p:notesSz cx="6794500" cy="990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B4AA"/>
    <a:srgbClr val="777777"/>
    <a:srgbClr val="B2B2B2"/>
    <a:srgbClr val="5F5F5F"/>
    <a:srgbClr val="4D4D4D"/>
    <a:srgbClr val="C0C0C0"/>
    <a:srgbClr val="00FF00"/>
    <a:srgbClr val="1A961D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8" autoAdjust="0"/>
    <p:restoredTop sz="94729" autoAdjust="0"/>
  </p:normalViewPr>
  <p:slideViewPr>
    <p:cSldViewPr>
      <p:cViewPr varScale="1">
        <p:scale>
          <a:sx n="73" d="100"/>
          <a:sy n="73" d="100"/>
        </p:scale>
        <p:origin x="-102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5B2A0-8886-46CC-AC99-CAEAB915A50F}" type="datetimeFigureOut">
              <a:rPr lang="en-US" smtClean="0"/>
              <a:t>12/16/2017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CF46D2-CA69-4D06-90E3-E4F6ED199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14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A5BA40-A5C0-4BAA-AFD3-9952E1D543BB}" type="datetimeFigureOut">
              <a:rPr lang="en-US" smtClean="0"/>
              <a:t>12/16/2017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EC992D-AB85-4D35-A4B9-5BAC54FDA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42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C992D-AB85-4D35-A4B9-5BAC54FDAD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47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3480"/>
            <a:ext cx="9144000" cy="1874520"/>
          </a:xfrm>
          <a:prstGeom prst="rect">
            <a:avLst/>
          </a:prstGeom>
        </p:spPr>
      </p:pic>
      <p:sp>
        <p:nvSpPr>
          <p:cNvPr id="40448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55650" y="2565400"/>
            <a:ext cx="7632700" cy="201612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0448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908050"/>
            <a:ext cx="7627938" cy="1368425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WND 16-12-2017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9100" y="260350"/>
            <a:ext cx="2195513" cy="5976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388" y="260350"/>
            <a:ext cx="6437312" cy="5976962"/>
          </a:xfrm>
        </p:spPr>
        <p:txBody>
          <a:bodyPr vert="eaVert"/>
          <a:lstStyle>
            <a:lvl1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WND 16-12-2017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3480"/>
            <a:ext cx="9144000" cy="1874520"/>
          </a:xfrm>
          <a:prstGeom prst="rect">
            <a:avLst/>
          </a:prstGeom>
        </p:spPr>
      </p:pic>
      <p:sp>
        <p:nvSpPr>
          <p:cNvPr id="40448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55650" y="2565400"/>
            <a:ext cx="7632700" cy="201612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0448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908050"/>
            <a:ext cx="7627938" cy="1368425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WND 16-12-2017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WND 16-12-2017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8" y="1125538"/>
            <a:ext cx="4316412" cy="5111774"/>
          </a:xfrm>
        </p:spPr>
        <p:txBody>
          <a:bodyPr/>
          <a:lstStyle>
            <a:lvl1pPr>
              <a:buClr>
                <a:schemeClr val="tx2"/>
              </a:buClr>
              <a:buSzPct val="80000"/>
              <a:buFontTx/>
              <a:buChar char="•"/>
              <a:defRPr sz="28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Tx/>
              <a:buChar char="•"/>
              <a:defRPr sz="24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Tx/>
              <a:buChar char="•"/>
              <a:defRPr sz="20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Tx/>
              <a:buChar char="•"/>
              <a:defRPr sz="18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Tx/>
              <a:buChar char="•"/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316413" cy="5111774"/>
          </a:xfrm>
        </p:spPr>
        <p:txBody>
          <a:bodyPr/>
          <a:lstStyle>
            <a:lvl1pPr>
              <a:buClr>
                <a:schemeClr val="tx2"/>
              </a:buClr>
              <a:buSzPct val="80000"/>
              <a:buFontTx/>
              <a:buChar char="•"/>
              <a:defRPr sz="28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Tx/>
              <a:buChar char="•"/>
              <a:defRPr sz="24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Tx/>
              <a:buChar char="•"/>
              <a:defRPr sz="20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Tx/>
              <a:buChar char="•"/>
              <a:defRPr sz="18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Tx/>
              <a:buChar char="•"/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WND 16-12-2017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buClr>
                <a:schemeClr val="tx2"/>
              </a:buClr>
              <a:buSzPct val="80000"/>
              <a:buFont typeface="Arial" pitchFamily="34" charset="0"/>
              <a:buChar char="•"/>
              <a:defRPr sz="24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 typeface="Arial" pitchFamily="34" charset="0"/>
              <a:buChar char="•"/>
              <a:defRPr sz="16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 typeface="Arial" pitchFamily="34" charset="0"/>
              <a:buChar char="•"/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buClr>
                <a:schemeClr val="tx2"/>
              </a:buClr>
              <a:buSzPct val="80000"/>
              <a:buFont typeface="Arial" pitchFamily="34" charset="0"/>
              <a:buChar char="•"/>
              <a:defRPr sz="24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 typeface="Arial" pitchFamily="34" charset="0"/>
              <a:buChar char="•"/>
              <a:defRPr sz="16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 typeface="Arial" pitchFamily="34" charset="0"/>
              <a:buChar char="•"/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WND 16-12-2017</a:t>
            </a: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WND 16-12-2017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WND 16-12-2017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991795"/>
          </a:xfrm>
        </p:spPr>
        <p:txBody>
          <a:bodyPr/>
          <a:lstStyle>
            <a:lvl1pPr>
              <a:buClr>
                <a:schemeClr val="tx2"/>
              </a:buClr>
              <a:buSzPct val="80000"/>
              <a:buFont typeface="Arial" pitchFamily="34" charset="0"/>
              <a:buChar char="•"/>
              <a:defRPr sz="32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 typeface="Arial" pitchFamily="34" charset="0"/>
              <a:buChar char="•"/>
              <a:defRPr sz="28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 typeface="Arial" pitchFamily="34" charset="0"/>
              <a:buChar char="•"/>
              <a:defRPr sz="24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022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WND 16-12-2017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WND 16-12-2017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6997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WND 16-12-2017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WND 16-12-2017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9100" y="260350"/>
            <a:ext cx="2195513" cy="5976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388" y="260350"/>
            <a:ext cx="6437312" cy="5976962"/>
          </a:xfrm>
        </p:spPr>
        <p:txBody>
          <a:bodyPr vert="eaVert"/>
          <a:lstStyle>
            <a:lvl1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WND 16-12-2017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F6DD3-4AC6-4557-93DA-EDC82FE8BD1C}" type="datetime1">
              <a:rPr lang="en-US" smtClean="0"/>
              <a:t>12/16/2017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WND 16-12-2017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5B90D-3AB4-4EB5-AA68-84D2A9130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443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21A83-0C4E-41F9-A939-FE32E4396C79}" type="datetime1">
              <a:rPr lang="en-US" smtClean="0"/>
              <a:t>12/16/2017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WND 16-12-2017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7282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5F345-1FEF-4B75-8A54-6F9ADE5436D8}" type="datetime1">
              <a:rPr lang="en-US" smtClean="0"/>
              <a:t>12/16/2017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WND 16-12-2017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4630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5BD78-E3F8-4356-918B-2B38EFD155E1}" type="datetime1">
              <a:rPr lang="en-US" smtClean="0"/>
              <a:t>12/16/2017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WND 16-12-2017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8400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3DFF8-0342-45B0-823C-15E023028283}" type="datetime1">
              <a:rPr lang="en-US" smtClean="0"/>
              <a:t>12/16/2017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WND 16-12-2017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4219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0B30E-42EE-4850-87C5-9FD07C1702FF}" type="datetime1">
              <a:rPr lang="en-US" smtClean="0"/>
              <a:t>12/16/2017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WND 16-12-2017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6068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E769-FC01-4257-8D73-A50A6270A386}" type="datetime1">
              <a:rPr lang="en-US" smtClean="0"/>
              <a:t>12/16/2017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WND 16-12-2017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707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WND 16-12-2017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16F2-407A-4973-B144-143B1A63A60A}" type="datetime1">
              <a:rPr lang="en-US" smtClean="0"/>
              <a:t>12/16/2017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WND 16-12-2017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568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2B314-BE2A-49EF-837E-404039721671}" type="datetime1">
              <a:rPr lang="en-US" smtClean="0"/>
              <a:t>12/16/2017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WND 16-12-2017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9811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675B1-0ACD-4770-A17B-71895A05933B}" type="datetime1">
              <a:rPr lang="en-US" smtClean="0"/>
              <a:t>12/16/2017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WND 16-12-2017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5420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F43A6-F29A-42B4-8571-E44758D2706C}" type="datetime1">
              <a:rPr lang="en-US" smtClean="0"/>
              <a:t>12/16/2017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WND 16-12-2017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091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8" y="1125538"/>
            <a:ext cx="4316412" cy="5111774"/>
          </a:xfrm>
        </p:spPr>
        <p:txBody>
          <a:bodyPr/>
          <a:lstStyle>
            <a:lvl1pPr>
              <a:buClr>
                <a:schemeClr val="tx2"/>
              </a:buClr>
              <a:buSzPct val="80000"/>
              <a:buFontTx/>
              <a:buChar char="•"/>
              <a:defRPr sz="28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Tx/>
              <a:buChar char="•"/>
              <a:defRPr sz="24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Tx/>
              <a:buChar char="•"/>
              <a:defRPr sz="20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Tx/>
              <a:buChar char="•"/>
              <a:defRPr sz="18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Tx/>
              <a:buChar char="•"/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316413" cy="5111774"/>
          </a:xfrm>
        </p:spPr>
        <p:txBody>
          <a:bodyPr/>
          <a:lstStyle>
            <a:lvl1pPr>
              <a:buClr>
                <a:schemeClr val="tx2"/>
              </a:buClr>
              <a:buSzPct val="80000"/>
              <a:buFontTx/>
              <a:buChar char="•"/>
              <a:defRPr sz="28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Tx/>
              <a:buChar char="•"/>
              <a:defRPr sz="24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Tx/>
              <a:buChar char="•"/>
              <a:defRPr sz="20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Tx/>
              <a:buChar char="•"/>
              <a:defRPr sz="18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Tx/>
              <a:buChar char="•"/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WND 16-12-2017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buClr>
                <a:schemeClr val="tx2"/>
              </a:buClr>
              <a:buSzPct val="80000"/>
              <a:buFont typeface="Arial" pitchFamily="34" charset="0"/>
              <a:buChar char="•"/>
              <a:defRPr sz="24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 typeface="Arial" pitchFamily="34" charset="0"/>
              <a:buChar char="•"/>
              <a:defRPr sz="16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 typeface="Arial" pitchFamily="34" charset="0"/>
              <a:buChar char="•"/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buClr>
                <a:schemeClr val="tx2"/>
              </a:buClr>
              <a:buSzPct val="80000"/>
              <a:buFont typeface="Arial" pitchFamily="34" charset="0"/>
              <a:buChar char="•"/>
              <a:defRPr sz="24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 typeface="Arial" pitchFamily="34" charset="0"/>
              <a:buChar char="•"/>
              <a:defRPr sz="16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 typeface="Arial" pitchFamily="34" charset="0"/>
              <a:buChar char="•"/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WND 16-12-2017</a:t>
            </a: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WND 16-12-2017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WND 16-12-2017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991795"/>
          </a:xfrm>
        </p:spPr>
        <p:txBody>
          <a:bodyPr/>
          <a:lstStyle>
            <a:lvl1pPr>
              <a:buClr>
                <a:schemeClr val="tx2"/>
              </a:buClr>
              <a:buSzPct val="80000"/>
              <a:buFont typeface="Arial" pitchFamily="34" charset="0"/>
              <a:buChar char="•"/>
              <a:defRPr sz="32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 typeface="Arial" pitchFamily="34" charset="0"/>
              <a:buChar char="•"/>
              <a:defRPr sz="28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 typeface="Arial" pitchFamily="34" charset="0"/>
              <a:buChar char="•"/>
              <a:defRPr sz="24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022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WND 16-12-2017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6997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WND 16-12-2017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1072"/>
            <a:ext cx="9144000" cy="566928"/>
          </a:xfrm>
          <a:prstGeom prst="rect">
            <a:avLst/>
          </a:prstGeom>
        </p:spPr>
      </p:pic>
      <p:sp>
        <p:nvSpPr>
          <p:cNvPr id="4034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260350"/>
            <a:ext cx="878522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title (Verdana 24 bold)</a:t>
            </a:r>
          </a:p>
        </p:txBody>
      </p:sp>
      <p:sp>
        <p:nvSpPr>
          <p:cNvPr id="403469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125538"/>
            <a:ext cx="8785225" cy="511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text first level (all levels Verdana 20)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0346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71775" y="6597650"/>
            <a:ext cx="56165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CCECFF"/>
                </a:solidFill>
              </a:defRPr>
            </a:lvl1pPr>
          </a:lstStyle>
          <a:p>
            <a:r>
              <a:rPr lang="en-GB" smtClean="0"/>
              <a:t>WND 16-12-2017</a:t>
            </a:r>
            <a:endParaRPr lang="en-GB"/>
          </a:p>
        </p:txBody>
      </p:sp>
      <p:sp>
        <p:nvSpPr>
          <p:cNvPr id="403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9788" y="6597650"/>
            <a:ext cx="5048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CCECFF"/>
                </a:solidFill>
              </a:defRPr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 sz="2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 sz="2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 sz="2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1072"/>
            <a:ext cx="9144000" cy="566928"/>
          </a:xfrm>
          <a:prstGeom prst="rect">
            <a:avLst/>
          </a:prstGeom>
        </p:spPr>
      </p:pic>
      <p:sp>
        <p:nvSpPr>
          <p:cNvPr id="4034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260350"/>
            <a:ext cx="878522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title (Verdana 24 bold)</a:t>
            </a:r>
          </a:p>
        </p:txBody>
      </p:sp>
      <p:sp>
        <p:nvSpPr>
          <p:cNvPr id="403469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125538"/>
            <a:ext cx="8785225" cy="511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text first level (all levels Verdana 20)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0346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71775" y="6597650"/>
            <a:ext cx="56165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CCECFF"/>
                </a:solidFill>
              </a:defRPr>
            </a:lvl1pPr>
          </a:lstStyle>
          <a:p>
            <a:r>
              <a:rPr lang="en-GB" smtClean="0"/>
              <a:t>WND 16-12-2017</a:t>
            </a:r>
            <a:endParaRPr lang="en-GB"/>
          </a:p>
        </p:txBody>
      </p:sp>
      <p:sp>
        <p:nvSpPr>
          <p:cNvPr id="403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9788" y="6597650"/>
            <a:ext cx="5048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CCECFF"/>
                </a:solidFill>
              </a:defRPr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 sz="2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 sz="2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 sz="2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8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8CFD1-2EB0-4416-B15D-C5EB946DE09C}" type="datetime1">
              <a:rPr lang="en-US" smtClean="0"/>
              <a:t>12/16/2017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WND 16-12-2017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04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ron.nl/~jheise/WND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atk4all.nl/" TargetMode="Externa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jpg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8.png"/><Relationship Id="rId7" Type="http://schemas.openxmlformats.org/officeDocument/2006/relationships/image" Target="../media/image5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31.png"/><Relationship Id="rId5" Type="http://schemas.openxmlformats.org/officeDocument/2006/relationships/image" Target="../media/image29.png"/><Relationship Id="rId4" Type="http://schemas.openxmlformats.org/officeDocument/2006/relationships/image" Target="../media/image512.png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30.JPG"/><Relationship Id="rId7" Type="http://schemas.openxmlformats.org/officeDocument/2006/relationships/image" Target="../media/image24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0.png"/><Relationship Id="rId5" Type="http://schemas.openxmlformats.org/officeDocument/2006/relationships/image" Target="../media/image31.JPG"/><Relationship Id="rId4" Type="http://schemas.openxmlformats.org/officeDocument/2006/relationships/image" Target="../media/image2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270.png"/><Relationship Id="rId4" Type="http://schemas.openxmlformats.org/officeDocument/2006/relationships/image" Target="../media/image1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Digital_object_identifier" TargetMode="External"/><Relationship Id="rId3" Type="http://schemas.openxmlformats.org/officeDocument/2006/relationships/image" Target="../media/image37.png"/><Relationship Id="rId7" Type="http://schemas.openxmlformats.org/officeDocument/2006/relationships/hyperlink" Target="http://adsabs.harvard.edu/abs/2013PhRvD..87l2001V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en.wikipedia.org/wiki/Bibcode" TargetMode="External"/><Relationship Id="rId5" Type="http://schemas.openxmlformats.org/officeDocument/2006/relationships/hyperlink" Target="https://arxiv.org/abs/1305.3463" TargetMode="External"/><Relationship Id="rId10" Type="http://schemas.openxmlformats.org/officeDocument/2006/relationships/image" Target="../media/image38.png"/><Relationship Id="rId4" Type="http://schemas.openxmlformats.org/officeDocument/2006/relationships/hyperlink" Target="https://en.wikipedia.org/wiki/ArXiv" TargetMode="External"/><Relationship Id="rId9" Type="http://schemas.openxmlformats.org/officeDocument/2006/relationships/hyperlink" Target="https://doi.org/10.1103/PhysRevD.87.122001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dfVweBYpZGQ&amp;list=PLeplcmKS2i3QNGmHZb89sMQ2XMdgv_zMP&amp;index=8" TargetMode="External"/><Relationship Id="rId13" Type="http://schemas.openxmlformats.org/officeDocument/2006/relationships/hyperlink" Target="https://www.youtube.com/watch?v=JViiCNOBV14&amp;list=PLeplcmKS2i3QNGmHZb89sMQ2XMdgv_zMP&amp;index=11" TargetMode="External"/><Relationship Id="rId3" Type="http://schemas.openxmlformats.org/officeDocument/2006/relationships/hyperlink" Target="https://www.youtube.com/watch?v=o_XnK7vjSzs&amp;list=PLeplcmKS2i3QNGmHZb89sMQ2XMdgv_zMP&amp;index=1" TargetMode="External"/><Relationship Id="rId7" Type="http://schemas.openxmlformats.org/officeDocument/2006/relationships/hyperlink" Target="https://www.youtube.com/watch?v=Vu6_DmcRjsc&amp;index=5&amp;t=63s&amp;list=PLeplcmKS2i3QNGmHZb89sMQ2XMdgv_zMP" TargetMode="External"/><Relationship Id="rId12" Type="http://schemas.openxmlformats.org/officeDocument/2006/relationships/hyperlink" Target="https://www.youtube.com/watch?v=Mh1-j3WA2v0&amp;index=10&amp;list=PLeplcmKS2i3QNGmHZb89sMQ2XMdgv_zMP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youtube.com/watch?v=Vu6_DmcRjsc&amp;index=5&amp;list=PLeplcmKS2i3QNGmHZb89sMQ2XMdgv_zMP&amp;t=6s" TargetMode="External"/><Relationship Id="rId11" Type="http://schemas.openxmlformats.org/officeDocument/2006/relationships/hyperlink" Target="https://www.youtube.com/watch?v=RYimgNzDMl8&amp;list=PLeplcmKS2i3QNGmHZb89sMQ2XMdgv_zMP&amp;t=8s&amp;index=2" TargetMode="External"/><Relationship Id="rId5" Type="http://schemas.openxmlformats.org/officeDocument/2006/relationships/hyperlink" Target="https://www.youtube.com/watch?v=9vTRYkpyFbg&amp;t=3s&amp;list=PLeplcmKS2i3QNGmHZb89sMQ2XMdgv_zMP&amp;index=3" TargetMode="External"/><Relationship Id="rId15" Type="http://schemas.openxmlformats.org/officeDocument/2006/relationships/hyperlink" Target="https://www.youtube.com/watch?v=9WelU6-Hlo4&amp;list=PLeplcmKS2i3QNGmHZb89sMQ2XMdgv_zMP&amp;t=5s&amp;index=6" TargetMode="External"/><Relationship Id="rId10" Type="http://schemas.openxmlformats.org/officeDocument/2006/relationships/hyperlink" Target="https://www.youtube.com/watch?v=Ic2HABdmaRQ&amp;list=PLeplcmKS2i3QNGmHZb89sMQ2XMdgv_zMP&amp;t=6s&amp;index=4" TargetMode="External"/><Relationship Id="rId4" Type="http://schemas.openxmlformats.org/officeDocument/2006/relationships/hyperlink" Target="https://www.youtube.com/watch?v=NGlcL-u8wGI&amp;index=9&amp;list=PLeplcmKS2i3QNGmHZb89sMQ2XMdgv_zMP" TargetMode="External"/><Relationship Id="rId9" Type="http://schemas.openxmlformats.org/officeDocument/2006/relationships/hyperlink" Target="https://www.youtube.com/watch?v=Kbee5tqZmVI&amp;index=7&amp;list=PLeplcmKS2i3QNGmHZb89sMQ2XMdgv_zMP" TargetMode="External"/><Relationship Id="rId14" Type="http://schemas.openxmlformats.org/officeDocument/2006/relationships/hyperlink" Target="https://www.youtube.com/watch?v=WVJxnM1ebHE&amp;list=PLeplcmKS2i3QNGmHZb89sMQ2XMdgv_zMP&amp;index=12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9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WND 16-12-2017</a:t>
            </a:r>
            <a:endParaRPr lang="en-GB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b="1" dirty="0" err="1" smtClean="0"/>
              <a:t>Gammaflits</a:t>
            </a:r>
            <a:r>
              <a:rPr lang="en-US" sz="2400" dirty="0" smtClean="0"/>
              <a:t>, </a:t>
            </a:r>
            <a:r>
              <a:rPr lang="en-US" sz="2400" dirty="0" err="1" smtClean="0"/>
              <a:t>geboorte</a:t>
            </a:r>
            <a:r>
              <a:rPr lang="en-US" sz="2400" dirty="0" smtClean="0"/>
              <a:t> van </a:t>
            </a:r>
            <a:r>
              <a:rPr lang="en-US" sz="2400" dirty="0" err="1" smtClean="0"/>
              <a:t>een</a:t>
            </a:r>
            <a:r>
              <a:rPr lang="en-US" sz="2400" dirty="0" smtClean="0"/>
              <a:t> </a:t>
            </a:r>
            <a:r>
              <a:rPr lang="en-US" sz="2400" dirty="0" err="1" smtClean="0"/>
              <a:t>Zwart</a:t>
            </a:r>
            <a:r>
              <a:rPr lang="en-US" sz="2400" dirty="0" smtClean="0"/>
              <a:t> Gat</a:t>
            </a:r>
            <a:br>
              <a:rPr lang="en-US" sz="2400" dirty="0" smtClean="0"/>
            </a:br>
            <a:r>
              <a:rPr lang="en-US" sz="1600" dirty="0" err="1" smtClean="0"/>
              <a:t>numerieke</a:t>
            </a:r>
            <a:r>
              <a:rPr lang="en-US" sz="1600" dirty="0" smtClean="0"/>
              <a:t> </a:t>
            </a:r>
            <a:r>
              <a:rPr lang="en-US" sz="1600" dirty="0" err="1" smtClean="0"/>
              <a:t>simulatie</a:t>
            </a:r>
            <a:r>
              <a:rPr lang="en-US" sz="1600" dirty="0" smtClean="0"/>
              <a:t> van </a:t>
            </a:r>
            <a:r>
              <a:rPr lang="en-US" sz="1600" dirty="0" err="1" smtClean="0"/>
              <a:t>uitbreken</a:t>
            </a:r>
            <a:r>
              <a:rPr lang="en-US" sz="1600" dirty="0" smtClean="0"/>
              <a:t> van </a:t>
            </a:r>
            <a:r>
              <a:rPr lang="en-US" sz="1600" dirty="0" err="1" smtClean="0"/>
              <a:t>een</a:t>
            </a:r>
            <a:r>
              <a:rPr lang="en-US" sz="1600" dirty="0" smtClean="0"/>
              <a:t> </a:t>
            </a:r>
            <a:r>
              <a:rPr lang="en-US" sz="1600" dirty="0" err="1" smtClean="0"/>
              <a:t>relativistische</a:t>
            </a:r>
            <a:r>
              <a:rPr lang="en-US" sz="1600" dirty="0" smtClean="0"/>
              <a:t> </a:t>
            </a:r>
            <a:r>
              <a:rPr lang="en-US" sz="1600" dirty="0" err="1" smtClean="0"/>
              <a:t>schok</a:t>
            </a:r>
            <a:r>
              <a:rPr lang="en-US" sz="1600" dirty="0" smtClean="0"/>
              <a:t>  door </a:t>
            </a:r>
            <a:r>
              <a:rPr lang="en-US" sz="1600" dirty="0" err="1" smtClean="0"/>
              <a:t>buitenlagen</a:t>
            </a:r>
            <a:r>
              <a:rPr lang="en-US" sz="1600" dirty="0" smtClean="0"/>
              <a:t> </a:t>
            </a:r>
            <a:r>
              <a:rPr lang="en-US" sz="1600" dirty="0" err="1" smtClean="0"/>
              <a:t>ster</a:t>
            </a: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en-US" sz="1600" dirty="0" err="1" smtClean="0"/>
              <a:t>nadat</a:t>
            </a:r>
            <a:r>
              <a:rPr lang="en-US" sz="1600" dirty="0" smtClean="0"/>
              <a:t> (links </a:t>
            </a:r>
            <a:r>
              <a:rPr lang="en-US" sz="1600" dirty="0" err="1" smtClean="0"/>
              <a:t>buiten</a:t>
            </a:r>
            <a:r>
              <a:rPr lang="en-US" sz="1600" dirty="0" smtClean="0"/>
              <a:t> </a:t>
            </a:r>
            <a:r>
              <a:rPr lang="en-US" sz="1600" dirty="0" err="1" smtClean="0"/>
              <a:t>beeld</a:t>
            </a:r>
            <a:r>
              <a:rPr lang="en-US" sz="1600" dirty="0" smtClean="0"/>
              <a:t> ) </a:t>
            </a:r>
            <a:r>
              <a:rPr lang="en-US" sz="1600" dirty="0" err="1" smtClean="0"/>
              <a:t>ster</a:t>
            </a:r>
            <a:r>
              <a:rPr lang="en-US" sz="1600" dirty="0" smtClean="0"/>
              <a:t>-kern </a:t>
            </a:r>
            <a:r>
              <a:rPr lang="en-US" sz="1600" dirty="0" err="1" smtClean="0"/>
              <a:t>instort</a:t>
            </a:r>
            <a:r>
              <a:rPr lang="en-US" sz="1600" dirty="0" smtClean="0"/>
              <a:t> tot </a:t>
            </a:r>
            <a:r>
              <a:rPr lang="en-US" sz="1600" dirty="0" err="1" smtClean="0"/>
              <a:t>Zwart</a:t>
            </a:r>
            <a:r>
              <a:rPr lang="en-US" sz="1600" dirty="0" smtClean="0"/>
              <a:t> Gat</a:t>
            </a:r>
            <a:endParaRPr lang="en-US" sz="20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8914"/>
            <a:ext cx="9047191" cy="5544616"/>
          </a:xfrm>
          <a:prstGeom prst="rect">
            <a:avLst/>
          </a:prstGeom>
        </p:spPr>
      </p:pic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79512" y="5805264"/>
            <a:ext cx="5923168" cy="792088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altLang="en-US" sz="1800" dirty="0"/>
              <a:t>John Heise, </a:t>
            </a:r>
            <a:r>
              <a:rPr lang="en-GB" altLang="en-US" sz="1600" b="0" dirty="0" smtClean="0"/>
              <a:t>SRON-</a:t>
            </a:r>
            <a:r>
              <a:rPr lang="en-GB" altLang="en-US" sz="1600" b="0" dirty="0" err="1" smtClean="0"/>
              <a:t>Ruimteonderzoek</a:t>
            </a:r>
            <a:r>
              <a:rPr lang="en-GB" altLang="en-US" sz="1600" b="0" dirty="0" smtClean="0"/>
              <a:t> </a:t>
            </a:r>
            <a:r>
              <a:rPr lang="en-GB" altLang="en-US" sz="1600" b="0" dirty="0"/>
              <a:t>Nederland </a:t>
            </a:r>
            <a:r>
              <a:rPr lang="en-GB" altLang="en-US" sz="1600" b="0" dirty="0" smtClean="0"/>
              <a:t> in Utrecht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sz="1600" dirty="0" smtClean="0"/>
              <a:t>Ralph </a:t>
            </a:r>
            <a:r>
              <a:rPr lang="en-US" sz="1600" dirty="0"/>
              <a:t>F.G. </a:t>
            </a:r>
            <a:r>
              <a:rPr lang="en-US" sz="1600" dirty="0" err="1"/>
              <a:t>Meulenbroeks</a:t>
            </a:r>
            <a:r>
              <a:rPr lang="en-US" sz="1600" dirty="0"/>
              <a:t>. Assistant Professor </a:t>
            </a:r>
            <a:endParaRPr lang="en-US" sz="1600" dirty="0" smtClean="0"/>
          </a:p>
          <a:p>
            <a:pPr eaLnBrk="1" hangingPunct="1">
              <a:lnSpc>
                <a:spcPct val="90000"/>
              </a:lnSpc>
              <a:buNone/>
            </a:pPr>
            <a:r>
              <a:rPr lang="en-US" sz="1600" dirty="0" err="1" smtClean="0"/>
              <a:t>Freudenthal</a:t>
            </a:r>
            <a:r>
              <a:rPr lang="en-US" sz="1600" dirty="0" smtClean="0"/>
              <a:t> </a:t>
            </a:r>
            <a:r>
              <a:rPr lang="en-US" sz="1600" dirty="0"/>
              <a:t>Institute Utrecht University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z="1600" b="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1600" b="0" dirty="0" err="1" smtClean="0"/>
              <a:t>Zie</a:t>
            </a:r>
            <a:r>
              <a:rPr lang="en-GB" altLang="en-US" sz="1600" b="0" dirty="0" smtClean="0"/>
              <a:t> </a:t>
            </a:r>
            <a:r>
              <a:rPr lang="en-GB" altLang="en-US" sz="1600" b="0" dirty="0" smtClean="0">
                <a:hlinkClick r:id="rId3"/>
              </a:rPr>
              <a:t>https://personal.sron.nl/~jheise/WND</a:t>
            </a:r>
            <a:r>
              <a:rPr lang="en-GB" altLang="en-US" sz="1600" b="0" dirty="0" smtClean="0"/>
              <a:t> </a:t>
            </a:r>
            <a:r>
              <a:rPr lang="en-GB" altLang="en-US" sz="1600" b="0" dirty="0" err="1" smtClean="0"/>
              <a:t>voor</a:t>
            </a:r>
            <a:r>
              <a:rPr lang="en-GB" altLang="en-US" sz="1600" b="0" dirty="0" smtClean="0"/>
              <a:t> </a:t>
            </a:r>
            <a:r>
              <a:rPr lang="en-GB" altLang="en-US" sz="1600" b="0" dirty="0" err="1" smtClean="0"/>
              <a:t>kopie</a:t>
            </a:r>
            <a:r>
              <a:rPr lang="en-GB" altLang="en-US" sz="1600" b="0" dirty="0" smtClean="0"/>
              <a:t> PowerPoint</a:t>
            </a:r>
            <a:endParaRPr lang="en-GB" altLang="en-US" sz="1600" b="0" dirty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102680" y="6021288"/>
            <a:ext cx="29338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2000" dirty="0" smtClean="0">
                <a:solidFill>
                  <a:srgbClr val="FF0000"/>
                </a:solidFill>
              </a:rPr>
              <a:t>16 dec 2017 Noordwijk</a:t>
            </a:r>
            <a:endParaRPr lang="nl-NL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0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6192688" cy="1700808"/>
          </a:xfrm>
        </p:spPr>
        <p:txBody>
          <a:bodyPr/>
          <a:lstStyle/>
          <a:p>
            <a:r>
              <a:rPr lang="en-GB" dirty="0" err="1"/>
              <a:t>Filosofie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353347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Moet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doen</a:t>
            </a:r>
            <a:r>
              <a:rPr lang="en-GB" dirty="0"/>
              <a:t> </a:t>
            </a:r>
            <a:r>
              <a:rPr lang="en-GB" dirty="0" err="1"/>
              <a:t>zijn</a:t>
            </a:r>
            <a:r>
              <a:rPr lang="en-GB" dirty="0"/>
              <a:t> voor </a:t>
            </a:r>
            <a:r>
              <a:rPr lang="en-GB" dirty="0" err="1"/>
              <a:t>mensen</a:t>
            </a:r>
            <a:r>
              <a:rPr lang="en-GB" dirty="0"/>
              <a:t> met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baan</a:t>
            </a:r>
            <a:r>
              <a:rPr lang="en-GB" dirty="0"/>
              <a:t>: </a:t>
            </a:r>
            <a:r>
              <a:rPr lang="en-GB" dirty="0" err="1"/>
              <a:t>dus</a:t>
            </a:r>
            <a:r>
              <a:rPr lang="en-GB" dirty="0"/>
              <a:t> </a:t>
            </a:r>
            <a:r>
              <a:rPr lang="en-GB" dirty="0" err="1"/>
              <a:t>cursussen</a:t>
            </a:r>
            <a:r>
              <a:rPr lang="en-GB" dirty="0"/>
              <a:t> op </a:t>
            </a:r>
            <a:r>
              <a:rPr lang="en-GB" dirty="0" err="1"/>
              <a:t>vrijdagmiddag</a:t>
            </a:r>
            <a:r>
              <a:rPr lang="en-GB" dirty="0"/>
              <a:t> in Utrecht. </a:t>
            </a:r>
          </a:p>
          <a:p>
            <a:r>
              <a:rPr lang="en-GB" dirty="0"/>
              <a:t>“Blended” </a:t>
            </a:r>
            <a:r>
              <a:rPr lang="en-GB" dirty="0" err="1"/>
              <a:t>opgezet</a:t>
            </a:r>
            <a:r>
              <a:rPr lang="en-GB" dirty="0"/>
              <a:t> met </a:t>
            </a:r>
            <a:r>
              <a:rPr lang="en-GB" dirty="0" err="1"/>
              <a:t>uitgebreide</a:t>
            </a:r>
            <a:r>
              <a:rPr lang="en-GB" dirty="0"/>
              <a:t> ELO.</a:t>
            </a:r>
          </a:p>
          <a:p>
            <a:r>
              <a:rPr lang="en-GB" dirty="0" err="1"/>
              <a:t>Géén</a:t>
            </a:r>
            <a:r>
              <a:rPr lang="en-GB" dirty="0"/>
              <a:t> </a:t>
            </a:r>
            <a:r>
              <a:rPr lang="en-GB" dirty="0" err="1"/>
              <a:t>opleinding</a:t>
            </a:r>
            <a:r>
              <a:rPr lang="en-GB" dirty="0"/>
              <a:t> tot </a:t>
            </a:r>
            <a:r>
              <a:rPr lang="en-GB" dirty="0" err="1"/>
              <a:t>natuurkundige</a:t>
            </a:r>
            <a:r>
              <a:rPr lang="en-GB" dirty="0"/>
              <a:t>, </a:t>
            </a:r>
            <a:r>
              <a:rPr lang="en-GB" dirty="0" err="1"/>
              <a:t>wél</a:t>
            </a:r>
            <a:r>
              <a:rPr lang="en-GB" dirty="0"/>
              <a:t> </a:t>
            </a:r>
            <a:r>
              <a:rPr lang="en-GB" dirty="0" err="1"/>
              <a:t>uitgebreide</a:t>
            </a:r>
            <a:r>
              <a:rPr lang="en-GB" dirty="0"/>
              <a:t> </a:t>
            </a:r>
            <a:r>
              <a:rPr lang="en-GB" dirty="0" err="1"/>
              <a:t>scholing</a:t>
            </a:r>
            <a:r>
              <a:rPr lang="en-GB" dirty="0"/>
              <a:t> tot </a:t>
            </a:r>
            <a:r>
              <a:rPr lang="en-GB" dirty="0" err="1"/>
              <a:t>gevorderd</a:t>
            </a:r>
            <a:r>
              <a:rPr lang="en-GB" dirty="0"/>
              <a:t> bachelor-</a:t>
            </a:r>
            <a:r>
              <a:rPr lang="en-GB" dirty="0" err="1"/>
              <a:t>niveau</a:t>
            </a:r>
            <a:r>
              <a:rPr lang="en-GB" dirty="0"/>
              <a:t>.</a:t>
            </a:r>
          </a:p>
          <a:p>
            <a:r>
              <a:rPr lang="en-GB" dirty="0"/>
              <a:t>Curriculum </a:t>
            </a:r>
            <a:r>
              <a:rPr lang="en-GB" dirty="0" err="1"/>
              <a:t>gebaseerd</a:t>
            </a:r>
            <a:r>
              <a:rPr lang="en-GB" dirty="0"/>
              <a:t> op </a:t>
            </a:r>
            <a:r>
              <a:rPr lang="en-GB" dirty="0" err="1"/>
              <a:t>examenprogramma</a:t>
            </a:r>
            <a:r>
              <a:rPr lang="en-GB" dirty="0"/>
              <a:t> </a:t>
            </a:r>
            <a:r>
              <a:rPr lang="en-GB" dirty="0" err="1"/>
              <a:t>havo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vwo</a:t>
            </a:r>
            <a:r>
              <a:rPr lang="en-GB" dirty="0"/>
              <a:t>.</a:t>
            </a:r>
          </a:p>
          <a:p>
            <a:r>
              <a:rPr lang="en-GB" dirty="0" err="1"/>
              <a:t>Samenwerking</a:t>
            </a:r>
            <a:r>
              <a:rPr lang="en-GB" dirty="0"/>
              <a:t> met </a:t>
            </a:r>
            <a:r>
              <a:rPr lang="en-GB" dirty="0" err="1"/>
              <a:t>alle</a:t>
            </a:r>
            <a:r>
              <a:rPr lang="en-GB" dirty="0"/>
              <a:t> </a:t>
            </a:r>
            <a:r>
              <a:rPr lang="en-GB" dirty="0" err="1"/>
              <a:t>universitaire</a:t>
            </a:r>
            <a:r>
              <a:rPr lang="en-GB" dirty="0"/>
              <a:t> </a:t>
            </a:r>
            <a:r>
              <a:rPr lang="en-GB" dirty="0" err="1"/>
              <a:t>lerarenopleidingen</a:t>
            </a:r>
            <a:r>
              <a:rPr lang="en-GB" dirty="0"/>
              <a:t>, </a:t>
            </a:r>
            <a:r>
              <a:rPr lang="en-GB" dirty="0" err="1"/>
              <a:t>universitair</a:t>
            </a:r>
            <a:r>
              <a:rPr lang="en-GB" dirty="0"/>
              <a:t> </a:t>
            </a:r>
            <a:r>
              <a:rPr lang="en-GB" dirty="0" err="1"/>
              <a:t>erkend</a:t>
            </a:r>
            <a:r>
              <a:rPr lang="en-GB" dirty="0"/>
              <a:t> </a:t>
            </a:r>
            <a:r>
              <a:rPr lang="en-GB" dirty="0" err="1"/>
              <a:t>tentamen</a:t>
            </a:r>
            <a:r>
              <a:rPr lang="en-GB" dirty="0"/>
              <a:t>.</a:t>
            </a:r>
          </a:p>
          <a:p>
            <a:r>
              <a:rPr lang="en-GB" dirty="0"/>
              <a:t>Voor </a:t>
            </a:r>
            <a:r>
              <a:rPr lang="en-GB" dirty="0" err="1"/>
              <a:t>zowel</a:t>
            </a:r>
            <a:r>
              <a:rPr lang="en-GB" dirty="0"/>
              <a:t> </a:t>
            </a:r>
            <a:r>
              <a:rPr lang="en-GB" dirty="0" err="1"/>
              <a:t>docenten</a:t>
            </a:r>
            <a:r>
              <a:rPr lang="en-GB" dirty="0"/>
              <a:t>-in-</a:t>
            </a:r>
            <a:r>
              <a:rPr lang="en-GB" dirty="0" err="1"/>
              <a:t>opleiding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zittende</a:t>
            </a:r>
            <a:r>
              <a:rPr lang="en-GB" dirty="0"/>
              <a:t> </a:t>
            </a:r>
            <a:r>
              <a:rPr lang="en-GB" dirty="0" err="1"/>
              <a:t>docenten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andere</a:t>
            </a:r>
            <a:r>
              <a:rPr lang="en-GB" dirty="0"/>
              <a:t> </a:t>
            </a:r>
            <a:r>
              <a:rPr lang="en-GB" dirty="0" err="1"/>
              <a:t>geïnteresseerden</a:t>
            </a:r>
            <a:r>
              <a:rPr lang="en-GB" dirty="0"/>
              <a:t> (</a:t>
            </a:r>
            <a:r>
              <a:rPr lang="en-GB" b="1" dirty="0" err="1"/>
              <a:t>dus</a:t>
            </a:r>
            <a:r>
              <a:rPr lang="en-GB" b="1" dirty="0"/>
              <a:t> </a:t>
            </a:r>
            <a:r>
              <a:rPr lang="en-GB" b="1" dirty="0" err="1"/>
              <a:t>ook</a:t>
            </a:r>
            <a:r>
              <a:rPr lang="en-GB" b="1" dirty="0"/>
              <a:t> </a:t>
            </a:r>
            <a:r>
              <a:rPr lang="en-GB" b="1" dirty="0" err="1"/>
              <a:t>zonder</a:t>
            </a:r>
            <a:r>
              <a:rPr lang="en-GB" b="1" dirty="0"/>
              <a:t> </a:t>
            </a:r>
            <a:r>
              <a:rPr lang="en-GB" b="1" dirty="0" err="1"/>
              <a:t>tentamen</a:t>
            </a:r>
            <a:r>
              <a:rPr lang="en-GB" b="1" dirty="0"/>
              <a:t> </a:t>
            </a:r>
            <a:r>
              <a:rPr lang="en-GB" b="1" dirty="0" err="1"/>
              <a:t>te</a:t>
            </a:r>
            <a:r>
              <a:rPr lang="en-GB" b="1" dirty="0"/>
              <a:t> </a:t>
            </a:r>
            <a:r>
              <a:rPr lang="en-GB" b="1" dirty="0" err="1"/>
              <a:t>volgen</a:t>
            </a:r>
            <a:r>
              <a:rPr lang="en-GB" b="1" dirty="0"/>
              <a:t>!)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WND 16-12-2017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82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Voorbeeld</a:t>
            </a:r>
            <a:r>
              <a:rPr lang="en-GB" dirty="0"/>
              <a:t> </a:t>
            </a:r>
            <a:r>
              <a:rPr lang="en-GB" dirty="0" err="1"/>
              <a:t>cursusopbouw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 smtClean="0"/>
              <a:t>Speciale</a:t>
            </a:r>
            <a:r>
              <a:rPr lang="en-GB" dirty="0" smtClean="0"/>
              <a:t> </a:t>
            </a:r>
            <a:r>
              <a:rPr lang="en-GB" dirty="0" err="1" smtClean="0"/>
              <a:t>Relativiteitstheorie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57" y="1556792"/>
            <a:ext cx="8673197" cy="4896544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WND 16-12-2017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022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840760" cy="1052736"/>
          </a:xfrm>
        </p:spPr>
        <p:txBody>
          <a:bodyPr/>
          <a:lstStyle/>
          <a:p>
            <a:r>
              <a:rPr lang="en-GB" dirty="0" err="1"/>
              <a:t>Interesse</a:t>
            </a:r>
            <a:r>
              <a:rPr lang="en-GB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Aanmelden</a:t>
            </a:r>
            <a:r>
              <a:rPr lang="en-GB" dirty="0"/>
              <a:t> via </a:t>
            </a:r>
            <a:r>
              <a:rPr lang="en-GB" dirty="0">
                <a:hlinkClick r:id="rId2"/>
              </a:rPr>
              <a:t>www.natk4all.nl</a:t>
            </a:r>
            <a:endParaRPr lang="en-GB" dirty="0"/>
          </a:p>
          <a:p>
            <a:r>
              <a:rPr lang="en-GB" dirty="0" err="1"/>
              <a:t>Kosten</a:t>
            </a:r>
            <a:r>
              <a:rPr lang="en-GB" dirty="0"/>
              <a:t> </a:t>
            </a:r>
            <a:r>
              <a:rPr lang="en-GB" dirty="0" err="1"/>
              <a:t>bijna</a:t>
            </a:r>
            <a:r>
              <a:rPr lang="en-GB" dirty="0"/>
              <a:t> </a:t>
            </a:r>
            <a:r>
              <a:rPr lang="en-GB" dirty="0" err="1"/>
              <a:t>altijd</a:t>
            </a:r>
            <a:r>
              <a:rPr lang="en-GB" dirty="0"/>
              <a:t> door school </a:t>
            </a:r>
            <a:r>
              <a:rPr lang="en-GB" dirty="0" err="1"/>
              <a:t>vergoed</a:t>
            </a:r>
            <a:r>
              <a:rPr lang="en-GB" dirty="0"/>
              <a:t>.</a:t>
            </a:r>
          </a:p>
          <a:p>
            <a:r>
              <a:rPr lang="en-GB" dirty="0" err="1"/>
              <a:t>Geef</a:t>
            </a:r>
            <a:r>
              <a:rPr lang="en-GB" dirty="0"/>
              <a:t> het </a:t>
            </a:r>
            <a:r>
              <a:rPr lang="en-GB" dirty="0" err="1"/>
              <a:t>vooral</a:t>
            </a:r>
            <a:r>
              <a:rPr lang="en-GB" dirty="0"/>
              <a:t> door </a:t>
            </a:r>
            <a:r>
              <a:rPr lang="en-GB" dirty="0" err="1"/>
              <a:t>aan</a:t>
            </a:r>
            <a:r>
              <a:rPr lang="en-GB" dirty="0"/>
              <a:t> </a:t>
            </a:r>
            <a:r>
              <a:rPr lang="en-GB" dirty="0" err="1"/>
              <a:t>collega’s</a:t>
            </a:r>
            <a:r>
              <a:rPr lang="en-GB" dirty="0"/>
              <a:t> op school!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WND 16-12-2017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03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39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0" smtClean="0"/>
              <a:t>WND 16-12-2017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531079"/>
            <a:ext cx="8784976" cy="1457761"/>
          </a:xfrm>
        </p:spPr>
        <p:txBody>
          <a:bodyPr>
            <a:noAutofit/>
          </a:bodyPr>
          <a:lstStyle/>
          <a:p>
            <a:r>
              <a:rPr lang="en-US" altLang="en-US" sz="3600" dirty="0" err="1" smtClean="0"/>
              <a:t>Minkowski</a:t>
            </a:r>
            <a:r>
              <a:rPr lang="en-US" altLang="en-US" sz="3600" dirty="0" smtClean="0"/>
              <a:t>-diagram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6727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44624"/>
            <a:ext cx="8964488" cy="1355551"/>
          </a:xfrm>
        </p:spPr>
        <p:txBody>
          <a:bodyPr>
            <a:noAutofit/>
          </a:bodyPr>
          <a:lstStyle/>
          <a:p>
            <a:r>
              <a:rPr lang="en-US" altLang="en-US" sz="2800" b="1" dirty="0" smtClean="0">
                <a:cs typeface="Arial" pitchFamily="34" charset="0"/>
              </a:rPr>
              <a:t>Minkovski-</a:t>
            </a:r>
            <a:r>
              <a:rPr lang="en-US" altLang="en-US" sz="2800" b="1" dirty="0" err="1" smtClean="0">
                <a:cs typeface="Arial" pitchFamily="34" charset="0"/>
              </a:rPr>
              <a:t>ruimte</a:t>
            </a:r>
            <a:r>
              <a:rPr lang="en-US" altLang="en-US" sz="2800" b="1" dirty="0" smtClean="0">
                <a:cs typeface="Arial" pitchFamily="34" charset="0"/>
              </a:rPr>
              <a:t>,  de </a:t>
            </a:r>
            <a:r>
              <a:rPr lang="en-US" altLang="en-US" sz="2800" b="1" dirty="0" err="1" smtClean="0">
                <a:cs typeface="Arial" pitchFamily="34" charset="0"/>
              </a:rPr>
              <a:t>tijdruimte</a:t>
            </a:r>
            <a:r>
              <a:rPr lang="en-US" altLang="en-US" sz="2800" b="1" dirty="0" smtClean="0">
                <a:cs typeface="Arial" pitchFamily="34" charset="0"/>
              </a:rPr>
              <a:t> </a:t>
            </a:r>
            <a:r>
              <a:rPr lang="en-US" altLang="en-US" sz="2800" b="1" dirty="0" err="1" smtClean="0">
                <a:cs typeface="Arial" pitchFamily="34" charset="0"/>
              </a:rPr>
              <a:t>tijd</a:t>
            </a:r>
            <a:r>
              <a:rPr lang="en-US" altLang="en-US" sz="2800" b="1" dirty="0" smtClean="0">
                <a:cs typeface="Arial" pitchFamily="34" charset="0"/>
              </a:rPr>
              <a:t> t versus </a:t>
            </a:r>
            <a:r>
              <a:rPr lang="en-US" altLang="en-US" sz="2800" b="1" dirty="0" err="1" smtClean="0">
                <a:cs typeface="Arial" pitchFamily="34" charset="0"/>
              </a:rPr>
              <a:t>ruimte</a:t>
            </a:r>
            <a:r>
              <a:rPr lang="en-US" altLang="en-US" sz="2800" b="1" dirty="0" smtClean="0">
                <a:cs typeface="Arial" pitchFamily="34" charset="0"/>
              </a:rPr>
              <a:t> x</a:t>
            </a:r>
            <a:br>
              <a:rPr lang="en-US" altLang="en-US" sz="2800" b="1" dirty="0" smtClean="0">
                <a:cs typeface="Arial" pitchFamily="34" charset="0"/>
              </a:rPr>
            </a:br>
            <a:r>
              <a:rPr lang="en-US" altLang="en-US" sz="2800" b="1" dirty="0" smtClean="0">
                <a:cs typeface="Arial" pitchFamily="34" charset="0"/>
              </a:rPr>
              <a:t>(</a:t>
            </a:r>
            <a:r>
              <a:rPr lang="en-US" altLang="en-US" sz="2800" b="1" dirty="0" err="1" smtClean="0">
                <a:cs typeface="Arial" pitchFamily="34" charset="0"/>
              </a:rPr>
              <a:t>anders</a:t>
            </a:r>
            <a:r>
              <a:rPr lang="en-US" altLang="en-US" sz="2800" b="1" dirty="0" smtClean="0">
                <a:cs typeface="Arial" pitchFamily="34" charset="0"/>
              </a:rPr>
              <a:t> </a:t>
            </a:r>
            <a:r>
              <a:rPr lang="en-US" altLang="en-US" sz="2800" b="1" dirty="0" err="1" smtClean="0">
                <a:cs typeface="Arial" pitchFamily="34" charset="0"/>
              </a:rPr>
              <a:t>dan</a:t>
            </a:r>
            <a:r>
              <a:rPr lang="en-US" altLang="en-US" sz="2800" b="1" dirty="0" smtClean="0">
                <a:cs typeface="Arial" pitchFamily="34" charset="0"/>
              </a:rPr>
              <a:t> </a:t>
            </a:r>
            <a:r>
              <a:rPr lang="en-US" altLang="en-US" sz="2800" b="1" dirty="0" err="1" smtClean="0">
                <a:cs typeface="Arial" pitchFamily="34" charset="0"/>
              </a:rPr>
              <a:t>meestal</a:t>
            </a:r>
            <a:r>
              <a:rPr lang="en-US" altLang="en-US" sz="2800" b="1" dirty="0" smtClean="0">
                <a:cs typeface="Arial" pitchFamily="34" charset="0"/>
              </a:rPr>
              <a:t> in </a:t>
            </a:r>
            <a:r>
              <a:rPr lang="en-US" altLang="en-US" sz="2800" b="1" dirty="0" err="1" smtClean="0">
                <a:cs typeface="Arial" pitchFamily="34" charset="0"/>
              </a:rPr>
              <a:t>mechanica</a:t>
            </a:r>
            <a:r>
              <a:rPr lang="en-US" altLang="en-US" sz="2800" b="1" dirty="0" smtClean="0">
                <a:cs typeface="Arial" pitchFamily="34" charset="0"/>
              </a:rPr>
              <a:t>)</a:t>
            </a:r>
            <a:br>
              <a:rPr lang="en-US" altLang="en-US" sz="2800" b="1" dirty="0" smtClean="0">
                <a:cs typeface="Arial" pitchFamily="34" charset="0"/>
              </a:rPr>
            </a:br>
            <a:endParaRPr lang="en-US" altLang="en-US" sz="2800" b="1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WND 16-12-2017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428" y="1772816"/>
            <a:ext cx="4133850" cy="40576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95936" y="4077072"/>
            <a:ext cx="160566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427985" y="2564904"/>
            <a:ext cx="2304255" cy="5760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291733" y="3415260"/>
            <a:ext cx="244050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400" dirty="0" smtClean="0"/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 rot="16200000">
            <a:off x="2302673" y="3260927"/>
            <a:ext cx="1624163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400" b="0" dirty="0" err="1" smtClean="0">
                <a:cs typeface="Arial" pitchFamily="34" charset="0"/>
              </a:rPr>
              <a:t>tijdcoordinaat</a:t>
            </a:r>
            <a:r>
              <a:rPr lang="en-US" altLang="en-US" sz="1400" b="0" dirty="0" smtClean="0">
                <a:cs typeface="Arial" pitchFamily="34" charset="0"/>
              </a:rPr>
              <a:t> t </a:t>
            </a:r>
            <a:r>
              <a:rPr lang="en-US" altLang="en-US" sz="1400" b="0" dirty="0" smtClean="0">
                <a:cs typeface="Arial" pitchFamily="34" charset="0"/>
                <a:sym typeface="Wingdings" panose="05000000000000000000" pitchFamily="2" charset="2"/>
              </a:rPr>
              <a:t></a:t>
            </a:r>
            <a:endParaRPr lang="en-US" altLang="en-US" sz="1400" b="0" dirty="0" smtClean="0">
              <a:cs typeface="Arial" pitchFamily="34" charset="0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948217" y="5157192"/>
            <a:ext cx="1863011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400" b="0" dirty="0" err="1" smtClean="0">
                <a:cs typeface="Arial" pitchFamily="34" charset="0"/>
              </a:rPr>
              <a:t>plaatscoordinaat</a:t>
            </a:r>
            <a:r>
              <a:rPr lang="en-US" altLang="en-US" sz="1400" b="0" dirty="0" smtClean="0">
                <a:cs typeface="Arial" pitchFamily="34" charset="0"/>
              </a:rPr>
              <a:t> x </a:t>
            </a:r>
            <a:r>
              <a:rPr lang="en-US" altLang="en-US" sz="1400" b="0" dirty="0" smtClean="0">
                <a:cs typeface="Arial" pitchFamily="34" charset="0"/>
                <a:sym typeface="Wingdings" panose="05000000000000000000" pitchFamily="2" charset="2"/>
              </a:rPr>
              <a:t></a:t>
            </a:r>
            <a:endParaRPr lang="en-US" altLang="en-US" sz="1400" b="0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14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39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44624"/>
            <a:ext cx="8964488" cy="1355551"/>
          </a:xfrm>
        </p:spPr>
        <p:txBody>
          <a:bodyPr>
            <a:noAutofit/>
          </a:bodyPr>
          <a:lstStyle/>
          <a:p>
            <a:r>
              <a:rPr lang="en-US" altLang="en-US" sz="2800" b="1" dirty="0" err="1" smtClean="0">
                <a:cs typeface="Arial" pitchFamily="34" charset="0"/>
              </a:rPr>
              <a:t>Minkovski</a:t>
            </a:r>
            <a:r>
              <a:rPr lang="en-US" altLang="en-US" sz="2800" b="1" dirty="0" smtClean="0">
                <a:cs typeface="Arial" pitchFamily="34" charset="0"/>
              </a:rPr>
              <a:t>-diagram van de </a:t>
            </a:r>
            <a:r>
              <a:rPr lang="en-US" altLang="en-US" sz="2800" b="1" dirty="0" err="1" smtClean="0">
                <a:cs typeface="Arial" pitchFamily="34" charset="0"/>
              </a:rPr>
              <a:t>tijdruimte</a:t>
            </a:r>
            <a:r>
              <a:rPr lang="en-US" altLang="en-US" sz="2800" b="1" dirty="0" smtClean="0">
                <a:cs typeface="Arial" pitchFamily="34" charset="0"/>
              </a:rPr>
              <a:t> </a:t>
            </a:r>
            <a:r>
              <a:rPr lang="en-US" altLang="en-US" sz="2800" b="1" dirty="0" err="1" smtClean="0">
                <a:cs typeface="Arial" pitchFamily="34" charset="0"/>
              </a:rPr>
              <a:t>tijd</a:t>
            </a:r>
            <a:r>
              <a:rPr lang="en-US" altLang="en-US" sz="2800" b="1" dirty="0" smtClean="0">
                <a:cs typeface="Arial" pitchFamily="34" charset="0"/>
              </a:rPr>
              <a:t> t versus </a:t>
            </a:r>
            <a:r>
              <a:rPr lang="en-US" altLang="en-US" sz="2800" b="1" dirty="0" err="1" smtClean="0">
                <a:cs typeface="Arial" pitchFamily="34" charset="0"/>
              </a:rPr>
              <a:t>ruimte</a:t>
            </a:r>
            <a:r>
              <a:rPr lang="en-US" altLang="en-US" sz="2800" b="1" dirty="0" smtClean="0">
                <a:cs typeface="Arial" pitchFamily="34" charset="0"/>
              </a:rPr>
              <a:t> x</a:t>
            </a:r>
            <a:br>
              <a:rPr lang="en-US" altLang="en-US" sz="2800" b="1" dirty="0" smtClean="0">
                <a:cs typeface="Arial" pitchFamily="34" charset="0"/>
              </a:rPr>
            </a:br>
            <a:r>
              <a:rPr lang="en-US" altLang="en-US" sz="1800" b="1" dirty="0" err="1" smtClean="0">
                <a:cs typeface="Arial" pitchFamily="34" charset="0"/>
              </a:rPr>
              <a:t>Wereldlijn</a:t>
            </a:r>
            <a:r>
              <a:rPr lang="en-US" altLang="en-US" sz="1800" b="1" dirty="0" smtClean="0">
                <a:cs typeface="Arial" pitchFamily="34" charset="0"/>
              </a:rPr>
              <a:t>: </a:t>
            </a:r>
            <a:r>
              <a:rPr lang="en-US" altLang="en-US" sz="1800" b="1" dirty="0" err="1">
                <a:cs typeface="Arial" pitchFamily="34" charset="0"/>
              </a:rPr>
              <a:t>plaats</a:t>
            </a:r>
            <a:r>
              <a:rPr lang="en-US" altLang="en-US" sz="1800" b="1" dirty="0">
                <a:cs typeface="Arial" pitchFamily="34" charset="0"/>
              </a:rPr>
              <a:t> x op </a:t>
            </a:r>
            <a:r>
              <a:rPr lang="en-US" altLang="en-US" sz="1800" b="1" dirty="0" err="1">
                <a:cs typeface="Arial" pitchFamily="34" charset="0"/>
              </a:rPr>
              <a:t>ieder</a:t>
            </a:r>
            <a:r>
              <a:rPr lang="en-US" altLang="en-US" sz="1800" b="1" dirty="0">
                <a:cs typeface="Arial" pitchFamily="34" charset="0"/>
              </a:rPr>
              <a:t> </a:t>
            </a:r>
            <a:r>
              <a:rPr lang="en-US" altLang="en-US" sz="1800" b="1" dirty="0" err="1">
                <a:cs typeface="Arial" pitchFamily="34" charset="0"/>
              </a:rPr>
              <a:t>tijdstip</a:t>
            </a:r>
            <a:r>
              <a:rPr lang="en-US" altLang="en-US" sz="1800" b="1" dirty="0">
                <a:cs typeface="Arial" pitchFamily="34" charset="0"/>
              </a:rPr>
              <a:t> t in </a:t>
            </a:r>
            <a:r>
              <a:rPr lang="en-US" altLang="en-US" sz="1800" b="1" dirty="0" err="1">
                <a:cs typeface="Arial" pitchFamily="34" charset="0"/>
              </a:rPr>
              <a:t>coördinaten</a:t>
            </a:r>
            <a:r>
              <a:rPr lang="en-US" altLang="en-US" sz="1800" b="1" dirty="0">
                <a:cs typeface="Arial" pitchFamily="34" charset="0"/>
              </a:rPr>
              <a:t/>
            </a:r>
            <a:br>
              <a:rPr lang="en-US" altLang="en-US" sz="1800" b="1" dirty="0">
                <a:cs typeface="Arial" pitchFamily="34" charset="0"/>
              </a:rPr>
            </a:br>
            <a:r>
              <a:rPr lang="en-US" altLang="en-US" sz="1800" b="1" dirty="0" err="1" smtClean="0">
                <a:cs typeface="Arial" pitchFamily="34" charset="0"/>
              </a:rPr>
              <a:t>bijvoorbeeld</a:t>
            </a:r>
            <a:r>
              <a:rPr lang="en-US" altLang="en-US" sz="1800" b="1" dirty="0" smtClean="0">
                <a:cs typeface="Arial" pitchFamily="34" charset="0"/>
              </a:rPr>
              <a:t> </a:t>
            </a:r>
            <a:r>
              <a:rPr lang="en-US" altLang="en-US" sz="1800" b="1" dirty="0" err="1" smtClean="0">
                <a:cs typeface="Arial" pitchFamily="34" charset="0"/>
              </a:rPr>
              <a:t>bij</a:t>
            </a:r>
            <a:r>
              <a:rPr lang="en-US" altLang="en-US" sz="1800" b="1" dirty="0" smtClean="0">
                <a:cs typeface="Arial" pitchFamily="34" charset="0"/>
              </a:rPr>
              <a:t> </a:t>
            </a:r>
            <a:r>
              <a:rPr lang="en-US" altLang="en-US" sz="1800" b="1" dirty="0" err="1" smtClean="0">
                <a:cs typeface="Arial" pitchFamily="34" charset="0"/>
              </a:rPr>
              <a:t>beweging</a:t>
            </a:r>
            <a:r>
              <a:rPr lang="en-US" altLang="en-US" sz="1800" b="1" dirty="0" smtClean="0">
                <a:cs typeface="Arial" pitchFamily="34" charset="0"/>
              </a:rPr>
              <a:t> met </a:t>
            </a:r>
            <a:r>
              <a:rPr lang="en-US" altLang="en-US" sz="1800" b="1" dirty="0" err="1" smtClean="0">
                <a:cs typeface="Arial" pitchFamily="34" charset="0"/>
              </a:rPr>
              <a:t>constante</a:t>
            </a:r>
            <a:r>
              <a:rPr lang="en-US" altLang="en-US" sz="1800" b="1" dirty="0" smtClean="0">
                <a:cs typeface="Arial" pitchFamily="34" charset="0"/>
              </a:rPr>
              <a:t> </a:t>
            </a:r>
            <a:r>
              <a:rPr lang="en-US" altLang="en-US" sz="1800" b="1" dirty="0" err="1" smtClean="0">
                <a:cs typeface="Arial" pitchFamily="34" charset="0"/>
              </a:rPr>
              <a:t>snelheid</a:t>
            </a:r>
            <a:endParaRPr lang="en-US" altLang="en-US" sz="2800" b="1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WND 16-12-2017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428" y="1772816"/>
            <a:ext cx="4133850" cy="405765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3625010" y="2060848"/>
            <a:ext cx="936104" cy="2808312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995936" y="4077072"/>
            <a:ext cx="160566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427984" y="2564904"/>
            <a:ext cx="362132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/>
              <a:t>i</a:t>
            </a:r>
            <a:r>
              <a:rPr lang="en-US" sz="1400" dirty="0" err="1" smtClean="0"/>
              <a:t>ets</a:t>
            </a:r>
            <a:r>
              <a:rPr lang="en-US" sz="1400" dirty="0" smtClean="0"/>
              <a:t> of </a:t>
            </a:r>
            <a:r>
              <a:rPr lang="en-US" sz="1400" dirty="0" err="1" smtClean="0"/>
              <a:t>iemand</a:t>
            </a:r>
            <a:r>
              <a:rPr lang="en-US" sz="1400" dirty="0" smtClean="0"/>
              <a:t> met </a:t>
            </a:r>
            <a:r>
              <a:rPr lang="en-US" sz="1400" dirty="0" err="1" smtClean="0"/>
              <a:t>constante</a:t>
            </a:r>
            <a:r>
              <a:rPr lang="en-US" sz="1400" dirty="0" smtClean="0"/>
              <a:t> </a:t>
            </a:r>
            <a:r>
              <a:rPr lang="en-US" sz="1400" dirty="0" err="1" smtClean="0"/>
              <a:t>snelheid</a:t>
            </a:r>
            <a:r>
              <a:rPr lang="en-US" sz="1400" dirty="0" smtClean="0"/>
              <a:t> (</a:t>
            </a:r>
            <a:r>
              <a:rPr lang="en-US" sz="1400" dirty="0" err="1" smtClean="0"/>
              <a:t>ieder</a:t>
            </a:r>
            <a:r>
              <a:rPr lang="en-US" sz="1400" dirty="0" smtClean="0"/>
              <a:t> </a:t>
            </a:r>
            <a:r>
              <a:rPr lang="en-US" sz="1400" dirty="0" err="1" smtClean="0"/>
              <a:t>tijdstip</a:t>
            </a:r>
            <a:r>
              <a:rPr lang="en-US" sz="1400" dirty="0" smtClean="0"/>
              <a:t> </a:t>
            </a:r>
            <a:r>
              <a:rPr lang="en-US" sz="1400" dirty="0" err="1" smtClean="0"/>
              <a:t>dezelfde</a:t>
            </a:r>
            <a:r>
              <a:rPr lang="en-US" sz="1400" dirty="0" smtClean="0"/>
              <a:t>  </a:t>
            </a:r>
            <a:r>
              <a:rPr lang="en-US" sz="1400" dirty="0" err="1" smtClean="0"/>
              <a:t>afstand</a:t>
            </a:r>
            <a:r>
              <a:rPr lang="en-US" sz="1400" dirty="0" smtClean="0"/>
              <a:t> </a:t>
            </a:r>
            <a:r>
              <a:rPr lang="en-US" sz="1400" dirty="0" err="1" smtClean="0"/>
              <a:t>naar</a:t>
            </a:r>
            <a:r>
              <a:rPr lang="en-US" sz="1400" dirty="0" smtClean="0"/>
              <a:t> </a:t>
            </a:r>
            <a:r>
              <a:rPr lang="en-US" sz="1400" dirty="0" err="1" smtClean="0"/>
              <a:t>rechts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291733" y="3415260"/>
            <a:ext cx="280298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x = v t </a:t>
            </a:r>
            <a:r>
              <a:rPr lang="en-US" sz="1400" dirty="0" smtClean="0"/>
              <a:t>met </a:t>
            </a:r>
            <a:r>
              <a:rPr lang="en-US" sz="1400" dirty="0" err="1" smtClean="0"/>
              <a:t>snelheid</a:t>
            </a:r>
            <a:r>
              <a:rPr lang="en-US" sz="1400" dirty="0" smtClean="0"/>
              <a:t> v, </a:t>
            </a:r>
            <a:r>
              <a:rPr lang="en-US" sz="1400" dirty="0" err="1" smtClean="0"/>
              <a:t>hier</a:t>
            </a:r>
            <a:r>
              <a:rPr lang="en-US" sz="1400" dirty="0" smtClean="0"/>
              <a:t> x = ⅓ t</a:t>
            </a:r>
          </a:p>
          <a:p>
            <a:r>
              <a:rPr lang="en-US" sz="1400" dirty="0" smtClean="0"/>
              <a:t>met x=0 op t=0 door de </a:t>
            </a:r>
            <a:r>
              <a:rPr lang="en-US" sz="1400" dirty="0" err="1" smtClean="0"/>
              <a:t>oorsprong</a:t>
            </a:r>
            <a:endParaRPr lang="en-US" sz="1400" dirty="0"/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 rot="16200000">
            <a:off x="2302673" y="3260927"/>
            <a:ext cx="1624163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400" b="0" dirty="0" err="1" smtClean="0">
                <a:cs typeface="Arial" pitchFamily="34" charset="0"/>
              </a:rPr>
              <a:t>tijdcoordinaat</a:t>
            </a:r>
            <a:r>
              <a:rPr lang="en-US" altLang="en-US" sz="1400" b="0" dirty="0" smtClean="0">
                <a:cs typeface="Arial" pitchFamily="34" charset="0"/>
              </a:rPr>
              <a:t> t </a:t>
            </a:r>
            <a:r>
              <a:rPr lang="en-US" altLang="en-US" sz="1400" b="0" dirty="0" smtClean="0">
                <a:cs typeface="Arial" pitchFamily="34" charset="0"/>
                <a:sym typeface="Wingdings" panose="05000000000000000000" pitchFamily="2" charset="2"/>
              </a:rPr>
              <a:t></a:t>
            </a:r>
            <a:endParaRPr lang="en-US" altLang="en-US" sz="1400" b="0" dirty="0" smtClean="0">
              <a:cs typeface="Arial" pitchFamily="34" charset="0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948217" y="5157192"/>
            <a:ext cx="1863011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400" b="0" dirty="0" err="1" smtClean="0">
                <a:cs typeface="Arial" pitchFamily="34" charset="0"/>
              </a:rPr>
              <a:t>plaatscoordinaat</a:t>
            </a:r>
            <a:r>
              <a:rPr lang="en-US" altLang="en-US" sz="1400" b="0" dirty="0" smtClean="0">
                <a:cs typeface="Arial" pitchFamily="34" charset="0"/>
              </a:rPr>
              <a:t> x </a:t>
            </a:r>
            <a:r>
              <a:rPr lang="en-US" altLang="en-US" sz="1400" b="0" dirty="0" smtClean="0">
                <a:cs typeface="Arial" pitchFamily="34" charset="0"/>
                <a:sym typeface="Wingdings" panose="05000000000000000000" pitchFamily="2" charset="2"/>
              </a:rPr>
              <a:t></a:t>
            </a:r>
            <a:endParaRPr lang="en-US" altLang="en-US" sz="1400" b="0" dirty="0" smtClean="0"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06457" y="6057808"/>
            <a:ext cx="6114815" cy="646331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wereldlijn</a:t>
            </a:r>
            <a:r>
              <a:rPr lang="en-US" dirty="0" smtClean="0"/>
              <a:t> van </a:t>
            </a:r>
            <a:r>
              <a:rPr lang="en-US" dirty="0" err="1" smtClean="0"/>
              <a:t>voorwerp</a:t>
            </a:r>
            <a:r>
              <a:rPr lang="en-US" dirty="0" smtClean="0"/>
              <a:t> of </a:t>
            </a:r>
            <a:r>
              <a:rPr lang="en-US" dirty="0" err="1" smtClean="0"/>
              <a:t>waarnemer</a:t>
            </a:r>
            <a:r>
              <a:rPr lang="en-US" dirty="0" smtClean="0"/>
              <a:t>: </a:t>
            </a:r>
          </a:p>
          <a:p>
            <a:r>
              <a:rPr lang="en-US" dirty="0" err="1" smtClean="0"/>
              <a:t>geeft</a:t>
            </a:r>
            <a:r>
              <a:rPr lang="en-US" dirty="0" smtClean="0"/>
              <a:t> op </a:t>
            </a:r>
            <a:r>
              <a:rPr lang="en-US" dirty="0" err="1" smtClean="0"/>
              <a:t>ieder</a:t>
            </a:r>
            <a:r>
              <a:rPr lang="en-US" dirty="0" smtClean="0"/>
              <a:t> </a:t>
            </a:r>
            <a:r>
              <a:rPr lang="en-US" dirty="0" err="1" smtClean="0"/>
              <a:t>tijdstip</a:t>
            </a:r>
            <a:r>
              <a:rPr lang="en-US" dirty="0" smtClean="0"/>
              <a:t> t de </a:t>
            </a:r>
            <a:r>
              <a:rPr lang="en-US" dirty="0" err="1" smtClean="0"/>
              <a:t>plaats</a:t>
            </a:r>
            <a:r>
              <a:rPr lang="en-US" dirty="0" smtClean="0"/>
              <a:t> x, </a:t>
            </a:r>
            <a:r>
              <a:rPr lang="en-US" dirty="0" err="1" smtClean="0"/>
              <a:t>hier</a:t>
            </a:r>
            <a:r>
              <a:rPr lang="en-US" dirty="0" smtClean="0"/>
              <a:t> met </a:t>
            </a:r>
            <a:r>
              <a:rPr lang="en-US" dirty="0" err="1" smtClean="0"/>
              <a:t>constante</a:t>
            </a:r>
            <a:r>
              <a:rPr lang="en-US" dirty="0" smtClean="0"/>
              <a:t> </a:t>
            </a:r>
            <a:r>
              <a:rPr lang="en-US" dirty="0" err="1" smtClean="0"/>
              <a:t>snelheid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3625010" y="1835532"/>
            <a:ext cx="3768832" cy="3033628"/>
            <a:chOff x="3625010" y="1835532"/>
            <a:chExt cx="3768832" cy="3033628"/>
          </a:xfrm>
        </p:grpSpPr>
        <p:cxnSp>
          <p:nvCxnSpPr>
            <p:cNvPr id="16" name="Straight Arrow Connector 15"/>
            <p:cNvCxnSpPr/>
            <p:nvPr/>
          </p:nvCxnSpPr>
          <p:spPr>
            <a:xfrm flipV="1">
              <a:off x="3625010" y="1916832"/>
              <a:ext cx="2068213" cy="2952328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5705238" y="1835532"/>
              <a:ext cx="1688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sneller</a:t>
              </a:r>
              <a:r>
                <a:rPr lang="en-US" b="1" dirty="0" smtClean="0">
                  <a:solidFill>
                    <a:srgbClr val="FF0000"/>
                  </a:solidFill>
                </a:rPr>
                <a:t> (</a:t>
              </a:r>
              <a:r>
                <a:rPr lang="en-US" b="1" dirty="0" err="1" smtClean="0">
                  <a:solidFill>
                    <a:srgbClr val="FF0000"/>
                  </a:solidFill>
                </a:rPr>
                <a:t>grote</a:t>
              </a:r>
              <a:r>
                <a:rPr lang="en-US" b="1" dirty="0" smtClean="0">
                  <a:solidFill>
                    <a:srgbClr val="FF0000"/>
                  </a:solidFill>
                </a:rPr>
                <a:t> v)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706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39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44624"/>
            <a:ext cx="8964488" cy="1355551"/>
          </a:xfrm>
        </p:spPr>
        <p:txBody>
          <a:bodyPr>
            <a:noAutofit/>
          </a:bodyPr>
          <a:lstStyle/>
          <a:p>
            <a:r>
              <a:rPr lang="en-US" altLang="en-US" sz="2400" b="1" dirty="0" err="1" smtClean="0">
                <a:cs typeface="Arial" pitchFamily="34" charset="0"/>
              </a:rPr>
              <a:t>Keuze</a:t>
            </a:r>
            <a:r>
              <a:rPr lang="en-US" altLang="en-US" sz="2400" b="1" dirty="0" smtClean="0">
                <a:cs typeface="Arial" pitchFamily="34" charset="0"/>
              </a:rPr>
              <a:t> </a:t>
            </a:r>
            <a:r>
              <a:rPr lang="en-US" altLang="en-US" sz="2400" b="1" dirty="0">
                <a:cs typeface="Arial" pitchFamily="34" charset="0"/>
              </a:rPr>
              <a:t>M</a:t>
            </a:r>
            <a:r>
              <a:rPr lang="en-US" altLang="en-US" sz="2400" b="1" dirty="0" smtClean="0">
                <a:cs typeface="Arial" pitchFamily="34" charset="0"/>
              </a:rPr>
              <a:t>inkowski</a:t>
            </a:r>
            <a:r>
              <a:rPr lang="en-US" altLang="en-US" sz="1800" b="1" dirty="0">
                <a:cs typeface="Arial" pitchFamily="34" charset="0"/>
              </a:rPr>
              <a:t/>
            </a:r>
            <a:br>
              <a:rPr lang="en-US" altLang="en-US" sz="1800" b="1" dirty="0">
                <a:cs typeface="Arial" pitchFamily="34" charset="0"/>
              </a:rPr>
            </a:br>
            <a:r>
              <a:rPr lang="en-US" altLang="en-US" sz="2400" b="1" dirty="0" err="1" smtClean="0">
                <a:cs typeface="Arial" pitchFamily="34" charset="0"/>
              </a:rPr>
              <a:t>lichtsnelheid</a:t>
            </a:r>
            <a:r>
              <a:rPr lang="en-US" altLang="en-US" sz="2400" b="1" dirty="0" smtClean="0">
                <a:cs typeface="Arial" pitchFamily="34" charset="0"/>
              </a:rPr>
              <a:t> c=1 (</a:t>
            </a:r>
            <a:r>
              <a:rPr lang="en-US" altLang="en-US" sz="2400" b="1" dirty="0" err="1" smtClean="0">
                <a:cs typeface="Arial" pitchFamily="34" charset="0"/>
              </a:rPr>
              <a:t>lichtseconde</a:t>
            </a:r>
            <a:r>
              <a:rPr lang="en-US" altLang="en-US" sz="2400" b="1" dirty="0" smtClean="0">
                <a:cs typeface="Arial" pitchFamily="34" charset="0"/>
              </a:rPr>
              <a:t> per </a:t>
            </a:r>
            <a:r>
              <a:rPr lang="en-US" altLang="en-US" sz="2400" b="1" dirty="0" err="1" smtClean="0">
                <a:cs typeface="Arial" pitchFamily="34" charset="0"/>
              </a:rPr>
              <a:t>seconde</a:t>
            </a:r>
            <a:r>
              <a:rPr lang="en-US" altLang="en-US" sz="2400" b="1" dirty="0" smtClean="0">
                <a:cs typeface="Arial" pitchFamily="34" charset="0"/>
              </a:rPr>
              <a:t>)</a:t>
            </a:r>
            <a:br>
              <a:rPr lang="en-US" altLang="en-US" sz="2400" b="1" dirty="0" smtClean="0">
                <a:cs typeface="Arial" pitchFamily="34" charset="0"/>
              </a:rPr>
            </a:br>
            <a:r>
              <a:rPr lang="en-US" altLang="en-US" sz="2400" b="1" dirty="0" smtClean="0">
                <a:cs typeface="Arial" pitchFamily="34" charset="0"/>
              </a:rPr>
              <a:t>of c=1 (</a:t>
            </a:r>
            <a:r>
              <a:rPr lang="en-US" altLang="en-US" sz="2400" b="1" dirty="0" err="1" smtClean="0">
                <a:cs typeface="Arial" pitchFamily="34" charset="0"/>
              </a:rPr>
              <a:t>seconde</a:t>
            </a:r>
            <a:r>
              <a:rPr lang="en-US" altLang="en-US" sz="2400" b="1" dirty="0" smtClean="0">
                <a:cs typeface="Arial" pitchFamily="34" charset="0"/>
              </a:rPr>
              <a:t> per </a:t>
            </a:r>
            <a:r>
              <a:rPr lang="en-US" altLang="en-US" sz="2400" b="1" dirty="0" err="1" smtClean="0">
                <a:cs typeface="Arial" pitchFamily="34" charset="0"/>
              </a:rPr>
              <a:t>afstand</a:t>
            </a:r>
            <a:r>
              <a:rPr lang="en-US" altLang="en-US" sz="2400" b="1" dirty="0" smtClean="0">
                <a:cs typeface="Arial" pitchFamily="34" charset="0"/>
              </a:rPr>
              <a:t> die </a:t>
            </a:r>
            <a:r>
              <a:rPr lang="en-US" altLang="en-US" sz="2400" b="1" dirty="0" err="1" smtClean="0">
                <a:cs typeface="Arial" pitchFamily="34" charset="0"/>
              </a:rPr>
              <a:t>licht</a:t>
            </a:r>
            <a:r>
              <a:rPr lang="en-US" altLang="en-US" sz="2400" b="1" dirty="0" smtClean="0">
                <a:cs typeface="Arial" pitchFamily="34" charset="0"/>
              </a:rPr>
              <a:t> in 1 sec </a:t>
            </a:r>
            <a:r>
              <a:rPr lang="en-US" altLang="en-US" sz="2400" b="1" dirty="0" err="1" smtClean="0">
                <a:cs typeface="Arial" pitchFamily="34" charset="0"/>
              </a:rPr>
              <a:t>aflegt</a:t>
            </a:r>
            <a:r>
              <a:rPr lang="en-US" altLang="en-US" sz="2400" b="1" dirty="0" smtClean="0">
                <a:cs typeface="Arial" pitchFamily="34" charset="0"/>
              </a:rPr>
              <a:t>)</a:t>
            </a:r>
            <a:br>
              <a:rPr lang="en-US" altLang="en-US" sz="2400" b="1" dirty="0" smtClean="0">
                <a:cs typeface="Arial" pitchFamily="34" charset="0"/>
              </a:rPr>
            </a:br>
            <a:r>
              <a:rPr lang="en-US" altLang="en-US" sz="2400" b="1" dirty="0" err="1" smtClean="0">
                <a:solidFill>
                  <a:srgbClr val="FF0000"/>
                </a:solidFill>
                <a:cs typeface="Arial" pitchFamily="34" charset="0"/>
              </a:rPr>
              <a:t>dan</a:t>
            </a:r>
            <a:r>
              <a:rPr lang="en-US" altLang="en-US" sz="2400" b="1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cs typeface="Arial" pitchFamily="34" charset="0"/>
              </a:rPr>
              <a:t>lichtstralen</a:t>
            </a:r>
            <a:r>
              <a:rPr lang="en-US" altLang="en-US" sz="2400" b="1" dirty="0" smtClean="0">
                <a:solidFill>
                  <a:srgbClr val="FF0000"/>
                </a:solidFill>
                <a:cs typeface="Arial" pitchFamily="34" charset="0"/>
              </a:rPr>
              <a:t> x = </a:t>
            </a:r>
            <a:r>
              <a:rPr lang="en-US" altLang="en-US" sz="2400" b="1" dirty="0" err="1" smtClean="0">
                <a:solidFill>
                  <a:srgbClr val="FF0000"/>
                </a:solidFill>
                <a:cs typeface="Arial" pitchFamily="34" charset="0"/>
              </a:rPr>
              <a:t>ct</a:t>
            </a:r>
            <a:r>
              <a:rPr lang="en-US" altLang="en-US" sz="2400" b="1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cs typeface="Arial" pitchFamily="34" charset="0"/>
              </a:rPr>
              <a:t>onder</a:t>
            </a:r>
            <a:r>
              <a:rPr lang="en-US" altLang="en-US" sz="2400" b="1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cs typeface="Arial" pitchFamily="34" charset="0"/>
              </a:rPr>
              <a:t>eenhoek</a:t>
            </a:r>
            <a:r>
              <a:rPr lang="en-US" altLang="en-US" sz="2400" b="1" dirty="0" smtClean="0">
                <a:solidFill>
                  <a:srgbClr val="FF0000"/>
                </a:solidFill>
                <a:cs typeface="Arial" pitchFamily="34" charset="0"/>
              </a:rPr>
              <a:t> van 45 </a:t>
            </a:r>
            <a:r>
              <a:rPr lang="en-US" altLang="en-US" sz="2400" b="1" dirty="0" err="1" smtClean="0">
                <a:solidFill>
                  <a:srgbClr val="FF0000"/>
                </a:solidFill>
                <a:cs typeface="Arial" pitchFamily="34" charset="0"/>
              </a:rPr>
              <a:t>graden</a:t>
            </a:r>
            <a:endParaRPr lang="en-US" altLang="en-US" sz="3600" b="1" dirty="0" smtClean="0">
              <a:solidFill>
                <a:srgbClr val="FF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WND 16-12-2017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72816"/>
            <a:ext cx="4133850" cy="40576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95936" y="4077072"/>
            <a:ext cx="160566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71800" y="2564904"/>
            <a:ext cx="2592288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/>
              <a:t>e</a:t>
            </a:r>
            <a:r>
              <a:rPr lang="en-US" sz="1400" dirty="0" err="1" smtClean="0"/>
              <a:t>en</a:t>
            </a:r>
            <a:r>
              <a:rPr lang="en-US" sz="1400" dirty="0" smtClean="0"/>
              <a:t> </a:t>
            </a:r>
            <a:r>
              <a:rPr lang="en-US" sz="1400" dirty="0" err="1" smtClean="0"/>
              <a:t>foton</a:t>
            </a:r>
            <a:r>
              <a:rPr lang="en-US" sz="1400" dirty="0" smtClean="0"/>
              <a:t> met de </a:t>
            </a:r>
            <a:r>
              <a:rPr lang="en-US" sz="1400" dirty="0" err="1" smtClean="0"/>
              <a:t>lichtsnelheid</a:t>
            </a:r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555776" y="3554432"/>
            <a:ext cx="2368498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x = c t met </a:t>
            </a:r>
            <a:r>
              <a:rPr lang="en-US" sz="1400" dirty="0" err="1" smtClean="0"/>
              <a:t>lichtsnelheid</a:t>
            </a:r>
            <a:r>
              <a:rPr lang="en-US" sz="1400" dirty="0" smtClean="0"/>
              <a:t> c</a:t>
            </a:r>
          </a:p>
          <a:p>
            <a:endParaRPr lang="en-US" sz="1400" dirty="0"/>
          </a:p>
          <a:p>
            <a:endParaRPr lang="en-US" sz="1400" dirty="0" smtClean="0"/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 rot="16200000">
            <a:off x="1033487" y="3260927"/>
            <a:ext cx="1624163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400" b="0" dirty="0" err="1" smtClean="0">
                <a:cs typeface="Arial" pitchFamily="34" charset="0"/>
              </a:rPr>
              <a:t>tijdcoordinaat</a:t>
            </a:r>
            <a:r>
              <a:rPr lang="en-US" altLang="en-US" sz="1400" b="0" dirty="0" smtClean="0">
                <a:cs typeface="Arial" pitchFamily="34" charset="0"/>
              </a:rPr>
              <a:t> t </a:t>
            </a:r>
            <a:r>
              <a:rPr lang="en-US" altLang="en-US" sz="1400" b="0" dirty="0" smtClean="0">
                <a:cs typeface="Arial" pitchFamily="34" charset="0"/>
                <a:sym typeface="Wingdings" panose="05000000000000000000" pitchFamily="2" charset="2"/>
              </a:rPr>
              <a:t></a:t>
            </a:r>
            <a:endParaRPr lang="en-US" altLang="en-US" sz="1400" b="0" dirty="0" smtClean="0">
              <a:cs typeface="Arial" pitchFamily="34" charset="0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699792" y="5157192"/>
            <a:ext cx="1863011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400" b="0" dirty="0" err="1" smtClean="0">
                <a:cs typeface="Arial" pitchFamily="34" charset="0"/>
              </a:rPr>
              <a:t>plaatscoordinaat</a:t>
            </a:r>
            <a:r>
              <a:rPr lang="en-US" altLang="en-US" sz="1400" b="0" dirty="0" smtClean="0">
                <a:cs typeface="Arial" pitchFamily="34" charset="0"/>
              </a:rPr>
              <a:t> x </a:t>
            </a:r>
            <a:r>
              <a:rPr lang="en-US" altLang="en-US" sz="1400" b="0" dirty="0" smtClean="0">
                <a:cs typeface="Arial" pitchFamily="34" charset="0"/>
                <a:sym typeface="Wingdings" panose="05000000000000000000" pitchFamily="2" charset="2"/>
              </a:rPr>
              <a:t></a:t>
            </a:r>
            <a:endParaRPr lang="en-US" altLang="en-US" sz="1400" b="0" dirty="0" smtClean="0">
              <a:cs typeface="Arial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195736" y="2204864"/>
            <a:ext cx="2636068" cy="2664296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868144" y="1772816"/>
            <a:ext cx="261469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Kies</a:t>
            </a:r>
            <a:r>
              <a:rPr lang="en-US" dirty="0" smtClean="0"/>
              <a:t> c=1</a:t>
            </a:r>
          </a:p>
          <a:p>
            <a:r>
              <a:rPr lang="en-US" dirty="0" err="1"/>
              <a:t>z</a:t>
            </a:r>
            <a:r>
              <a:rPr lang="en-US" dirty="0" err="1" smtClean="0"/>
              <a:t>odat</a:t>
            </a:r>
            <a:r>
              <a:rPr lang="en-US" dirty="0" smtClean="0"/>
              <a:t> </a:t>
            </a:r>
            <a:r>
              <a:rPr lang="en-US" dirty="0" err="1" smtClean="0"/>
              <a:t>lichtstralen</a:t>
            </a:r>
            <a:r>
              <a:rPr lang="en-US" dirty="0" smtClean="0"/>
              <a:t> </a:t>
            </a:r>
            <a:r>
              <a:rPr lang="en-US" dirty="0" err="1" smtClean="0"/>
              <a:t>onder</a:t>
            </a:r>
            <a:endParaRPr lang="en-US" dirty="0"/>
          </a:p>
          <a:p>
            <a:r>
              <a:rPr lang="en-US" dirty="0" err="1"/>
              <a:t>h</a:t>
            </a:r>
            <a:r>
              <a:rPr lang="en-US" dirty="0" err="1" smtClean="0"/>
              <a:t>oek</a:t>
            </a:r>
            <a:r>
              <a:rPr lang="en-US" dirty="0" smtClean="0"/>
              <a:t> van 45 </a:t>
            </a:r>
            <a:r>
              <a:rPr lang="en-US" dirty="0" err="1" smtClean="0"/>
              <a:t>graden</a:t>
            </a:r>
            <a:r>
              <a:rPr lang="en-US" dirty="0" smtClean="0"/>
              <a:t> </a:t>
            </a:r>
            <a:r>
              <a:rPr lang="en-US" dirty="0" err="1" smtClean="0"/>
              <a:t>lopen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of </a:t>
            </a:r>
            <a:r>
              <a:rPr lang="en-US" dirty="0"/>
              <a:t>x</a:t>
            </a:r>
            <a:r>
              <a:rPr lang="en-US" dirty="0" smtClean="0"/>
              <a:t> in </a:t>
            </a:r>
            <a:r>
              <a:rPr lang="en-US" dirty="0" err="1" smtClean="0"/>
              <a:t>lichtjaar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 err="1" smtClean="0"/>
              <a:t>afstand</a:t>
            </a:r>
            <a:r>
              <a:rPr lang="en-US" dirty="0" smtClean="0"/>
              <a:t> </a:t>
            </a:r>
            <a:r>
              <a:rPr lang="en-US" dirty="0" err="1" smtClean="0"/>
              <a:t>licht</a:t>
            </a:r>
            <a:r>
              <a:rPr lang="en-US" dirty="0" smtClean="0"/>
              <a:t> in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jaar</a:t>
            </a:r>
            <a:r>
              <a:rPr lang="en-US" dirty="0" smtClean="0"/>
              <a:t>)</a:t>
            </a:r>
          </a:p>
          <a:p>
            <a:r>
              <a:rPr lang="en-US" dirty="0" smtClean="0"/>
              <a:t>c=1 </a:t>
            </a:r>
            <a:r>
              <a:rPr lang="en-US" dirty="0" err="1" smtClean="0"/>
              <a:t>lichtjaar</a:t>
            </a:r>
            <a:r>
              <a:rPr lang="en-US" dirty="0" smtClean="0"/>
              <a:t>/</a:t>
            </a:r>
            <a:r>
              <a:rPr lang="en-US" dirty="0" err="1" smtClean="0"/>
              <a:t>jaar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 </a:t>
            </a:r>
            <a:r>
              <a:rPr lang="en-US" dirty="0" err="1" smtClean="0"/>
              <a:t>beide</a:t>
            </a:r>
            <a:r>
              <a:rPr lang="en-US" dirty="0" smtClean="0"/>
              <a:t> </a:t>
            </a:r>
            <a:r>
              <a:rPr lang="en-US" dirty="0" err="1" smtClean="0"/>
              <a:t>gevallen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eenheden</a:t>
            </a:r>
            <a:r>
              <a:rPr lang="en-US" dirty="0" smtClean="0"/>
              <a:t> </a:t>
            </a:r>
            <a:r>
              <a:rPr lang="en-US" dirty="0" err="1" smtClean="0"/>
              <a:t>waarin</a:t>
            </a:r>
            <a:r>
              <a:rPr lang="en-US" dirty="0" smtClean="0"/>
              <a:t> c=1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91680" y="2020198"/>
            <a:ext cx="1215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c</a:t>
            </a:r>
            <a:r>
              <a:rPr lang="en-US" sz="2000" b="1" dirty="0" err="1" smtClean="0"/>
              <a:t>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tegen</a:t>
            </a:r>
            <a:r>
              <a:rPr lang="en-US" sz="2000" b="1" dirty="0" smtClean="0"/>
              <a:t> x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190812" y="5373671"/>
            <a:ext cx="1320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 </a:t>
            </a:r>
            <a:r>
              <a:rPr lang="en-US" sz="2000" b="1" dirty="0" err="1" smtClean="0"/>
              <a:t>tegen</a:t>
            </a:r>
            <a:r>
              <a:rPr lang="en-US" sz="2000" b="1" dirty="0" smtClean="0"/>
              <a:t> x/c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838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39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44624"/>
            <a:ext cx="9005541" cy="1152128"/>
          </a:xfrm>
        </p:spPr>
        <p:txBody>
          <a:bodyPr>
            <a:noAutofit/>
          </a:bodyPr>
          <a:lstStyle/>
          <a:p>
            <a:r>
              <a:rPr lang="en-US" altLang="en-US" sz="2400" b="1" dirty="0" err="1" smtClean="0">
                <a:cs typeface="Arial" pitchFamily="34" charset="0"/>
              </a:rPr>
              <a:t>Klassieke</a:t>
            </a:r>
            <a:r>
              <a:rPr lang="en-US" altLang="en-US" sz="2400" b="1" dirty="0" smtClean="0">
                <a:cs typeface="Arial" pitchFamily="34" charset="0"/>
              </a:rPr>
              <a:t> </a:t>
            </a:r>
            <a:r>
              <a:rPr lang="en-US" altLang="en-US" sz="2400" b="1" dirty="0" err="1" smtClean="0">
                <a:cs typeface="Arial" pitchFamily="34" charset="0"/>
              </a:rPr>
              <a:t>mechanika</a:t>
            </a:r>
            <a:r>
              <a:rPr lang="en-US" altLang="en-US" sz="2400" b="1" dirty="0" smtClean="0">
                <a:cs typeface="Arial" pitchFamily="34" charset="0"/>
              </a:rPr>
              <a:t/>
            </a:r>
            <a:br>
              <a:rPr lang="en-US" altLang="en-US" sz="2400" b="1" dirty="0" smtClean="0">
                <a:cs typeface="Arial" pitchFamily="34" charset="0"/>
              </a:rPr>
            </a:br>
            <a:r>
              <a:rPr lang="en-US" altLang="en-US" sz="3200" b="1" dirty="0" err="1" smtClean="0">
                <a:cs typeface="Arial" pitchFamily="34" charset="0"/>
              </a:rPr>
              <a:t>Galileïsche</a:t>
            </a:r>
            <a:r>
              <a:rPr lang="en-US" altLang="en-US" sz="3200" b="1" dirty="0" smtClean="0">
                <a:cs typeface="Arial" pitchFamily="34" charset="0"/>
              </a:rPr>
              <a:t> </a:t>
            </a:r>
            <a:r>
              <a:rPr lang="en-US" altLang="en-US" sz="3200" b="1" dirty="0" err="1">
                <a:cs typeface="Arial" pitchFamily="34" charset="0"/>
              </a:rPr>
              <a:t>c</a:t>
            </a:r>
            <a:r>
              <a:rPr lang="en-US" altLang="en-US" sz="3200" b="1" dirty="0" err="1" smtClean="0">
                <a:cs typeface="Arial" pitchFamily="34" charset="0"/>
              </a:rPr>
              <a:t>oördinaten-transformatie</a:t>
            </a:r>
            <a:endParaRPr lang="en-US" altLang="en-US" sz="4000" b="1" dirty="0" smtClean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07504" y="1628800"/>
            <a:ext cx="621356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000" b="0" dirty="0" err="1" smtClean="0">
                <a:cs typeface="Arial" pitchFamily="34" charset="0"/>
              </a:rPr>
              <a:t>Gebeurtenis</a:t>
            </a:r>
            <a:r>
              <a:rPr lang="en-US" altLang="en-US" sz="2000" b="0" dirty="0" smtClean="0">
                <a:cs typeface="Arial" pitchFamily="34" charset="0"/>
              </a:rPr>
              <a:t> E op </a:t>
            </a:r>
            <a:r>
              <a:rPr lang="en-US" altLang="en-US" sz="2000" b="0" dirty="0" err="1" smtClean="0">
                <a:cs typeface="Arial" pitchFamily="34" charset="0"/>
              </a:rPr>
              <a:t>plaats</a:t>
            </a:r>
            <a:r>
              <a:rPr lang="en-US" altLang="en-US" sz="2000" b="0" dirty="0" smtClean="0">
                <a:cs typeface="Arial" pitchFamily="34" charset="0"/>
              </a:rPr>
              <a:t> x </a:t>
            </a:r>
            <a:r>
              <a:rPr lang="en-US" altLang="en-US" sz="2000" b="0" dirty="0" err="1" smtClean="0">
                <a:cs typeface="Arial" pitchFamily="34" charset="0"/>
              </a:rPr>
              <a:t>en</a:t>
            </a:r>
            <a:r>
              <a:rPr lang="en-US" altLang="en-US" sz="2000" b="0" dirty="0" smtClean="0">
                <a:cs typeface="Arial" pitchFamily="34" charset="0"/>
              </a:rPr>
              <a:t> </a:t>
            </a:r>
            <a:r>
              <a:rPr lang="en-US" altLang="en-US" sz="2000" b="0" dirty="0" err="1" smtClean="0">
                <a:cs typeface="Arial" pitchFamily="34" charset="0"/>
              </a:rPr>
              <a:t>tijd</a:t>
            </a:r>
            <a:r>
              <a:rPr lang="en-US" altLang="en-US" sz="2000" b="0" dirty="0" smtClean="0">
                <a:cs typeface="Arial" pitchFamily="34" charset="0"/>
              </a:rPr>
              <a:t> t in  R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000" b="0" dirty="0" err="1">
                <a:cs typeface="Arial" pitchFamily="34" charset="0"/>
              </a:rPr>
              <a:t>e</a:t>
            </a:r>
            <a:r>
              <a:rPr lang="en-US" altLang="en-US" sz="2000" b="0" dirty="0" err="1" smtClean="0">
                <a:cs typeface="Arial" pitchFamily="34" charset="0"/>
              </a:rPr>
              <a:t>n</a:t>
            </a:r>
            <a:r>
              <a:rPr lang="en-US" altLang="en-US" sz="2000" b="0" dirty="0" smtClean="0">
                <a:cs typeface="Arial" pitchFamily="34" charset="0"/>
              </a:rPr>
              <a:t> op </a:t>
            </a:r>
            <a:r>
              <a:rPr lang="en-US" altLang="en-US" sz="2000" b="0" dirty="0" err="1" smtClean="0">
                <a:cs typeface="Arial" pitchFamily="34" charset="0"/>
              </a:rPr>
              <a:t>plaats</a:t>
            </a:r>
            <a:r>
              <a:rPr lang="en-US" altLang="en-US" sz="2000" b="0" dirty="0" smtClean="0">
                <a:cs typeface="Arial" pitchFamily="34" charset="0"/>
              </a:rPr>
              <a:t> x' </a:t>
            </a:r>
            <a:r>
              <a:rPr lang="en-US" altLang="en-US" sz="2000" b="0" dirty="0" err="1" smtClean="0">
                <a:cs typeface="Arial" pitchFamily="34" charset="0"/>
              </a:rPr>
              <a:t>en</a:t>
            </a:r>
            <a:r>
              <a:rPr lang="en-US" altLang="en-US" sz="2000" b="0" dirty="0" smtClean="0">
                <a:cs typeface="Arial" pitchFamily="34" charset="0"/>
              </a:rPr>
              <a:t> t' in R' </a:t>
            </a:r>
            <a:r>
              <a:rPr lang="en-US" altLang="en-US" sz="2000" b="0" dirty="0" err="1" smtClean="0">
                <a:cs typeface="Arial" pitchFamily="34" charset="0"/>
              </a:rPr>
              <a:t>dat</a:t>
            </a:r>
            <a:r>
              <a:rPr lang="en-US" altLang="en-US" sz="2000" b="0" dirty="0" smtClean="0">
                <a:cs typeface="Arial" pitchFamily="34" charset="0"/>
              </a:rPr>
              <a:t> </a:t>
            </a:r>
            <a:r>
              <a:rPr lang="en-US" altLang="en-US" sz="2000" b="0" dirty="0" err="1" smtClean="0">
                <a:cs typeface="Arial" pitchFamily="34" charset="0"/>
              </a:rPr>
              <a:t>beweegt</a:t>
            </a:r>
            <a:r>
              <a:rPr lang="en-US" altLang="en-US" sz="2000" b="0" dirty="0" smtClean="0">
                <a:cs typeface="Arial" pitchFamily="34" charset="0"/>
              </a:rPr>
              <a:t> met </a:t>
            </a:r>
            <a:r>
              <a:rPr lang="en-US" altLang="en-US" sz="2000" b="0" dirty="0" err="1" smtClean="0">
                <a:cs typeface="Arial" pitchFamily="34" charset="0"/>
              </a:rPr>
              <a:t>snelheid</a:t>
            </a:r>
            <a:r>
              <a:rPr lang="en-US" altLang="en-US" sz="2000" b="0" dirty="0" smtClean="0">
                <a:cs typeface="Arial" pitchFamily="34" charset="0"/>
              </a:rPr>
              <a:t> v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000" b="0" dirty="0" err="1" smtClean="0">
                <a:cs typeface="Arial" pitchFamily="34" charset="0"/>
              </a:rPr>
              <a:t>t.o.v</a:t>
            </a:r>
            <a:r>
              <a:rPr lang="en-US" altLang="en-US" sz="2000" b="0" dirty="0" smtClean="0">
                <a:cs typeface="Arial" pitchFamily="34" charset="0"/>
              </a:rPr>
              <a:t>. het </a:t>
            </a:r>
            <a:r>
              <a:rPr lang="en-US" altLang="en-US" sz="2000" b="0" dirty="0" err="1" smtClean="0">
                <a:cs typeface="Arial" pitchFamily="34" charset="0"/>
              </a:rPr>
              <a:t>eerste</a:t>
            </a:r>
            <a:r>
              <a:rPr lang="en-US" altLang="en-US" sz="2000" b="0" dirty="0" smtClean="0">
                <a:cs typeface="Arial" pitchFamily="34" charset="0"/>
              </a:rPr>
              <a:t>, </a:t>
            </a:r>
            <a:r>
              <a:rPr lang="en-US" altLang="en-US" sz="2000" b="0" dirty="0" err="1" smtClean="0">
                <a:cs typeface="Arial" pitchFamily="34" charset="0"/>
              </a:rPr>
              <a:t>zodanig</a:t>
            </a:r>
            <a:r>
              <a:rPr lang="en-US" altLang="en-US" sz="2000" b="0" dirty="0" smtClean="0">
                <a:cs typeface="Arial" pitchFamily="34" charset="0"/>
              </a:rPr>
              <a:t> </a:t>
            </a:r>
            <a:r>
              <a:rPr lang="en-US" altLang="en-US" sz="2000" b="0" dirty="0" err="1" smtClean="0">
                <a:cs typeface="Arial" pitchFamily="34" charset="0"/>
              </a:rPr>
              <a:t>dat</a:t>
            </a:r>
            <a:r>
              <a:rPr lang="en-US" altLang="en-US" sz="2000" b="0" dirty="0" smtClean="0">
                <a:cs typeface="Arial" pitchFamily="34" charset="0"/>
              </a:rPr>
              <a:t>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WND 16-12-2017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179" y="2732484"/>
            <a:ext cx="4124325" cy="4152900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79512" y="3068960"/>
            <a:ext cx="3684022" cy="1015663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  <a:effectLst/>
          <a:extLst/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000" b="0" dirty="0" err="1" smtClean="0">
                <a:cs typeface="Arial" pitchFamily="34" charset="0"/>
              </a:rPr>
              <a:t>coördinaten-transformatie</a:t>
            </a:r>
            <a:endParaRPr lang="en-US" altLang="en-US" sz="2000" b="0" dirty="0" smtClean="0"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000" b="0" dirty="0" smtClean="0">
                <a:cs typeface="Arial" pitchFamily="34" charset="0"/>
              </a:rPr>
              <a:t>t'  = t  (</a:t>
            </a:r>
            <a:r>
              <a:rPr lang="en-US" altLang="en-US" sz="2000" b="0" dirty="0" err="1" smtClean="0">
                <a:cs typeface="Arial" pitchFamily="34" charset="0"/>
              </a:rPr>
              <a:t>zelfde</a:t>
            </a:r>
            <a:r>
              <a:rPr lang="en-US" altLang="en-US" sz="2000" b="0" dirty="0" smtClean="0">
                <a:cs typeface="Arial" pitchFamily="34" charset="0"/>
              </a:rPr>
              <a:t> </a:t>
            </a:r>
            <a:r>
              <a:rPr lang="en-US" altLang="en-US" sz="2000" b="0" dirty="0" err="1" smtClean="0">
                <a:cs typeface="Arial" pitchFamily="34" charset="0"/>
              </a:rPr>
              <a:t>tijdcoordinaat</a:t>
            </a:r>
            <a:r>
              <a:rPr lang="en-US" altLang="en-US" sz="2000" b="0" dirty="0" smtClean="0">
                <a:cs typeface="Arial" pitchFamily="34" charset="0"/>
              </a:rPr>
              <a:t>) </a:t>
            </a:r>
            <a:r>
              <a:rPr lang="en-US" altLang="en-US" sz="2000" b="0" dirty="0" err="1" smtClean="0">
                <a:cs typeface="Arial" pitchFamily="34" charset="0"/>
              </a:rPr>
              <a:t>en</a:t>
            </a:r>
            <a:endParaRPr lang="en-US" altLang="en-US" sz="2000" b="0" dirty="0"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000" b="0" dirty="0" smtClean="0">
                <a:cs typeface="Arial" pitchFamily="34" charset="0"/>
              </a:rPr>
              <a:t>x' = x – v 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20072" y="2974411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875300" y="2708920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R'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82421" y="6074712"/>
            <a:ext cx="2794035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 de </a:t>
            </a:r>
            <a:r>
              <a:rPr lang="en-US" sz="1400" dirty="0" err="1" smtClean="0"/>
              <a:t>oorsprong</a:t>
            </a:r>
            <a:r>
              <a:rPr lang="en-US" sz="1400" dirty="0" smtClean="0"/>
              <a:t> O </a:t>
            </a:r>
            <a:r>
              <a:rPr lang="en-US" sz="1400" dirty="0" err="1" smtClean="0"/>
              <a:t>vallen</a:t>
            </a:r>
            <a:r>
              <a:rPr lang="en-US" sz="1400" dirty="0" smtClean="0"/>
              <a:t> de twee </a:t>
            </a:r>
          </a:p>
          <a:p>
            <a:r>
              <a:rPr lang="en-US" sz="1400" dirty="0" err="1" smtClean="0"/>
              <a:t>coordinatensystemen</a:t>
            </a:r>
            <a:r>
              <a:rPr lang="en-US" sz="1400" dirty="0" smtClean="0"/>
              <a:t> </a:t>
            </a:r>
            <a:r>
              <a:rPr lang="en-US" sz="1400" dirty="0" err="1" smtClean="0"/>
              <a:t>samen</a:t>
            </a:r>
            <a:r>
              <a:rPr lang="en-US" sz="1400" dirty="0" smtClean="0"/>
              <a:t> op t=0</a:t>
            </a:r>
          </a:p>
          <a:p>
            <a:r>
              <a:rPr lang="en-US" sz="1400" dirty="0"/>
              <a:t>i</a:t>
            </a:r>
            <a:r>
              <a:rPr lang="en-US" sz="1400" dirty="0" smtClean="0"/>
              <a:t>s in O </a:t>
            </a:r>
            <a:r>
              <a:rPr lang="en-US" sz="1400" dirty="0" err="1" smtClean="0"/>
              <a:t>zowel</a:t>
            </a:r>
            <a:r>
              <a:rPr lang="en-US" sz="1400" dirty="0" smtClean="0"/>
              <a:t> x=0 </a:t>
            </a:r>
            <a:r>
              <a:rPr lang="en-US" sz="1400" dirty="0" err="1" smtClean="0"/>
              <a:t>als</a:t>
            </a:r>
            <a:r>
              <a:rPr lang="en-US" sz="1400" dirty="0" smtClean="0"/>
              <a:t> x'=0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493312" y="4293096"/>
            <a:ext cx="1183144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gebeurtenis</a:t>
            </a: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4437112"/>
            <a:ext cx="3955057" cy="36933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'-as (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punten</a:t>
            </a:r>
            <a:r>
              <a:rPr lang="en-US" dirty="0" smtClean="0"/>
              <a:t> met x'= 0, </a:t>
            </a:r>
            <a:r>
              <a:rPr lang="en-US" dirty="0" err="1" smtClean="0"/>
              <a:t>dus</a:t>
            </a:r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x=</a:t>
            </a:r>
            <a:r>
              <a:rPr lang="en-US" dirty="0" err="1" smtClean="0"/>
              <a:t>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94601" y="5301208"/>
            <a:ext cx="4013215" cy="646331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x'-as (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punten</a:t>
            </a:r>
            <a:r>
              <a:rPr lang="en-US" dirty="0" smtClean="0"/>
              <a:t> met t'= t =0, </a:t>
            </a:r>
            <a:r>
              <a:rPr lang="en-US" dirty="0" err="1" smtClean="0"/>
              <a:t>dus</a:t>
            </a:r>
            <a:r>
              <a:rPr lang="en-US" dirty="0" smtClean="0"/>
              <a:t> x'= x </a:t>
            </a:r>
          </a:p>
          <a:p>
            <a:r>
              <a:rPr lang="en-US" dirty="0" err="1"/>
              <a:t>i</a:t>
            </a:r>
            <a:r>
              <a:rPr lang="en-US" dirty="0" err="1" smtClean="0"/>
              <a:t>dentiek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dirty="0" smtClean="0"/>
              <a:t> de x-as, </a:t>
            </a:r>
            <a:r>
              <a:rPr lang="en-US" dirty="0" err="1" smtClean="0"/>
              <a:t>ook</a:t>
            </a:r>
            <a:r>
              <a:rPr lang="en-US" dirty="0" smtClean="0"/>
              <a:t> </a:t>
            </a:r>
            <a:r>
              <a:rPr lang="en-US" dirty="0" err="1" smtClean="0"/>
              <a:t>horizontaal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724128" y="5805264"/>
            <a:ext cx="3240360" cy="0"/>
          </a:xfrm>
          <a:prstGeom prst="straightConnector1">
            <a:avLst/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837868" y="5805264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x</a:t>
            </a:r>
            <a:r>
              <a:rPr lang="en-US" dirty="0" smtClean="0">
                <a:solidFill>
                  <a:schemeClr val="accent1"/>
                </a:solidFill>
              </a:rPr>
              <a:t>'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77124" y="5301208"/>
            <a:ext cx="114794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  <a:r>
              <a:rPr lang="en-US" sz="2400" dirty="0" smtClean="0"/>
              <a:t>'= x- </a:t>
            </a:r>
            <a:r>
              <a:rPr lang="en-US" sz="2400" dirty="0" err="1" smtClean="0"/>
              <a:t>vt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5799990" y="5318520"/>
            <a:ext cx="42819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vt</a:t>
            </a:r>
            <a:endParaRPr lang="en-US" sz="2400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5724128" y="3240706"/>
            <a:ext cx="825529" cy="2564558"/>
          </a:xfrm>
          <a:prstGeom prst="straightConnector1">
            <a:avLst/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92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44624"/>
            <a:ext cx="6135352" cy="792088"/>
          </a:xfrm>
          <a:noFill/>
        </p:spPr>
        <p:txBody>
          <a:bodyPr>
            <a:normAutofit fontScale="90000"/>
          </a:bodyPr>
          <a:lstStyle/>
          <a:p>
            <a:pPr algn="l" eaLnBrk="1" hangingPunct="1"/>
            <a:r>
              <a:rPr lang="nl-NL" altLang="en-US" sz="3200" b="1" dirty="0" smtClean="0"/>
              <a:t>1905 Speciale </a:t>
            </a:r>
            <a:r>
              <a:rPr lang="nl-NL" altLang="en-US" sz="3200" b="1" dirty="0" err="1" smtClean="0"/>
              <a:t>Relativiteits-theorie</a:t>
            </a:r>
            <a:r>
              <a:rPr lang="nl-NL" altLang="en-US" sz="3200" b="1" dirty="0" smtClean="0"/>
              <a:t/>
            </a:r>
            <a:br>
              <a:rPr lang="nl-NL" altLang="en-US" sz="3200" b="1" dirty="0" smtClean="0"/>
            </a:br>
            <a:endParaRPr lang="nl-NL" alt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692696"/>
            <a:ext cx="3579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Twee </a:t>
            </a:r>
            <a:r>
              <a:rPr lang="en-US" dirty="0" err="1" smtClean="0"/>
              <a:t>uitgangspunten</a:t>
            </a:r>
            <a:r>
              <a:rPr lang="en-US" dirty="0" smtClean="0"/>
              <a:t> ("</a:t>
            </a:r>
            <a:r>
              <a:rPr lang="en-US" dirty="0" err="1" smtClean="0"/>
              <a:t>postulaten</a:t>
            </a:r>
            <a:r>
              <a:rPr lang="en-US" dirty="0" smtClean="0"/>
              <a:t>")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7504" y="1124744"/>
            <a:ext cx="5327612" cy="646331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● </a:t>
            </a:r>
            <a:r>
              <a:rPr lang="en-US" b="1" dirty="0" err="1" smtClean="0"/>
              <a:t>Natuurwetten</a:t>
            </a:r>
            <a:r>
              <a:rPr lang="en-US" b="1" dirty="0" smtClean="0"/>
              <a:t> </a:t>
            </a:r>
            <a:r>
              <a:rPr lang="en-US" b="1" dirty="0" err="1" smtClean="0"/>
              <a:t>zijn</a:t>
            </a:r>
            <a:r>
              <a:rPr lang="en-US" b="1" dirty="0" smtClean="0"/>
              <a:t> </a:t>
            </a:r>
            <a:r>
              <a:rPr lang="en-US" b="1" dirty="0" err="1" smtClean="0"/>
              <a:t>hetzelfde</a:t>
            </a:r>
            <a:r>
              <a:rPr lang="en-US" b="1" dirty="0" smtClean="0"/>
              <a:t> in </a:t>
            </a:r>
            <a:r>
              <a:rPr lang="en-US" b="1" dirty="0" err="1" smtClean="0"/>
              <a:t>alle</a:t>
            </a:r>
            <a:r>
              <a:rPr lang="en-US" b="1" dirty="0" smtClean="0"/>
              <a:t> inertiaalstelsels</a:t>
            </a:r>
            <a:r>
              <a:rPr lang="en-US" dirty="0" smtClean="0"/>
              <a:t>, </a:t>
            </a:r>
          </a:p>
          <a:p>
            <a:r>
              <a:rPr lang="en-US" dirty="0" smtClean="0"/>
              <a:t>  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</a:t>
            </a:r>
            <a:r>
              <a:rPr lang="en-US" dirty="0" err="1" smtClean="0"/>
              <a:t>geen</a:t>
            </a:r>
            <a:r>
              <a:rPr lang="en-US" dirty="0" smtClean="0"/>
              <a:t> absolute </a:t>
            </a:r>
            <a:r>
              <a:rPr lang="en-US" dirty="0" err="1" smtClean="0"/>
              <a:t>snelheden</a:t>
            </a:r>
            <a:endParaRPr lang="en-US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35496" y="2276872"/>
            <a:ext cx="5529078" cy="369332"/>
          </a:xfrm>
          <a:prstGeom prst="rect">
            <a:avLst/>
          </a:prstGeom>
          <a:solidFill>
            <a:srgbClr val="FFFF00"/>
          </a:solidFill>
          <a:ln w="317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● </a:t>
            </a:r>
            <a:r>
              <a:rPr lang="en-US" b="1" dirty="0" smtClean="0"/>
              <a:t>de </a:t>
            </a:r>
            <a:r>
              <a:rPr lang="en-US" b="1" dirty="0" err="1" smtClean="0"/>
              <a:t>lichtsnelheid</a:t>
            </a:r>
            <a:r>
              <a:rPr lang="en-US" b="1" dirty="0" smtClean="0"/>
              <a:t> is </a:t>
            </a:r>
            <a:r>
              <a:rPr lang="en-US" b="1" dirty="0" err="1" smtClean="0"/>
              <a:t>altijd</a:t>
            </a:r>
            <a:r>
              <a:rPr lang="en-US" b="1" dirty="0" smtClean="0"/>
              <a:t> </a:t>
            </a:r>
            <a:r>
              <a:rPr lang="en-US" b="1" dirty="0" err="1" smtClean="0"/>
              <a:t>hetzelfde</a:t>
            </a:r>
            <a:r>
              <a:rPr lang="en-US" dirty="0" smtClean="0"/>
              <a:t>, hoe je 't </a:t>
            </a:r>
            <a:r>
              <a:rPr lang="en-US" dirty="0" err="1" smtClean="0"/>
              <a:t>ook</a:t>
            </a:r>
            <a:r>
              <a:rPr lang="en-US" dirty="0" smtClean="0"/>
              <a:t> </a:t>
            </a:r>
            <a:r>
              <a:rPr lang="en-US" dirty="0" err="1" smtClean="0"/>
              <a:t>bekijkt</a:t>
            </a:r>
            <a:endParaRPr 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65312" y="2996952"/>
                <a:ext cx="2007794" cy="525337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s</a:t>
                </a:r>
                <a:r>
                  <a:rPr lang="en-US" dirty="0" err="1" smtClean="0"/>
                  <a:t>nelheid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𝑎𝑓𝑠𝑡𝑎𝑛𝑑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𝑡𝑖𝑗𝑑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12" y="2996952"/>
                <a:ext cx="2007794" cy="525337"/>
              </a:xfrm>
              <a:prstGeom prst="rect">
                <a:avLst/>
              </a:prstGeom>
              <a:blipFill rotWithShape="1">
                <a:blip r:embed="rId3"/>
                <a:stretch>
                  <a:fillRect l="-1796" b="-2222"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835424" y="2936454"/>
            <a:ext cx="5271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</a:t>
            </a:r>
            <a:r>
              <a:rPr lang="en-US" dirty="0" err="1" smtClean="0"/>
              <a:t>us</a:t>
            </a:r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de </a:t>
            </a:r>
            <a:r>
              <a:rPr lang="en-US" dirty="0" err="1" smtClean="0"/>
              <a:t>lichtsnelheid</a:t>
            </a:r>
            <a:r>
              <a:rPr lang="en-US" dirty="0" smtClean="0"/>
              <a:t> </a:t>
            </a:r>
            <a:r>
              <a:rPr lang="en-US" dirty="0" err="1" smtClean="0"/>
              <a:t>altijd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ezelfde</a:t>
            </a:r>
            <a:r>
              <a:rPr lang="en-US" dirty="0" smtClean="0"/>
              <a:t> is,</a:t>
            </a:r>
          </a:p>
          <a:p>
            <a:r>
              <a:rPr lang="en-US" dirty="0" err="1" smtClean="0"/>
              <a:t>moet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iets</a:t>
            </a:r>
            <a:r>
              <a:rPr lang="en-US" dirty="0" smtClean="0"/>
              <a:t> </a:t>
            </a:r>
            <a:r>
              <a:rPr lang="en-US" dirty="0" err="1" smtClean="0"/>
              <a:t>geks</a:t>
            </a:r>
            <a:r>
              <a:rPr lang="en-US" dirty="0" smtClean="0"/>
              <a:t> </a:t>
            </a:r>
            <a:r>
              <a:rPr lang="en-US" dirty="0" err="1" smtClean="0"/>
              <a:t>gebeuren</a:t>
            </a:r>
            <a:r>
              <a:rPr lang="en-US" dirty="0" smtClean="0"/>
              <a:t> met  "</a:t>
            </a:r>
            <a:r>
              <a:rPr lang="en-US" dirty="0" err="1" smtClean="0"/>
              <a:t>afstand</a:t>
            </a:r>
            <a:r>
              <a:rPr lang="en-US" dirty="0" smtClean="0"/>
              <a:t>" </a:t>
            </a:r>
            <a:r>
              <a:rPr lang="en-US" dirty="0" err="1" smtClean="0"/>
              <a:t>en</a:t>
            </a:r>
            <a:r>
              <a:rPr lang="en-US" dirty="0" smtClean="0"/>
              <a:t> "de </a:t>
            </a:r>
            <a:r>
              <a:rPr lang="en-US" dirty="0" err="1" smtClean="0"/>
              <a:t>tijd</a:t>
            </a:r>
            <a:r>
              <a:rPr lang="en-US" dirty="0" smtClean="0"/>
              <a:t>"</a:t>
            </a:r>
            <a:endParaRPr lang="en-US" dirty="0"/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WND 16-12-2017</a:t>
            </a:r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2" y="-96"/>
            <a:ext cx="3454492" cy="24929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293096"/>
            <a:ext cx="5400675" cy="189547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30061" y="3745275"/>
            <a:ext cx="2905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Normaal</a:t>
            </a:r>
            <a:r>
              <a:rPr lang="en-US" dirty="0" smtClean="0"/>
              <a:t> </a:t>
            </a:r>
            <a:r>
              <a:rPr lang="en-US" dirty="0" err="1" smtClean="0"/>
              <a:t>tellen</a:t>
            </a:r>
            <a:r>
              <a:rPr lang="en-US" dirty="0" smtClean="0"/>
              <a:t> </a:t>
            </a:r>
            <a:r>
              <a:rPr lang="en-US" dirty="0" err="1" smtClean="0"/>
              <a:t>snelheden</a:t>
            </a:r>
            <a:r>
              <a:rPr lang="en-US" dirty="0" smtClean="0"/>
              <a:t> op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63888" y="3713910"/>
            <a:ext cx="5580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zien</a:t>
            </a:r>
            <a:r>
              <a:rPr lang="en-US" dirty="0" smtClean="0"/>
              <a:t> we </a:t>
            </a:r>
            <a:r>
              <a:rPr lang="en-US" dirty="0" err="1" smtClean="0"/>
              <a:t>stuiterende</a:t>
            </a:r>
            <a:r>
              <a:rPr lang="en-US" dirty="0" smtClean="0"/>
              <a:t> </a:t>
            </a:r>
            <a:r>
              <a:rPr lang="en-US" dirty="0" err="1" smtClean="0"/>
              <a:t>bal</a:t>
            </a:r>
            <a:r>
              <a:rPr lang="en-US" dirty="0" smtClean="0"/>
              <a:t> in de </a:t>
            </a:r>
            <a:r>
              <a:rPr lang="en-US" dirty="0" err="1" smtClean="0"/>
              <a:t>schuine</a:t>
            </a:r>
            <a:r>
              <a:rPr lang="en-US" dirty="0" smtClean="0"/>
              <a:t> </a:t>
            </a:r>
            <a:r>
              <a:rPr lang="en-US" dirty="0" err="1" smtClean="0"/>
              <a:t>zijde</a:t>
            </a:r>
            <a:r>
              <a:rPr lang="en-US" dirty="0" smtClean="0"/>
              <a:t> </a:t>
            </a:r>
            <a:r>
              <a:rPr lang="en-US" dirty="0" err="1" smtClean="0"/>
              <a:t>sneller</a:t>
            </a:r>
            <a:r>
              <a:rPr lang="en-US" dirty="0" smtClean="0"/>
              <a:t> </a:t>
            </a:r>
            <a:r>
              <a:rPr lang="en-US" dirty="0" err="1" smtClean="0"/>
              <a:t>gaan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43" y="4221088"/>
            <a:ext cx="3102861" cy="23202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10360" y="5824528"/>
            <a:ext cx="43940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op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neergaande</a:t>
            </a:r>
            <a:r>
              <a:rPr lang="en-US" dirty="0" smtClean="0"/>
              <a:t> </a:t>
            </a:r>
            <a:r>
              <a:rPr lang="en-US" dirty="0" err="1" smtClean="0"/>
              <a:t>bal</a:t>
            </a:r>
            <a:r>
              <a:rPr lang="en-US" dirty="0" smtClean="0"/>
              <a:t> </a:t>
            </a:r>
            <a:r>
              <a:rPr lang="en-US" dirty="0" err="1" smtClean="0"/>
              <a:t>bewegend</a:t>
            </a:r>
            <a:r>
              <a:rPr lang="en-US" dirty="0" smtClean="0"/>
              <a:t> </a:t>
            </a:r>
            <a:r>
              <a:rPr lang="en-US" dirty="0" err="1" smtClean="0"/>
              <a:t>naar</a:t>
            </a:r>
            <a:r>
              <a:rPr lang="en-US" dirty="0" smtClean="0"/>
              <a:t> </a:t>
            </a:r>
            <a:r>
              <a:rPr lang="en-US" dirty="0" err="1" smtClean="0"/>
              <a:t>rechts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45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  <p:bldP spid="19" grpId="0" animBg="1"/>
      <p:bldP spid="5" grpId="0" animBg="1"/>
      <p:bldP spid="6" grpId="0"/>
      <p:bldP spid="20" grpId="0"/>
      <p:bldP spid="21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09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324" y="2636912"/>
            <a:ext cx="2874644" cy="1873294"/>
          </a:xfrm>
          <a:prstGeom prst="rect">
            <a:avLst/>
          </a:prstGeom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36848" y="44624"/>
            <a:ext cx="8597279" cy="792088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nl-NL" altLang="en-US" sz="2000" b="1" dirty="0" smtClean="0"/>
              <a:t>Eerste belangrijke consequentie van de Relativiteitstheorie</a:t>
            </a:r>
            <a:r>
              <a:rPr lang="nl-NL" altLang="en-US" sz="3200" b="1" dirty="0" smtClean="0"/>
              <a:t/>
            </a:r>
            <a:br>
              <a:rPr lang="nl-NL" altLang="en-US" sz="3200" b="1" dirty="0" smtClean="0"/>
            </a:br>
            <a:r>
              <a:rPr lang="nl-NL" altLang="en-US" sz="3200" b="1" dirty="0" smtClean="0"/>
              <a:t>Gelijktijdigheid is waarnemer-afhankelijk</a:t>
            </a:r>
            <a:endParaRPr lang="nl-NL" alt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0109" y="1052736"/>
            <a:ext cx="630929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●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sz="2000" b="1" dirty="0" err="1" smtClean="0"/>
              <a:t>geen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universele</a:t>
            </a:r>
            <a:r>
              <a:rPr lang="en-US" sz="2000" b="1" dirty="0" smtClean="0"/>
              <a:t> absolute </a:t>
            </a:r>
            <a:r>
              <a:rPr lang="en-US" sz="2000" b="1" dirty="0" err="1" smtClean="0"/>
              <a:t>tijd</a:t>
            </a:r>
            <a:r>
              <a:rPr lang="en-US" sz="2000" b="1" dirty="0" smtClean="0"/>
              <a:t> </a:t>
            </a:r>
            <a:r>
              <a:rPr lang="en-US" dirty="0" err="1" smtClean="0"/>
              <a:t>meer</a:t>
            </a:r>
            <a:r>
              <a:rPr lang="en-US" dirty="0" smtClean="0"/>
              <a:t> is:</a:t>
            </a:r>
          </a:p>
          <a:p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err="1" smtClean="0"/>
              <a:t>gelijktijdigheid</a:t>
            </a:r>
            <a:r>
              <a:rPr lang="en-US" dirty="0" smtClean="0"/>
              <a:t> </a:t>
            </a:r>
            <a:r>
              <a:rPr lang="en-US" dirty="0" err="1" smtClean="0"/>
              <a:t>hangt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van de </a:t>
            </a:r>
            <a:r>
              <a:rPr lang="en-US" dirty="0" err="1" smtClean="0"/>
              <a:t>waarnemer</a:t>
            </a:r>
            <a:r>
              <a:rPr lang="en-US" dirty="0" smtClean="0"/>
              <a:t>, </a:t>
            </a:r>
            <a:r>
              <a:rPr lang="en-US" dirty="0" err="1" smtClean="0"/>
              <a:t>bv</a:t>
            </a:r>
            <a:r>
              <a:rPr lang="en-US" dirty="0" smtClean="0"/>
              <a:t> </a:t>
            </a:r>
            <a:r>
              <a:rPr lang="en-US" dirty="0" err="1" smtClean="0"/>
              <a:t>trein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perron</a:t>
            </a:r>
            <a:r>
              <a:rPr lang="en-US" dirty="0" smtClean="0"/>
              <a:t>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67744" y="3444759"/>
            <a:ext cx="1134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l</a:t>
            </a:r>
            <a:r>
              <a:rPr lang="en-US" sz="1400" dirty="0" err="1" smtClean="0">
                <a:solidFill>
                  <a:srgbClr val="FF0000"/>
                </a:solidFill>
              </a:rPr>
              <a:t>ichtsignaal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1400" dirty="0" err="1" smtClean="0">
                <a:solidFill>
                  <a:srgbClr val="FF0000"/>
                </a:solidFill>
              </a:rPr>
              <a:t>naar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voren</a:t>
            </a:r>
            <a:r>
              <a:rPr lang="en-US" sz="1400" dirty="0" smtClean="0">
                <a:solidFill>
                  <a:srgbClr val="FF0000"/>
                </a:solidFill>
              </a:rPr>
              <a:t>, c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4968" y="3239978"/>
            <a:ext cx="1180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l</a:t>
            </a:r>
            <a:r>
              <a:rPr lang="en-US" sz="1400" dirty="0" err="1" smtClean="0">
                <a:solidFill>
                  <a:srgbClr val="FF0000"/>
                </a:solidFill>
              </a:rPr>
              <a:t>ichtsignaal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1400" dirty="0" err="1">
                <a:solidFill>
                  <a:srgbClr val="FF0000"/>
                </a:solidFill>
              </a:rPr>
              <a:t>n</a:t>
            </a:r>
            <a:r>
              <a:rPr lang="en-US" sz="1400" dirty="0" err="1" smtClean="0">
                <a:solidFill>
                  <a:srgbClr val="FF0000"/>
                </a:solidFill>
              </a:rPr>
              <a:t>aar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achter</a:t>
            </a:r>
            <a:r>
              <a:rPr lang="en-US" sz="1400" dirty="0" smtClean="0">
                <a:solidFill>
                  <a:srgbClr val="FF0000"/>
                </a:solidFill>
              </a:rPr>
              <a:t>,-c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66873" y="2060848"/>
            <a:ext cx="2997615" cy="33855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 </a:t>
            </a:r>
            <a:r>
              <a:rPr lang="en-US" sz="1600" dirty="0" err="1" smtClean="0"/>
              <a:t>stelsel</a:t>
            </a:r>
            <a:r>
              <a:rPr lang="en-US" sz="1600" dirty="0" smtClean="0"/>
              <a:t> van </a:t>
            </a:r>
            <a:r>
              <a:rPr lang="en-US" sz="1600" dirty="0" err="1" smtClean="0"/>
              <a:t>perron</a:t>
            </a:r>
            <a:r>
              <a:rPr lang="en-US" sz="1600" dirty="0" smtClean="0"/>
              <a:t> ("</a:t>
            </a:r>
            <a:r>
              <a:rPr lang="en-US" sz="1600" dirty="0" err="1" smtClean="0"/>
              <a:t>stilstaand</a:t>
            </a:r>
            <a:r>
              <a:rPr lang="en-US" sz="1600" dirty="0" smtClean="0"/>
              <a:t>")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78231" y="2060848"/>
            <a:ext cx="2501006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 </a:t>
            </a:r>
            <a:r>
              <a:rPr lang="en-US" dirty="0" err="1" smtClean="0"/>
              <a:t>referentie-stelsel</a:t>
            </a:r>
            <a:r>
              <a:rPr lang="en-US" dirty="0" smtClean="0"/>
              <a:t> </a:t>
            </a:r>
            <a:r>
              <a:rPr lang="en-US" dirty="0" err="1" smtClean="0"/>
              <a:t>trein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357162" y="5118870"/>
            <a:ext cx="1597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a</a:t>
            </a:r>
            <a:r>
              <a:rPr lang="en-US" sz="1600" dirty="0" err="1" smtClean="0"/>
              <a:t>chterkant</a:t>
            </a:r>
            <a:r>
              <a:rPr lang="en-US" sz="1600" dirty="0" smtClean="0"/>
              <a:t> </a:t>
            </a:r>
          </a:p>
          <a:p>
            <a:r>
              <a:rPr lang="en-US" sz="1600" dirty="0" err="1" smtClean="0"/>
              <a:t>bewegende</a:t>
            </a:r>
            <a:r>
              <a:rPr lang="en-US" sz="1600" dirty="0" smtClean="0"/>
              <a:t> </a:t>
            </a:r>
            <a:r>
              <a:rPr lang="en-US" sz="1600" dirty="0" err="1" smtClean="0"/>
              <a:t>trein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7505667" y="5001299"/>
            <a:ext cx="1597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voorkant</a:t>
            </a:r>
            <a:r>
              <a:rPr lang="en-US" sz="1600" dirty="0" smtClean="0"/>
              <a:t> </a:t>
            </a:r>
          </a:p>
          <a:p>
            <a:r>
              <a:rPr lang="en-US" sz="1600" dirty="0" err="1" smtClean="0"/>
              <a:t>bewegende</a:t>
            </a:r>
            <a:r>
              <a:rPr lang="en-US" sz="1600" dirty="0" smtClean="0"/>
              <a:t> </a:t>
            </a:r>
            <a:r>
              <a:rPr lang="en-US" sz="1600" dirty="0" err="1" smtClean="0"/>
              <a:t>trein</a:t>
            </a:r>
            <a:endParaRPr lang="en-US" sz="16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22220" y="2996952"/>
            <a:ext cx="2021588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87624" y="2636912"/>
            <a:ext cx="1138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99FF"/>
                </a:solidFill>
              </a:rPr>
              <a:t>gelijktijdig</a:t>
            </a:r>
            <a:endParaRPr lang="en-US" dirty="0">
              <a:solidFill>
                <a:srgbClr val="3399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19800" y="2664380"/>
            <a:ext cx="1402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3399FF"/>
                </a:solidFill>
              </a:rPr>
              <a:t>niet</a:t>
            </a:r>
            <a:r>
              <a:rPr lang="en-US" sz="1600" dirty="0" smtClean="0">
                <a:solidFill>
                  <a:srgbClr val="3399FF"/>
                </a:solidFill>
              </a:rPr>
              <a:t> </a:t>
            </a:r>
            <a:r>
              <a:rPr lang="en-US" sz="1600" dirty="0" err="1" smtClean="0">
                <a:solidFill>
                  <a:srgbClr val="3399FF"/>
                </a:solidFill>
              </a:rPr>
              <a:t>gelijktijdig</a:t>
            </a:r>
            <a:endParaRPr lang="en-US" sz="1600" dirty="0">
              <a:solidFill>
                <a:srgbClr val="3399FF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6588224" y="2938592"/>
            <a:ext cx="1872208" cy="41840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8103771" y="4039716"/>
            <a:ext cx="64488" cy="107915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6300192" y="3999344"/>
            <a:ext cx="64488" cy="111952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65197" y="2636913"/>
            <a:ext cx="4569943" cy="2535366"/>
            <a:chOff x="65197" y="2636913"/>
            <a:chExt cx="4569943" cy="253536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848" y="2636913"/>
              <a:ext cx="2682992" cy="177285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5197" y="4647356"/>
              <a:ext cx="15189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a</a:t>
              </a:r>
              <a:r>
                <a:rPr lang="en-US" sz="1600" dirty="0" err="1" smtClean="0"/>
                <a:t>chterkant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trein</a:t>
              </a:r>
              <a:endParaRPr lang="en-US" sz="16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74328" y="4832022"/>
              <a:ext cx="13688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voorkant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trein</a:t>
              </a:r>
              <a:endParaRPr lang="en-US" sz="16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21638" y="4410016"/>
              <a:ext cx="11484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halverwege</a:t>
              </a:r>
              <a:endParaRPr lang="en-US" sz="1600" dirty="0"/>
            </a:p>
          </p:txBody>
        </p:sp>
        <p:cxnSp>
          <p:nvCxnSpPr>
            <p:cNvPr id="24576" name="Straight Arrow Connector 24575"/>
            <p:cNvCxnSpPr/>
            <p:nvPr/>
          </p:nvCxnSpPr>
          <p:spPr>
            <a:xfrm flipV="1">
              <a:off x="619164" y="4074804"/>
              <a:ext cx="128976" cy="613202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1778905" y="4074804"/>
              <a:ext cx="64489" cy="368776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2691345" y="4074804"/>
              <a:ext cx="152463" cy="911106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3215649" y="4833725"/>
              <a:ext cx="14194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treinsnelheid</a:t>
              </a:r>
              <a:r>
                <a:rPr lang="en-US" sz="1600" dirty="0" smtClean="0"/>
                <a:t> v</a:t>
              </a:r>
              <a:endParaRPr lang="en-US" sz="1600" dirty="0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WND 16-12-2017</a:t>
            </a:r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3995936" y="2060848"/>
            <a:ext cx="904415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klassiek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707904" y="2833657"/>
            <a:ext cx="0" cy="131542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3707904" y="4149080"/>
            <a:ext cx="2088232" cy="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3851920" y="2833657"/>
            <a:ext cx="288032" cy="1206059"/>
          </a:xfrm>
          <a:prstGeom prst="line">
            <a:avLst/>
          </a:prstGeom>
          <a:ln>
            <a:solidFill>
              <a:srgbClr val="7777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5508104" y="2780928"/>
            <a:ext cx="288032" cy="1206059"/>
          </a:xfrm>
          <a:prstGeom prst="line">
            <a:avLst/>
          </a:prstGeom>
          <a:ln>
            <a:solidFill>
              <a:srgbClr val="7777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319488" y="2664380"/>
            <a:ext cx="1138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B0F0"/>
                </a:solidFill>
              </a:rPr>
              <a:t>gelijktijdig</a:t>
            </a:r>
            <a:endParaRPr lang="en-US" dirty="0">
              <a:solidFill>
                <a:srgbClr val="00B0F0"/>
              </a:solidFill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4139952" y="2996952"/>
            <a:ext cx="1656184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 flipV="1">
            <a:off x="4139953" y="2996953"/>
            <a:ext cx="504855" cy="97102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4644808" y="3006245"/>
            <a:ext cx="1151328" cy="96173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4319488" y="3239978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c</a:t>
            </a:r>
            <a:r>
              <a:rPr lang="en-US" dirty="0" err="1" smtClean="0">
                <a:solidFill>
                  <a:srgbClr val="FF0000"/>
                </a:solidFill>
              </a:rPr>
              <a:t>+v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104223" y="2996952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-v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 flipV="1">
            <a:off x="3775688" y="4039716"/>
            <a:ext cx="152463" cy="91110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881838" y="3444759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572469" y="335699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33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896675" y="3573016"/>
            <a:ext cx="4206875" cy="864096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79511" y="6021288"/>
            <a:ext cx="5582461" cy="72008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None/>
            </a:pPr>
            <a:r>
              <a:rPr lang="en-GB" altLang="en-US" sz="1600" dirty="0"/>
              <a:t>John Heise, </a:t>
            </a:r>
            <a:r>
              <a:rPr lang="en-GB" altLang="en-US" sz="1400" b="0" dirty="0" smtClean="0"/>
              <a:t>SRON-</a:t>
            </a:r>
            <a:r>
              <a:rPr lang="en-GB" altLang="en-US" sz="1400" b="0" dirty="0" err="1" smtClean="0"/>
              <a:t>Ruimteonderzoek</a:t>
            </a:r>
            <a:r>
              <a:rPr lang="en-GB" altLang="en-US" sz="1400" b="0" dirty="0" smtClean="0"/>
              <a:t> </a:t>
            </a:r>
            <a:r>
              <a:rPr lang="en-GB" altLang="en-US" sz="1400" b="0" dirty="0"/>
              <a:t>Nederland </a:t>
            </a:r>
            <a:r>
              <a:rPr lang="en-GB" altLang="en-US" sz="1400" b="0" dirty="0" smtClean="0"/>
              <a:t> in Utrecht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sz="1400" dirty="0" smtClean="0"/>
              <a:t>Ralph </a:t>
            </a:r>
            <a:r>
              <a:rPr lang="en-US" sz="1400" dirty="0"/>
              <a:t>F.G. </a:t>
            </a:r>
            <a:r>
              <a:rPr lang="en-US" sz="1400" dirty="0" err="1"/>
              <a:t>Meulenbroeks</a:t>
            </a:r>
            <a:r>
              <a:rPr lang="en-US" sz="1400" dirty="0"/>
              <a:t>. Assistant </a:t>
            </a:r>
            <a:r>
              <a:rPr lang="en-US" sz="1400"/>
              <a:t>Professor </a:t>
            </a:r>
            <a:endParaRPr lang="en-US" sz="1400" smtClean="0"/>
          </a:p>
          <a:p>
            <a:pPr eaLnBrk="1" hangingPunct="1">
              <a:lnSpc>
                <a:spcPct val="90000"/>
              </a:lnSpc>
              <a:buNone/>
            </a:pPr>
            <a:r>
              <a:rPr lang="en-US" sz="1400" smtClean="0"/>
              <a:t>Freudenthal</a:t>
            </a:r>
            <a:r>
              <a:rPr lang="en-US" sz="1400" dirty="0" smtClean="0"/>
              <a:t> </a:t>
            </a:r>
            <a:r>
              <a:rPr lang="en-US" sz="1400" dirty="0"/>
              <a:t>Institute Utrecht University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GB" altLang="en-US" sz="1400" b="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z="1400" b="0" dirty="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084168" y="6070440"/>
            <a:ext cx="29338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2000" dirty="0" smtClean="0">
                <a:solidFill>
                  <a:srgbClr val="FF0000"/>
                </a:solidFill>
              </a:rPr>
              <a:t>16 dec 2017 Noordwijk</a:t>
            </a:r>
            <a:endParaRPr lang="nl-NL" altLang="en-US" sz="2000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79511" y="44351"/>
            <a:ext cx="8815318" cy="1080393"/>
          </a:xfrm>
        </p:spPr>
        <p:txBody>
          <a:bodyPr>
            <a:noAutofit/>
          </a:bodyPr>
          <a:lstStyle/>
          <a:p>
            <a:r>
              <a:rPr lang="en-US" sz="2400" b="1" dirty="0" err="1" smtClean="0"/>
              <a:t>Gammaflits</a:t>
            </a:r>
            <a:r>
              <a:rPr lang="en-US" sz="2400" dirty="0" smtClean="0"/>
              <a:t>, </a:t>
            </a:r>
            <a:r>
              <a:rPr lang="en-US" sz="2400" dirty="0" err="1" smtClean="0"/>
              <a:t>geboorte</a:t>
            </a:r>
            <a:r>
              <a:rPr lang="en-US" sz="2400" dirty="0" smtClean="0"/>
              <a:t> van </a:t>
            </a:r>
            <a:r>
              <a:rPr lang="en-US" sz="2400" dirty="0" err="1" smtClean="0"/>
              <a:t>een</a:t>
            </a:r>
            <a:r>
              <a:rPr lang="en-US" sz="2400" dirty="0" smtClean="0"/>
              <a:t> </a:t>
            </a:r>
            <a:r>
              <a:rPr lang="en-US" sz="2400" dirty="0" err="1" smtClean="0"/>
              <a:t>Zwart</a:t>
            </a:r>
            <a:r>
              <a:rPr lang="en-US" sz="2400" dirty="0" smtClean="0"/>
              <a:t> Gat</a:t>
            </a:r>
            <a:br>
              <a:rPr lang="en-US" sz="2400" dirty="0" smtClean="0"/>
            </a:br>
            <a:r>
              <a:rPr lang="en-US" sz="1600" dirty="0" err="1" smtClean="0"/>
              <a:t>numerieke</a:t>
            </a:r>
            <a:r>
              <a:rPr lang="en-US" sz="1600" dirty="0" smtClean="0"/>
              <a:t> </a:t>
            </a:r>
            <a:r>
              <a:rPr lang="en-US" sz="1600" dirty="0" err="1" smtClean="0"/>
              <a:t>simulatie</a:t>
            </a:r>
            <a:r>
              <a:rPr lang="en-US" sz="1600" dirty="0" smtClean="0"/>
              <a:t> van </a:t>
            </a:r>
            <a:r>
              <a:rPr lang="en-US" sz="1600" dirty="0" err="1" smtClean="0"/>
              <a:t>uitbreken</a:t>
            </a:r>
            <a:r>
              <a:rPr lang="en-US" sz="1600" dirty="0" smtClean="0"/>
              <a:t> van </a:t>
            </a:r>
            <a:r>
              <a:rPr lang="en-US" sz="1600" dirty="0" err="1" smtClean="0"/>
              <a:t>een</a:t>
            </a:r>
            <a:r>
              <a:rPr lang="en-US" sz="1600" dirty="0" smtClean="0"/>
              <a:t> </a:t>
            </a:r>
            <a:r>
              <a:rPr lang="en-US" sz="1600" dirty="0" err="1" smtClean="0"/>
              <a:t>relativistische</a:t>
            </a:r>
            <a:r>
              <a:rPr lang="en-US" sz="1600" dirty="0" smtClean="0"/>
              <a:t> </a:t>
            </a:r>
            <a:r>
              <a:rPr lang="en-US" sz="1600" dirty="0" err="1" smtClean="0"/>
              <a:t>schok</a:t>
            </a:r>
            <a:r>
              <a:rPr lang="en-US" sz="1600" dirty="0" smtClean="0"/>
              <a:t>  door </a:t>
            </a:r>
            <a:r>
              <a:rPr lang="en-US" sz="1600" dirty="0" err="1" smtClean="0"/>
              <a:t>buitenlagen</a:t>
            </a:r>
            <a:r>
              <a:rPr lang="en-US" sz="1600" dirty="0" smtClean="0"/>
              <a:t> </a:t>
            </a:r>
            <a:r>
              <a:rPr lang="en-US" sz="1600" dirty="0" err="1" smtClean="0"/>
              <a:t>ster</a:t>
            </a: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en-US" sz="1600" dirty="0" err="1" smtClean="0"/>
              <a:t>nadat</a:t>
            </a:r>
            <a:r>
              <a:rPr lang="en-US" sz="1600" dirty="0" smtClean="0"/>
              <a:t> (links </a:t>
            </a:r>
            <a:r>
              <a:rPr lang="en-US" sz="1600" dirty="0" err="1" smtClean="0"/>
              <a:t>buiten</a:t>
            </a:r>
            <a:r>
              <a:rPr lang="en-US" sz="1600" dirty="0" smtClean="0"/>
              <a:t> </a:t>
            </a:r>
            <a:r>
              <a:rPr lang="en-US" sz="1600" dirty="0" err="1" smtClean="0"/>
              <a:t>beeld</a:t>
            </a:r>
            <a:r>
              <a:rPr lang="en-US" sz="1600" dirty="0" smtClean="0"/>
              <a:t> ) </a:t>
            </a:r>
            <a:r>
              <a:rPr lang="en-US" sz="1600" dirty="0" err="1" smtClean="0"/>
              <a:t>ster</a:t>
            </a:r>
            <a:r>
              <a:rPr lang="en-US" sz="1600" dirty="0" smtClean="0"/>
              <a:t>-kern </a:t>
            </a:r>
            <a:r>
              <a:rPr lang="en-US" sz="1600" dirty="0" err="1" smtClean="0"/>
              <a:t>instort</a:t>
            </a:r>
            <a:r>
              <a:rPr lang="en-US" sz="1600" dirty="0" smtClean="0"/>
              <a:t> tot </a:t>
            </a:r>
            <a:r>
              <a:rPr lang="en-US" sz="1600" dirty="0" err="1" smtClean="0"/>
              <a:t>Zwart</a:t>
            </a:r>
            <a:r>
              <a:rPr lang="en-US" sz="1600" dirty="0" smtClean="0"/>
              <a:t> Gat</a:t>
            </a:r>
            <a:endParaRPr lang="en-US" sz="2000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WND 16-12-2017</a:t>
            </a:r>
            <a:endParaRPr lang="en-US" dirty="0"/>
          </a:p>
        </p:txBody>
      </p:sp>
      <p:pic>
        <p:nvPicPr>
          <p:cNvPr id="4" name="GRB_97790main_simulation_smal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1112168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2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39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850" y="2508111"/>
            <a:ext cx="4286118" cy="2793097"/>
          </a:xfrm>
          <a:prstGeom prst="rect">
            <a:avLst/>
          </a:prstGeom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36848" y="44624"/>
            <a:ext cx="8597279" cy="792088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nl-NL" altLang="en-US" sz="2000" b="1" dirty="0" smtClean="0"/>
              <a:t>Eerste belangrijke consequentie van de Relativiteitstheorie</a:t>
            </a:r>
            <a:r>
              <a:rPr lang="nl-NL" altLang="en-US" sz="3200" b="1" dirty="0" smtClean="0"/>
              <a:t/>
            </a:r>
            <a:br>
              <a:rPr lang="nl-NL" altLang="en-US" sz="3200" b="1" dirty="0" smtClean="0"/>
            </a:br>
            <a:r>
              <a:rPr lang="nl-NL" altLang="en-US" sz="3200" b="1" dirty="0" smtClean="0"/>
              <a:t>Gelijktijdigheid is waarnemer-afhankelijk</a:t>
            </a:r>
            <a:endParaRPr lang="nl-NL" alt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0109" y="1052736"/>
            <a:ext cx="619765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●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sz="2000" b="1" dirty="0" err="1" smtClean="0"/>
              <a:t>geen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universele</a:t>
            </a:r>
            <a:r>
              <a:rPr lang="en-US" sz="2000" b="1" dirty="0" smtClean="0"/>
              <a:t> absolute </a:t>
            </a:r>
            <a:r>
              <a:rPr lang="en-US" sz="2000" b="1" dirty="0" err="1" smtClean="0"/>
              <a:t>tijd</a:t>
            </a:r>
            <a:r>
              <a:rPr lang="en-US" sz="2000" b="1" dirty="0" smtClean="0"/>
              <a:t> </a:t>
            </a:r>
            <a:r>
              <a:rPr lang="en-US" dirty="0" err="1" smtClean="0"/>
              <a:t>meer</a:t>
            </a:r>
            <a:r>
              <a:rPr lang="en-US" dirty="0" smtClean="0"/>
              <a:t> is:</a:t>
            </a:r>
          </a:p>
          <a:p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err="1" smtClean="0"/>
              <a:t>gelijktijdigheid</a:t>
            </a:r>
            <a:r>
              <a:rPr lang="en-US" dirty="0" smtClean="0"/>
              <a:t> </a:t>
            </a:r>
            <a:r>
              <a:rPr lang="en-US" dirty="0" err="1" smtClean="0"/>
              <a:t>hangt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van de </a:t>
            </a:r>
            <a:r>
              <a:rPr lang="en-US" dirty="0" err="1" smtClean="0"/>
              <a:t>waarnemer</a:t>
            </a:r>
            <a:r>
              <a:rPr lang="en-US" dirty="0" smtClean="0"/>
              <a:t>, </a:t>
            </a:r>
            <a:r>
              <a:rPr lang="en-US" dirty="0" err="1" smtClean="0"/>
              <a:t>bv</a:t>
            </a:r>
            <a:r>
              <a:rPr lang="en-US" dirty="0" smtClean="0"/>
              <a:t> </a:t>
            </a:r>
            <a:r>
              <a:rPr lang="en-US" dirty="0" err="1" smtClean="0"/>
              <a:t>trein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perron</a:t>
            </a:r>
            <a:r>
              <a:rPr lang="en-US" dirty="0" smtClean="0"/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09" y="2636912"/>
            <a:ext cx="3932696" cy="25986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504" y="5338346"/>
            <a:ext cx="1687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</a:t>
            </a:r>
            <a:r>
              <a:rPr lang="en-US" dirty="0" err="1" smtClean="0"/>
              <a:t>chterkant</a:t>
            </a:r>
            <a:r>
              <a:rPr lang="en-US" dirty="0" smtClean="0"/>
              <a:t> </a:t>
            </a:r>
            <a:r>
              <a:rPr lang="en-US" dirty="0" err="1" smtClean="0"/>
              <a:t>trein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043164" y="5480308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voorkant</a:t>
            </a:r>
            <a:r>
              <a:rPr lang="en-US" dirty="0" smtClean="0"/>
              <a:t> </a:t>
            </a:r>
            <a:r>
              <a:rPr lang="en-US" dirty="0" err="1" smtClean="0"/>
              <a:t>trein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843394" y="4969014"/>
            <a:ext cx="1269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halverwege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519112" y="3572670"/>
            <a:ext cx="1285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</a:t>
            </a:r>
            <a:r>
              <a:rPr lang="en-US" dirty="0" err="1" smtClean="0"/>
              <a:t>ichtsignaal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naar</a:t>
            </a:r>
            <a:r>
              <a:rPr lang="en-US" dirty="0" smtClean="0"/>
              <a:t> </a:t>
            </a:r>
            <a:r>
              <a:rPr lang="en-US" dirty="0" err="1" smtClean="0"/>
              <a:t>rechts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79512" y="3877951"/>
            <a:ext cx="1285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</a:t>
            </a:r>
            <a:r>
              <a:rPr lang="en-US" dirty="0" err="1" smtClean="0"/>
              <a:t>ichtsignaal</a:t>
            </a:r>
            <a:r>
              <a:rPr lang="en-US" dirty="0" smtClean="0"/>
              <a:t> </a:t>
            </a:r>
          </a:p>
          <a:p>
            <a:r>
              <a:rPr lang="en-US" dirty="0" err="1"/>
              <a:t>n</a:t>
            </a:r>
            <a:r>
              <a:rPr lang="en-US" dirty="0" err="1" smtClean="0"/>
              <a:t>aar</a:t>
            </a:r>
            <a:r>
              <a:rPr lang="en-US" dirty="0" smtClean="0"/>
              <a:t> links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148064" y="2267580"/>
            <a:ext cx="4089453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 het </a:t>
            </a:r>
            <a:r>
              <a:rPr lang="en-US" dirty="0" err="1" smtClean="0"/>
              <a:t>stelsel</a:t>
            </a:r>
            <a:r>
              <a:rPr lang="en-US" dirty="0" smtClean="0"/>
              <a:t> van het </a:t>
            </a:r>
            <a:r>
              <a:rPr lang="en-US" dirty="0" err="1" smtClean="0"/>
              <a:t>perron</a:t>
            </a:r>
            <a:r>
              <a:rPr lang="en-US" dirty="0" smtClean="0"/>
              <a:t> ("</a:t>
            </a:r>
            <a:r>
              <a:rPr lang="en-US" dirty="0" err="1" smtClean="0"/>
              <a:t>stilstaand</a:t>
            </a:r>
            <a:r>
              <a:rPr lang="en-US" dirty="0" smtClean="0"/>
              <a:t>")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886708" y="2323445"/>
            <a:ext cx="3530325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 het </a:t>
            </a:r>
            <a:r>
              <a:rPr lang="en-US" dirty="0" err="1" smtClean="0"/>
              <a:t>referentie</a:t>
            </a:r>
            <a:r>
              <a:rPr lang="en-US" dirty="0" smtClean="0"/>
              <a:t> </a:t>
            </a:r>
            <a:r>
              <a:rPr lang="en-US" dirty="0" err="1" smtClean="0"/>
              <a:t>stelsel</a:t>
            </a:r>
            <a:r>
              <a:rPr lang="en-US" dirty="0" smtClean="0"/>
              <a:t> van de </a:t>
            </a:r>
            <a:r>
              <a:rPr lang="en-US" dirty="0" err="1" smtClean="0"/>
              <a:t>trein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558322" y="5849640"/>
            <a:ext cx="1777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</a:t>
            </a:r>
            <a:r>
              <a:rPr lang="en-US" dirty="0" err="1" smtClean="0"/>
              <a:t>chterkant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bewegende</a:t>
            </a:r>
            <a:r>
              <a:rPr lang="en-US" dirty="0" smtClean="0"/>
              <a:t> </a:t>
            </a:r>
            <a:r>
              <a:rPr lang="en-US" dirty="0" err="1" smtClean="0"/>
              <a:t>trein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337175" y="5849640"/>
            <a:ext cx="1777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voorkant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bewegende</a:t>
            </a:r>
            <a:r>
              <a:rPr lang="en-US" dirty="0" smtClean="0"/>
              <a:t> </a:t>
            </a:r>
            <a:r>
              <a:rPr lang="en-US" dirty="0" err="1" smtClean="0"/>
              <a:t>trein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187624" y="3140968"/>
            <a:ext cx="2512676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552764" y="3203338"/>
            <a:ext cx="1138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99FF"/>
                </a:solidFill>
              </a:rPr>
              <a:t>gelijktijdig</a:t>
            </a:r>
            <a:endParaRPr lang="en-US" dirty="0">
              <a:solidFill>
                <a:srgbClr val="3399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04234" y="3347700"/>
            <a:ext cx="155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99FF"/>
                </a:solidFill>
              </a:rPr>
              <a:t>niet</a:t>
            </a:r>
            <a:r>
              <a:rPr lang="en-US" dirty="0" smtClean="0">
                <a:solidFill>
                  <a:srgbClr val="3399FF"/>
                </a:solidFill>
              </a:rPr>
              <a:t> </a:t>
            </a:r>
            <a:r>
              <a:rPr lang="en-US" dirty="0" err="1" smtClean="0">
                <a:solidFill>
                  <a:srgbClr val="3399FF"/>
                </a:solidFill>
              </a:rPr>
              <a:t>gelijktijdig</a:t>
            </a:r>
            <a:endParaRPr lang="en-US" dirty="0">
              <a:solidFill>
                <a:srgbClr val="3399FF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5508104" y="2924944"/>
            <a:ext cx="2720838" cy="647726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76" name="Straight Arrow Connector 24575"/>
          <p:cNvCxnSpPr/>
          <p:nvPr/>
        </p:nvCxnSpPr>
        <p:spPr>
          <a:xfrm flipV="1">
            <a:off x="822220" y="4832022"/>
            <a:ext cx="128976" cy="61320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7740352" y="4872394"/>
            <a:ext cx="64488" cy="107915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5076056" y="4832022"/>
            <a:ext cx="64488" cy="111952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2396457" y="4688006"/>
            <a:ext cx="64489" cy="36877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3800743" y="4750181"/>
            <a:ext cx="128976" cy="61320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WND 16-12-2017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43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96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36848" y="44624"/>
            <a:ext cx="8597279" cy="792088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nl-NL" altLang="en-US" sz="2200" dirty="0" smtClean="0"/>
              <a:t>Een van de eerste en belangrijkste consequenties </a:t>
            </a:r>
            <a:r>
              <a:rPr lang="nl-NL" altLang="en-US" sz="3200" b="1" dirty="0" smtClean="0"/>
              <a:t/>
            </a:r>
            <a:br>
              <a:rPr lang="nl-NL" altLang="en-US" sz="3200" b="1" dirty="0" smtClean="0"/>
            </a:br>
            <a:r>
              <a:rPr lang="nl-NL" altLang="en-US" sz="3200" b="1" dirty="0" smtClean="0"/>
              <a:t>Bewegende klokken lopen langzamer (tijddilatatie)</a:t>
            </a:r>
            <a:endParaRPr lang="nl-NL" alt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60" y="3501008"/>
            <a:ext cx="2218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stilstaande</a:t>
            </a:r>
            <a:r>
              <a:rPr lang="en-US" dirty="0" smtClean="0"/>
              <a:t> "</a:t>
            </a:r>
            <a:r>
              <a:rPr lang="en-US" dirty="0" err="1" smtClean="0"/>
              <a:t>lichtklok</a:t>
            </a:r>
            <a:r>
              <a:rPr lang="en-US" dirty="0" smtClean="0"/>
              <a:t>"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539" y="4293096"/>
            <a:ext cx="5400675" cy="18954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12" y="4221088"/>
            <a:ext cx="1571625" cy="195262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247034" y="3501008"/>
            <a:ext cx="5348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</a:t>
            </a:r>
            <a:r>
              <a:rPr lang="en-US" dirty="0" err="1" smtClean="0"/>
              <a:t>ewegende</a:t>
            </a:r>
            <a:r>
              <a:rPr lang="en-US" dirty="0" smtClean="0"/>
              <a:t> "</a:t>
            </a:r>
            <a:r>
              <a:rPr lang="en-US" dirty="0" err="1" smtClean="0"/>
              <a:t>lichtklok</a:t>
            </a:r>
            <a:r>
              <a:rPr lang="en-US" dirty="0" smtClean="0"/>
              <a:t>", met 'Pythagoras' </a:t>
            </a:r>
            <a:r>
              <a:rPr lang="en-US" dirty="0" err="1" smtClean="0"/>
              <a:t>uit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rekenen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1520" y="6309320"/>
            <a:ext cx="8429694" cy="369332"/>
          </a:xfrm>
          <a:prstGeom prst="rect">
            <a:avLst/>
          </a:prstGeom>
          <a:solidFill>
            <a:srgbClr val="FFFF00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Slingertijd</a:t>
            </a:r>
            <a:r>
              <a:rPr lang="en-US" dirty="0" smtClean="0"/>
              <a:t> </a:t>
            </a:r>
            <a:r>
              <a:rPr lang="en-US" dirty="0" err="1" smtClean="0"/>
              <a:t>bewegende</a:t>
            </a:r>
            <a:r>
              <a:rPr lang="en-US" dirty="0" smtClean="0"/>
              <a:t> </a:t>
            </a:r>
            <a:r>
              <a:rPr lang="en-US" dirty="0" err="1" smtClean="0"/>
              <a:t>klok</a:t>
            </a:r>
            <a:r>
              <a:rPr lang="en-US" dirty="0" smtClean="0"/>
              <a:t> </a:t>
            </a:r>
            <a:r>
              <a:rPr lang="en-US" dirty="0" err="1" smtClean="0"/>
              <a:t>zien</a:t>
            </a:r>
            <a:r>
              <a:rPr lang="en-US" dirty="0" smtClean="0"/>
              <a:t> we </a:t>
            </a:r>
            <a:r>
              <a:rPr lang="en-US" dirty="0" err="1" smtClean="0"/>
              <a:t>trager</a:t>
            </a:r>
            <a:r>
              <a:rPr lang="en-US" dirty="0"/>
              <a:t> </a:t>
            </a:r>
            <a:r>
              <a:rPr lang="en-US" dirty="0" smtClean="0"/>
              <a:t>met </a:t>
            </a:r>
            <a:r>
              <a:rPr lang="en-US" dirty="0" err="1" smtClean="0"/>
              <a:t>een</a:t>
            </a:r>
            <a:r>
              <a:rPr lang="en-US" dirty="0" smtClean="0"/>
              <a:t> factor die de </a:t>
            </a:r>
            <a:r>
              <a:rPr lang="en-US" dirty="0" err="1" smtClean="0"/>
              <a:t>Lorentzfactor</a:t>
            </a:r>
            <a:r>
              <a:rPr lang="en-US" dirty="0" smtClean="0"/>
              <a:t> </a:t>
            </a:r>
            <a:r>
              <a:rPr lang="el-GR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en-US" dirty="0" smtClean="0"/>
              <a:t>  </a:t>
            </a:r>
            <a:r>
              <a:rPr lang="en-US" dirty="0" err="1" smtClean="0"/>
              <a:t>heet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043493" y="4620269"/>
            <a:ext cx="144016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WND 16-12-2017</a:t>
            </a:r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39552" y="1124744"/>
            <a:ext cx="4901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● </a:t>
            </a:r>
            <a:r>
              <a:rPr lang="en-US" dirty="0" err="1" smtClean="0"/>
              <a:t>andere</a:t>
            </a:r>
            <a:r>
              <a:rPr lang="en-US" dirty="0" smtClean="0"/>
              <a:t> </a:t>
            </a:r>
            <a:r>
              <a:rPr lang="en-US" dirty="0" err="1" smtClean="0"/>
              <a:t>klokken</a:t>
            </a:r>
            <a:r>
              <a:rPr lang="en-US" dirty="0" smtClean="0"/>
              <a:t> </a:t>
            </a:r>
            <a:r>
              <a:rPr lang="en-US" dirty="0" err="1" smtClean="0"/>
              <a:t>verschillend</a:t>
            </a:r>
            <a:r>
              <a:rPr lang="en-US" dirty="0" smtClean="0"/>
              <a:t>?  </a:t>
            </a:r>
            <a:r>
              <a:rPr lang="en-US" dirty="0" err="1" smtClean="0"/>
              <a:t>dan</a:t>
            </a:r>
            <a:r>
              <a:rPr lang="en-US" dirty="0" smtClean="0"/>
              <a:t>  </a:t>
            </a:r>
            <a:r>
              <a:rPr lang="en-US" dirty="0" err="1" smtClean="0"/>
              <a:t>onderscheid</a:t>
            </a:r>
            <a:r>
              <a:rPr lang="en-US" dirty="0" smtClean="0"/>
              <a:t>  </a:t>
            </a:r>
          </a:p>
          <a:p>
            <a:r>
              <a:rPr lang="en-US" dirty="0"/>
              <a:t> </a:t>
            </a:r>
            <a:r>
              <a:rPr lang="en-US" dirty="0" smtClean="0"/>
              <a:t>  in </a:t>
            </a:r>
            <a:r>
              <a:rPr lang="en-US" dirty="0" err="1" smtClean="0"/>
              <a:t>referentiestelsels</a:t>
            </a:r>
            <a:r>
              <a:rPr lang="en-US" dirty="0" smtClean="0"/>
              <a:t>. In </a:t>
            </a:r>
            <a:r>
              <a:rPr lang="en-US" dirty="0" err="1" smtClean="0"/>
              <a:t>strijd</a:t>
            </a:r>
            <a:r>
              <a:rPr lang="en-US" dirty="0" smtClean="0"/>
              <a:t> met </a:t>
            </a:r>
            <a:r>
              <a:rPr lang="en-US" dirty="0" err="1" smtClean="0"/>
              <a:t>uitgangspunt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51544" y="1916832"/>
            <a:ext cx="502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● </a:t>
            </a:r>
            <a:r>
              <a:rPr lang="en-US" dirty="0" err="1" smtClean="0"/>
              <a:t>kies</a:t>
            </a:r>
            <a:r>
              <a:rPr lang="en-US" dirty="0" smtClean="0"/>
              <a:t> </a:t>
            </a:r>
            <a:r>
              <a:rPr lang="en-US" dirty="0" err="1" smtClean="0"/>
              <a:t>speciale</a:t>
            </a:r>
            <a:r>
              <a:rPr lang="en-US" dirty="0" smtClean="0"/>
              <a:t> </a:t>
            </a:r>
            <a:r>
              <a:rPr lang="en-US" dirty="0" err="1" smtClean="0"/>
              <a:t>klok</a:t>
            </a:r>
            <a:r>
              <a:rPr lang="en-US" dirty="0" smtClean="0"/>
              <a:t>, de "</a:t>
            </a:r>
            <a:r>
              <a:rPr lang="en-US" dirty="0" err="1" smtClean="0"/>
              <a:t>lichtklok</a:t>
            </a:r>
            <a:r>
              <a:rPr lang="en-US" dirty="0" smtClean="0"/>
              <a:t>", of "</a:t>
            </a:r>
            <a:r>
              <a:rPr lang="en-US" dirty="0" err="1" smtClean="0"/>
              <a:t>lichtslinger</a:t>
            </a:r>
            <a:r>
              <a:rPr lang="en-US" dirty="0" smtClean="0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76951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4" grpId="0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96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-99392"/>
            <a:ext cx="8597279" cy="792088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nl-NL" altLang="en-US" sz="3200" b="1" dirty="0" smtClean="0"/>
              <a:t>tijddilatatie, de Lorentz-factor </a:t>
            </a:r>
            <a:r>
              <a:rPr lang="el-GR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endParaRPr lang="nl-NL" alt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628439"/>
            <a:ext cx="2590748" cy="26296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091975" y="2991582"/>
                <a:ext cx="1568250" cy="9691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smtClean="0">
                        <a:latin typeface="Cambria Math"/>
                      </a:rPr>
                      <m:t>γ</m:t>
                    </m:r>
                  </m:oMath>
                </a14:m>
                <a:r>
                  <a:rPr lang="en-US" sz="2400" dirty="0" smtClean="0"/>
                  <a:t> 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 dirty="0" smtClean="0">
                            <a:latin typeface="Cambria Math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800" i="1" dirty="0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800" b="0" i="1" dirty="0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dirty="0" smtClean="0">
                                <a:latin typeface="Cambria Math"/>
                              </a:rPr>
                              <m:t>1−  </m:t>
                            </m:r>
                            <m:box>
                              <m:boxPr>
                                <m:ctrlPr>
                                  <a:rPr lang="en-US" sz="2800" b="0" i="1" dirty="0" smtClean="0">
                                    <a:latin typeface="Cambria Math"/>
                                  </a:rPr>
                                </m:ctrlPr>
                              </m:boxPr>
                              <m:e>
                                <m:argPr>
                                  <m:argSz m:val="-1"/>
                                </m:argPr>
                                <m:f>
                                  <m:fPr>
                                    <m:ctrlPr>
                                      <a:rPr lang="en-US" sz="2800" b="0" i="1" dirty="0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dirty="0" smtClean="0">
                                        <a:latin typeface="Cambria Math"/>
                                      </a:rPr>
                                      <m:t>𝑣</m:t>
                                    </m:r>
                                    <m:r>
                                      <a:rPr lang="en-US" sz="2800" b="0" i="1" baseline="30000" dirty="0" smtClean="0">
                                        <a:latin typeface="Cambria Math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n-US" sz="2800" b="0" i="1" dirty="0" smtClean="0">
                                        <a:latin typeface="Cambria Math"/>
                                      </a:rPr>
                                      <m:t>𝑐</m:t>
                                    </m:r>
                                    <m:r>
                                      <a:rPr lang="en-US" sz="2800" b="0" i="1" baseline="30000" dirty="0" smtClean="0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box>
                          </m:den>
                        </m:f>
                      </m:e>
                    </m:rad>
                  </m:oMath>
                </a14:m>
                <a:r>
                  <a:rPr lang="en-US" sz="2400" dirty="0" smtClean="0"/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1975" y="2991582"/>
                <a:ext cx="1568250" cy="96917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6288205" y="5806898"/>
            <a:ext cx="24368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oe </a:t>
            </a:r>
            <a:r>
              <a:rPr lang="en-US" dirty="0" err="1" smtClean="0"/>
              <a:t>dichter</a:t>
            </a:r>
            <a:r>
              <a:rPr lang="en-US" dirty="0" smtClean="0"/>
              <a:t> v </a:t>
            </a:r>
            <a:r>
              <a:rPr lang="en-US" dirty="0" err="1" smtClean="0"/>
              <a:t>bij</a:t>
            </a:r>
            <a:r>
              <a:rPr lang="en-US" dirty="0" smtClean="0"/>
              <a:t> c </a:t>
            </a:r>
            <a:r>
              <a:rPr lang="en-US" dirty="0" err="1" smtClean="0"/>
              <a:t>komt</a:t>
            </a:r>
            <a:r>
              <a:rPr lang="en-US" dirty="0" smtClean="0"/>
              <a:t>,</a:t>
            </a:r>
          </a:p>
          <a:p>
            <a:r>
              <a:rPr lang="en-US" dirty="0"/>
              <a:t>d</a:t>
            </a:r>
            <a:r>
              <a:rPr lang="en-US" dirty="0" smtClean="0"/>
              <a:t>es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groter</a:t>
            </a:r>
            <a:r>
              <a:rPr lang="en-US" dirty="0" smtClean="0"/>
              <a:t> </a:t>
            </a:r>
            <a:r>
              <a:rPr lang="en-US" dirty="0" err="1" smtClean="0"/>
              <a:t>wordt</a:t>
            </a:r>
            <a:endParaRPr lang="en-US" dirty="0" smtClean="0"/>
          </a:p>
          <a:p>
            <a:r>
              <a:rPr lang="en-US" dirty="0"/>
              <a:t>d</a:t>
            </a:r>
            <a:r>
              <a:rPr lang="en-US" dirty="0" smtClean="0"/>
              <a:t>e </a:t>
            </a:r>
            <a:r>
              <a:rPr lang="en-US" dirty="0" err="1" smtClean="0"/>
              <a:t>Lorentzfactor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911179" y="3068960"/>
            <a:ext cx="377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endParaRPr lang="en-US" sz="3200" dirty="0"/>
          </a:p>
        </p:txBody>
      </p:sp>
      <p:sp>
        <p:nvSpPr>
          <p:cNvPr id="30" name="TextBox 29"/>
          <p:cNvSpPr txBox="1"/>
          <p:nvPr/>
        </p:nvSpPr>
        <p:spPr>
          <a:xfrm>
            <a:off x="7795722" y="5222123"/>
            <a:ext cx="894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v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76672"/>
            <a:ext cx="5558679" cy="19629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764704"/>
            <a:ext cx="304570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e </a:t>
            </a:r>
            <a:r>
              <a:rPr lang="en-US" dirty="0" err="1" smtClean="0"/>
              <a:t>lichtklok</a:t>
            </a:r>
            <a:r>
              <a:rPr lang="en-US" dirty="0" smtClean="0"/>
              <a:t> in 2 frames</a:t>
            </a:r>
          </a:p>
          <a:p>
            <a:pPr marL="342900" indent="-342900">
              <a:buAutoNum type="arabicPeriod"/>
            </a:pPr>
            <a:r>
              <a:rPr lang="en-US" dirty="0" err="1"/>
              <a:t>s</a:t>
            </a:r>
            <a:r>
              <a:rPr lang="en-US" dirty="0" err="1" smtClean="0"/>
              <a:t>tilstaand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/>
              <a:t>m</a:t>
            </a:r>
            <a:r>
              <a:rPr lang="en-US" dirty="0" smtClean="0"/>
              <a:t>et </a:t>
            </a:r>
            <a:r>
              <a:rPr lang="en-US" dirty="0" err="1" smtClean="0"/>
              <a:t>snelheid</a:t>
            </a:r>
            <a:r>
              <a:rPr lang="en-US" dirty="0" smtClean="0"/>
              <a:t> v</a:t>
            </a:r>
          </a:p>
          <a:p>
            <a:r>
              <a:rPr lang="en-US" dirty="0" err="1"/>
              <a:t>e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 err="1" smtClean="0"/>
              <a:t>toch</a:t>
            </a:r>
            <a:r>
              <a:rPr lang="en-US" dirty="0"/>
              <a:t> </a:t>
            </a:r>
            <a:r>
              <a:rPr lang="en-US" dirty="0" smtClean="0"/>
              <a:t>is de</a:t>
            </a:r>
          </a:p>
          <a:p>
            <a:r>
              <a:rPr lang="en-US" dirty="0" err="1"/>
              <a:t>l</a:t>
            </a:r>
            <a:r>
              <a:rPr lang="en-US" dirty="0" err="1" smtClean="0"/>
              <a:t>ichtsnelheid</a:t>
            </a:r>
            <a:r>
              <a:rPr lang="en-US" dirty="0" smtClean="0"/>
              <a:t> constant in </a:t>
            </a:r>
            <a:r>
              <a:rPr lang="en-US" dirty="0" err="1" smtClean="0"/>
              <a:t>beide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79512" y="2511306"/>
                <a:ext cx="3234155" cy="485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k</a:t>
                </a:r>
                <a:r>
                  <a:rPr lang="en-US" dirty="0" err="1" smtClean="0"/>
                  <a:t>lokperiode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stilstaand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   </m:t>
                    </m:r>
                    <m:r>
                      <m:rPr>
                        <m:sty m:val="p"/>
                      </m:rPr>
                      <a:rPr lang="el-GR" i="1" smtClean="0">
                        <a:latin typeface="Cambria Math"/>
                      </a:rPr>
                      <m:t>Δ</m:t>
                    </m:r>
                    <m:r>
                      <a:rPr lang="en-US" b="0" i="1" smtClean="0">
                        <a:latin typeface="Cambria Math"/>
                      </a:rPr>
                      <m:t>𝑡</m:t>
                    </m:r>
                    <m:r>
                      <a:rPr lang="en-US" b="0" i="1" smtClean="0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  <m:r>
                          <a:rPr lang="en-US" b="0" i="1" smtClean="0">
                            <a:latin typeface="Cambria Math"/>
                          </a:rPr>
                          <m:t>𝐿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𝑐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2511306"/>
                <a:ext cx="3234155" cy="485646"/>
              </a:xfrm>
              <a:prstGeom prst="rect">
                <a:avLst/>
              </a:prstGeom>
              <a:blipFill rotWithShape="1">
                <a:blip r:embed="rId6"/>
                <a:stretch>
                  <a:fillRect l="-1507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79512" y="3068960"/>
                <a:ext cx="3224152" cy="485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k</a:t>
                </a:r>
                <a:r>
                  <a:rPr lang="en-US" dirty="0" err="1" smtClean="0"/>
                  <a:t>lokperiode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bewegend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</a:rPr>
                      <m:t>Δ</m:t>
                    </m:r>
                    <m:r>
                      <a:rPr lang="en-US" b="0" i="1" smtClean="0">
                        <a:latin typeface="Cambria Math"/>
                      </a:rPr>
                      <m:t>𝑡</m:t>
                    </m:r>
                    <m:r>
                      <a:rPr lang="en-US" b="0" i="1" smtClean="0">
                        <a:latin typeface="Cambria Math"/>
                      </a:rPr>
                      <m:t>′= 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  <m:r>
                          <a:rPr lang="en-US" b="0" i="1" smtClean="0">
                            <a:latin typeface="Cambria Math"/>
                          </a:rPr>
                          <m:t>𝐷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𝑐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3068960"/>
                <a:ext cx="3224152" cy="485646"/>
              </a:xfrm>
              <a:prstGeom prst="rect">
                <a:avLst/>
              </a:prstGeom>
              <a:blipFill rotWithShape="1">
                <a:blip r:embed="rId7"/>
                <a:stretch>
                  <a:fillRect l="-1512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224074" y="3591426"/>
                <a:ext cx="40838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D met Pythagoras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>
                        <a:latin typeface="Cambria Math"/>
                      </a:rPr>
                      <m:t>D</m:t>
                    </m:r>
                    <m:r>
                      <a:rPr lang="en-US" b="0" i="1" baseline="30000" smtClean="0">
                        <a:latin typeface="Cambria Math"/>
                      </a:rPr>
                      <m:t>2</m:t>
                    </m:r>
                    <m:r>
                      <a:rPr lang="en-US" b="0" i="1" smtClean="0">
                        <a:latin typeface="Cambria Math"/>
                      </a:rPr>
                      <m:t> =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½</m:t>
                        </m:r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/>
                          </a:rPr>
                          <m:t>Δ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𝑡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b="0" i="1" baseline="30000" smtClean="0">
                        <a:latin typeface="Cambria Math"/>
                      </a:rPr>
                      <m:t>2</m:t>
                    </m:r>
                    <m:r>
                      <a:rPr lang="en-US" b="0" i="1" smtClean="0">
                        <a:latin typeface="Cambria Math"/>
                      </a:rPr>
                      <m:t>+</m:t>
                    </m:r>
                    <m:r>
                      <a:rPr lang="en-US" b="0" i="1" smtClean="0">
                        <a:latin typeface="Cambria Math"/>
                      </a:rPr>
                      <m:t>𝐿</m:t>
                    </m:r>
                    <m:r>
                      <a:rPr lang="en-US" b="0" i="1" baseline="30000" smtClean="0">
                        <a:latin typeface="Cambria Math"/>
                      </a:rPr>
                      <m:t>2</m:t>
                    </m:r>
                    <m:r>
                      <a:rPr lang="en-US" b="0" i="1" smtClean="0">
                        <a:latin typeface="Cambria Math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74" y="3591426"/>
                <a:ext cx="4083810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134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229997" y="4005064"/>
            <a:ext cx="3939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dan</a:t>
            </a:r>
            <a:r>
              <a:rPr lang="en-US" dirty="0" smtClean="0"/>
              <a:t> is de </a:t>
            </a:r>
            <a:r>
              <a:rPr lang="en-US" dirty="0" err="1" smtClean="0"/>
              <a:t>verhouding</a:t>
            </a:r>
            <a:r>
              <a:rPr lang="en-US" dirty="0" smtClean="0"/>
              <a:t> in de </a:t>
            </a:r>
            <a:r>
              <a:rPr lang="en-US" dirty="0" err="1" smtClean="0"/>
              <a:t>klokperiodes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9512" y="4509120"/>
                <a:ext cx="3982116" cy="1076770"/>
              </a:xfrm>
              <a:prstGeom prst="rect">
                <a:avLst/>
              </a:prstGeom>
              <a:solidFill>
                <a:srgbClr val="FFFF00"/>
              </a:solidFill>
              <a:ln w="3175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/>
                            </a:rPr>
                            <m:t>Δ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′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/>
                            </a:rPr>
                            <m:t>Δ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sz="2000" b="0" i="1" smtClean="0">
                          <a:latin typeface="Cambria Math"/>
                        </a:rPr>
                        <m:t>= 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1− </m:t>
                              </m:r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𝑣</m:t>
                                  </m:r>
                                  <m:r>
                                    <a:rPr lang="en-US" sz="2000" b="0" i="1" baseline="30000" smtClean="0"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𝑐</m:t>
                                  </m:r>
                                  <m:r>
                                    <a:rPr lang="en-US" sz="2000" b="0" i="1" baseline="30000" smtClean="0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 </m:t>
                                  </m:r>
                                </m:den>
                              </m:f>
                            </m:e>
                          </m:rad>
                        </m:den>
                      </m:f>
                      <m:r>
                        <a:rPr lang="en-US" sz="2000" b="0" i="0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</a:rPr>
                        <m:t>Lorentzfactor</m:t>
                      </m:r>
                      <m:r>
                        <m:rPr>
                          <m:nor/>
                        </m:rPr>
                        <a:rPr lang="en-US" sz="2000" b="1" i="0" smtClean="0"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l-GR" alt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γ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4509120"/>
                <a:ext cx="3982116" cy="107677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 w="317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179512" y="5733256"/>
            <a:ext cx="5288051" cy="369332"/>
          </a:xfrm>
          <a:prstGeom prst="rect">
            <a:avLst/>
          </a:prstGeom>
          <a:solidFill>
            <a:srgbClr val="FFFF00"/>
          </a:solidFill>
          <a:ln w="317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reizende</a:t>
            </a:r>
            <a:r>
              <a:rPr lang="en-US" dirty="0" smtClean="0"/>
              <a:t> </a:t>
            </a:r>
            <a:r>
              <a:rPr lang="en-US" dirty="0" err="1" smtClean="0"/>
              <a:t>klok</a:t>
            </a:r>
            <a:r>
              <a:rPr lang="en-US" dirty="0" smtClean="0"/>
              <a:t> </a:t>
            </a:r>
            <a:r>
              <a:rPr lang="en-US" dirty="0" err="1" smtClean="0"/>
              <a:t>tikt</a:t>
            </a:r>
            <a:r>
              <a:rPr lang="en-US" dirty="0" smtClean="0"/>
              <a:t> </a:t>
            </a:r>
            <a:r>
              <a:rPr lang="en-US" dirty="0" err="1" smtClean="0"/>
              <a:t>langzamer</a:t>
            </a:r>
            <a:r>
              <a:rPr lang="en-US" dirty="0" smtClean="0"/>
              <a:t> </a:t>
            </a:r>
            <a:r>
              <a:rPr lang="en-US" dirty="0" err="1" smtClean="0"/>
              <a:t>vgl</a:t>
            </a:r>
            <a:r>
              <a:rPr lang="en-US" dirty="0" smtClean="0"/>
              <a:t> met de </a:t>
            </a:r>
            <a:r>
              <a:rPr lang="en-US" dirty="0" err="1" smtClean="0"/>
              <a:t>thuisblijver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WND 16-12-2017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68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20" grpId="0"/>
      <p:bldP spid="30" grpId="0"/>
      <p:bldP spid="3" grpId="0"/>
      <p:bldP spid="4" grpId="0"/>
      <p:bldP spid="26" grpId="0"/>
      <p:bldP spid="27" grpId="0"/>
      <p:bldP spid="28" grpId="0"/>
      <p:bldP spid="7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39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Lorentz-transformaties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WND 16-12-2017</a:t>
            </a:r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971600" y="1988840"/>
            <a:ext cx="6238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● </a:t>
            </a:r>
            <a:r>
              <a:rPr lang="en-US" dirty="0" err="1" smtClean="0"/>
              <a:t>Teken</a:t>
            </a:r>
            <a:r>
              <a:rPr lang="en-US" dirty="0" smtClean="0"/>
              <a:t> de </a:t>
            </a:r>
            <a:r>
              <a:rPr lang="en-US" dirty="0" err="1" smtClean="0"/>
              <a:t>assen</a:t>
            </a:r>
            <a:r>
              <a:rPr lang="en-US" dirty="0" smtClean="0"/>
              <a:t> </a:t>
            </a:r>
            <a:r>
              <a:rPr lang="en-US" dirty="0" err="1" smtClean="0"/>
              <a:t>v.h</a:t>
            </a:r>
            <a:r>
              <a:rPr lang="en-US" dirty="0" smtClean="0"/>
              <a:t>. </a:t>
            </a:r>
            <a:r>
              <a:rPr lang="en-US" dirty="0" err="1" smtClean="0"/>
              <a:t>bewegend</a:t>
            </a:r>
            <a:r>
              <a:rPr lang="en-US" dirty="0" smtClean="0"/>
              <a:t> (accent)  </a:t>
            </a:r>
            <a:r>
              <a:rPr lang="en-US" dirty="0" err="1" smtClean="0"/>
              <a:t>systeem</a:t>
            </a:r>
            <a:r>
              <a:rPr lang="en-US" dirty="0" smtClean="0"/>
              <a:t> in </a:t>
            </a:r>
            <a:r>
              <a:rPr lang="en-US" dirty="0" err="1" smtClean="0"/>
              <a:t>rustsysteem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92898" y="2780928"/>
            <a:ext cx="6464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● </a:t>
            </a:r>
            <a:r>
              <a:rPr lang="en-US" dirty="0" err="1" smtClean="0"/>
              <a:t>x'as</a:t>
            </a:r>
            <a:r>
              <a:rPr lang="en-US" dirty="0" smtClean="0"/>
              <a:t> =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punten</a:t>
            </a:r>
            <a:r>
              <a:rPr lang="en-US" dirty="0" smtClean="0"/>
              <a:t> t'= 0 = </a:t>
            </a:r>
            <a:r>
              <a:rPr lang="en-US" dirty="0" err="1"/>
              <a:t>a</a:t>
            </a:r>
            <a:r>
              <a:rPr lang="en-US" dirty="0" err="1" smtClean="0"/>
              <a:t>lle</a:t>
            </a:r>
            <a:r>
              <a:rPr lang="en-US" dirty="0" smtClean="0"/>
              <a:t> </a:t>
            </a:r>
            <a:r>
              <a:rPr lang="en-US" dirty="0" err="1" smtClean="0"/>
              <a:t>punten</a:t>
            </a:r>
            <a:r>
              <a:rPr lang="en-US" dirty="0" smtClean="0"/>
              <a:t> </a:t>
            </a:r>
            <a:r>
              <a:rPr lang="en-US" dirty="0" err="1" smtClean="0"/>
              <a:t>gelijktijdig</a:t>
            </a:r>
            <a:r>
              <a:rPr lang="en-US" dirty="0" smtClean="0"/>
              <a:t> met de </a:t>
            </a:r>
            <a:r>
              <a:rPr lang="en-US" dirty="0" err="1" smtClean="0"/>
              <a:t>oorsprong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10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39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36849" y="44624"/>
            <a:ext cx="8511615" cy="1728192"/>
          </a:xfrm>
          <a:noFill/>
        </p:spPr>
        <p:txBody>
          <a:bodyPr>
            <a:normAutofit/>
          </a:bodyPr>
          <a:lstStyle/>
          <a:p>
            <a:r>
              <a:rPr lang="nl-NL" altLang="en-US" sz="2200" b="1" dirty="0" smtClean="0"/>
              <a:t>Inleiding </a:t>
            </a:r>
            <a:r>
              <a:rPr lang="nl-NL" altLang="en-US" sz="2200" b="1" dirty="0" err="1" smtClean="0"/>
              <a:t>Lorentz-transformatie</a:t>
            </a:r>
            <a:r>
              <a:rPr lang="nl-NL" altLang="en-US" sz="2200" b="1" dirty="0"/>
              <a:t/>
            </a:r>
            <a:br>
              <a:rPr lang="nl-NL" altLang="en-US" sz="2200" b="1" dirty="0"/>
            </a:br>
            <a:r>
              <a:rPr lang="nl-NL" altLang="en-US" sz="3200" b="1" dirty="0" smtClean="0"/>
              <a:t>gelijktijdigheid in rustsysteem</a:t>
            </a:r>
            <a:br>
              <a:rPr lang="nl-NL" altLang="en-US" sz="3200" b="1" dirty="0" smtClean="0"/>
            </a:br>
            <a:endParaRPr lang="nl-NL" alt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181387"/>
            <a:ext cx="2292498" cy="225024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419872" y="2564904"/>
            <a:ext cx="936104" cy="5040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275856" y="3212976"/>
            <a:ext cx="782017" cy="3455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059832" y="3212976"/>
            <a:ext cx="642193" cy="64807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3702025" y="3212976"/>
            <a:ext cx="653952" cy="64807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702025" y="2564904"/>
            <a:ext cx="0" cy="1512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702025" y="2047624"/>
            <a:ext cx="2954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w</a:t>
            </a:r>
            <a:r>
              <a:rPr lang="en-US" sz="1400" dirty="0" err="1" smtClean="0"/>
              <a:t>ereldlijn</a:t>
            </a:r>
            <a:r>
              <a:rPr lang="en-US" sz="1400" dirty="0" smtClean="0"/>
              <a:t> </a:t>
            </a:r>
            <a:r>
              <a:rPr lang="en-US" sz="1400" dirty="0" err="1" smtClean="0"/>
              <a:t>waarnemer</a:t>
            </a:r>
            <a:r>
              <a:rPr lang="en-US" sz="1400" dirty="0" smtClean="0"/>
              <a:t> W in </a:t>
            </a:r>
            <a:r>
              <a:rPr lang="en-US" sz="1400" dirty="0" err="1" smtClean="0"/>
              <a:t>ruststelsel</a:t>
            </a:r>
            <a:endParaRPr lang="en-US" sz="1400" dirty="0" smtClean="0"/>
          </a:p>
          <a:p>
            <a:r>
              <a:rPr lang="en-US" sz="1400" dirty="0"/>
              <a:t>o</a:t>
            </a:r>
            <a:r>
              <a:rPr lang="en-US" sz="1400" dirty="0" smtClean="0"/>
              <a:t>p de </a:t>
            </a:r>
            <a:r>
              <a:rPr lang="en-US" sz="1400" dirty="0" err="1" smtClean="0"/>
              <a:t>helft</a:t>
            </a:r>
            <a:r>
              <a:rPr lang="en-US" sz="1400" dirty="0" smtClean="0"/>
              <a:t> van de </a:t>
            </a:r>
            <a:r>
              <a:rPr lang="en-US" sz="1400" dirty="0" err="1" smtClean="0"/>
              <a:t>trein</a:t>
            </a:r>
            <a:endParaRPr lang="en-US" sz="14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3059832" y="3068960"/>
            <a:ext cx="0" cy="1512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355977" y="3117148"/>
            <a:ext cx="0" cy="1512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151428" y="4581128"/>
            <a:ext cx="212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w</a:t>
            </a:r>
            <a:r>
              <a:rPr lang="en-US" sz="1400" dirty="0" err="1" smtClean="0"/>
              <a:t>ereldlijn</a:t>
            </a:r>
            <a:r>
              <a:rPr lang="en-US" sz="1400" dirty="0" smtClean="0"/>
              <a:t> </a:t>
            </a:r>
            <a:r>
              <a:rPr lang="en-US" sz="1400" dirty="0" err="1" smtClean="0"/>
              <a:t>achterkant</a:t>
            </a:r>
            <a:r>
              <a:rPr lang="en-US" sz="1400" dirty="0" smtClean="0"/>
              <a:t> </a:t>
            </a:r>
            <a:r>
              <a:rPr lang="en-US" sz="1400" dirty="0" err="1" smtClean="0"/>
              <a:t>trein</a:t>
            </a:r>
            <a:endParaRPr lang="en-US" sz="1400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4310406" y="4629316"/>
            <a:ext cx="1986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w</a:t>
            </a:r>
            <a:r>
              <a:rPr lang="en-US" sz="1400" dirty="0" err="1" smtClean="0"/>
              <a:t>ereldlijn</a:t>
            </a:r>
            <a:r>
              <a:rPr lang="en-US" sz="1400" dirty="0" smtClean="0"/>
              <a:t> </a:t>
            </a:r>
            <a:r>
              <a:rPr lang="en-US" sz="1400" dirty="0" err="1" smtClean="0"/>
              <a:t>voorkant</a:t>
            </a:r>
            <a:r>
              <a:rPr lang="en-US" sz="1400" dirty="0" smtClean="0"/>
              <a:t> </a:t>
            </a:r>
            <a:r>
              <a:rPr lang="en-US" sz="1400" dirty="0" err="1" smtClean="0"/>
              <a:t>trein</a:t>
            </a:r>
            <a:endParaRPr lang="en-US" sz="1400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2900431" y="3892406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358055" y="389579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463656" y="2862512"/>
            <a:ext cx="3428824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en</a:t>
            </a:r>
            <a:r>
              <a:rPr lang="en-US" dirty="0" smtClean="0"/>
              <a:t> B </a:t>
            </a:r>
            <a:r>
              <a:rPr lang="en-US" dirty="0" err="1" smtClean="0"/>
              <a:t>gelijktijd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W </a:t>
            </a:r>
            <a:r>
              <a:rPr lang="en-US" dirty="0" err="1" smtClean="0"/>
              <a:t>als</a:t>
            </a:r>
            <a:endParaRPr lang="en-US" dirty="0" smtClean="0"/>
          </a:p>
          <a:p>
            <a:r>
              <a:rPr lang="en-US" dirty="0" err="1"/>
              <a:t>e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lichtstraal</a:t>
            </a:r>
            <a:r>
              <a:rPr lang="en-US" dirty="0" smtClean="0"/>
              <a:t> van O </a:t>
            </a:r>
            <a:r>
              <a:rPr lang="en-US" dirty="0" err="1" smtClean="0"/>
              <a:t>en</a:t>
            </a:r>
            <a:r>
              <a:rPr lang="en-US" dirty="0" smtClean="0"/>
              <a:t> van A</a:t>
            </a:r>
          </a:p>
          <a:p>
            <a:r>
              <a:rPr lang="en-US" dirty="0" smtClean="0"/>
              <a:t>hem op </a:t>
            </a:r>
            <a:r>
              <a:rPr lang="en-US" dirty="0" err="1" smtClean="0"/>
              <a:t>hetzelfde</a:t>
            </a:r>
            <a:r>
              <a:rPr lang="en-US" dirty="0" smtClean="0"/>
              <a:t> moment </a:t>
            </a:r>
            <a:r>
              <a:rPr lang="en-US" dirty="0" err="1" smtClean="0"/>
              <a:t>treffen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gebeurtenis</a:t>
            </a:r>
            <a:r>
              <a:rPr lang="en-US" dirty="0" smtClean="0"/>
              <a:t> 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392325" y="2884294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00431" y="3068960"/>
            <a:ext cx="577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x=c t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51920" y="3068960"/>
            <a:ext cx="1561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x=-c </a:t>
            </a:r>
            <a:r>
              <a:rPr lang="en-US" sz="1600" dirty="0" err="1" smtClean="0">
                <a:solidFill>
                  <a:srgbClr val="FF0000"/>
                </a:solidFill>
              </a:rPr>
              <a:t>t+konstante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01818" y="4955177"/>
            <a:ext cx="38777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lijnen</a:t>
            </a:r>
            <a:r>
              <a:rPr lang="en-US" sz="1600" dirty="0" smtClean="0"/>
              <a:t> met </a:t>
            </a:r>
            <a:r>
              <a:rPr lang="en-US" sz="1600" dirty="0" err="1" smtClean="0"/>
              <a:t>helling</a:t>
            </a:r>
            <a:r>
              <a:rPr lang="en-US" sz="1600" dirty="0" smtClean="0"/>
              <a:t> 45 </a:t>
            </a:r>
            <a:r>
              <a:rPr lang="en-US" sz="1600" dirty="0" err="1" smtClean="0"/>
              <a:t>graden</a:t>
            </a:r>
            <a:r>
              <a:rPr lang="en-US" sz="1600" dirty="0" smtClean="0"/>
              <a:t> </a:t>
            </a:r>
            <a:r>
              <a:rPr lang="en-US" sz="1600" dirty="0" err="1" smtClean="0"/>
              <a:t>naar</a:t>
            </a:r>
            <a:r>
              <a:rPr lang="en-US" sz="1600" dirty="0" smtClean="0"/>
              <a:t>  links </a:t>
            </a:r>
            <a:r>
              <a:rPr lang="en-US" sz="1600" dirty="0" err="1" smtClean="0"/>
              <a:t>zijn</a:t>
            </a:r>
            <a:endParaRPr lang="en-US" sz="1600" dirty="0" smtClean="0"/>
          </a:p>
          <a:p>
            <a:r>
              <a:rPr lang="en-US" sz="1600" dirty="0" smtClean="0"/>
              <a:t>x=-c </a:t>
            </a:r>
            <a:r>
              <a:rPr lang="en-US" sz="1600" dirty="0" err="1" smtClean="0"/>
              <a:t>t+konstante</a:t>
            </a:r>
            <a:endParaRPr lang="en-US" sz="1600" dirty="0" smtClean="0"/>
          </a:p>
          <a:p>
            <a:r>
              <a:rPr lang="en-US" sz="1600" dirty="0" err="1"/>
              <a:t>g</a:t>
            </a:r>
            <a:r>
              <a:rPr lang="en-US" sz="1600" dirty="0" err="1" smtClean="0"/>
              <a:t>aat</a:t>
            </a:r>
            <a:r>
              <a:rPr lang="en-US" sz="1600" dirty="0" smtClean="0"/>
              <a:t> door het punt A ( t=0, x=2L)</a:t>
            </a:r>
          </a:p>
          <a:p>
            <a:r>
              <a:rPr lang="en-US" sz="1600" dirty="0" err="1" smtClean="0"/>
              <a:t>dus</a:t>
            </a:r>
            <a:r>
              <a:rPr lang="en-US" sz="1600" dirty="0" smtClean="0"/>
              <a:t>  </a:t>
            </a:r>
            <a:r>
              <a:rPr lang="en-US" sz="1600" dirty="0" err="1" smtClean="0"/>
              <a:t>konstante</a:t>
            </a:r>
            <a:r>
              <a:rPr lang="en-US" sz="1600" dirty="0" smtClean="0"/>
              <a:t>=2L </a:t>
            </a:r>
            <a:r>
              <a:rPr lang="en-US" sz="1600" dirty="0" err="1" smtClean="0"/>
              <a:t>en</a:t>
            </a:r>
            <a:r>
              <a:rPr lang="en-US" sz="1600" dirty="0" smtClean="0"/>
              <a:t> de </a:t>
            </a:r>
            <a:r>
              <a:rPr lang="en-US" sz="1600" dirty="0" err="1" smtClean="0"/>
              <a:t>grafiek</a:t>
            </a:r>
            <a:r>
              <a:rPr lang="en-US" sz="1600" dirty="0" smtClean="0"/>
              <a:t> van de </a:t>
            </a:r>
            <a:r>
              <a:rPr lang="en-US" sz="1600" dirty="0" err="1" smtClean="0"/>
              <a:t>lijn</a:t>
            </a:r>
            <a:r>
              <a:rPr lang="en-US" sz="1600" dirty="0" smtClean="0"/>
              <a:t> is</a:t>
            </a:r>
          </a:p>
          <a:p>
            <a:r>
              <a:rPr lang="en-US" sz="1600" dirty="0"/>
              <a:t>x</a:t>
            </a:r>
            <a:r>
              <a:rPr lang="en-US" sz="1600" dirty="0" smtClean="0"/>
              <a:t>=-</a:t>
            </a:r>
            <a:r>
              <a:rPr lang="en-US" sz="1600" dirty="0" err="1" smtClean="0"/>
              <a:t>ct</a:t>
            </a:r>
            <a:r>
              <a:rPr lang="en-US" sz="1600" dirty="0" smtClean="0"/>
              <a:t> + 2L</a:t>
            </a:r>
            <a:endParaRPr lang="en-US" sz="1600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3068907" y="4265122"/>
            <a:ext cx="1241499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76" name="TextBox 24575"/>
          <p:cNvSpPr txBox="1"/>
          <p:nvPr/>
        </p:nvSpPr>
        <p:spPr>
          <a:xfrm>
            <a:off x="3629533" y="4054124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99FF"/>
                </a:solidFill>
              </a:rPr>
              <a:t>2L</a:t>
            </a:r>
            <a:endParaRPr lang="en-US" dirty="0">
              <a:solidFill>
                <a:srgbClr val="3399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WND 16-12-2017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92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96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36849" y="44624"/>
            <a:ext cx="8511615" cy="936104"/>
          </a:xfrm>
          <a:noFill/>
        </p:spPr>
        <p:txBody>
          <a:bodyPr>
            <a:normAutofit/>
          </a:bodyPr>
          <a:lstStyle/>
          <a:p>
            <a:r>
              <a:rPr lang="nl-NL" altLang="en-US" sz="2700" b="1" dirty="0" smtClean="0"/>
              <a:t>Lijnen van gelijktijdigheid</a:t>
            </a:r>
            <a:br>
              <a:rPr lang="nl-NL" altLang="en-US" sz="2700" b="1" dirty="0" smtClean="0"/>
            </a:br>
            <a:r>
              <a:rPr lang="nl-NL" altLang="en-US" sz="2700" b="1" dirty="0" smtClean="0"/>
              <a:t>van een bewegend systeem getekend in rustsysteem</a:t>
            </a:r>
            <a:endParaRPr lang="nl-NL" altLang="en-US" sz="27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2" y="1196752"/>
            <a:ext cx="2372088" cy="25849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214" y="3645024"/>
            <a:ext cx="212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w</a:t>
            </a:r>
            <a:r>
              <a:rPr lang="en-US" sz="1400" dirty="0" err="1" smtClean="0"/>
              <a:t>ereldlijn</a:t>
            </a:r>
            <a:r>
              <a:rPr lang="en-US" sz="1400" dirty="0" smtClean="0"/>
              <a:t> </a:t>
            </a:r>
            <a:r>
              <a:rPr lang="en-US" sz="1400" dirty="0" err="1" smtClean="0"/>
              <a:t>achterkant</a:t>
            </a:r>
            <a:r>
              <a:rPr lang="en-US" sz="1400" dirty="0" smtClean="0"/>
              <a:t> </a:t>
            </a:r>
            <a:r>
              <a:rPr lang="en-US" sz="1400" dirty="0" err="1" smtClean="0"/>
              <a:t>trein</a:t>
            </a:r>
            <a:endParaRPr lang="en-US" sz="14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785294" y="3933056"/>
            <a:ext cx="1986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w</a:t>
            </a:r>
            <a:r>
              <a:rPr lang="en-US" sz="1400" dirty="0" err="1" smtClean="0"/>
              <a:t>ereldlijn</a:t>
            </a:r>
            <a:r>
              <a:rPr lang="en-US" sz="1400" dirty="0" smtClean="0"/>
              <a:t> </a:t>
            </a:r>
            <a:r>
              <a:rPr lang="en-US" sz="1400" dirty="0" err="1" smtClean="0"/>
              <a:t>voorkant</a:t>
            </a:r>
            <a:r>
              <a:rPr lang="en-US" sz="1400" dirty="0" smtClean="0"/>
              <a:t> </a:t>
            </a:r>
            <a:r>
              <a:rPr lang="en-US" sz="1400" dirty="0" err="1" smtClean="0"/>
              <a:t>trein</a:t>
            </a:r>
            <a:endParaRPr lang="en-US" sz="14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179512" y="4221088"/>
            <a:ext cx="1918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w</a:t>
            </a:r>
            <a:r>
              <a:rPr lang="en-US" sz="1400" dirty="0" err="1" smtClean="0"/>
              <a:t>ereldlijn</a:t>
            </a:r>
            <a:r>
              <a:rPr lang="en-US" sz="1400" dirty="0" smtClean="0"/>
              <a:t> </a:t>
            </a:r>
            <a:r>
              <a:rPr lang="en-US" sz="1400" dirty="0" err="1" smtClean="0"/>
              <a:t>waarnemer</a:t>
            </a:r>
            <a:endParaRPr lang="en-US" sz="1400" dirty="0" smtClean="0"/>
          </a:p>
          <a:p>
            <a:r>
              <a:rPr lang="en-US" sz="1400" dirty="0"/>
              <a:t>o</a:t>
            </a:r>
            <a:r>
              <a:rPr lang="en-US" sz="1400" dirty="0" smtClean="0"/>
              <a:t>p de </a:t>
            </a:r>
            <a:r>
              <a:rPr lang="en-US" sz="1400" dirty="0" err="1" smtClean="0"/>
              <a:t>helft</a:t>
            </a:r>
            <a:r>
              <a:rPr lang="en-US" sz="1400" dirty="0" smtClean="0"/>
              <a:t> van de </a:t>
            </a:r>
            <a:r>
              <a:rPr lang="en-US" sz="1400" dirty="0" err="1" smtClean="0"/>
              <a:t>trein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3951088" y="2699628"/>
            <a:ext cx="2968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39552" y="1697565"/>
            <a:ext cx="2145686" cy="2019467"/>
            <a:chOff x="539552" y="2522669"/>
            <a:chExt cx="2145686" cy="2019467"/>
          </a:xfrm>
        </p:grpSpPr>
        <p:sp>
          <p:nvSpPr>
            <p:cNvPr id="31" name="TextBox 30"/>
            <p:cNvSpPr txBox="1"/>
            <p:nvPr/>
          </p:nvSpPr>
          <p:spPr>
            <a:xfrm>
              <a:off x="539552" y="2524408"/>
              <a:ext cx="5838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3399FF"/>
                  </a:solidFill>
                </a:rPr>
                <a:t>x=v t</a:t>
              </a:r>
              <a:endParaRPr lang="en-US" sz="1600" dirty="0">
                <a:solidFill>
                  <a:srgbClr val="3399FF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115616" y="2522669"/>
              <a:ext cx="790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3399FF"/>
                  </a:solidFill>
                </a:rPr>
                <a:t>x=v t+1</a:t>
              </a:r>
              <a:endParaRPr lang="en-US" sz="1600" dirty="0">
                <a:solidFill>
                  <a:srgbClr val="3399FF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894637" y="2554632"/>
              <a:ext cx="790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3399FF"/>
                  </a:solidFill>
                </a:rPr>
                <a:t>x=v t+2</a:t>
              </a:r>
              <a:endParaRPr lang="en-US" sz="1600" dirty="0">
                <a:solidFill>
                  <a:srgbClr val="3399FF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653138" y="4077072"/>
              <a:ext cx="1241499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1090310" y="4172804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3399FF"/>
                  </a:solidFill>
                </a:rPr>
                <a:t>2L</a:t>
              </a:r>
              <a:endParaRPr lang="en-US" dirty="0">
                <a:solidFill>
                  <a:srgbClr val="3399FF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483286" y="908720"/>
            <a:ext cx="1795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99FF"/>
                </a:solidFill>
              </a:rPr>
              <a:t>we </a:t>
            </a:r>
            <a:r>
              <a:rPr lang="en-US" sz="1600" dirty="0" err="1" smtClean="0">
                <a:solidFill>
                  <a:srgbClr val="3399FF"/>
                </a:solidFill>
              </a:rPr>
              <a:t>kiezen</a:t>
            </a:r>
            <a:r>
              <a:rPr lang="en-US" sz="1600" dirty="0" smtClean="0">
                <a:solidFill>
                  <a:srgbClr val="3399FF"/>
                </a:solidFill>
              </a:rPr>
              <a:t> even L=1</a:t>
            </a:r>
            <a:endParaRPr lang="en-US" sz="1600" dirty="0">
              <a:solidFill>
                <a:srgbClr val="3399FF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831459" y="2719937"/>
            <a:ext cx="140141" cy="99709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1906218" y="2884294"/>
            <a:ext cx="192089" cy="114662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1273887" y="2825195"/>
            <a:ext cx="192089" cy="157377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WND 16-12-2017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16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39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36849" y="44624"/>
            <a:ext cx="8511615" cy="936104"/>
          </a:xfrm>
          <a:noFill/>
        </p:spPr>
        <p:txBody>
          <a:bodyPr>
            <a:normAutofit/>
          </a:bodyPr>
          <a:lstStyle/>
          <a:p>
            <a:r>
              <a:rPr lang="nl-NL" altLang="en-US" sz="2700" b="1" dirty="0" smtClean="0"/>
              <a:t>Lijnen van gelijktijdigheid</a:t>
            </a:r>
            <a:br>
              <a:rPr lang="nl-NL" altLang="en-US" sz="2700" b="1" dirty="0" smtClean="0"/>
            </a:br>
            <a:r>
              <a:rPr lang="nl-NL" altLang="en-US" sz="2700" b="1" dirty="0" smtClean="0"/>
              <a:t>van een bewegend systeem getekend in rustsysteem</a:t>
            </a:r>
            <a:endParaRPr lang="nl-NL" altLang="en-US" sz="27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2" y="1196752"/>
            <a:ext cx="2372088" cy="25849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214" y="3645024"/>
            <a:ext cx="212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w</a:t>
            </a:r>
            <a:r>
              <a:rPr lang="en-US" sz="1400" dirty="0" err="1" smtClean="0"/>
              <a:t>ereldlijn</a:t>
            </a:r>
            <a:r>
              <a:rPr lang="en-US" sz="1400" dirty="0" smtClean="0"/>
              <a:t> </a:t>
            </a:r>
            <a:r>
              <a:rPr lang="en-US" sz="1400" dirty="0" err="1" smtClean="0"/>
              <a:t>achterkant</a:t>
            </a:r>
            <a:r>
              <a:rPr lang="en-US" sz="1400" dirty="0" smtClean="0"/>
              <a:t> </a:t>
            </a:r>
            <a:r>
              <a:rPr lang="en-US" sz="1400" dirty="0" err="1" smtClean="0"/>
              <a:t>trein</a:t>
            </a:r>
            <a:endParaRPr lang="en-US" sz="14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785294" y="3933056"/>
            <a:ext cx="1986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w</a:t>
            </a:r>
            <a:r>
              <a:rPr lang="en-US" sz="1400" dirty="0" err="1" smtClean="0"/>
              <a:t>ereldlijn</a:t>
            </a:r>
            <a:r>
              <a:rPr lang="en-US" sz="1400" dirty="0" smtClean="0"/>
              <a:t> </a:t>
            </a:r>
            <a:r>
              <a:rPr lang="en-US" sz="1400" dirty="0" err="1" smtClean="0"/>
              <a:t>voorkant</a:t>
            </a:r>
            <a:r>
              <a:rPr lang="en-US" sz="1400" dirty="0" smtClean="0"/>
              <a:t> </a:t>
            </a:r>
            <a:r>
              <a:rPr lang="en-US" sz="1400" dirty="0" err="1" smtClean="0"/>
              <a:t>trein</a:t>
            </a:r>
            <a:endParaRPr lang="en-US" sz="14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179512" y="4221088"/>
            <a:ext cx="1918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w</a:t>
            </a:r>
            <a:r>
              <a:rPr lang="en-US" sz="1400" dirty="0" err="1" smtClean="0"/>
              <a:t>ereldlijn</a:t>
            </a:r>
            <a:r>
              <a:rPr lang="en-US" sz="1400" dirty="0" smtClean="0"/>
              <a:t> </a:t>
            </a:r>
            <a:r>
              <a:rPr lang="en-US" sz="1400" dirty="0" err="1" smtClean="0"/>
              <a:t>waarnemer</a:t>
            </a:r>
            <a:endParaRPr lang="en-US" sz="1400" dirty="0" smtClean="0"/>
          </a:p>
          <a:p>
            <a:r>
              <a:rPr lang="en-US" sz="1400" dirty="0"/>
              <a:t>o</a:t>
            </a:r>
            <a:r>
              <a:rPr lang="en-US" sz="1400" dirty="0" smtClean="0"/>
              <a:t>p de </a:t>
            </a:r>
            <a:r>
              <a:rPr lang="en-US" sz="1400" dirty="0" err="1" smtClean="0"/>
              <a:t>helft</a:t>
            </a:r>
            <a:r>
              <a:rPr lang="en-US" sz="1400" dirty="0" smtClean="0"/>
              <a:t> van de </a:t>
            </a:r>
            <a:r>
              <a:rPr lang="en-US" sz="1400" dirty="0" err="1" smtClean="0"/>
              <a:t>trein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3951088" y="2699628"/>
            <a:ext cx="2968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24128" y="1052736"/>
            <a:ext cx="2308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● O </a:t>
            </a:r>
            <a:r>
              <a:rPr lang="en-US" sz="1400" dirty="0" err="1" smtClean="0"/>
              <a:t>en</a:t>
            </a:r>
            <a:r>
              <a:rPr lang="en-US" sz="1400" dirty="0" smtClean="0"/>
              <a:t> A </a:t>
            </a:r>
            <a:r>
              <a:rPr lang="en-US" sz="1400" dirty="0" err="1" smtClean="0"/>
              <a:t>zijn</a:t>
            </a:r>
            <a:r>
              <a:rPr lang="en-US" sz="1400" dirty="0" smtClean="0"/>
              <a:t> </a:t>
            </a:r>
            <a:r>
              <a:rPr lang="en-US" sz="1400" dirty="0" err="1" smtClean="0"/>
              <a:t>gelijktijdig</a:t>
            </a:r>
            <a:r>
              <a:rPr lang="en-US" sz="1400" dirty="0" smtClean="0"/>
              <a:t> </a:t>
            </a:r>
            <a:r>
              <a:rPr lang="en-US" sz="1400" dirty="0" err="1" smtClean="0"/>
              <a:t>voor</a:t>
            </a:r>
            <a:endParaRPr lang="en-US" sz="1400" dirty="0" smtClean="0"/>
          </a:p>
          <a:p>
            <a:r>
              <a:rPr lang="en-US" sz="1400" dirty="0" smtClean="0"/>
              <a:t>de </a:t>
            </a:r>
            <a:r>
              <a:rPr lang="en-US" sz="1400" dirty="0" err="1" smtClean="0"/>
              <a:t>waarnemer</a:t>
            </a:r>
            <a:r>
              <a:rPr lang="en-US" sz="1400" dirty="0" smtClean="0"/>
              <a:t> in het </a:t>
            </a:r>
            <a:r>
              <a:rPr lang="en-US" sz="1400" dirty="0" err="1" smtClean="0"/>
              <a:t>midden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5724128" y="1628800"/>
            <a:ext cx="267310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● we </a:t>
            </a:r>
            <a:r>
              <a:rPr lang="en-US" sz="1400" dirty="0" err="1" smtClean="0"/>
              <a:t>kunnen</a:t>
            </a:r>
            <a:r>
              <a:rPr lang="en-US" sz="1400" dirty="0" smtClean="0"/>
              <a:t> L </a:t>
            </a:r>
            <a:r>
              <a:rPr lang="en-US" sz="1400" dirty="0" err="1" smtClean="0"/>
              <a:t>willekeurig</a:t>
            </a:r>
            <a:r>
              <a:rPr lang="en-US" sz="1400" dirty="0" smtClean="0"/>
              <a:t> </a:t>
            </a:r>
            <a:r>
              <a:rPr lang="en-US" sz="1400" dirty="0" err="1" smtClean="0"/>
              <a:t>kiezen</a:t>
            </a:r>
            <a:r>
              <a:rPr lang="en-US" sz="1400" dirty="0" smtClean="0"/>
              <a:t>, </a:t>
            </a:r>
          </a:p>
          <a:p>
            <a:r>
              <a:rPr lang="en-US" sz="1400" dirty="0" err="1"/>
              <a:t>d</a:t>
            </a:r>
            <a:r>
              <a:rPr lang="en-US" sz="1400" dirty="0" err="1" smtClean="0"/>
              <a:t>us</a:t>
            </a:r>
            <a:r>
              <a:rPr lang="en-US" sz="1400" dirty="0" smtClean="0"/>
              <a:t> de </a:t>
            </a:r>
            <a:r>
              <a:rPr lang="en-US" sz="1400" dirty="0" err="1" smtClean="0"/>
              <a:t>lijn</a:t>
            </a:r>
            <a:r>
              <a:rPr lang="en-US" sz="1400" dirty="0" smtClean="0"/>
              <a:t> OA is de </a:t>
            </a:r>
            <a:r>
              <a:rPr lang="en-US" sz="1400" dirty="0" err="1" smtClean="0"/>
              <a:t>lijn</a:t>
            </a:r>
            <a:endParaRPr lang="en-US" sz="1400" dirty="0" smtClean="0"/>
          </a:p>
          <a:p>
            <a:r>
              <a:rPr lang="en-US" sz="1400" dirty="0"/>
              <a:t>v</a:t>
            </a:r>
            <a:r>
              <a:rPr lang="en-US" sz="1400" dirty="0" smtClean="0"/>
              <a:t>an </a:t>
            </a:r>
            <a:r>
              <a:rPr lang="en-US" sz="1400" dirty="0" err="1" smtClean="0"/>
              <a:t>gelijktijdige</a:t>
            </a:r>
            <a:r>
              <a:rPr lang="en-US" sz="1400" dirty="0" smtClean="0"/>
              <a:t> </a:t>
            </a:r>
            <a:r>
              <a:rPr lang="en-US" sz="1400" dirty="0" err="1" smtClean="0"/>
              <a:t>gebeurtenissen</a:t>
            </a:r>
            <a:endParaRPr lang="en-US" sz="1400" dirty="0" smtClean="0"/>
          </a:p>
          <a:p>
            <a:r>
              <a:rPr lang="en-US" sz="1400" dirty="0" smtClean="0"/>
              <a:t>met O, </a:t>
            </a:r>
            <a:r>
              <a:rPr lang="en-US" sz="1400" dirty="0" err="1" smtClean="0"/>
              <a:t>getekend</a:t>
            </a:r>
            <a:r>
              <a:rPr lang="en-US" sz="1400" dirty="0" smtClean="0"/>
              <a:t> in het </a:t>
            </a:r>
            <a:r>
              <a:rPr lang="en-US" sz="1400" dirty="0" err="1" smtClean="0"/>
              <a:t>ruststelse</a:t>
            </a:r>
            <a:r>
              <a:rPr lang="en-US" sz="1600" dirty="0" err="1" smtClean="0"/>
              <a:t>l</a:t>
            </a:r>
            <a:endParaRPr lang="en-US" sz="1600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5724128" y="2636912"/>
            <a:ext cx="265835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● we </a:t>
            </a:r>
            <a:r>
              <a:rPr lang="en-US" sz="1400" dirty="0" err="1" smtClean="0"/>
              <a:t>kunnen</a:t>
            </a:r>
            <a:r>
              <a:rPr lang="en-US" sz="1400" dirty="0" smtClean="0"/>
              <a:t> L </a:t>
            </a:r>
            <a:r>
              <a:rPr lang="en-US" sz="1400" dirty="0" err="1" smtClean="0"/>
              <a:t>willekeurig</a:t>
            </a:r>
            <a:r>
              <a:rPr lang="en-US" sz="1400" dirty="0" smtClean="0"/>
              <a:t> </a:t>
            </a:r>
            <a:r>
              <a:rPr lang="en-US" sz="1400" dirty="0" err="1" smtClean="0"/>
              <a:t>kiezen</a:t>
            </a:r>
            <a:r>
              <a:rPr lang="en-US" sz="1400" dirty="0" smtClean="0"/>
              <a:t>, </a:t>
            </a:r>
          </a:p>
          <a:p>
            <a:r>
              <a:rPr lang="en-US" sz="1400" dirty="0" err="1"/>
              <a:t>d</a:t>
            </a:r>
            <a:r>
              <a:rPr lang="en-US" sz="1400" dirty="0" err="1" smtClean="0"/>
              <a:t>us</a:t>
            </a:r>
            <a:r>
              <a:rPr lang="en-US" sz="1400" dirty="0" smtClean="0"/>
              <a:t> de </a:t>
            </a:r>
            <a:r>
              <a:rPr lang="en-US" sz="1400" dirty="0" err="1" smtClean="0"/>
              <a:t>lijn</a:t>
            </a:r>
            <a:r>
              <a:rPr lang="en-US" sz="1400" dirty="0" smtClean="0"/>
              <a:t> OA is de </a:t>
            </a:r>
            <a:r>
              <a:rPr lang="en-US" sz="1400" dirty="0" err="1" smtClean="0"/>
              <a:t>lijn</a:t>
            </a:r>
            <a:endParaRPr lang="en-US" sz="1400" dirty="0" smtClean="0"/>
          </a:p>
          <a:p>
            <a:r>
              <a:rPr lang="en-US" sz="1400" dirty="0"/>
              <a:t>v</a:t>
            </a:r>
            <a:r>
              <a:rPr lang="en-US" sz="1400" dirty="0" smtClean="0"/>
              <a:t>an </a:t>
            </a:r>
            <a:r>
              <a:rPr lang="en-US" sz="1400" dirty="0" err="1" smtClean="0"/>
              <a:t>gelijktijdige</a:t>
            </a:r>
            <a:r>
              <a:rPr lang="en-US" sz="1400" dirty="0" smtClean="0"/>
              <a:t> </a:t>
            </a:r>
            <a:r>
              <a:rPr lang="en-US" sz="1400" dirty="0" err="1" smtClean="0"/>
              <a:t>gebeurtenissen</a:t>
            </a:r>
            <a:endParaRPr lang="en-US" sz="1400" dirty="0" smtClean="0"/>
          </a:p>
          <a:p>
            <a:r>
              <a:rPr lang="en-US" sz="1400" dirty="0" smtClean="0"/>
              <a:t>met O, </a:t>
            </a:r>
            <a:r>
              <a:rPr lang="en-US" sz="1400" dirty="0" err="1" smtClean="0"/>
              <a:t>getekend</a:t>
            </a:r>
            <a:r>
              <a:rPr lang="en-US" sz="1400" dirty="0" smtClean="0"/>
              <a:t> in het </a:t>
            </a:r>
            <a:r>
              <a:rPr lang="en-US" sz="1400" dirty="0" err="1" smtClean="0"/>
              <a:t>ruststels</a:t>
            </a:r>
            <a:r>
              <a:rPr lang="en-US" sz="1600" dirty="0" err="1" smtClean="0"/>
              <a:t>el</a:t>
            </a:r>
            <a:endParaRPr lang="en-US" sz="1600" dirty="0" smtClean="0"/>
          </a:p>
        </p:txBody>
      </p:sp>
      <p:grpSp>
        <p:nvGrpSpPr>
          <p:cNvPr id="23" name="Group 22"/>
          <p:cNvGrpSpPr/>
          <p:nvPr/>
        </p:nvGrpSpPr>
        <p:grpSpPr>
          <a:xfrm>
            <a:off x="539552" y="1697565"/>
            <a:ext cx="2145686" cy="2019467"/>
            <a:chOff x="539552" y="2522669"/>
            <a:chExt cx="2145686" cy="2019467"/>
          </a:xfrm>
        </p:grpSpPr>
        <p:sp>
          <p:nvSpPr>
            <p:cNvPr id="31" name="TextBox 30"/>
            <p:cNvSpPr txBox="1"/>
            <p:nvPr/>
          </p:nvSpPr>
          <p:spPr>
            <a:xfrm>
              <a:off x="539552" y="2524408"/>
              <a:ext cx="5838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3399FF"/>
                  </a:solidFill>
                </a:rPr>
                <a:t>x=v t</a:t>
              </a:r>
              <a:endParaRPr lang="en-US" sz="1600" dirty="0">
                <a:solidFill>
                  <a:srgbClr val="3399FF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115616" y="2522669"/>
              <a:ext cx="790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3399FF"/>
                  </a:solidFill>
                </a:rPr>
                <a:t>x=v t+1</a:t>
              </a:r>
              <a:endParaRPr lang="en-US" sz="1600" dirty="0">
                <a:solidFill>
                  <a:srgbClr val="3399FF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894637" y="2554632"/>
              <a:ext cx="7906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3399FF"/>
                  </a:solidFill>
                </a:rPr>
                <a:t>x=v t+2</a:t>
              </a:r>
              <a:endParaRPr lang="en-US" sz="1600" dirty="0">
                <a:solidFill>
                  <a:srgbClr val="3399FF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653138" y="4077072"/>
              <a:ext cx="1241499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1090310" y="4172804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3399FF"/>
                  </a:solidFill>
                </a:rPr>
                <a:t>2L</a:t>
              </a:r>
              <a:endParaRPr lang="en-US" dirty="0">
                <a:solidFill>
                  <a:srgbClr val="3399FF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483286" y="908720"/>
            <a:ext cx="1795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99FF"/>
                </a:solidFill>
              </a:rPr>
              <a:t>we </a:t>
            </a:r>
            <a:r>
              <a:rPr lang="en-US" sz="1600" dirty="0" err="1" smtClean="0">
                <a:solidFill>
                  <a:srgbClr val="3399FF"/>
                </a:solidFill>
              </a:rPr>
              <a:t>kiezen</a:t>
            </a:r>
            <a:r>
              <a:rPr lang="en-US" sz="1600" dirty="0" smtClean="0">
                <a:solidFill>
                  <a:srgbClr val="3399FF"/>
                </a:solidFill>
              </a:rPr>
              <a:t> even L=1</a:t>
            </a:r>
            <a:endParaRPr lang="en-US" sz="1600" dirty="0">
              <a:solidFill>
                <a:srgbClr val="3399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059832" y="4398971"/>
                <a:ext cx="5876224" cy="79124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Stap 2; E </a:t>
                </a:r>
                <a:r>
                  <a:rPr lang="en-US" sz="1600" dirty="0" err="1" smtClean="0"/>
                  <a:t>ligt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ook</a:t>
                </a:r>
                <a:r>
                  <a:rPr lang="en-US" sz="1600" dirty="0" smtClean="0"/>
                  <a:t> op de </a:t>
                </a:r>
                <a:r>
                  <a:rPr lang="en-US" sz="1600" dirty="0" err="1" smtClean="0"/>
                  <a:t>lijn</a:t>
                </a:r>
                <a:r>
                  <a:rPr lang="en-US" sz="1600" dirty="0" smtClean="0"/>
                  <a:t> x= -</a:t>
                </a:r>
                <a:r>
                  <a:rPr lang="en-US" sz="1600" dirty="0" err="1" smtClean="0"/>
                  <a:t>ct</a:t>
                </a:r>
                <a:r>
                  <a:rPr lang="en-US" sz="1600" dirty="0" smtClean="0"/>
                  <a:t> + K </a:t>
                </a:r>
                <a:r>
                  <a:rPr lang="en-US" sz="1600" dirty="0" err="1" smtClean="0"/>
                  <a:t>dus</a:t>
                </a:r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sz="1600" dirty="0" smtClean="0"/>
                  <a:t>=</a:t>
                </a:r>
                <a14:m>
                  <m:oMath xmlns:m="http://schemas.openxmlformats.org/officeDocument/2006/math">
                    <m:r>
                      <a:rPr lang="en-US" sz="1600" b="0" i="0" dirty="0" smtClean="0">
                        <a:latin typeface="Cambria Math"/>
                      </a:rPr>
                      <m:t>−</m:t>
                    </m:r>
                    <m:r>
                      <a:rPr lang="en-US" sz="1600" b="0" i="1" dirty="0" smtClean="0">
                        <a:latin typeface="Cambria Math"/>
                      </a:rPr>
                      <m:t>𝑐</m:t>
                    </m:r>
                    <m:r>
                      <a:rPr lang="en-US" sz="1600" b="0" i="1" dirty="0" smtClean="0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sz="1600" b="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sz="1600" b="0" i="1" dirty="0" smtClean="0">
                            <a:latin typeface="Cambria Math"/>
                          </a:rPr>
                          <m:t>𝐸</m:t>
                        </m:r>
                      </m:sub>
                    </m:sSub>
                    <m:r>
                      <a:rPr lang="en-US" sz="1600" b="0" i="1" dirty="0" smtClean="0">
                        <a:latin typeface="Cambria Math"/>
                      </a:rPr>
                      <m:t>+</m:t>
                    </m:r>
                    <m:r>
                      <a:rPr lang="en-US" sz="1600" b="0" i="1" dirty="0" smtClean="0">
                        <a:latin typeface="Cambria Math"/>
                      </a:rPr>
                      <m:t>𝐾</m:t>
                    </m:r>
                  </m:oMath>
                </a14:m>
                <a:r>
                  <a:rPr lang="en-US" sz="1600" dirty="0" smtClean="0"/>
                  <a:t> of: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/>
                      </a:rPr>
                      <m:t>K</m:t>
                    </m:r>
                    <m:r>
                      <a:rPr lang="en-US" sz="1600" b="0" i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/>
                          </a:rPr>
                          <m:t>2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𝑐</m:t>
                        </m:r>
                      </m:num>
                      <m:den>
                        <m:r>
                          <a:rPr lang="en-US" sz="1600" b="0" i="1" smtClean="0">
                            <a:latin typeface="Cambria Math"/>
                          </a:rPr>
                          <m:t>𝑐</m:t>
                        </m:r>
                        <m:r>
                          <a:rPr lang="en-US" sz="1600" b="0" i="1" smtClean="0">
                            <a:latin typeface="Cambria Math"/>
                          </a:rPr>
                          <m:t>−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𝑣</m:t>
                        </m:r>
                      </m:den>
                    </m:f>
                  </m:oMath>
                </a14:m>
                <a:r>
                  <a:rPr lang="en-US" sz="1600" dirty="0" smtClean="0"/>
                  <a:t> </a:t>
                </a:r>
              </a:p>
              <a:p>
                <a:r>
                  <a:rPr lang="en-US" sz="1600" dirty="0"/>
                  <a:t> </a:t>
                </a:r>
                <a:r>
                  <a:rPr lang="en-US" sz="1600" dirty="0" smtClean="0"/>
                  <a:t>  </a:t>
                </a:r>
                <a:r>
                  <a:rPr lang="en-US" sz="1600" dirty="0" err="1" smtClean="0"/>
                  <a:t>zodat</a:t>
                </a:r>
                <a:r>
                  <a:rPr lang="en-US" sz="1600" dirty="0" smtClean="0"/>
                  <a:t> de </a:t>
                </a:r>
                <a:r>
                  <a:rPr lang="en-US" sz="1600" dirty="0" err="1" smtClean="0"/>
                  <a:t>lijn</a:t>
                </a:r>
                <a:r>
                  <a:rPr lang="en-US" sz="1600" dirty="0" smtClean="0"/>
                  <a:t> EA </a:t>
                </a:r>
                <a:r>
                  <a:rPr lang="en-US" sz="1600" dirty="0" err="1" smtClean="0"/>
                  <a:t>wordt</a:t>
                </a:r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r>
                      <a:rPr lang="en-US" sz="1600" dirty="0" smtClean="0">
                        <a:latin typeface="Cambria Math"/>
                      </a:rPr>
                      <m:t> </m:t>
                    </m:r>
                    <m:r>
                      <a:rPr lang="en-US" sz="1600" b="0" i="0" dirty="0" smtClean="0">
                        <a:latin typeface="Cambria Math"/>
                      </a:rPr>
                      <m:t> 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/>
                      </a:rPr>
                      <m:t>x</m:t>
                    </m:r>
                    <m:r>
                      <a:rPr lang="en-US" sz="1600" b="0" i="0" smtClean="0">
                        <a:latin typeface="Cambria Math"/>
                      </a:rPr>
                      <m:t>=−</m:t>
                    </m:r>
                    <m:r>
                      <a:rPr lang="en-US" sz="1600" b="0" i="1" smtClean="0">
                        <a:latin typeface="Cambria Math"/>
                      </a:rPr>
                      <m:t>𝑐𝑡</m:t>
                    </m:r>
                    <m:r>
                      <a:rPr lang="en-US" sz="16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1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/>
                          </a:rPr>
                          <m:t>2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𝑐</m:t>
                        </m:r>
                      </m:num>
                      <m:den>
                        <m:r>
                          <a:rPr lang="en-US" sz="1600" b="0" i="1" smtClean="0">
                            <a:latin typeface="Cambria Math"/>
                          </a:rPr>
                          <m:t>𝑐</m:t>
                        </m:r>
                        <m:r>
                          <a:rPr lang="en-US" sz="1600" b="0" i="1" smtClean="0">
                            <a:latin typeface="Cambria Math"/>
                          </a:rPr>
                          <m:t>−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𝑣</m:t>
                        </m:r>
                      </m:den>
                    </m:f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4398971"/>
                <a:ext cx="5876224" cy="791242"/>
              </a:xfrm>
              <a:prstGeom prst="rect">
                <a:avLst/>
              </a:prstGeom>
              <a:blipFill rotWithShape="1">
                <a:blip r:embed="rId4"/>
                <a:stretch>
                  <a:fillRect l="-517" b="-2273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/>
          <p:cNvGrpSpPr/>
          <p:nvPr/>
        </p:nvGrpSpPr>
        <p:grpSpPr>
          <a:xfrm>
            <a:off x="3010912" y="1196752"/>
            <a:ext cx="2425184" cy="2554855"/>
            <a:chOff x="3010912" y="1772816"/>
            <a:chExt cx="2425184" cy="255485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832" y="1772816"/>
              <a:ext cx="2376264" cy="2554855"/>
            </a:xfrm>
            <a:prstGeom prst="rect">
              <a:avLst/>
            </a:prstGeom>
          </p:spPr>
        </p:pic>
        <p:grpSp>
          <p:nvGrpSpPr>
            <p:cNvPr id="39" name="Group 38"/>
            <p:cNvGrpSpPr/>
            <p:nvPr/>
          </p:nvGrpSpPr>
          <p:grpSpPr>
            <a:xfrm>
              <a:off x="3010912" y="2780928"/>
              <a:ext cx="2359290" cy="1480810"/>
              <a:chOff x="3010912" y="2780928"/>
              <a:chExt cx="2359290" cy="1480810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H="1" flipV="1">
                <a:off x="4247964" y="2852936"/>
                <a:ext cx="468052" cy="443065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3010912" y="3892406"/>
                <a:ext cx="3369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O</a:t>
                </a:r>
                <a:endParaRPr lang="en-US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716016" y="3356992"/>
                <a:ext cx="31771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</a:t>
                </a:r>
                <a:endParaRPr lang="en-US" dirty="0"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 flipV="1">
                <a:off x="3347864" y="3068960"/>
                <a:ext cx="2016224" cy="664598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3487586" y="2852936"/>
                <a:ext cx="57740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0000"/>
                    </a:solidFill>
                  </a:rPr>
                  <a:t>x=c t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427315" y="2780928"/>
                <a:ext cx="94288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0000"/>
                    </a:solidFill>
                  </a:rPr>
                  <a:t>x=-c t + K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5" name="Straight Connector 4"/>
              <p:cNvCxnSpPr/>
              <p:nvPr/>
            </p:nvCxnSpPr>
            <p:spPr>
              <a:xfrm flipV="1">
                <a:off x="3347864" y="2852936"/>
                <a:ext cx="900100" cy="88613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944748" y="5191059"/>
                <a:ext cx="8001450" cy="840423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Stap 3; A </a:t>
                </a:r>
                <a:r>
                  <a:rPr lang="en-US" sz="1600" dirty="0" err="1" smtClean="0"/>
                  <a:t>ligt</a:t>
                </a:r>
                <a:r>
                  <a:rPr lang="en-US" sz="1600" dirty="0" smtClean="0"/>
                  <a:t> op de </a:t>
                </a:r>
                <a:r>
                  <a:rPr lang="en-US" sz="1600" dirty="0" err="1" smtClean="0"/>
                  <a:t>lijn</a:t>
                </a:r>
                <a:r>
                  <a:rPr lang="en-US" sz="1600" dirty="0" smtClean="0"/>
                  <a:t> EA maar </a:t>
                </a:r>
                <a:r>
                  <a:rPr lang="en-US" sz="1600" dirty="0" err="1" smtClean="0"/>
                  <a:t>ook</a:t>
                </a:r>
                <a:r>
                  <a:rPr lang="en-US" sz="1600" dirty="0" smtClean="0"/>
                  <a:t> op </a:t>
                </a:r>
                <a:r>
                  <a:rPr lang="en-US" sz="1600" i="1" dirty="0" smtClean="0"/>
                  <a:t>x=vt+2</a:t>
                </a:r>
                <a:r>
                  <a:rPr lang="en-US" sz="1600" dirty="0" smtClean="0"/>
                  <a:t>, </a:t>
                </a:r>
                <a:r>
                  <a:rPr lang="en-US" sz="1600" dirty="0" err="1" smtClean="0"/>
                  <a:t>dus</a:t>
                </a:r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/>
                      </a:rPr>
                      <m:t>𝑣𝑡</m:t>
                    </m:r>
                    <m:r>
                      <a:rPr lang="en-US" sz="1600" b="0" i="1" smtClean="0">
                        <a:latin typeface="Cambria Math"/>
                      </a:rPr>
                      <m:t>+2=−</m:t>
                    </m:r>
                    <m:r>
                      <a:rPr lang="en-US" sz="1600" b="0" i="1" smtClean="0">
                        <a:latin typeface="Cambria Math"/>
                      </a:rPr>
                      <m:t>𝑐𝑡</m:t>
                    </m:r>
                    <m:r>
                      <a:rPr lang="en-US" sz="16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/>
                          </a:rPr>
                          <m:t>2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𝑐</m:t>
                        </m:r>
                      </m:num>
                      <m:den>
                        <m:r>
                          <a:rPr lang="en-US" sz="1600" b="0" i="1" smtClean="0">
                            <a:latin typeface="Cambria Math"/>
                          </a:rPr>
                          <m:t>𝑐</m:t>
                        </m:r>
                        <m:r>
                          <a:rPr lang="en-US" sz="1600" b="0" i="1" smtClean="0">
                            <a:latin typeface="Cambria Math"/>
                          </a:rPr>
                          <m:t>−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𝑣</m:t>
                        </m:r>
                      </m:den>
                    </m:f>
                  </m:oMath>
                </a14:m>
                <a:r>
                  <a:rPr lang="en-US" sz="1600" dirty="0" smtClean="0"/>
                  <a:t>  </a:t>
                </a:r>
              </a:p>
              <a:p>
                <a:r>
                  <a:rPr lang="en-US" sz="1600" dirty="0" smtClean="0"/>
                  <a:t>   </a:t>
                </a:r>
                <a:r>
                  <a:rPr lang="en-US" sz="1600" dirty="0" err="1" smtClean="0"/>
                  <a:t>ofwel</a:t>
                </a:r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/>
                          </a:rPr>
                          <m:t>𝑐</m:t>
                        </m:r>
                        <m:r>
                          <a:rPr lang="en-US" sz="1600" b="0" i="1" smtClean="0">
                            <a:latin typeface="Cambria Math"/>
                          </a:rPr>
                          <m:t>+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𝑣</m:t>
                        </m:r>
                      </m:e>
                    </m:d>
                    <m:r>
                      <a:rPr lang="en-US" sz="1600" b="0" i="1" smtClean="0">
                        <a:latin typeface="Cambria Math"/>
                      </a:rPr>
                      <m:t>𝑡</m:t>
                    </m:r>
                    <m:r>
                      <a:rPr lang="en-US" sz="1600" b="0" i="1" smtClean="0">
                        <a:latin typeface="Cambria Math"/>
                      </a:rPr>
                      <m:t>=−2+</m:t>
                    </m:r>
                    <m:f>
                      <m:f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/>
                          </a:rPr>
                          <m:t>2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𝑐</m:t>
                        </m:r>
                      </m:num>
                      <m:den>
                        <m:r>
                          <a:rPr lang="en-US" sz="1600" b="0" i="1" smtClean="0">
                            <a:latin typeface="Cambria Math"/>
                          </a:rPr>
                          <m:t>𝑐</m:t>
                        </m:r>
                        <m:r>
                          <a:rPr lang="en-US" sz="1600" b="0" i="1" smtClean="0">
                            <a:latin typeface="Cambria Math"/>
                          </a:rPr>
                          <m:t>−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𝑣</m:t>
                        </m:r>
                      </m:den>
                    </m:f>
                  </m:oMath>
                </a14:m>
                <a:r>
                  <a:rPr lang="en-US" sz="1600" dirty="0" smtClean="0"/>
                  <a:t>  zodat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sz="1600" b="0" i="1" dirty="0" smtClean="0">
                            <a:latin typeface="Cambria Math"/>
                          </a:rPr>
                          <m:t>𝐴</m:t>
                        </m:r>
                      </m:sub>
                    </m:sSub>
                    <m:r>
                      <a:rPr lang="en-US" sz="1600" b="0" i="1" dirty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600" b="0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600" b="0" i="1" dirty="0" smtClean="0">
                            <a:latin typeface="Cambria Math"/>
                          </a:rPr>
                          <m:t>−2 </m:t>
                        </m:r>
                        <m:d>
                          <m:dPr>
                            <m:ctrlPr>
                              <a:rPr lang="en-US" sz="1600" b="0" i="1" dirty="0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600" b="0" i="1" dirty="0" smtClean="0">
                                <a:latin typeface="Cambria Math"/>
                              </a:rPr>
                              <m:t>𝑐</m:t>
                            </m:r>
                            <m:r>
                              <a:rPr lang="en-US" sz="1600" b="0" i="1" dirty="0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sz="1600" b="0" i="1" dirty="0" smtClean="0">
                                <a:latin typeface="Cambria Math"/>
                              </a:rPr>
                              <m:t>𝑣</m:t>
                            </m:r>
                          </m:e>
                        </m:d>
                        <m:r>
                          <a:rPr lang="en-US" sz="1600" b="0" i="1" dirty="0" smtClean="0">
                            <a:latin typeface="Cambria Math"/>
                          </a:rPr>
                          <m:t>+2</m:t>
                        </m:r>
                        <m:r>
                          <a:rPr lang="en-US" sz="1600" b="0" i="1" dirty="0" smtClean="0">
                            <a:latin typeface="Cambria Math"/>
                          </a:rPr>
                          <m:t>𝑐</m:t>
                        </m:r>
                      </m:num>
                      <m:den>
                        <m:r>
                          <a:rPr lang="en-US" sz="1600" b="0" i="1" dirty="0" smtClean="0">
                            <a:latin typeface="Cambria Math"/>
                          </a:rPr>
                          <m:t>(</m:t>
                        </m:r>
                        <m:r>
                          <a:rPr lang="en-US" sz="1600" b="0" i="1" dirty="0" smtClean="0">
                            <a:latin typeface="Cambria Math"/>
                          </a:rPr>
                          <m:t>𝑐</m:t>
                        </m:r>
                        <m:r>
                          <a:rPr lang="en-US" sz="1600" b="0" i="1" dirty="0" smtClean="0">
                            <a:latin typeface="Cambria Math"/>
                          </a:rPr>
                          <m:t>+</m:t>
                        </m:r>
                        <m:r>
                          <a:rPr lang="en-US" sz="1600" b="0" i="1" dirty="0" smtClean="0">
                            <a:latin typeface="Cambria Math"/>
                          </a:rPr>
                          <m:t>𝑣</m:t>
                        </m:r>
                        <m:r>
                          <a:rPr lang="en-US" sz="1600" b="0" i="1" dirty="0" smtClean="0">
                            <a:latin typeface="Cambria Math"/>
                          </a:rPr>
                          <m:t>)(</m:t>
                        </m:r>
                        <m:r>
                          <a:rPr lang="en-US" sz="1600" b="0" i="1" dirty="0" smtClean="0">
                            <a:latin typeface="Cambria Math"/>
                          </a:rPr>
                          <m:t>𝑐</m:t>
                        </m:r>
                        <m:r>
                          <a:rPr lang="en-US" sz="1600" b="0" i="1" dirty="0" smtClean="0">
                            <a:latin typeface="Cambria Math"/>
                          </a:rPr>
                          <m:t>−</m:t>
                        </m:r>
                        <m:r>
                          <a:rPr lang="en-US" sz="1600" b="0" i="1" dirty="0" smtClean="0">
                            <a:latin typeface="Cambria Math"/>
                          </a:rPr>
                          <m:t>𝑣</m:t>
                        </m:r>
                        <m:r>
                          <a:rPr lang="en-US" sz="1600" b="0" i="1" dirty="0" smtClean="0">
                            <a:latin typeface="Cambria Math"/>
                          </a:rPr>
                          <m:t>)</m:t>
                        </m:r>
                      </m:den>
                    </m:f>
                    <m:r>
                      <a:rPr lang="en-US" sz="1600" b="0" i="1" dirty="0" smtClean="0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1600" b="1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600" b="1" i="1" dirty="0" smtClean="0">
                            <a:latin typeface="Cambria Math"/>
                          </a:rPr>
                          <m:t>𝟐</m:t>
                        </m:r>
                        <m:r>
                          <a:rPr lang="en-US" sz="1600" b="1" i="1" dirty="0" smtClean="0">
                            <a:latin typeface="Cambria Math"/>
                          </a:rPr>
                          <m:t>𝒗</m:t>
                        </m:r>
                      </m:num>
                      <m:den>
                        <m:sSup>
                          <m:sSupPr>
                            <m:ctrlPr>
                              <a:rPr lang="en-US" sz="1600" b="1" i="1" dirty="0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1" i="1" dirty="0" smtClean="0">
                                <a:latin typeface="Cambria Math"/>
                              </a:rPr>
                              <m:t>𝒄</m:t>
                            </m:r>
                          </m:e>
                          <m:sup>
                            <m:r>
                              <a:rPr lang="en-US" sz="1600" b="1" i="1" dirty="0" smtClean="0"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  <m:r>
                          <a:rPr lang="en-US" sz="1600" b="1" i="1" dirty="0" smtClean="0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en-US" sz="1600" b="1" i="1" dirty="0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1" i="1" dirty="0" smtClean="0">
                                <a:latin typeface="Cambria Math"/>
                              </a:rPr>
                              <m:t>𝒗</m:t>
                            </m:r>
                          </m:e>
                          <m:sup>
                            <m:r>
                              <a:rPr lang="en-US" sz="1600" b="1" i="1" dirty="0" smtClean="0"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1600" dirty="0" smtClean="0"/>
                  <a:t>  </a:t>
                </a:r>
                <a:r>
                  <a:rPr lang="en-US" sz="1600" dirty="0" err="1" smtClean="0"/>
                  <a:t>en</a:t>
                </a:r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𝐴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=</m:t>
                    </m:r>
                    <m:r>
                      <a:rPr lang="en-US" sz="1600" b="0" i="1" smtClean="0">
                        <a:latin typeface="Cambria Math"/>
                      </a:rPr>
                      <m:t>𝑣</m:t>
                    </m:r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𝐴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+2</m:t>
                    </m:r>
                    <m:r>
                      <a:rPr lang="en-US" sz="1600" b="1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600" b="1" i="1" dirty="0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600" b="1" i="1" dirty="0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1" i="1" dirty="0" smtClean="0">
                                <a:latin typeface="Cambria Math"/>
                              </a:rPr>
                              <m:t>𝟐</m:t>
                            </m:r>
                            <m:r>
                              <a:rPr lang="en-US" sz="1600" b="1" i="1" dirty="0" smtClean="0">
                                <a:latin typeface="Cambria Math"/>
                              </a:rPr>
                              <m:t>𝒄</m:t>
                            </m:r>
                          </m:e>
                          <m:sup>
                            <m:r>
                              <a:rPr lang="en-US" sz="1600" b="1" i="1" dirty="0" smtClean="0"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1600" b="1" i="1" dirty="0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1" i="1" dirty="0" smtClean="0">
                                <a:latin typeface="Cambria Math"/>
                              </a:rPr>
                              <m:t>𝒄</m:t>
                            </m:r>
                          </m:e>
                          <m:sup>
                            <m:r>
                              <a:rPr lang="en-US" sz="1600" b="1" i="1" dirty="0" smtClean="0"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  <m:r>
                          <a:rPr lang="en-US" sz="1600" b="1" i="1" dirty="0" smtClean="0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en-US" sz="1600" b="1" i="1" dirty="0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1" i="1" dirty="0" smtClean="0">
                                <a:latin typeface="Cambria Math"/>
                              </a:rPr>
                              <m:t>𝒗</m:t>
                            </m:r>
                          </m:e>
                          <m:sup>
                            <m:r>
                              <a:rPr lang="en-US" sz="1600" b="1" i="1" dirty="0" smtClean="0"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den>
                    </m:f>
                    <m:r>
                      <a:rPr lang="en-US" sz="1600" b="0" i="1" smtClean="0">
                        <a:latin typeface="Cambria Math"/>
                      </a:rPr>
                      <m:t>  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748" y="5191059"/>
                <a:ext cx="8001450" cy="840423"/>
              </a:xfrm>
              <a:prstGeom prst="rect">
                <a:avLst/>
              </a:prstGeom>
              <a:blipFill rotWithShape="1">
                <a:blip r:embed="rId6"/>
                <a:stretch>
                  <a:fillRect l="-380" b="-2143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059832" y="3717032"/>
                <a:ext cx="5876224" cy="687496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/>
                  <a:t>Waar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ligt</a:t>
                </a:r>
                <a:r>
                  <a:rPr lang="en-US" sz="1600" dirty="0" smtClean="0"/>
                  <a:t> A? </a:t>
                </a:r>
                <a:r>
                  <a:rPr lang="en-US" sz="1600" dirty="0" err="1" smtClean="0"/>
                  <a:t>Stap</a:t>
                </a:r>
                <a:r>
                  <a:rPr lang="en-US" sz="1600" dirty="0" smtClean="0"/>
                  <a:t> 1; E </a:t>
                </a:r>
                <a:r>
                  <a:rPr lang="en-US" sz="1600" dirty="0" err="1" smtClean="0"/>
                  <a:t>ligt</a:t>
                </a:r>
                <a:r>
                  <a:rPr lang="en-US" sz="1600" dirty="0" smtClean="0"/>
                  <a:t> op de </a:t>
                </a:r>
                <a:r>
                  <a:rPr lang="en-US" sz="1600" dirty="0" err="1" smtClean="0"/>
                  <a:t>lijn</a:t>
                </a:r>
                <a:r>
                  <a:rPr lang="en-US" sz="1600" dirty="0" smtClean="0"/>
                  <a:t> </a:t>
                </a:r>
                <a:r>
                  <a:rPr lang="en-US" sz="1600" i="1" dirty="0" smtClean="0"/>
                  <a:t>x=</a:t>
                </a:r>
                <a:r>
                  <a:rPr lang="en-US" sz="1600" i="1" dirty="0" err="1" smtClean="0"/>
                  <a:t>ct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én</a:t>
                </a:r>
                <a:r>
                  <a:rPr lang="en-US" sz="1600" dirty="0" smtClean="0"/>
                  <a:t> op </a:t>
                </a:r>
                <a:r>
                  <a:rPr lang="en-US" sz="1600" i="1" dirty="0" smtClean="0"/>
                  <a:t>x=v t+ 1</a:t>
                </a:r>
                <a:r>
                  <a:rPr lang="en-US" sz="1600" dirty="0" smtClean="0"/>
                  <a:t>, </a:t>
                </a:r>
                <a:r>
                  <a:rPr lang="en-US" sz="1600" dirty="0" err="1" smtClean="0"/>
                  <a:t>dus</a:t>
                </a:r>
                <a:r>
                  <a:rPr lang="en-US" sz="1600" dirty="0" smtClean="0"/>
                  <a:t> </a:t>
                </a:r>
                <a:r>
                  <a:rPr lang="en-US" sz="1600" i="1" dirty="0" err="1" smtClean="0"/>
                  <a:t>ct</a:t>
                </a:r>
                <a:r>
                  <a:rPr lang="en-US" sz="1600" i="1" dirty="0" smtClean="0"/>
                  <a:t> = </a:t>
                </a:r>
                <a:r>
                  <a:rPr lang="en-US" sz="1600" i="1" dirty="0" err="1" smtClean="0"/>
                  <a:t>vt</a:t>
                </a:r>
                <a:r>
                  <a:rPr lang="en-US" sz="1600" i="1" dirty="0" smtClean="0"/>
                  <a:t> +1 </a:t>
                </a:r>
              </a:p>
              <a:p>
                <a:r>
                  <a:rPr lang="en-US" sz="1600" dirty="0"/>
                  <a:t> </a:t>
                </a:r>
                <a:r>
                  <a:rPr lang="en-US" sz="1600" dirty="0" smtClean="0"/>
                  <a:t>  </a:t>
                </a:r>
                <a:r>
                  <a:rPr lang="en-US" sz="1600" dirty="0" err="1" smtClean="0"/>
                  <a:t>ofwel</a:t>
                </a:r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𝐸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1600" b="0" i="1" smtClean="0">
                            <a:latin typeface="Cambria Math"/>
                          </a:rPr>
                          <m:t>𝑐</m:t>
                        </m:r>
                        <m:r>
                          <a:rPr lang="en-US" sz="1600" b="0" i="1" smtClean="0">
                            <a:latin typeface="Cambria Math"/>
                          </a:rPr>
                          <m:t>−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𝑣</m:t>
                        </m:r>
                      </m:den>
                    </m:f>
                  </m:oMath>
                </a14:m>
                <a:r>
                  <a:rPr lang="en-US" sz="1600" dirty="0" smtClean="0"/>
                  <a:t> </a:t>
                </a:r>
                <a:r>
                  <a:rPr lang="en-US" sz="1600" dirty="0" err="1" smtClean="0"/>
                  <a:t>en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dan</a:t>
                </a:r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𝐸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= </m:t>
                    </m:r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𝑐𝑡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𝐸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/>
                          </a:rPr>
                          <m:t>𝑐</m:t>
                        </m:r>
                      </m:num>
                      <m:den>
                        <m:r>
                          <a:rPr lang="en-US" sz="1600" b="0" i="1" smtClean="0">
                            <a:latin typeface="Cambria Math"/>
                          </a:rPr>
                          <m:t>𝑐</m:t>
                        </m:r>
                        <m:r>
                          <a:rPr lang="en-US" sz="1600" b="0" i="1" smtClean="0">
                            <a:latin typeface="Cambria Math"/>
                          </a:rPr>
                          <m:t>−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𝑣</m:t>
                        </m:r>
                      </m:den>
                    </m:f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3717032"/>
                <a:ext cx="5876224" cy="687496"/>
              </a:xfrm>
              <a:prstGeom prst="rect">
                <a:avLst/>
              </a:prstGeom>
              <a:blipFill rotWithShape="1">
                <a:blip r:embed="rId7"/>
                <a:stretch>
                  <a:fillRect l="-413" t="-855" r="-103" b="-1709"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/>
          <p:cNvCxnSpPr/>
          <p:nvPr/>
        </p:nvCxnSpPr>
        <p:spPr>
          <a:xfrm flipH="1" flipV="1">
            <a:off x="831459" y="2719937"/>
            <a:ext cx="140141" cy="99709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1906218" y="2884294"/>
            <a:ext cx="192089" cy="114662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971600" y="6046585"/>
                <a:ext cx="8001450" cy="853439"/>
              </a:xfrm>
              <a:prstGeom prst="rect">
                <a:avLst/>
              </a:prstGeom>
              <a:solidFill>
                <a:srgbClr val="FFFF00"/>
              </a:solidFill>
              <a:ln w="254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De </a:t>
                </a:r>
                <a:r>
                  <a:rPr lang="en-US" sz="1600" dirty="0" err="1" smtClean="0"/>
                  <a:t>lijn</a:t>
                </a:r>
                <a:r>
                  <a:rPr lang="en-US" sz="1600" dirty="0" smtClean="0"/>
                  <a:t> OA, </a:t>
                </a:r>
                <a:r>
                  <a:rPr lang="en-US" sz="1600" dirty="0" err="1" smtClean="0"/>
                  <a:t>alle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punten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gelijktijdig</a:t>
                </a:r>
                <a:r>
                  <a:rPr lang="en-US" sz="1600" dirty="0" smtClean="0"/>
                  <a:t> met O </a:t>
                </a:r>
                <a:r>
                  <a:rPr lang="en-US" sz="1600" dirty="0" err="1" smtClean="0"/>
                  <a:t>voor</a:t>
                </a:r>
                <a:r>
                  <a:rPr lang="en-US" sz="1600" dirty="0" smtClean="0"/>
                  <a:t> de </a:t>
                </a:r>
                <a:r>
                  <a:rPr lang="en-US" sz="1600" dirty="0" err="1" smtClean="0"/>
                  <a:t>bewegende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waarnemer</a:t>
                </a:r>
                <a:r>
                  <a:rPr lang="en-US" sz="1600" dirty="0" smtClean="0"/>
                  <a:t>, </a:t>
                </a:r>
                <a:r>
                  <a:rPr lang="en-US" sz="1600" dirty="0" err="1" smtClean="0"/>
                  <a:t>heeft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helling</a:t>
                </a:r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/>
                              </a:rPr>
                              <m:t>𝐴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6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/>
                              </a:rPr>
                              <m:t>𝐴</m:t>
                            </m:r>
                          </m:sub>
                        </m:sSub>
                      </m:den>
                    </m:f>
                    <m:r>
                      <a:rPr lang="en-US" sz="1600" b="0" i="1" smtClean="0">
                        <a:latin typeface="Cambria Math"/>
                      </a:rPr>
                      <m:t> </m:t>
                    </m:r>
                  </m:oMath>
                </a14:m>
                <a:endParaRPr lang="en-US" sz="1600" b="0" dirty="0" smtClean="0"/>
              </a:p>
              <a:p>
                <a:r>
                  <a:rPr lang="en-US" sz="1600" dirty="0" err="1"/>
                  <a:t>d</a:t>
                </a:r>
                <a:r>
                  <a:rPr lang="en-US" sz="1600" dirty="0" err="1" smtClean="0"/>
                  <a:t>us</a:t>
                </a:r>
                <a:r>
                  <a:rPr lang="en-US" sz="1600" dirty="0" smtClean="0"/>
                  <a:t> is de </a:t>
                </a:r>
                <a:r>
                  <a:rPr lang="en-US" sz="1600" dirty="0" err="1" smtClean="0"/>
                  <a:t>lijn</a:t>
                </a:r>
                <a:r>
                  <a:rPr lang="en-US" sz="1600" dirty="0" smtClean="0"/>
                  <a:t> 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/>
                              </a:rPr>
                              <m:t>𝐴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/>
                              </a:rPr>
                              <m:t>𝐴</m:t>
                            </m:r>
                          </m:sub>
                        </m:sSub>
                      </m:den>
                    </m:f>
                    <m:r>
                      <a:rPr lang="en-US" sz="1600" b="0" i="1" smtClean="0">
                        <a:latin typeface="Cambria Math"/>
                      </a:rPr>
                      <m:t> </m:t>
                    </m:r>
                    <m:r>
                      <a:rPr lang="en-US" sz="1600" b="0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US" sz="16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/>
                          </a:rPr>
                          <m:t>2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𝑣</m:t>
                        </m:r>
                      </m:num>
                      <m:den>
                        <m:sSup>
                          <m:sSupPr>
                            <m:ctrlPr>
                              <a:rPr lang="en-US" sz="160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2</m:t>
                            </m:r>
                            <m:r>
                              <a:rPr lang="en-US" sz="1600" b="0" i="1" smtClean="0">
                                <a:latin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600" b="0" i="1" smtClean="0">
                        <a:latin typeface="Cambria Math"/>
                      </a:rPr>
                      <m:t>𝑥</m:t>
                    </m:r>
                    <m:r>
                      <a:rPr lang="en-US" sz="1600" b="0" i="1" smtClean="0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/>
                          </a:rPr>
                          <m:t>𝑣</m:t>
                        </m:r>
                      </m:num>
                      <m:den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latin typeface="Cambria Math"/>
                          </a:rPr>
                          <m:t> </m:t>
                        </m:r>
                      </m:den>
                    </m:f>
                    <m:r>
                      <a:rPr lang="en-US" sz="1600" b="0" i="1" smtClean="0">
                        <a:latin typeface="Cambria Math"/>
                      </a:rPr>
                      <m:t> </m:t>
                    </m:r>
                    <m:r>
                      <a:rPr lang="en-US" sz="1600" b="0" i="1" smtClean="0">
                        <a:latin typeface="Cambria Math"/>
                      </a:rPr>
                      <m:t>𝑥</m:t>
                    </m:r>
                  </m:oMath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6046585"/>
                <a:ext cx="8001450" cy="853439"/>
              </a:xfrm>
              <a:prstGeom prst="rect">
                <a:avLst/>
              </a:prstGeom>
              <a:blipFill rotWithShape="1">
                <a:blip r:embed="rId8"/>
                <a:stretch>
                  <a:fillRect l="-228"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/>
          <p:cNvCxnSpPr/>
          <p:nvPr/>
        </p:nvCxnSpPr>
        <p:spPr>
          <a:xfrm flipV="1">
            <a:off x="1273887" y="2825195"/>
            <a:ext cx="192089" cy="157377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WND 16-12-2017</a:t>
            </a:r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89214" y="908720"/>
            <a:ext cx="9054786" cy="5991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2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39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700808"/>
            <a:ext cx="4286250" cy="2857500"/>
          </a:xfrm>
          <a:prstGeom prst="rect">
            <a:avLst/>
          </a:prstGeom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36849" y="44624"/>
            <a:ext cx="8471045" cy="1512168"/>
          </a:xfrm>
          <a:noFill/>
        </p:spPr>
        <p:txBody>
          <a:bodyPr>
            <a:normAutofit fontScale="90000"/>
          </a:bodyPr>
          <a:lstStyle/>
          <a:p>
            <a:r>
              <a:rPr lang="nl-NL" altLang="en-US" sz="2000" b="1" dirty="0" smtClean="0"/>
              <a:t>Inleiding </a:t>
            </a:r>
            <a:r>
              <a:rPr lang="nl-NL" altLang="en-US" sz="2000" b="1" dirty="0" err="1" smtClean="0"/>
              <a:t>Lorentz-transformatie</a:t>
            </a:r>
            <a:r>
              <a:rPr lang="nl-NL" altLang="en-US" sz="2200" b="1" dirty="0"/>
              <a:t/>
            </a:r>
            <a:br>
              <a:rPr lang="nl-NL" altLang="en-US" sz="2200" b="1" dirty="0"/>
            </a:br>
            <a:r>
              <a:rPr lang="nl-NL" altLang="en-US" sz="2700" b="1" dirty="0" smtClean="0"/>
              <a:t>Lijnen van gelijktijdigheid</a:t>
            </a:r>
            <a:br>
              <a:rPr lang="nl-NL" altLang="en-US" sz="2700" b="1" dirty="0" smtClean="0"/>
            </a:br>
            <a:r>
              <a:rPr lang="nl-NL" altLang="en-US" sz="2700" b="1" dirty="0" smtClean="0"/>
              <a:t>van een bewegend systeem getekend in rustsysteem</a:t>
            </a:r>
            <a:br>
              <a:rPr lang="nl-NL" altLang="en-US" sz="2700" b="1" dirty="0" smtClean="0"/>
            </a:br>
            <a:endParaRPr lang="nl-NL" altLang="en-US" sz="27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00808"/>
            <a:ext cx="4524745" cy="4441340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1835696" y="1774438"/>
            <a:ext cx="3592429" cy="3310746"/>
            <a:chOff x="1835696" y="1774438"/>
            <a:chExt cx="3592429" cy="3310746"/>
          </a:xfrm>
        </p:grpSpPr>
        <p:grpSp>
          <p:nvGrpSpPr>
            <p:cNvPr id="57" name="Group 56"/>
            <p:cNvGrpSpPr/>
            <p:nvPr/>
          </p:nvGrpSpPr>
          <p:grpSpPr>
            <a:xfrm>
              <a:off x="2189856" y="2564904"/>
              <a:ext cx="2166120" cy="1872208"/>
              <a:chOff x="2189856" y="2564904"/>
              <a:chExt cx="2166120" cy="1872208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2555776" y="2564904"/>
                <a:ext cx="1800200" cy="8640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2189856" y="3789040"/>
                <a:ext cx="1662064" cy="648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1835696" y="1774438"/>
              <a:ext cx="3592429" cy="3310746"/>
              <a:chOff x="1835696" y="1774438"/>
              <a:chExt cx="3592429" cy="3310746"/>
            </a:xfrm>
          </p:grpSpPr>
          <p:cxnSp>
            <p:nvCxnSpPr>
              <p:cNvPr id="47" name="Straight Arrow Connector 46"/>
              <p:cNvCxnSpPr/>
              <p:nvPr/>
            </p:nvCxnSpPr>
            <p:spPr>
              <a:xfrm flipV="1">
                <a:off x="1835696" y="2276872"/>
                <a:ext cx="2880320" cy="280831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 flipV="1">
                <a:off x="1835696" y="2132856"/>
                <a:ext cx="1944216" cy="295232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 flipV="1">
                <a:off x="1835696" y="3284984"/>
                <a:ext cx="2880320" cy="180020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/>
              <p:cNvSpPr txBox="1"/>
              <p:nvPr/>
            </p:nvSpPr>
            <p:spPr>
              <a:xfrm>
                <a:off x="2465426" y="1774438"/>
                <a:ext cx="12490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t'-as, x = v t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/>
                  <p:cNvSpPr txBox="1"/>
                  <p:nvPr/>
                </p:nvSpPr>
                <p:spPr>
                  <a:xfrm>
                    <a:off x="3299016" y="4113076"/>
                    <a:ext cx="2129109" cy="73994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rgbClr val="FF0000"/>
                        </a:solidFill>
                      </a:rPr>
                      <a:t>x'-as, </a:t>
                    </a:r>
                    <a:r>
                      <a:rPr lang="en-US" i="1" dirty="0" smtClean="0">
                        <a:solidFill>
                          <a:srgbClr val="FF0000"/>
                        </a:solidFill>
                      </a:rPr>
                      <a:t>t = v x  (</a:t>
                    </a:r>
                    <a:r>
                      <a:rPr lang="en-US" dirty="0" err="1" smtClean="0">
                        <a:solidFill>
                          <a:srgbClr val="FF0000"/>
                        </a:solidFill>
                      </a:rPr>
                      <a:t>bij</a:t>
                    </a:r>
                    <a:r>
                      <a:rPr lang="en-US" dirty="0" smtClean="0">
                        <a:solidFill>
                          <a:srgbClr val="FF0000"/>
                        </a:solidFill>
                      </a:rPr>
                      <a:t> c=1)</a:t>
                    </a:r>
                  </a:p>
                  <a:p>
                    <a:r>
                      <a:rPr lang="en-US" dirty="0">
                        <a:solidFill>
                          <a:srgbClr val="FF0000"/>
                        </a:solidFill>
                      </a:rPr>
                      <a:t> </a:t>
                    </a:r>
                    <a:r>
                      <a:rPr lang="en-US" dirty="0" smtClean="0">
                        <a:solidFill>
                          <a:srgbClr val="FF0000"/>
                        </a:solidFill>
                      </a:rPr>
                      <a:t>         </a:t>
                    </a:r>
                    <a14:m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= 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𝑣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𝑥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a14:m>
                    <a:r>
                      <a:rPr lang="en-US" dirty="0" smtClean="0">
                        <a:solidFill>
                          <a:srgbClr val="FF0000"/>
                        </a:solidFill>
                      </a:rPr>
                      <a:t> 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6" name="TextBox 5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99016" y="4113076"/>
                    <a:ext cx="2129109" cy="739946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l="-2292" t="-4132" r="-200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70" name="Rectangle 69"/>
          <p:cNvSpPr/>
          <p:nvPr/>
        </p:nvSpPr>
        <p:spPr>
          <a:xfrm>
            <a:off x="5292080" y="3429000"/>
            <a:ext cx="1091879" cy="492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7956376" y="3827639"/>
            <a:ext cx="1187624" cy="492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940152" y="5085184"/>
                <a:ext cx="2790636" cy="12939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gebruik je c=1</a:t>
                </a:r>
              </a:p>
              <a:p>
                <a:r>
                  <a:rPr lang="en-US" dirty="0" err="1" smtClean="0"/>
                  <a:t>dan</a:t>
                </a:r>
                <a:r>
                  <a:rPr lang="en-US" dirty="0" smtClean="0"/>
                  <a:t> in de </a:t>
                </a:r>
                <a:r>
                  <a:rPr lang="en-US" dirty="0" err="1" smtClean="0"/>
                  <a:t>eindformule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weer</a:t>
                </a:r>
                <a:endParaRPr lang="en-US" dirty="0" smtClean="0"/>
              </a:p>
              <a:p>
                <a:r>
                  <a:rPr lang="en-US" dirty="0" smtClean="0"/>
                  <a:t>t door </a:t>
                </a:r>
                <a:r>
                  <a:rPr lang="en-US" dirty="0" err="1" smtClean="0"/>
                  <a:t>ct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vervangen</a:t>
                </a:r>
                <a:endParaRPr lang="en-US" dirty="0" smtClean="0"/>
              </a:p>
              <a:p>
                <a:r>
                  <a:rPr lang="en-US" dirty="0" err="1" smtClean="0"/>
                  <a:t>en</a:t>
                </a:r>
                <a:r>
                  <a:rPr lang="en-US" dirty="0" smtClean="0"/>
                  <a:t> v door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5085184"/>
                <a:ext cx="2790636" cy="1293944"/>
              </a:xfrm>
              <a:prstGeom prst="rect">
                <a:avLst/>
              </a:prstGeom>
              <a:blipFill rotWithShape="1">
                <a:blip r:embed="rId6"/>
                <a:stretch>
                  <a:fillRect l="-1747" t="-2358" r="-1092" b="-2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WND 16-12-2017</a:t>
            </a:r>
            <a:endParaRPr lang="en-GB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835696" y="1774438"/>
            <a:ext cx="288032" cy="3310746"/>
          </a:xfrm>
          <a:prstGeom prst="straightConnector1">
            <a:avLst/>
          </a:prstGeom>
          <a:ln w="31750">
            <a:solidFill>
              <a:srgbClr val="07B4A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958956" y="2483227"/>
            <a:ext cx="4321635" cy="3261099"/>
            <a:chOff x="958956" y="2483227"/>
            <a:chExt cx="4321635" cy="3261099"/>
          </a:xfrm>
        </p:grpSpPr>
        <p:cxnSp>
          <p:nvCxnSpPr>
            <p:cNvPr id="23" name="Straight Arrow Connector 22"/>
            <p:cNvCxnSpPr/>
            <p:nvPr/>
          </p:nvCxnSpPr>
          <p:spPr>
            <a:xfrm flipV="1">
              <a:off x="1835696" y="4853022"/>
              <a:ext cx="3312368" cy="232162"/>
            </a:xfrm>
            <a:prstGeom prst="straightConnector1">
              <a:avLst/>
            </a:prstGeom>
            <a:ln w="31750">
              <a:solidFill>
                <a:srgbClr val="07B4A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958956" y="2483227"/>
              <a:ext cx="10301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7B4AA"/>
                  </a:solidFill>
                </a:rPr>
                <a:t>t'-as</a:t>
              </a:r>
            </a:p>
            <a:p>
              <a:r>
                <a:rPr lang="en-US" b="1" dirty="0" err="1" smtClean="0">
                  <a:solidFill>
                    <a:srgbClr val="07B4AA"/>
                  </a:solidFill>
                </a:rPr>
                <a:t>bij</a:t>
              </a:r>
              <a:r>
                <a:rPr lang="en-US" b="1" dirty="0" smtClean="0">
                  <a:solidFill>
                    <a:srgbClr val="07B4AA"/>
                  </a:solidFill>
                </a:rPr>
                <a:t> </a:t>
              </a:r>
              <a:r>
                <a:rPr lang="en-US" b="1" dirty="0" err="1" smtClean="0">
                  <a:solidFill>
                    <a:srgbClr val="07B4AA"/>
                  </a:solidFill>
                </a:rPr>
                <a:t>lage</a:t>
              </a:r>
              <a:r>
                <a:rPr lang="en-US" b="1" dirty="0" smtClean="0">
                  <a:solidFill>
                    <a:srgbClr val="07B4AA"/>
                  </a:solidFill>
                </a:rPr>
                <a:t> v</a:t>
              </a:r>
              <a:endParaRPr lang="en-US" b="1" dirty="0">
                <a:solidFill>
                  <a:srgbClr val="07B4AA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250437" y="5097995"/>
              <a:ext cx="10301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7B4AA"/>
                  </a:solidFill>
                </a:rPr>
                <a:t>x</a:t>
              </a:r>
              <a:r>
                <a:rPr lang="en-US" b="1" dirty="0" smtClean="0">
                  <a:solidFill>
                    <a:srgbClr val="07B4AA"/>
                  </a:solidFill>
                </a:rPr>
                <a:t>'-as</a:t>
              </a:r>
            </a:p>
            <a:p>
              <a:r>
                <a:rPr lang="en-US" b="1" dirty="0" err="1" smtClean="0">
                  <a:solidFill>
                    <a:srgbClr val="07B4AA"/>
                  </a:solidFill>
                </a:rPr>
                <a:t>bij</a:t>
              </a:r>
              <a:r>
                <a:rPr lang="en-US" b="1" dirty="0" smtClean="0">
                  <a:solidFill>
                    <a:srgbClr val="07B4AA"/>
                  </a:solidFill>
                </a:rPr>
                <a:t> </a:t>
              </a:r>
              <a:r>
                <a:rPr lang="en-US" b="1" dirty="0" err="1" smtClean="0">
                  <a:solidFill>
                    <a:srgbClr val="07B4AA"/>
                  </a:solidFill>
                </a:rPr>
                <a:t>lage</a:t>
              </a:r>
              <a:r>
                <a:rPr lang="en-US" b="1" dirty="0" smtClean="0">
                  <a:solidFill>
                    <a:srgbClr val="07B4AA"/>
                  </a:solidFill>
                </a:rPr>
                <a:t> v</a:t>
              </a:r>
              <a:endParaRPr lang="en-US" b="1" dirty="0">
                <a:solidFill>
                  <a:srgbClr val="07B4A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007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96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0" smtClean="0"/>
              <a:t>WND 16-12-2017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59408"/>
            <a:ext cx="9217024" cy="849312"/>
          </a:xfrm>
        </p:spPr>
        <p:txBody>
          <a:bodyPr>
            <a:noAutofit/>
          </a:bodyPr>
          <a:lstStyle/>
          <a:p>
            <a:r>
              <a:rPr lang="en-US" altLang="en-US" sz="3600" dirty="0" smtClean="0"/>
              <a:t>Gamma-</a:t>
            </a:r>
            <a:r>
              <a:rPr lang="en-US" altLang="en-US" sz="3600" dirty="0" err="1" smtClean="0"/>
              <a:t>flitsen</a:t>
            </a:r>
            <a:r>
              <a:rPr lang="en-US" altLang="en-US" sz="3600" dirty="0" smtClean="0"/>
              <a:t> (Gamma Ray bursts GRBs)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6822" y="1616510"/>
            <a:ext cx="6982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Emissie</a:t>
            </a:r>
            <a:r>
              <a:rPr lang="en-US" sz="2000" dirty="0" smtClean="0"/>
              <a:t> van </a:t>
            </a:r>
            <a:r>
              <a:rPr lang="en-US" sz="2000" dirty="0" err="1" smtClean="0"/>
              <a:t>een</a:t>
            </a:r>
            <a:r>
              <a:rPr lang="en-US" sz="2000" dirty="0" smtClean="0"/>
              <a:t> </a:t>
            </a:r>
            <a:r>
              <a:rPr lang="en-US" sz="2000" dirty="0" err="1" smtClean="0"/>
              <a:t>ster</a:t>
            </a:r>
            <a:r>
              <a:rPr lang="en-US" sz="2000" dirty="0" smtClean="0"/>
              <a:t> die </a:t>
            </a:r>
            <a:r>
              <a:rPr lang="en-US" sz="2000" dirty="0" err="1" smtClean="0"/>
              <a:t>instort</a:t>
            </a:r>
            <a:r>
              <a:rPr lang="en-US" sz="2000" dirty="0" smtClean="0"/>
              <a:t>: </a:t>
            </a:r>
            <a:r>
              <a:rPr lang="en-US" sz="2800" b="1" dirty="0" err="1" smtClean="0">
                <a:solidFill>
                  <a:srgbClr val="FF0000"/>
                </a:solidFill>
              </a:rPr>
              <a:t>relativistische</a:t>
            </a:r>
            <a:r>
              <a:rPr lang="en-US" sz="2800" b="1" dirty="0" smtClean="0">
                <a:solidFill>
                  <a:srgbClr val="FF0000"/>
                </a:solidFill>
              </a:rPr>
              <a:t> beaming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1024" y="1052736"/>
            <a:ext cx="36506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Bij</a:t>
            </a:r>
            <a:r>
              <a:rPr lang="en-US" sz="2000" dirty="0" smtClean="0"/>
              <a:t> de </a:t>
            </a:r>
            <a:r>
              <a:rPr lang="en-US" sz="2000" dirty="0" err="1" smtClean="0"/>
              <a:t>geboorte</a:t>
            </a:r>
            <a:r>
              <a:rPr lang="en-US" sz="2000" dirty="0" smtClean="0"/>
              <a:t> van </a:t>
            </a:r>
            <a:r>
              <a:rPr lang="en-US" sz="2000" dirty="0" err="1"/>
              <a:t>Z</a:t>
            </a:r>
            <a:r>
              <a:rPr lang="en-US" sz="2000" dirty="0" err="1" smtClean="0"/>
              <a:t>warte</a:t>
            </a:r>
            <a:r>
              <a:rPr lang="en-US" sz="2000" dirty="0" smtClean="0"/>
              <a:t> </a:t>
            </a:r>
            <a:r>
              <a:rPr lang="en-US" sz="2000" dirty="0" err="1" smtClean="0"/>
              <a:t>Gaten</a:t>
            </a:r>
            <a:endParaRPr lang="en-US" sz="2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132831"/>
            <a:ext cx="4324350" cy="18002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6983" y="4011680"/>
            <a:ext cx="6451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Complex </a:t>
            </a:r>
            <a:r>
              <a:rPr lang="en-US" sz="2000" dirty="0" err="1" smtClean="0"/>
              <a:t>omdat</a:t>
            </a:r>
            <a:r>
              <a:rPr lang="en-US" sz="2000" dirty="0" smtClean="0"/>
              <a:t> </a:t>
            </a:r>
            <a:r>
              <a:rPr lang="en-US" sz="2000" dirty="0" err="1" smtClean="0"/>
              <a:t>verschillende</a:t>
            </a:r>
            <a:r>
              <a:rPr lang="en-US" sz="2000" dirty="0" smtClean="0"/>
              <a:t> </a:t>
            </a:r>
            <a:r>
              <a:rPr lang="en-US" sz="2000" dirty="0" err="1" smtClean="0"/>
              <a:t>lagen</a:t>
            </a:r>
            <a:r>
              <a:rPr lang="en-US" sz="2000" dirty="0" smtClean="0"/>
              <a:t> op </a:t>
            </a:r>
            <a:r>
              <a:rPr lang="en-US" sz="2000" dirty="0" err="1" smtClean="0"/>
              <a:t>en</a:t>
            </a:r>
            <a:r>
              <a:rPr lang="en-US" sz="2000" dirty="0" smtClean="0"/>
              <a:t> door </a:t>
            </a:r>
            <a:r>
              <a:rPr lang="en-US" sz="2000" dirty="0" err="1" smtClean="0"/>
              <a:t>elkaar</a:t>
            </a:r>
            <a:r>
              <a:rPr lang="en-US" sz="2000" dirty="0" smtClean="0"/>
              <a:t> </a:t>
            </a:r>
            <a:r>
              <a:rPr lang="en-US" sz="2000" dirty="0" err="1" smtClean="0"/>
              <a:t>vallen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6906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39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0" smtClean="0"/>
              <a:t>WND 16-12-2017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275" name="Rectangle 2"/>
              <p:cNvSpPr>
                <a:spLocks noGrp="1" noChangeArrowheads="1"/>
              </p:cNvSpPr>
              <p:nvPr>
                <p:ph type="title"/>
              </p:nvPr>
            </p:nvSpPr>
            <p:spPr>
              <a:xfrm>
                <a:off x="179512" y="59408"/>
                <a:ext cx="9217024" cy="849312"/>
              </a:xfrm>
            </p:spPr>
            <p:txBody>
              <a:bodyPr>
                <a:noAutofit/>
              </a:bodyPr>
              <a:lstStyle/>
              <a:p>
                <a:r>
                  <a:rPr lang="en-US" altLang="en-US" sz="2400" dirty="0" smtClean="0"/>
                  <a:t>Duur door Lorentz-boost factor </a:t>
                </a:r>
                <a14:m>
                  <m:oMath xmlns:m="http://schemas.openxmlformats.org/officeDocument/2006/math">
                    <m:r>
                      <a:rPr lang="en-US" alt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nl-NL" alt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nl-NL" altLang="en-US" sz="24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alt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nl-NL" alt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4 </m:t>
                        </m:r>
                      </m:sup>
                    </m:sSup>
                  </m:oMath>
                </a14:m>
                <a:r>
                  <a:rPr lang="en-US" altLang="en-US" sz="2400" dirty="0" err="1" smtClean="0"/>
                  <a:t>korter</a:t>
                </a:r>
                <a:r>
                  <a:rPr lang="en-US" altLang="en-US" sz="2400" dirty="0" smtClean="0"/>
                  <a:t>, 100 s </a:t>
                </a:r>
                <a:r>
                  <a:rPr lang="en-US" altLang="en-US" sz="2400" dirty="0" err="1" smtClean="0"/>
                  <a:t>wordt</a:t>
                </a:r>
                <a:r>
                  <a:rPr lang="en-US" altLang="en-US" sz="2400" dirty="0" smtClean="0"/>
                  <a:t> 10 </a:t>
                </a:r>
                <a:r>
                  <a:rPr lang="en-US" altLang="en-US" sz="2400" dirty="0" err="1" smtClean="0"/>
                  <a:t>dagen</a:t>
                </a:r>
                <a:r>
                  <a:rPr lang="en-US" altLang="en-US" sz="2400" dirty="0" smtClean="0"/>
                  <a:t/>
                </a:r>
                <a:br>
                  <a:rPr lang="en-US" altLang="en-US" sz="2400" dirty="0" smtClean="0"/>
                </a:br>
                <a:r>
                  <a:rPr lang="en-US" altLang="en-US" sz="3600" dirty="0" smtClean="0"/>
                  <a:t>Gamma-</a:t>
                </a:r>
                <a:r>
                  <a:rPr lang="en-US" altLang="en-US" sz="3600" dirty="0" err="1" smtClean="0"/>
                  <a:t>flitsen</a:t>
                </a:r>
                <a:r>
                  <a:rPr lang="en-US" altLang="en-US" sz="3600" dirty="0" smtClean="0"/>
                  <a:t> (Gamma Ray bursts GRBs)</a:t>
                </a:r>
              </a:p>
            </p:txBody>
          </p:sp>
        </mc:Choice>
        <mc:Fallback xmlns="">
          <p:sp>
            <p:nvSpPr>
              <p:cNvPr id="54275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79512" y="59408"/>
                <a:ext cx="9217024" cy="849312"/>
              </a:xfrm>
              <a:blipFill rotWithShape="1">
                <a:blip r:embed="rId3"/>
                <a:stretch>
                  <a:fillRect t="-15108" b="-36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781024" y="1052736"/>
            <a:ext cx="4001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Duur</a:t>
            </a:r>
            <a:r>
              <a:rPr lang="en-US" sz="2000" dirty="0" smtClean="0"/>
              <a:t> van </a:t>
            </a:r>
            <a:r>
              <a:rPr lang="en-US" sz="2000" dirty="0" err="1" smtClean="0"/>
              <a:t>milli-seconden</a:t>
            </a:r>
            <a:r>
              <a:rPr lang="en-US" sz="2000" dirty="0" smtClean="0"/>
              <a:t> tot </a:t>
            </a:r>
            <a:r>
              <a:rPr lang="en-US" sz="2000" dirty="0" err="1" smtClean="0"/>
              <a:t>minuten</a:t>
            </a:r>
            <a:endParaRPr lang="en-US" sz="2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52846"/>
            <a:ext cx="5202509" cy="5134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1978967"/>
            <a:ext cx="41549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5</a:t>
            </a:r>
            <a:r>
              <a:rPr lang="en-US" sz="1600" b="1" dirty="0" smtClean="0">
                <a:solidFill>
                  <a:srgbClr val="FF0000"/>
                </a:solidFill>
              </a:rPr>
              <a:t> 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9712" y="1916832"/>
            <a:ext cx="51969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60 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2080" y="4437112"/>
            <a:ext cx="6783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100 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6994" y="5929535"/>
            <a:ext cx="57099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3</a:t>
            </a:r>
            <a:r>
              <a:rPr lang="en-US" sz="1400" b="1" dirty="0" smtClean="0">
                <a:solidFill>
                  <a:srgbClr val="FF0000"/>
                </a:solidFill>
              </a:rPr>
              <a:t>00 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47724" y="3284984"/>
            <a:ext cx="52129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</a:rPr>
              <a:t>0 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28184" y="1532691"/>
            <a:ext cx="265200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bundel</a:t>
            </a:r>
            <a:r>
              <a:rPr lang="en-US" dirty="0" smtClean="0"/>
              <a:t> </a:t>
            </a:r>
            <a:r>
              <a:rPr lang="en-US" dirty="0" err="1" smtClean="0"/>
              <a:t>naar</a:t>
            </a:r>
            <a:r>
              <a:rPr lang="en-US" dirty="0" smtClean="0"/>
              <a:t> </a:t>
            </a:r>
            <a:r>
              <a:rPr lang="en-US" dirty="0" err="1" smtClean="0"/>
              <a:t>ons</a:t>
            </a:r>
            <a:r>
              <a:rPr lang="en-US" dirty="0" smtClean="0"/>
              <a:t> toe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eeft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grote</a:t>
            </a:r>
            <a:endParaRPr lang="en-US" dirty="0" smtClean="0"/>
          </a:p>
          <a:p>
            <a:r>
              <a:rPr lang="en-US" sz="2000" dirty="0" err="1" smtClean="0">
                <a:solidFill>
                  <a:srgbClr val="FF0000"/>
                </a:solidFill>
              </a:rPr>
              <a:t>Lorentzfactor</a:t>
            </a:r>
            <a:r>
              <a:rPr lang="en-US" dirty="0" smtClean="0"/>
              <a:t> </a:t>
            </a:r>
            <a:r>
              <a:rPr lang="en-US" dirty="0" err="1" smtClean="0"/>
              <a:t>bv</a:t>
            </a:r>
            <a:r>
              <a:rPr lang="en-US" dirty="0" smtClean="0"/>
              <a:t> </a:t>
            </a: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/>
              <a:t>= 10</a:t>
            </a:r>
            <a:r>
              <a:rPr lang="en-US" baseline="30000" dirty="0"/>
              <a:t>4</a:t>
            </a:r>
            <a:r>
              <a:rPr lang="en-US" dirty="0" smtClean="0"/>
              <a:t> </a:t>
            </a:r>
          </a:p>
          <a:p>
            <a:r>
              <a:rPr lang="en-US" dirty="0" err="1"/>
              <a:t>e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 err="1" smtClean="0"/>
              <a:t>daardoor</a:t>
            </a:r>
            <a:r>
              <a:rPr lang="en-US" dirty="0" smtClean="0"/>
              <a:t> </a:t>
            </a:r>
            <a:r>
              <a:rPr lang="en-US" dirty="0" err="1" smtClean="0"/>
              <a:t>grote</a:t>
            </a:r>
            <a:r>
              <a:rPr lang="en-US" dirty="0" smtClean="0"/>
              <a:t> </a:t>
            </a:r>
            <a:r>
              <a:rPr lang="en-US" dirty="0" err="1" smtClean="0"/>
              <a:t>energie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28184" y="3441774"/>
            <a:ext cx="25680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e </a:t>
            </a:r>
            <a:r>
              <a:rPr lang="en-US" dirty="0" err="1" smtClean="0"/>
              <a:t>eigenlijke</a:t>
            </a:r>
            <a:r>
              <a:rPr lang="en-US" dirty="0" smtClean="0"/>
              <a:t> </a:t>
            </a:r>
            <a:r>
              <a:rPr lang="en-US" dirty="0" err="1" smtClean="0"/>
              <a:t>duur</a:t>
            </a:r>
            <a:r>
              <a:rPr lang="en-US" dirty="0" smtClean="0"/>
              <a:t> van de</a:t>
            </a:r>
          </a:p>
          <a:p>
            <a:r>
              <a:rPr lang="en-US" dirty="0" err="1"/>
              <a:t>u</a:t>
            </a:r>
            <a:r>
              <a:rPr lang="en-US" dirty="0" err="1" smtClean="0"/>
              <a:t>itbarsting</a:t>
            </a:r>
            <a:r>
              <a:rPr lang="en-US" dirty="0" smtClean="0"/>
              <a:t> is </a:t>
            </a:r>
            <a:r>
              <a:rPr lang="en-US" dirty="0" err="1" smtClean="0"/>
              <a:t>dus</a:t>
            </a:r>
            <a:r>
              <a:rPr lang="en-US" dirty="0" smtClean="0"/>
              <a:t> van de </a:t>
            </a:r>
          </a:p>
          <a:p>
            <a:r>
              <a:rPr lang="en-US" dirty="0" err="1"/>
              <a:t>o</a:t>
            </a:r>
            <a:r>
              <a:rPr lang="en-US" dirty="0" err="1" smtClean="0"/>
              <a:t>rde</a:t>
            </a:r>
            <a:r>
              <a:rPr lang="en-US" dirty="0" smtClean="0"/>
              <a:t> 10 </a:t>
            </a:r>
            <a:r>
              <a:rPr lang="en-US" baseline="30000" dirty="0"/>
              <a:t>6</a:t>
            </a:r>
            <a:r>
              <a:rPr lang="en-US" dirty="0" smtClean="0"/>
              <a:t> sec (~10 </a:t>
            </a:r>
            <a:r>
              <a:rPr lang="en-US" dirty="0" err="1" smtClean="0"/>
              <a:t>dagen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8301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  <p:bldP spid="12" grpId="0" animBg="1"/>
      <p:bldP spid="13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42273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0" smtClean="0"/>
              <a:t>WND 16-12-2017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9408"/>
            <a:ext cx="8964488" cy="1137344"/>
          </a:xfrm>
        </p:spPr>
        <p:txBody>
          <a:bodyPr>
            <a:noAutofit/>
          </a:bodyPr>
          <a:lstStyle/>
          <a:p>
            <a:r>
              <a:rPr lang="en-US" altLang="en-US" sz="2800" dirty="0" err="1" smtClean="0"/>
              <a:t>Kosmische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hoge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energie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fotonen</a:t>
            </a:r>
            <a:r>
              <a:rPr lang="en-US" altLang="en-US" sz="2800" dirty="0" smtClean="0"/>
              <a:t>:</a:t>
            </a:r>
            <a:br>
              <a:rPr lang="en-US" altLang="en-US" sz="2800" dirty="0" smtClean="0"/>
            </a:br>
            <a:r>
              <a:rPr lang="en-US" altLang="en-US" sz="3600" dirty="0" smtClean="0"/>
              <a:t>extreme gamma-</a:t>
            </a:r>
            <a:r>
              <a:rPr lang="en-US" altLang="en-US" sz="3600" dirty="0" err="1" smtClean="0"/>
              <a:t>straling</a:t>
            </a:r>
            <a:r>
              <a:rPr lang="en-US" altLang="en-US" sz="3600" dirty="0" smtClean="0"/>
              <a:t> op </a:t>
            </a:r>
            <a:r>
              <a:rPr lang="en-US" altLang="en-US" sz="3600" dirty="0" err="1" smtClean="0"/>
              <a:t>weg</a:t>
            </a:r>
            <a:r>
              <a:rPr lang="en-US" altLang="en-US" sz="3600" dirty="0" smtClean="0"/>
              <a:t> </a:t>
            </a:r>
            <a:r>
              <a:rPr lang="en-US" altLang="en-US" sz="3600" dirty="0" err="1" smtClean="0"/>
              <a:t>naar</a:t>
            </a:r>
            <a:r>
              <a:rPr lang="en-US" altLang="en-US" sz="3600" dirty="0" smtClean="0"/>
              <a:t> </a:t>
            </a:r>
            <a:r>
              <a:rPr lang="en-US" altLang="en-US" sz="3600" dirty="0" err="1" smtClean="0"/>
              <a:t>ons</a:t>
            </a:r>
            <a:r>
              <a:rPr lang="en-US" altLang="en-US" sz="3600" dirty="0" smtClean="0"/>
              <a:t> toe</a:t>
            </a:r>
          </a:p>
        </p:txBody>
      </p:sp>
      <p:pic>
        <p:nvPicPr>
          <p:cNvPr id="6" name="NASA _ Fermi Explores the Early Univers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1640" y="1124744"/>
            <a:ext cx="6096000" cy="3429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9682" y="4932306"/>
            <a:ext cx="811991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Afstand</a:t>
            </a:r>
            <a:r>
              <a:rPr lang="en-US" dirty="0" smtClean="0"/>
              <a:t> tot de </a:t>
            </a:r>
            <a:r>
              <a:rPr lang="en-US" dirty="0" err="1" smtClean="0"/>
              <a:t>ster-implosie</a:t>
            </a:r>
            <a:r>
              <a:rPr lang="en-US" dirty="0" smtClean="0"/>
              <a:t> is 3 </a:t>
            </a:r>
            <a:r>
              <a:rPr lang="en-US" dirty="0" err="1" smtClean="0"/>
              <a:t>miljard</a:t>
            </a:r>
            <a:r>
              <a:rPr lang="en-US" dirty="0" smtClean="0"/>
              <a:t> </a:t>
            </a:r>
            <a:r>
              <a:rPr lang="en-US" dirty="0" err="1" smtClean="0"/>
              <a:t>lichtjaar</a:t>
            </a:r>
            <a:endParaRPr lang="en-US" dirty="0" smtClean="0"/>
          </a:p>
          <a:p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elektromagnetische</a:t>
            </a:r>
            <a:r>
              <a:rPr lang="en-US" dirty="0" smtClean="0"/>
              <a:t> </a:t>
            </a:r>
            <a:r>
              <a:rPr lang="en-US" dirty="0" err="1" smtClean="0"/>
              <a:t>straling</a:t>
            </a:r>
            <a:r>
              <a:rPr lang="en-US" dirty="0" smtClean="0"/>
              <a:t> </a:t>
            </a:r>
            <a:r>
              <a:rPr lang="en-US" dirty="0" err="1" smtClean="0"/>
              <a:t>doet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3 </a:t>
            </a:r>
            <a:r>
              <a:rPr lang="en-US" dirty="0" err="1" smtClean="0"/>
              <a:t>miljard</a:t>
            </a:r>
            <a:r>
              <a:rPr lang="en-US" dirty="0" smtClean="0"/>
              <a:t> </a:t>
            </a:r>
            <a:r>
              <a:rPr lang="en-US" dirty="0" err="1" smtClean="0"/>
              <a:t>jaar</a:t>
            </a:r>
            <a:r>
              <a:rPr lang="en-US" dirty="0" smtClean="0"/>
              <a:t> over </a:t>
            </a:r>
            <a:r>
              <a:rPr lang="en-US" dirty="0" err="1" smtClean="0"/>
              <a:t>voor</a:t>
            </a:r>
            <a:r>
              <a:rPr lang="en-US" dirty="0" smtClean="0"/>
              <a:t> het de </a:t>
            </a:r>
            <a:r>
              <a:rPr lang="en-US" dirty="0" err="1" smtClean="0"/>
              <a:t>aarde</a:t>
            </a:r>
            <a:r>
              <a:rPr lang="en-US" dirty="0" smtClean="0"/>
              <a:t> </a:t>
            </a:r>
            <a:r>
              <a:rPr lang="en-US" dirty="0" err="1" smtClean="0"/>
              <a:t>bereikt</a:t>
            </a:r>
            <a:endParaRPr lang="en-US" dirty="0" smtClean="0"/>
          </a:p>
          <a:p>
            <a:r>
              <a:rPr lang="en-US" dirty="0" smtClean="0"/>
              <a:t>1 sec </a:t>
            </a:r>
            <a:r>
              <a:rPr lang="en-US" dirty="0" err="1" smtClean="0"/>
              <a:t>verschil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3 </a:t>
            </a:r>
            <a:r>
              <a:rPr lang="en-US" dirty="0" err="1" smtClean="0"/>
              <a:t>miljard</a:t>
            </a:r>
            <a:r>
              <a:rPr lang="en-US" dirty="0" smtClean="0"/>
              <a:t> </a:t>
            </a:r>
            <a:r>
              <a:rPr lang="en-US" dirty="0" err="1" smtClean="0"/>
              <a:t>jaar</a:t>
            </a:r>
            <a:r>
              <a:rPr lang="en-US" dirty="0" smtClean="0"/>
              <a:t> = 1 op 3 x 10</a:t>
            </a:r>
            <a:r>
              <a:rPr lang="en-US" baseline="30000" dirty="0" smtClean="0"/>
              <a:t>7</a:t>
            </a:r>
            <a:r>
              <a:rPr lang="en-US" dirty="0" smtClean="0"/>
              <a:t> x 3 x 10</a:t>
            </a:r>
            <a:r>
              <a:rPr lang="en-US" baseline="30000" dirty="0" smtClean="0"/>
              <a:t>9</a:t>
            </a:r>
            <a:r>
              <a:rPr lang="en-US" dirty="0" smtClean="0"/>
              <a:t> sec ~  10</a:t>
            </a:r>
            <a:r>
              <a:rPr lang="en-US" baseline="30000" dirty="0" smtClean="0"/>
              <a:t>-17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Komen </a:t>
            </a:r>
            <a:r>
              <a:rPr lang="en-US" dirty="0" err="1" smtClean="0"/>
              <a:t>fotonen</a:t>
            </a:r>
            <a:r>
              <a:rPr lang="en-US" dirty="0" smtClean="0"/>
              <a:t> van </a:t>
            </a:r>
            <a:r>
              <a:rPr lang="en-US" dirty="0" err="1" smtClean="0"/>
              <a:t>verschillende</a:t>
            </a:r>
            <a:r>
              <a:rPr lang="en-US" dirty="0" smtClean="0"/>
              <a:t> (</a:t>
            </a:r>
            <a:r>
              <a:rPr lang="en-US" dirty="0" err="1" smtClean="0"/>
              <a:t>hoge</a:t>
            </a:r>
            <a:r>
              <a:rPr lang="en-US" dirty="0" smtClean="0"/>
              <a:t>) </a:t>
            </a:r>
            <a:r>
              <a:rPr lang="en-US" dirty="0" err="1" smtClean="0"/>
              <a:t>energie</a:t>
            </a:r>
            <a:r>
              <a:rPr lang="en-US" dirty="0" smtClean="0"/>
              <a:t> </a:t>
            </a:r>
            <a:r>
              <a:rPr lang="en-US" dirty="0" err="1" smtClean="0"/>
              <a:t>wel</a:t>
            </a:r>
            <a:r>
              <a:rPr lang="en-US" dirty="0" smtClean="0"/>
              <a:t> </a:t>
            </a:r>
            <a:r>
              <a:rPr lang="en-US" dirty="0" err="1" smtClean="0"/>
              <a:t>tegelijk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dirty="0" smtClean="0"/>
              <a:t> ?</a:t>
            </a:r>
          </a:p>
          <a:p>
            <a:r>
              <a:rPr lang="en-US" dirty="0" err="1" smtClean="0"/>
              <a:t>Gaan</a:t>
            </a:r>
            <a:r>
              <a:rPr lang="en-US" dirty="0" smtClean="0"/>
              <a:t> </a:t>
            </a:r>
            <a:r>
              <a:rPr lang="en-US" dirty="0" err="1" smtClean="0"/>
              <a:t>zij</a:t>
            </a:r>
            <a:r>
              <a:rPr lang="en-US" dirty="0" smtClean="0"/>
              <a:t> met </a:t>
            </a:r>
            <a:r>
              <a:rPr lang="en-US" dirty="0" err="1" smtClean="0"/>
              <a:t>preies</a:t>
            </a:r>
            <a:r>
              <a:rPr lang="en-US" dirty="0" smtClean="0"/>
              <a:t> </a:t>
            </a:r>
            <a:r>
              <a:rPr lang="en-US" dirty="0" err="1" smtClean="0"/>
              <a:t>dezelfde</a:t>
            </a:r>
            <a:r>
              <a:rPr lang="en-US" dirty="0" smtClean="0"/>
              <a:t> </a:t>
            </a:r>
            <a:r>
              <a:rPr lang="en-US" dirty="0" err="1" smtClean="0"/>
              <a:t>lichtsnelheid</a:t>
            </a:r>
            <a:r>
              <a:rPr lang="en-US" dirty="0" smtClean="0"/>
              <a:t> c?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94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39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20" y="-197826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0" smtClean="0"/>
              <a:t>WND 16-12-2017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200778" y="116632"/>
            <a:ext cx="4787086" cy="849312"/>
          </a:xfrm>
        </p:spPr>
        <p:txBody>
          <a:bodyPr>
            <a:noAutofit/>
          </a:bodyPr>
          <a:lstStyle/>
          <a:p>
            <a:r>
              <a:rPr lang="en-US" altLang="en-US" sz="3600" dirty="0" err="1"/>
              <a:t>z</a:t>
            </a:r>
            <a:r>
              <a:rPr lang="en-US" altLang="en-US" sz="3600" dirty="0" err="1" smtClean="0"/>
              <a:t>eer</a:t>
            </a:r>
            <a:r>
              <a:rPr lang="en-US" altLang="en-US" sz="3600" dirty="0" smtClean="0"/>
              <a:t> </a:t>
            </a:r>
            <a:r>
              <a:rPr lang="en-US" altLang="en-US" sz="3600" dirty="0" err="1" smtClean="0"/>
              <a:t>heldere</a:t>
            </a:r>
            <a:r>
              <a:rPr lang="en-US" altLang="en-US" sz="3600" dirty="0" smtClean="0"/>
              <a:t/>
            </a:r>
            <a:br>
              <a:rPr lang="en-US" altLang="en-US" sz="3600" dirty="0" smtClean="0"/>
            </a:br>
            <a:r>
              <a:rPr lang="en-US" altLang="en-US" sz="3600" dirty="0" smtClean="0"/>
              <a:t>GRB160625B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0921" y="1032161"/>
            <a:ext cx="4756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Energie-afhankelijkheid</a:t>
            </a:r>
            <a:r>
              <a:rPr lang="en-US" sz="2000" dirty="0" smtClean="0"/>
              <a:t> van de </a:t>
            </a:r>
            <a:r>
              <a:rPr lang="en-US" sz="2000" dirty="0" err="1" smtClean="0"/>
              <a:t>lichtkromme</a:t>
            </a:r>
            <a:endParaRPr lang="en-US" sz="2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864" y="-206516"/>
            <a:ext cx="4348264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1584" y="1484784"/>
            <a:ext cx="43665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Oorzaak</a:t>
            </a:r>
            <a:r>
              <a:rPr lang="en-US" sz="2000" dirty="0" smtClean="0"/>
              <a:t> </a:t>
            </a:r>
            <a:r>
              <a:rPr lang="en-US" sz="2000" dirty="0" err="1" smtClean="0"/>
              <a:t>dispersie</a:t>
            </a:r>
            <a:r>
              <a:rPr lang="en-US" sz="2000" dirty="0" smtClean="0"/>
              <a:t> door </a:t>
            </a:r>
            <a:r>
              <a:rPr lang="en-US" sz="2000" dirty="0" err="1" smtClean="0"/>
              <a:t>korreligheid</a:t>
            </a:r>
            <a:r>
              <a:rPr lang="en-US" sz="2000" dirty="0" smtClean="0"/>
              <a:t> van </a:t>
            </a:r>
          </a:p>
          <a:p>
            <a:r>
              <a:rPr lang="en-US" sz="2000" dirty="0" smtClean="0"/>
              <a:t>de </a:t>
            </a:r>
            <a:r>
              <a:rPr lang="en-US" sz="2000" dirty="0" err="1" smtClean="0"/>
              <a:t>ruimte</a:t>
            </a:r>
            <a:r>
              <a:rPr lang="en-US" sz="2000" dirty="0" smtClean="0"/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06" y="2480702"/>
            <a:ext cx="4687114" cy="41526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6123" y="2080592"/>
            <a:ext cx="4067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deze</a:t>
            </a:r>
            <a:r>
              <a:rPr lang="en-US" sz="2000" dirty="0" smtClean="0"/>
              <a:t> </a:t>
            </a:r>
            <a:r>
              <a:rPr lang="en-US" sz="2000" dirty="0" err="1" smtClean="0"/>
              <a:t>waarnemingen</a:t>
            </a:r>
            <a:r>
              <a:rPr lang="en-US" sz="2000" dirty="0" smtClean="0"/>
              <a:t> </a:t>
            </a:r>
            <a:r>
              <a:rPr lang="en-US" sz="2000" dirty="0" err="1" smtClean="0"/>
              <a:t>geven</a:t>
            </a:r>
            <a:r>
              <a:rPr lang="en-US" sz="2000" dirty="0" smtClean="0"/>
              <a:t> </a:t>
            </a:r>
            <a:r>
              <a:rPr lang="en-US" sz="2000" dirty="0" err="1" smtClean="0"/>
              <a:t>een</a:t>
            </a:r>
            <a:r>
              <a:rPr lang="en-US" sz="2000" dirty="0" smtClean="0"/>
              <a:t> </a:t>
            </a:r>
            <a:r>
              <a:rPr lang="en-US" sz="2000" dirty="0" err="1" smtClean="0"/>
              <a:t>limiet</a:t>
            </a:r>
            <a:endParaRPr lang="en-US" sz="2000" dirty="0" smtClean="0"/>
          </a:p>
        </p:txBody>
      </p:sp>
      <p:sp>
        <p:nvSpPr>
          <p:cNvPr id="8" name="TextBox 7"/>
          <p:cNvSpPr txBox="1"/>
          <p:nvPr/>
        </p:nvSpPr>
        <p:spPr>
          <a:xfrm rot="20067522">
            <a:off x="651994" y="3437759"/>
            <a:ext cx="2139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d</a:t>
            </a:r>
            <a:r>
              <a:rPr lang="en-US" sz="1600" dirty="0" err="1" smtClean="0"/>
              <a:t>it</a:t>
            </a:r>
            <a:r>
              <a:rPr lang="en-US" sz="1600" dirty="0" smtClean="0"/>
              <a:t> </a:t>
            </a:r>
            <a:r>
              <a:rPr lang="en-US" sz="1600" dirty="0" err="1" smtClean="0"/>
              <a:t>wellicht</a:t>
            </a:r>
            <a:r>
              <a:rPr lang="en-US" sz="1600" dirty="0" smtClean="0"/>
              <a:t> van de </a:t>
            </a:r>
            <a:r>
              <a:rPr lang="en-US" sz="1600" dirty="0" err="1" smtClean="0"/>
              <a:t>bron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 rot="1521495">
            <a:off x="2583389" y="4370486"/>
            <a:ext cx="2414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v</a:t>
            </a:r>
            <a:r>
              <a:rPr lang="en-US" sz="1600" dirty="0" err="1" smtClean="0"/>
              <a:t>ertraging</a:t>
            </a:r>
            <a:r>
              <a:rPr lang="en-US" sz="1600" dirty="0" smtClean="0"/>
              <a:t> </a:t>
            </a:r>
            <a:r>
              <a:rPr lang="en-US" sz="1600" dirty="0" err="1" smtClean="0"/>
              <a:t>bij</a:t>
            </a:r>
            <a:r>
              <a:rPr lang="en-US" sz="1600" dirty="0" smtClean="0"/>
              <a:t> </a:t>
            </a:r>
            <a:r>
              <a:rPr lang="en-US" sz="1600" dirty="0" err="1" smtClean="0"/>
              <a:t>hoge</a:t>
            </a:r>
            <a:r>
              <a:rPr lang="en-US" sz="1600" dirty="0" smtClean="0"/>
              <a:t> </a:t>
            </a:r>
            <a:r>
              <a:rPr lang="en-US" sz="1600" dirty="0" err="1" smtClean="0"/>
              <a:t>energie</a:t>
            </a:r>
            <a:endParaRPr lang="en-US" sz="1600" dirty="0" smtClean="0"/>
          </a:p>
          <a:p>
            <a:r>
              <a:rPr lang="en-US" sz="1600" dirty="0" smtClean="0"/>
              <a:t>door </a:t>
            </a:r>
            <a:r>
              <a:rPr lang="en-US" sz="1600" dirty="0" err="1" smtClean="0"/>
              <a:t>ruimteschuim</a:t>
            </a:r>
            <a:r>
              <a:rPr lang="en-US" sz="1600" dirty="0" smtClean="0"/>
              <a:t>?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10129" y="6021288"/>
            <a:ext cx="4865563" cy="369332"/>
          </a:xfrm>
          <a:prstGeom prst="rect">
            <a:avLst/>
          </a:prstGeom>
          <a:solidFill>
            <a:srgbClr val="FFFF00"/>
          </a:solidFill>
          <a:ln w="317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Nodig</a:t>
            </a:r>
            <a:r>
              <a:rPr lang="en-US" dirty="0" smtClean="0"/>
              <a:t>: </a:t>
            </a:r>
            <a:r>
              <a:rPr lang="en-US" dirty="0" err="1" smtClean="0"/>
              <a:t>meer</a:t>
            </a:r>
            <a:r>
              <a:rPr lang="en-US" dirty="0" smtClean="0"/>
              <a:t> </a:t>
            </a:r>
            <a:r>
              <a:rPr lang="en-US" dirty="0" err="1" smtClean="0"/>
              <a:t>metingen</a:t>
            </a:r>
            <a:r>
              <a:rPr lang="en-US" dirty="0" smtClean="0"/>
              <a:t> op </a:t>
            </a:r>
            <a:r>
              <a:rPr lang="en-US" dirty="0" err="1" smtClean="0"/>
              <a:t>verschillende</a:t>
            </a:r>
            <a:r>
              <a:rPr lang="en-US" dirty="0" smtClean="0"/>
              <a:t> </a:t>
            </a:r>
            <a:r>
              <a:rPr lang="en-US" dirty="0" err="1" smtClean="0"/>
              <a:t>afstanden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08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  <p:bldP spid="8" grpId="0"/>
      <p:bldP spid="14" grpId="0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96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0" smtClean="0"/>
              <a:t>WND 16-12-2017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59408"/>
            <a:ext cx="9217024" cy="849312"/>
          </a:xfrm>
        </p:spPr>
        <p:txBody>
          <a:bodyPr>
            <a:noAutofit/>
          </a:bodyPr>
          <a:lstStyle/>
          <a:p>
            <a:r>
              <a:rPr lang="en-US" altLang="en-US" sz="3600" dirty="0" err="1" smtClean="0"/>
              <a:t>conclusie</a:t>
            </a:r>
            <a:endParaRPr lang="en-US" altLang="en-US" sz="36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611560" y="3140968"/>
            <a:ext cx="4687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 </a:t>
            </a:r>
            <a:r>
              <a:rPr lang="en-US" sz="2000" dirty="0" smtClean="0"/>
              <a:t> </a:t>
            </a:r>
            <a:r>
              <a:rPr lang="en-US" sz="2000" dirty="0" err="1" smtClean="0"/>
              <a:t>geen</a:t>
            </a:r>
            <a:r>
              <a:rPr lang="en-US" sz="2000" dirty="0" smtClean="0"/>
              <a:t> </a:t>
            </a:r>
            <a:r>
              <a:rPr lang="en-US" sz="2000" dirty="0" err="1" smtClean="0"/>
              <a:t>schending</a:t>
            </a:r>
            <a:r>
              <a:rPr lang="en-US" sz="2000" dirty="0" smtClean="0"/>
              <a:t> van de Lorentz-</a:t>
            </a:r>
            <a:r>
              <a:rPr lang="en-US" sz="2000" dirty="0" err="1" smtClean="0"/>
              <a:t>invariantie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36822" y="2636912"/>
                <a:ext cx="433310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Tot op </a:t>
                </a:r>
                <a:r>
                  <a:rPr lang="en-US" sz="2000" dirty="0" err="1" smtClean="0"/>
                  <a:t>een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nauwkeurigheid</a:t>
                </a:r>
                <a:r>
                  <a:rPr lang="en-US" sz="2000" dirty="0" smtClean="0"/>
                  <a:t> van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/>
                        <a:ea typeface="Cambria Math"/>
                      </a:rPr>
                      <m:t>~</m:t>
                    </m:r>
                    <m:sSup>
                      <m:sSupPr>
                        <m:ctrlPr>
                          <a:rPr lang="en-US" sz="200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−14</m:t>
                        </m:r>
                      </m:sup>
                    </m:sSup>
                  </m:oMath>
                </a14:m>
                <a:endParaRPr lang="en-US" sz="200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822" y="2636912"/>
                <a:ext cx="4333109" cy="400110"/>
              </a:xfrm>
              <a:prstGeom prst="rect">
                <a:avLst/>
              </a:prstGeom>
              <a:blipFill rotWithShape="1">
                <a:blip r:embed="rId3"/>
                <a:stretch>
                  <a:fillRect l="-1547" t="-7692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736821" y="4149080"/>
            <a:ext cx="6792437" cy="156966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d</a:t>
            </a:r>
            <a:r>
              <a:rPr lang="en-US" sz="3200" dirty="0" smtClean="0"/>
              <a:t>e </a:t>
            </a:r>
            <a:r>
              <a:rPr lang="en-US" sz="3200" dirty="0" err="1" smtClean="0"/>
              <a:t>Speciale</a:t>
            </a:r>
            <a:r>
              <a:rPr lang="en-US" sz="3200" dirty="0" smtClean="0"/>
              <a:t> </a:t>
            </a:r>
            <a:r>
              <a:rPr lang="en-US" sz="3200" dirty="0" err="1" smtClean="0"/>
              <a:t>relativiteitstheorie</a:t>
            </a:r>
            <a:r>
              <a:rPr lang="en-US" sz="3200" dirty="0" smtClean="0"/>
              <a:t> is tot op </a:t>
            </a:r>
          </a:p>
          <a:p>
            <a:r>
              <a:rPr lang="en-US" sz="3200" dirty="0" err="1" smtClean="0"/>
              <a:t>hoge</a:t>
            </a:r>
            <a:r>
              <a:rPr lang="en-US" sz="3200" dirty="0" smtClean="0"/>
              <a:t> </a:t>
            </a:r>
            <a:r>
              <a:rPr lang="en-US" sz="3200" dirty="0" err="1" smtClean="0"/>
              <a:t>nauwkeurigheid</a:t>
            </a:r>
            <a:r>
              <a:rPr lang="en-US" sz="3200" dirty="0" smtClean="0"/>
              <a:t> </a:t>
            </a:r>
          </a:p>
          <a:p>
            <a:r>
              <a:rPr lang="en-US" sz="3200" dirty="0" smtClean="0"/>
              <a:t>nog </a:t>
            </a:r>
            <a:r>
              <a:rPr lang="en-US" sz="3200" dirty="0" err="1" smtClean="0"/>
              <a:t>ongeschonden</a:t>
            </a:r>
            <a:endParaRPr lang="en-US" sz="3200" dirty="0" smtClean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36512" y="898848"/>
            <a:ext cx="924894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Vasileiou</a:t>
            </a:r>
            <a:r>
              <a:rPr kumimoji="0" lang="en-US" alt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; et al. (2013).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"Constraints on Lorentz invariance violation from Fermi-Large Area Telescope observations of gamma-ray bursts".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Physical Review D. </a:t>
            </a:r>
            <a:r>
              <a:rPr kumimoji="0" lang="en-US" altLang="en-US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87</a:t>
            </a:r>
            <a:r>
              <a:rPr kumimoji="0" lang="en-US" alt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(12): 122001. </a:t>
            </a:r>
            <a:r>
              <a:rPr kumimoji="0" lang="en-US" alt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  <a:hlinkClick r:id="rId4" tooltip="ArXiv"/>
              </a:rPr>
              <a:t>arXiv</a:t>
            </a:r>
            <a:r>
              <a:rPr kumimoji="0" lang="en-US" alt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:</a:t>
            </a:r>
            <a:r>
              <a:rPr kumimoji="0" lang="en-US" alt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  <a:hlinkClick r:id="rId5"/>
              </a:rPr>
              <a:t>1305.3463</a:t>
            </a:r>
            <a:r>
              <a:rPr kumimoji="0" lang="en-US" alt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   </a:t>
            </a:r>
            <a:r>
              <a:rPr kumimoji="0" lang="en-US" altLang="en-US" sz="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.</a:t>
            </a:r>
            <a:r>
              <a:rPr kumimoji="0" lang="en-US" alt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  <a:hlinkClick r:id="rId6" tooltip="Bibcode"/>
              </a:rPr>
              <a:t>Bibcode</a:t>
            </a:r>
            <a:r>
              <a:rPr kumimoji="0" lang="en-US" alt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:</a:t>
            </a:r>
            <a:r>
              <a:rPr kumimoji="0" lang="en-US" alt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  <a:hlinkClick r:id="rId7"/>
              </a:rPr>
              <a:t>2013PhRvD..87l2001V</a:t>
            </a:r>
            <a:r>
              <a:rPr kumimoji="0" lang="en-US" alt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. </a:t>
            </a:r>
            <a:r>
              <a:rPr kumimoji="0" lang="en-US" alt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  <a:hlinkClick r:id="rId8" tooltip="Digital object identifier"/>
              </a:rPr>
              <a:t>doi</a:t>
            </a:r>
            <a:r>
              <a:rPr kumimoji="0" lang="en-US" alt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:</a:t>
            </a:r>
            <a:r>
              <a:rPr kumimoji="0" lang="en-US" alt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  <a:hlinkClick r:id="rId9"/>
              </a:rPr>
              <a:t>10.1103/PhysRevD.87.122001</a:t>
            </a:r>
            <a:r>
              <a:rPr kumimoji="0" lang="en-US" alt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1026" name="Picture 2" descr="Freely accessibl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3" y="0"/>
            <a:ext cx="85725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57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96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0" smtClean="0"/>
              <a:t>WND 16-12-2017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59408"/>
            <a:ext cx="8010341" cy="705296"/>
          </a:xfrm>
        </p:spPr>
        <p:txBody>
          <a:bodyPr>
            <a:noAutofit/>
          </a:bodyPr>
          <a:lstStyle/>
          <a:p>
            <a:r>
              <a:rPr lang="en-US" altLang="en-US" sz="3600" dirty="0" smtClean="0"/>
              <a:t>Appendix natk4all-10 min </a:t>
            </a:r>
            <a:r>
              <a:rPr lang="en-US" altLang="en-US" sz="3600" dirty="0" err="1" smtClean="0"/>
              <a:t>filmpjes</a:t>
            </a:r>
            <a:endParaRPr lang="en-US" altLang="en-US" sz="36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0" y="6390620"/>
            <a:ext cx="8193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https://www.youtube.com/playlist?list=PLeplcmKS2i3QNGmHZb89sMQ2XMdgv_zMP</a:t>
            </a: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51520" y="836712"/>
            <a:ext cx="6697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Onze</a:t>
            </a:r>
            <a:r>
              <a:rPr lang="en-US" dirty="0" smtClean="0"/>
              <a:t> natk4all  10 min you-tube-</a:t>
            </a:r>
            <a:r>
              <a:rPr lang="en-US" dirty="0" err="1" smtClean="0"/>
              <a:t>filmpjes</a:t>
            </a:r>
            <a:r>
              <a:rPr lang="en-US" dirty="0" smtClean="0"/>
              <a:t>, </a:t>
            </a:r>
            <a:r>
              <a:rPr lang="en-US" dirty="0" err="1" smtClean="0"/>
              <a:t>zie</a:t>
            </a:r>
            <a:r>
              <a:rPr lang="en-US" dirty="0" smtClean="0"/>
              <a:t> </a:t>
            </a:r>
            <a:r>
              <a:rPr lang="en-US" dirty="0" err="1" smtClean="0"/>
              <a:t>ook</a:t>
            </a:r>
            <a:r>
              <a:rPr lang="en-US" dirty="0" smtClean="0"/>
              <a:t> </a:t>
            </a:r>
            <a:r>
              <a:rPr lang="en-US" dirty="0" err="1" smtClean="0"/>
              <a:t>onderstaande</a:t>
            </a:r>
            <a:r>
              <a:rPr lang="en-US" dirty="0" smtClean="0"/>
              <a:t> playlist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1520" y="1268760"/>
            <a:ext cx="6248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● </a:t>
            </a:r>
            <a:r>
              <a:rPr lang="en-US" dirty="0" smtClean="0">
                <a:hlinkClick r:id="rId3"/>
              </a:rPr>
              <a:t>Wat is </a:t>
            </a:r>
            <a:r>
              <a:rPr lang="en-US" dirty="0" err="1" smtClean="0">
                <a:hlinkClick r:id="rId3"/>
              </a:rPr>
              <a:t>tijd</a:t>
            </a:r>
            <a:r>
              <a:rPr lang="en-US" dirty="0" smtClean="0">
                <a:hlinkClick r:id="rId3"/>
              </a:rPr>
              <a:t>? </a:t>
            </a:r>
            <a:r>
              <a:rPr lang="en-US" dirty="0" err="1" smtClean="0">
                <a:hlinkClick r:id="rId3"/>
              </a:rPr>
              <a:t>Eigenschappen</a:t>
            </a:r>
            <a:r>
              <a:rPr lang="en-US" dirty="0" smtClean="0">
                <a:hlinkClick r:id="rId3"/>
              </a:rPr>
              <a:t> van de </a:t>
            </a:r>
            <a:r>
              <a:rPr lang="en-US" dirty="0" err="1" smtClean="0">
                <a:hlinkClick r:id="rId3"/>
              </a:rPr>
              <a:t>intuïtieve</a:t>
            </a:r>
            <a:r>
              <a:rPr lang="en-US" dirty="0" smtClean="0">
                <a:hlinkClick r:id="rId3"/>
              </a:rPr>
              <a:t> (of </a:t>
            </a:r>
            <a:r>
              <a:rPr lang="en-US" dirty="0" err="1" smtClean="0">
                <a:hlinkClick r:id="rId3"/>
              </a:rPr>
              <a:t>natuurlijke</a:t>
            </a:r>
            <a:r>
              <a:rPr lang="en-US" dirty="0" smtClean="0">
                <a:hlinkClick r:id="rId3"/>
              </a:rPr>
              <a:t>) </a:t>
            </a:r>
            <a:r>
              <a:rPr lang="en-US" dirty="0" err="1" smtClean="0">
                <a:hlinkClick r:id="rId3"/>
              </a:rPr>
              <a:t>tijd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51520" y="1700808"/>
            <a:ext cx="3209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● </a:t>
            </a:r>
            <a:r>
              <a:rPr lang="en-US" dirty="0" err="1" smtClean="0">
                <a:hlinkClick r:id="rId4"/>
              </a:rPr>
              <a:t>klassieke</a:t>
            </a:r>
            <a:r>
              <a:rPr lang="en-US" dirty="0" smtClean="0">
                <a:hlinkClick r:id="rId4"/>
              </a:rPr>
              <a:t> </a:t>
            </a:r>
            <a:r>
              <a:rPr lang="en-US" dirty="0" err="1" smtClean="0">
                <a:hlinkClick r:id="rId4"/>
              </a:rPr>
              <a:t>Galileitransformaties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1520" y="2555612"/>
            <a:ext cx="2219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● </a:t>
            </a:r>
            <a:r>
              <a:rPr lang="en-US" dirty="0">
                <a:hlinkClick r:id="rId5"/>
              </a:rPr>
              <a:t>M</a:t>
            </a:r>
            <a:r>
              <a:rPr lang="en-US" dirty="0" smtClean="0">
                <a:hlinkClick r:id="rId5"/>
              </a:rPr>
              <a:t>inkowski </a:t>
            </a:r>
            <a:r>
              <a:rPr lang="en-US" dirty="0" err="1" smtClean="0">
                <a:hlinkClick r:id="rId5"/>
              </a:rPr>
              <a:t>ruimte</a:t>
            </a:r>
            <a:r>
              <a:rPr lang="en-US" dirty="0" smtClean="0">
                <a:hlinkClick r:id="rId5"/>
              </a:rPr>
              <a:t>  I</a:t>
            </a:r>
            <a:endParaRPr lang="en-US" dirty="0"/>
          </a:p>
        </p:txBody>
      </p:sp>
      <p:sp>
        <p:nvSpPr>
          <p:cNvPr id="15" name="TextBox 14">
            <a:hlinkClick r:id="rId6"/>
          </p:cNvPr>
          <p:cNvSpPr txBox="1"/>
          <p:nvPr/>
        </p:nvSpPr>
        <p:spPr>
          <a:xfrm>
            <a:off x="251520" y="2939114"/>
            <a:ext cx="4984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7"/>
              </a:rPr>
              <a:t>● </a:t>
            </a:r>
            <a:r>
              <a:rPr lang="en-US" dirty="0" err="1" smtClean="0">
                <a:hlinkClick r:id="rId7"/>
              </a:rPr>
              <a:t>Gelijktijdigheid</a:t>
            </a:r>
            <a:r>
              <a:rPr lang="en-US" dirty="0" smtClean="0">
                <a:hlinkClick r:id="rId7"/>
              </a:rPr>
              <a:t> is </a:t>
            </a:r>
            <a:r>
              <a:rPr lang="en-US" dirty="0" err="1" smtClean="0">
                <a:hlinkClick r:id="rId7"/>
              </a:rPr>
              <a:t>afhankelijk</a:t>
            </a:r>
            <a:r>
              <a:rPr lang="en-US" dirty="0" smtClean="0">
                <a:hlinkClick r:id="rId7"/>
              </a:rPr>
              <a:t> van de </a:t>
            </a:r>
            <a:r>
              <a:rPr lang="en-US" dirty="0" err="1" smtClean="0">
                <a:hlinkClick r:id="rId7"/>
              </a:rPr>
              <a:t>waarnemer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35887" y="3356992"/>
            <a:ext cx="2072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8"/>
              </a:rPr>
              <a:t>●  </a:t>
            </a:r>
            <a:r>
              <a:rPr lang="en-US" dirty="0" err="1" smtClean="0">
                <a:hlinkClick r:id="rId8"/>
              </a:rPr>
              <a:t>Tweeling</a:t>
            </a:r>
            <a:r>
              <a:rPr lang="en-US" dirty="0" smtClean="0">
                <a:hlinkClick r:id="rId8"/>
              </a:rPr>
              <a:t> paradox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1715" y="2083662"/>
            <a:ext cx="410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9"/>
              </a:rPr>
              <a:t>● </a:t>
            </a:r>
            <a:r>
              <a:rPr lang="en-US" dirty="0" err="1" smtClean="0">
                <a:hlinkClick r:id="rId9"/>
              </a:rPr>
              <a:t>t.o.v</a:t>
            </a:r>
            <a:r>
              <a:rPr lang="en-US" dirty="0" smtClean="0">
                <a:hlinkClick r:id="rId9"/>
              </a:rPr>
              <a:t>. </a:t>
            </a:r>
            <a:r>
              <a:rPr lang="en-US" dirty="0" err="1" smtClean="0">
                <a:hlinkClick r:id="rId9"/>
              </a:rPr>
              <a:t>elkaar</a:t>
            </a:r>
            <a:r>
              <a:rPr lang="en-US" dirty="0" smtClean="0">
                <a:hlinkClick r:id="rId9"/>
              </a:rPr>
              <a:t> </a:t>
            </a:r>
            <a:r>
              <a:rPr lang="en-US" dirty="0" err="1" smtClean="0">
                <a:hlinkClick r:id="rId9"/>
              </a:rPr>
              <a:t>bewegende</a:t>
            </a:r>
            <a:r>
              <a:rPr lang="en-US" dirty="0" smtClean="0">
                <a:hlinkClick r:id="rId9"/>
              </a:rPr>
              <a:t> inertiaalstelsels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004806" y="2569782"/>
            <a:ext cx="2277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10"/>
              </a:rPr>
              <a:t>● </a:t>
            </a:r>
            <a:r>
              <a:rPr lang="en-US" dirty="0">
                <a:hlinkClick r:id="rId10"/>
              </a:rPr>
              <a:t>M</a:t>
            </a:r>
            <a:r>
              <a:rPr lang="en-US" dirty="0" smtClean="0">
                <a:hlinkClick r:id="rId10"/>
              </a:rPr>
              <a:t>inkowski </a:t>
            </a:r>
            <a:r>
              <a:rPr lang="en-US" dirty="0" err="1" smtClean="0">
                <a:hlinkClick r:id="rId10"/>
              </a:rPr>
              <a:t>ruimte</a:t>
            </a:r>
            <a:r>
              <a:rPr lang="en-US" dirty="0" smtClean="0">
                <a:hlinkClick r:id="rId10"/>
              </a:rPr>
              <a:t>  II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4550" y="6102588"/>
            <a:ext cx="163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● </a:t>
            </a:r>
            <a:r>
              <a:rPr lang="en-US" dirty="0" err="1" smtClean="0"/>
              <a:t>totale</a:t>
            </a:r>
            <a:r>
              <a:rPr lang="en-US" dirty="0" smtClean="0"/>
              <a:t> playlist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06303" y="5085184"/>
            <a:ext cx="367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11"/>
              </a:rPr>
              <a:t>● Wat is </a:t>
            </a:r>
            <a:r>
              <a:rPr lang="en-US" dirty="0" err="1" smtClean="0">
                <a:hlinkClick r:id="rId11"/>
              </a:rPr>
              <a:t>een</a:t>
            </a:r>
            <a:r>
              <a:rPr lang="en-US" dirty="0" smtClean="0">
                <a:hlinkClick r:id="rId11"/>
              </a:rPr>
              <a:t> Matrix (</a:t>
            </a:r>
            <a:r>
              <a:rPr lang="en-US" dirty="0" err="1" smtClean="0">
                <a:hlinkClick r:id="rId11"/>
              </a:rPr>
              <a:t>korte</a:t>
            </a:r>
            <a:r>
              <a:rPr lang="en-US" dirty="0" smtClean="0">
                <a:hlinkClick r:id="rId11"/>
              </a:rPr>
              <a:t> </a:t>
            </a:r>
            <a:r>
              <a:rPr lang="en-US" dirty="0" err="1" smtClean="0">
                <a:hlinkClick r:id="rId11"/>
              </a:rPr>
              <a:t>opfrissing</a:t>
            </a:r>
            <a:r>
              <a:rPr lang="en-US" dirty="0" smtClean="0">
                <a:hlinkClick r:id="rId11"/>
              </a:rPr>
              <a:t>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51520" y="3861048"/>
            <a:ext cx="2015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12"/>
              </a:rPr>
              <a:t>● </a:t>
            </a:r>
            <a:r>
              <a:rPr lang="en-US" dirty="0" err="1" smtClean="0">
                <a:hlinkClick r:id="rId12"/>
              </a:rPr>
              <a:t>Lorentzcontractie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51520" y="4293096"/>
            <a:ext cx="1781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13"/>
              </a:rPr>
              <a:t>● </a:t>
            </a:r>
            <a:r>
              <a:rPr lang="en-US" dirty="0" err="1" smtClean="0">
                <a:hlinkClick r:id="rId13"/>
              </a:rPr>
              <a:t>Ladderparadox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85833" y="4725144"/>
            <a:ext cx="3419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14"/>
              </a:rPr>
              <a:t>● </a:t>
            </a:r>
            <a:r>
              <a:rPr lang="en-US" dirty="0" err="1" smtClean="0">
                <a:hlinkClick r:id="rId14"/>
              </a:rPr>
              <a:t>relativische</a:t>
            </a:r>
            <a:r>
              <a:rPr lang="en-US" dirty="0" smtClean="0">
                <a:hlinkClick r:id="rId14"/>
              </a:rPr>
              <a:t> </a:t>
            </a:r>
            <a:r>
              <a:rPr lang="en-US" dirty="0" err="1" smtClean="0">
                <a:hlinkClick r:id="rId14"/>
              </a:rPr>
              <a:t>Dopplerverschuiving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32401" y="5597195"/>
            <a:ext cx="4598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15"/>
              </a:rPr>
              <a:t>● Wat is de </a:t>
            </a:r>
            <a:r>
              <a:rPr lang="en-US" dirty="0" err="1" smtClean="0">
                <a:hlinkClick r:id="rId15"/>
              </a:rPr>
              <a:t>klassieke</a:t>
            </a:r>
            <a:r>
              <a:rPr lang="en-US" dirty="0" smtClean="0">
                <a:hlinkClick r:id="rId15"/>
              </a:rPr>
              <a:t> </a:t>
            </a:r>
            <a:r>
              <a:rPr lang="en-US" dirty="0" err="1" smtClean="0">
                <a:hlinkClick r:id="rId15"/>
              </a:rPr>
              <a:t>impuls</a:t>
            </a:r>
            <a:r>
              <a:rPr lang="en-US" dirty="0" smtClean="0">
                <a:hlinkClick r:id="rId15"/>
              </a:rPr>
              <a:t> (</a:t>
            </a:r>
            <a:r>
              <a:rPr lang="en-US" dirty="0" err="1" smtClean="0">
                <a:hlinkClick r:id="rId15"/>
              </a:rPr>
              <a:t>korte</a:t>
            </a:r>
            <a:r>
              <a:rPr lang="en-US" dirty="0" smtClean="0">
                <a:hlinkClick r:id="rId15"/>
              </a:rPr>
              <a:t> </a:t>
            </a:r>
            <a:r>
              <a:rPr lang="en-US" dirty="0" err="1" smtClean="0">
                <a:hlinkClick r:id="rId15"/>
              </a:rPr>
              <a:t>opfrissing</a:t>
            </a:r>
            <a:r>
              <a:rPr lang="en-US" dirty="0" smtClean="0">
                <a:hlinkClick r:id="rId15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2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08912" cy="1152128"/>
          </a:xfrm>
          <a:solidFill>
            <a:schemeClr val="tx1">
              <a:alpha val="37000"/>
            </a:schemeClr>
          </a:solidFill>
        </p:spPr>
        <p:txBody>
          <a:bodyPr>
            <a:noAutofit/>
          </a:bodyPr>
          <a:lstStyle/>
          <a:p>
            <a:r>
              <a:rPr lang="nl-NL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Hoe zit dat dan met die lege ruimte? </a:t>
            </a:r>
            <a:br>
              <a:rPr lang="nl-NL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    Het kwantummechanische vacuüm,</a:t>
            </a:r>
            <a:br>
              <a:rPr lang="nl-NL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 met fluctuerende velden</a:t>
            </a:r>
            <a:endParaRPr lang="nl-NL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WND 16-12-2017</a:t>
            </a:r>
            <a:endParaRPr lang="en-GB"/>
          </a:p>
        </p:txBody>
      </p:sp>
      <p:sp>
        <p:nvSpPr>
          <p:cNvPr id="6" name="Tekstvak 5"/>
          <p:cNvSpPr txBox="1"/>
          <p:nvPr/>
        </p:nvSpPr>
        <p:spPr>
          <a:xfrm>
            <a:off x="302337" y="5380672"/>
            <a:ext cx="366433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FF00"/>
                </a:solidFill>
              </a:rPr>
              <a:t>g</a:t>
            </a:r>
            <a:r>
              <a:rPr lang="nl-NL" dirty="0" smtClean="0">
                <a:solidFill>
                  <a:srgbClr val="FFFF00"/>
                </a:solidFill>
              </a:rPr>
              <a:t>een energie-behoud</a:t>
            </a:r>
          </a:p>
          <a:p>
            <a:r>
              <a:rPr lang="nl-NL" dirty="0" smtClean="0">
                <a:solidFill>
                  <a:srgbClr val="FFFF00"/>
                </a:solidFill>
              </a:rPr>
              <a:t>zolang (Heisenberg)</a:t>
            </a:r>
          </a:p>
          <a:p>
            <a:r>
              <a:rPr lang="nl-NL" dirty="0" smtClean="0">
                <a:solidFill>
                  <a:srgbClr val="FFFF00"/>
                </a:solidFill>
              </a:rPr>
              <a:t>ΔE . </a:t>
            </a:r>
            <a:r>
              <a:rPr lang="nl-NL" dirty="0" err="1" smtClean="0">
                <a:solidFill>
                  <a:srgbClr val="FFFF00"/>
                </a:solidFill>
              </a:rPr>
              <a:t>Δt</a:t>
            </a:r>
            <a:r>
              <a:rPr lang="nl-NL" dirty="0" smtClean="0">
                <a:solidFill>
                  <a:srgbClr val="FFFF00"/>
                </a:solidFill>
              </a:rPr>
              <a:t> &gt; h/2</a:t>
            </a:r>
            <a:endParaRPr lang="nl-NL" dirty="0">
              <a:solidFill>
                <a:srgbClr val="FFFF00"/>
              </a:solidFill>
            </a:endParaRPr>
          </a:p>
          <a:p>
            <a:r>
              <a:rPr lang="nl-NL" dirty="0" smtClean="0">
                <a:solidFill>
                  <a:srgbClr val="FFFF00"/>
                </a:solidFill>
              </a:rPr>
              <a:t>Hoe korter, des te groter</a:t>
            </a:r>
          </a:p>
          <a:p>
            <a:r>
              <a:rPr lang="nl-NL" dirty="0">
                <a:solidFill>
                  <a:srgbClr val="FFFF00"/>
                </a:solidFill>
              </a:rPr>
              <a:t>d</a:t>
            </a:r>
            <a:r>
              <a:rPr lang="nl-NL" dirty="0" smtClean="0">
                <a:solidFill>
                  <a:srgbClr val="FFFF00"/>
                </a:solidFill>
              </a:rPr>
              <a:t>e energie fluctuaties (hier: gluonen)</a:t>
            </a:r>
            <a:endParaRPr lang="nl-N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15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80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0" smtClean="0"/>
              <a:t>WND 16-12-2017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-2" y="59408"/>
            <a:ext cx="6228186" cy="921320"/>
          </a:xfrm>
        </p:spPr>
        <p:txBody>
          <a:bodyPr>
            <a:noAutofit/>
          </a:bodyPr>
          <a:lstStyle/>
          <a:p>
            <a:r>
              <a:rPr lang="en-US" altLang="en-US" sz="1600" dirty="0" smtClean="0"/>
              <a:t>Planck </a:t>
            </a:r>
            <a:r>
              <a:rPr lang="en-US" altLang="en-US" sz="1600" dirty="0" err="1" smtClean="0"/>
              <a:t>lengte</a:t>
            </a:r>
            <a:r>
              <a:rPr lang="en-US" altLang="en-US" sz="1600" dirty="0" smtClean="0"/>
              <a:t>/Planck-</a:t>
            </a:r>
            <a:r>
              <a:rPr lang="en-US" altLang="en-US" sz="1600" dirty="0" err="1" smtClean="0"/>
              <a:t>energie</a:t>
            </a:r>
            <a:r>
              <a:rPr lang="en-US" altLang="en-US" sz="2000" dirty="0" smtClean="0"/>
              <a:t/>
            </a:r>
            <a:br>
              <a:rPr lang="en-US" altLang="en-US" sz="2000" dirty="0" smtClean="0"/>
            </a:br>
            <a:r>
              <a:rPr lang="en-US" altLang="en-US" sz="2000" dirty="0" smtClean="0"/>
              <a:t>II. </a:t>
            </a:r>
            <a:r>
              <a:rPr lang="en-US" altLang="en-US" sz="2400" dirty="0" err="1" smtClean="0"/>
              <a:t>nieuwe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fysica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bij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extreem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hoge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energie</a:t>
            </a:r>
            <a:r>
              <a:rPr lang="en-US" altLang="en-US" sz="2400" dirty="0" smtClean="0"/>
              <a:t>?</a:t>
            </a:r>
            <a:br>
              <a:rPr lang="en-US" altLang="en-US" sz="2400" dirty="0" smtClean="0"/>
            </a:br>
            <a:r>
              <a:rPr lang="en-US" altLang="en-US" sz="2400" dirty="0" err="1"/>
              <a:t>s</a:t>
            </a:r>
            <a:r>
              <a:rPr lang="en-US" altLang="en-US" sz="2400" dirty="0" err="1" smtClean="0"/>
              <a:t>chending</a:t>
            </a:r>
            <a:r>
              <a:rPr lang="en-US" altLang="en-US" sz="2400" dirty="0" smtClean="0"/>
              <a:t> van de Lorentz-</a:t>
            </a:r>
            <a:r>
              <a:rPr lang="en-US" altLang="en-US" sz="2400" dirty="0" err="1" smtClean="0"/>
              <a:t>invariantie</a:t>
            </a:r>
            <a:r>
              <a:rPr lang="en-US" altLang="en-US" sz="2400" dirty="0" smtClean="0"/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173" y="12635"/>
            <a:ext cx="3336371" cy="40995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6777" y="3789039"/>
            <a:ext cx="61997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Maar </a:t>
            </a:r>
            <a:r>
              <a:rPr lang="en-US" sz="1600" dirty="0" err="1" smtClean="0"/>
              <a:t>straal</a:t>
            </a:r>
            <a:r>
              <a:rPr lang="en-US" sz="1600" dirty="0" smtClean="0"/>
              <a:t> </a:t>
            </a:r>
            <a:r>
              <a:rPr lang="en-US" sz="1600" dirty="0" err="1" smtClean="0"/>
              <a:t>zwart</a:t>
            </a:r>
            <a:r>
              <a:rPr lang="en-US" sz="1600" dirty="0" smtClean="0"/>
              <a:t> gat </a:t>
            </a:r>
            <a:r>
              <a:rPr lang="en-US" sz="1600" dirty="0" err="1" smtClean="0"/>
              <a:t>wordt</a:t>
            </a:r>
            <a:r>
              <a:rPr lang="en-US" sz="1600" dirty="0" smtClean="0"/>
              <a:t> </a:t>
            </a:r>
            <a:r>
              <a:rPr lang="en-US" sz="1600" dirty="0" err="1" smtClean="0"/>
              <a:t>groter</a:t>
            </a:r>
            <a:r>
              <a:rPr lang="en-US" sz="1600" dirty="0" smtClean="0"/>
              <a:t> </a:t>
            </a:r>
            <a:r>
              <a:rPr lang="en-US" sz="1600" dirty="0" err="1" smtClean="0"/>
              <a:t>bij</a:t>
            </a:r>
            <a:r>
              <a:rPr lang="en-US" sz="1600" dirty="0" smtClean="0"/>
              <a:t> </a:t>
            </a:r>
            <a:r>
              <a:rPr lang="en-US" sz="1600" dirty="0" err="1" smtClean="0"/>
              <a:t>toenemende</a:t>
            </a:r>
            <a:r>
              <a:rPr lang="en-US" sz="1600" dirty="0" smtClean="0"/>
              <a:t> </a:t>
            </a:r>
            <a:r>
              <a:rPr lang="en-US" sz="1600" dirty="0" err="1" smtClean="0"/>
              <a:t>massa</a:t>
            </a:r>
            <a:r>
              <a:rPr lang="en-US" sz="1600" dirty="0" smtClean="0"/>
              <a:t>/</a:t>
            </a:r>
            <a:r>
              <a:rPr lang="en-US" sz="1600" dirty="0" err="1" smtClean="0"/>
              <a:t>energie</a:t>
            </a:r>
            <a:r>
              <a:rPr lang="en-US" sz="1600" dirty="0" smtClean="0"/>
              <a:t>;</a:t>
            </a:r>
          </a:p>
          <a:p>
            <a:r>
              <a:rPr lang="en-US" sz="1600" dirty="0" err="1"/>
              <a:t>b</a:t>
            </a:r>
            <a:r>
              <a:rPr lang="en-US" sz="1600" dirty="0" err="1" smtClean="0"/>
              <a:t>ij</a:t>
            </a:r>
            <a:r>
              <a:rPr lang="en-US" sz="1600" dirty="0" smtClean="0"/>
              <a:t> </a:t>
            </a:r>
            <a:r>
              <a:rPr lang="en-US" sz="1600" dirty="0" err="1" smtClean="0"/>
              <a:t>grote</a:t>
            </a:r>
            <a:r>
              <a:rPr lang="en-US" sz="1600" dirty="0" smtClean="0"/>
              <a:t> </a:t>
            </a:r>
            <a:r>
              <a:rPr lang="en-US" sz="1600" dirty="0" err="1" smtClean="0"/>
              <a:t>energie</a:t>
            </a:r>
            <a:r>
              <a:rPr lang="en-US" sz="1600" dirty="0" smtClean="0"/>
              <a:t> is </a:t>
            </a:r>
            <a:r>
              <a:rPr lang="en-US" sz="1600" dirty="0" err="1" smtClean="0"/>
              <a:t>er</a:t>
            </a:r>
            <a:r>
              <a:rPr lang="en-US" sz="1600" dirty="0" smtClean="0"/>
              <a:t> </a:t>
            </a:r>
            <a:r>
              <a:rPr lang="en-US" sz="1600" b="1" dirty="0" err="1" smtClean="0"/>
              <a:t>een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afmeting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waarbij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deeltje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een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zwart</a:t>
            </a:r>
            <a:r>
              <a:rPr lang="en-US" sz="1600" b="1" dirty="0" smtClean="0"/>
              <a:t> gat </a:t>
            </a:r>
            <a:r>
              <a:rPr lang="en-US" sz="1600" b="1" dirty="0" err="1" smtClean="0"/>
              <a:t>wordt</a:t>
            </a:r>
            <a:endParaRPr lang="en-US" sz="1600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79512" y="1052736"/>
            <a:ext cx="3836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Wanneer</a:t>
            </a:r>
            <a:r>
              <a:rPr lang="en-US" b="1" dirty="0" smtClean="0"/>
              <a:t> is </a:t>
            </a:r>
            <a:r>
              <a:rPr lang="en-US" b="1" dirty="0" err="1" smtClean="0"/>
              <a:t>een</a:t>
            </a:r>
            <a:r>
              <a:rPr lang="en-US" b="1" dirty="0" smtClean="0"/>
              <a:t> </a:t>
            </a:r>
            <a:r>
              <a:rPr lang="en-US" b="1" dirty="0" err="1" smtClean="0"/>
              <a:t>deeltje</a:t>
            </a:r>
            <a:r>
              <a:rPr lang="en-US" b="1" dirty="0" smtClean="0"/>
              <a:t> </a:t>
            </a:r>
            <a:r>
              <a:rPr lang="en-US" b="1" dirty="0" err="1" smtClean="0"/>
              <a:t>een</a:t>
            </a:r>
            <a:r>
              <a:rPr lang="en-US" b="1" dirty="0" smtClean="0"/>
              <a:t> </a:t>
            </a:r>
            <a:r>
              <a:rPr lang="en-US" b="1" dirty="0" err="1" smtClean="0"/>
              <a:t>zwart</a:t>
            </a:r>
            <a:r>
              <a:rPr lang="en-US" b="1" dirty="0" smtClean="0"/>
              <a:t> gat?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79512" y="1556792"/>
                <a:ext cx="3697551" cy="1185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deeltje=golf  (</a:t>
                </a:r>
                <a:r>
                  <a:rPr lang="en-US" sz="1600" dirty="0" err="1" smtClean="0"/>
                  <a:t>kwantum-mechanica</a:t>
                </a:r>
                <a:r>
                  <a:rPr lang="en-US" sz="1600" dirty="0" smtClean="0"/>
                  <a:t>): </a:t>
                </a:r>
              </a:p>
              <a:p>
                <a:r>
                  <a:rPr lang="en-US" sz="1600" dirty="0" smtClean="0"/>
                  <a:t>(met de Broglie-</a:t>
                </a:r>
                <a:r>
                  <a:rPr lang="en-US" sz="1600" dirty="0" err="1" smtClean="0"/>
                  <a:t>golflengte</a:t>
                </a:r>
                <a:r>
                  <a:rPr lang="el-GR" sz="16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>
                        <a:latin typeface="Cambria Math"/>
                      </a:rPr>
                      <m:t>λ</m:t>
                    </m:r>
                    <m:r>
                      <a:rPr lang="en-US" sz="16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16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/>
                          </a:rPr>
                          <m:t>h</m:t>
                        </m:r>
                      </m:num>
                      <m:den>
                        <m:r>
                          <a:rPr lang="en-US" sz="1600" i="1">
                            <a:latin typeface="Cambria Math"/>
                          </a:rPr>
                          <m:t>𝑚</m:t>
                        </m:r>
                        <m:r>
                          <a:rPr lang="en-US" sz="1600" i="1">
                            <a:latin typeface="Cambria Math"/>
                          </a:rPr>
                          <m:t> </m:t>
                        </m:r>
                        <m:r>
                          <a:rPr lang="en-US" sz="1600" i="1">
                            <a:latin typeface="Cambria Math"/>
                          </a:rPr>
                          <m:t>𝑣</m:t>
                        </m:r>
                      </m:den>
                    </m:f>
                  </m:oMath>
                </a14:m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/>
                        <a:ea typeface="Cambria Math"/>
                      </a:rPr>
                      <m:t>≈</m:t>
                    </m:r>
                    <m:f>
                      <m:fPr>
                        <m:ctrlPr>
                          <a:rPr lang="en-US" sz="1600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600" b="0" i="1" dirty="0" smtClean="0">
                            <a:latin typeface="Cambria Math"/>
                          </a:rPr>
                          <m:t>h</m:t>
                        </m:r>
                      </m:num>
                      <m:den>
                        <m:r>
                          <a:rPr lang="en-US" sz="1600" b="0" i="1" dirty="0" smtClean="0">
                            <a:latin typeface="Cambria Math"/>
                          </a:rPr>
                          <m:t>𝑚𝑐</m:t>
                        </m:r>
                      </m:den>
                    </m:f>
                  </m:oMath>
                </a14:m>
                <a:r>
                  <a:rPr lang="en-US" sz="1600" dirty="0" smtClean="0"/>
                  <a:t>) </a:t>
                </a:r>
                <a:endParaRPr lang="en-US" sz="1600" i="1" dirty="0" smtClean="0"/>
              </a:p>
              <a:p>
                <a:r>
                  <a:rPr lang="en-US" sz="1600" b="1" dirty="0" smtClean="0"/>
                  <a:t>hoe </a:t>
                </a:r>
                <a:r>
                  <a:rPr lang="en-US" sz="1600" b="1" dirty="0" err="1" smtClean="0"/>
                  <a:t>groter</a:t>
                </a:r>
                <a:r>
                  <a:rPr lang="en-US" sz="1600" b="1" dirty="0" smtClean="0"/>
                  <a:t> de </a:t>
                </a:r>
                <a:r>
                  <a:rPr lang="en-US" sz="1600" b="1" dirty="0" err="1" smtClean="0"/>
                  <a:t>massa</a:t>
                </a:r>
                <a:r>
                  <a:rPr lang="en-US" sz="1600" b="1" dirty="0" smtClean="0"/>
                  <a:t> m des </a:t>
                </a:r>
                <a:r>
                  <a:rPr lang="en-US" sz="1600" b="1" dirty="0" err="1" smtClean="0"/>
                  <a:t>te</a:t>
                </a:r>
                <a:r>
                  <a:rPr lang="en-US" sz="1600" b="1" dirty="0" smtClean="0"/>
                  <a:t> </a:t>
                </a:r>
                <a:r>
                  <a:rPr lang="en-US" sz="1600" b="1" dirty="0" err="1" smtClean="0"/>
                  <a:t>kleiner</a:t>
                </a:r>
                <a:r>
                  <a:rPr lang="en-US" sz="1600" b="1" dirty="0" smtClean="0"/>
                  <a:t> het </a:t>
                </a:r>
              </a:p>
              <a:p>
                <a:r>
                  <a:rPr lang="en-US" sz="1600" b="1" dirty="0" err="1"/>
                  <a:t>v</a:t>
                </a:r>
                <a:r>
                  <a:rPr lang="en-US" sz="1600" b="1" dirty="0" err="1" smtClean="0"/>
                  <a:t>erspreidingsgebied</a:t>
                </a:r>
                <a:r>
                  <a:rPr lang="en-US" sz="1600" b="1" dirty="0" smtClean="0"/>
                  <a:t> </a:t>
                </a:r>
                <a:r>
                  <a:rPr lang="el-GR" sz="1600" b="1" dirty="0" smtClean="0"/>
                  <a:t>λ</a:t>
                </a:r>
                <a:r>
                  <a:rPr lang="en-US" sz="1600" b="1" dirty="0" smtClean="0"/>
                  <a:t> van het </a:t>
                </a:r>
                <a:r>
                  <a:rPr lang="en-US" sz="1600" b="1" dirty="0" err="1" smtClean="0"/>
                  <a:t>deeltje</a:t>
                </a:r>
                <a:endParaRPr lang="en-US" sz="1600" b="1" dirty="0" smtClean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1556792"/>
                <a:ext cx="3697551" cy="1185581"/>
              </a:xfrm>
              <a:prstGeom prst="rect">
                <a:avLst/>
              </a:prstGeom>
              <a:blipFill rotWithShape="1">
                <a:blip r:embed="rId4"/>
                <a:stretch>
                  <a:fillRect l="-824" t="-1538" b="-5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930" y="1196752"/>
            <a:ext cx="1159197" cy="11628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86208" y="4552678"/>
                <a:ext cx="6283964" cy="830997"/>
              </a:xfrm>
              <a:prstGeom prst="rect">
                <a:avLst/>
              </a:prstGeom>
              <a:solidFill>
                <a:srgbClr val="FFFF00"/>
              </a:solidFill>
              <a:ln w="3175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die </a:t>
                </a:r>
                <a:r>
                  <a:rPr lang="en-US" sz="1600" dirty="0" err="1" smtClean="0"/>
                  <a:t>afmeting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waarbij</a:t>
                </a:r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b="0" i="1" smtClean="0">
                        <a:latin typeface="Cambria Math"/>
                      </a:rPr>
                      <m:t>λ</m:t>
                    </m:r>
                    <m:r>
                      <a:rPr lang="en-US" sz="16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𝑠</m:t>
                        </m:r>
                        <m:r>
                          <a:rPr lang="en-US" sz="1600" b="0" i="1" smtClean="0">
                            <a:latin typeface="Cambria Math"/>
                          </a:rPr>
                          <m:t>  </m:t>
                        </m:r>
                      </m:sub>
                    </m:sSub>
                  </m:oMath>
                </a14:m>
                <a:r>
                  <a:rPr lang="en-US" sz="1600" dirty="0" err="1" smtClean="0"/>
                  <a:t>heet</a:t>
                </a:r>
                <a:r>
                  <a:rPr lang="en-US" sz="1600" dirty="0" smtClean="0"/>
                  <a:t> de </a:t>
                </a:r>
                <a:r>
                  <a:rPr lang="en-US" sz="1600" b="1" dirty="0" smtClean="0"/>
                  <a:t>Planck-</a:t>
                </a:r>
                <a:r>
                  <a:rPr lang="en-US" sz="1600" b="1" dirty="0" err="1" smtClean="0"/>
                  <a:t>lengte</a:t>
                </a:r>
                <a:r>
                  <a:rPr lang="en-US" sz="1600" b="1" dirty="0" smtClean="0"/>
                  <a:t>                     </a:t>
                </a:r>
                <a:r>
                  <a:rPr lang="en-US" sz="1600" dirty="0" smtClean="0"/>
                  <a:t>(10</a:t>
                </a:r>
                <a:r>
                  <a:rPr lang="en-US" sz="1600" baseline="30000" dirty="0" smtClean="0"/>
                  <a:t>-35</a:t>
                </a:r>
                <a:r>
                  <a:rPr lang="en-US" sz="1600" dirty="0" smtClean="0"/>
                  <a:t> m)</a:t>
                </a:r>
              </a:p>
              <a:p>
                <a:r>
                  <a:rPr lang="en-US" sz="1600" dirty="0" smtClean="0"/>
                  <a:t>de </a:t>
                </a:r>
                <a:r>
                  <a:rPr lang="en-US" sz="1600" dirty="0" err="1" smtClean="0"/>
                  <a:t>bijbehorende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massa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heet</a:t>
                </a:r>
                <a:r>
                  <a:rPr lang="en-US" sz="1600" dirty="0" smtClean="0"/>
                  <a:t> de </a:t>
                </a:r>
                <a:r>
                  <a:rPr lang="en-US" sz="1600" b="1" dirty="0" smtClean="0"/>
                  <a:t>Planck </a:t>
                </a:r>
                <a:r>
                  <a:rPr lang="en-US" sz="1600" b="1" dirty="0" err="1" smtClean="0"/>
                  <a:t>massa</a:t>
                </a:r>
                <a:r>
                  <a:rPr lang="en-US" sz="1600" b="1" dirty="0" smtClean="0"/>
                  <a:t>            </a:t>
                </a:r>
                <a:r>
                  <a:rPr lang="en-US" sz="1600" dirty="0" smtClean="0"/>
                  <a:t>(</a:t>
                </a:r>
                <a:r>
                  <a:rPr lang="en-US" sz="1600" dirty="0" err="1" smtClean="0"/>
                  <a:t>ong</a:t>
                </a:r>
                <a:r>
                  <a:rPr lang="en-US" sz="1600" dirty="0" smtClean="0"/>
                  <a:t>. 20 microgram)</a:t>
                </a:r>
              </a:p>
              <a:p>
                <a:r>
                  <a:rPr lang="en-US" sz="1600" dirty="0"/>
                  <a:t>d</a:t>
                </a:r>
                <a:r>
                  <a:rPr lang="en-US" sz="1600" dirty="0" smtClean="0"/>
                  <a:t>e </a:t>
                </a:r>
                <a:r>
                  <a:rPr lang="en-US" sz="1600" dirty="0" err="1" smtClean="0"/>
                  <a:t>bijbehorende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energie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heet</a:t>
                </a:r>
                <a:r>
                  <a:rPr lang="en-US" sz="1600" dirty="0" smtClean="0"/>
                  <a:t> de </a:t>
                </a:r>
                <a:r>
                  <a:rPr lang="en-US" sz="1600" b="1" dirty="0" smtClean="0"/>
                  <a:t>Planck-</a:t>
                </a:r>
                <a:r>
                  <a:rPr lang="en-US" sz="1600" b="1" dirty="0" err="1" smtClean="0"/>
                  <a:t>energie</a:t>
                </a:r>
                <a:r>
                  <a:rPr lang="en-US" sz="1600" dirty="0" smtClean="0"/>
                  <a:t>                        (10</a:t>
                </a:r>
                <a:r>
                  <a:rPr lang="en-US" sz="1600" baseline="30000" dirty="0" smtClean="0"/>
                  <a:t>19</a:t>
                </a:r>
                <a:r>
                  <a:rPr lang="en-US" sz="1600" dirty="0" smtClean="0"/>
                  <a:t> GeV)</a:t>
                </a:r>
                <a:endParaRPr lang="en-US" sz="1600" baseline="-25000" dirty="0" smtClean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08" y="4552678"/>
                <a:ext cx="6283964" cy="830997"/>
              </a:xfrm>
              <a:prstGeom prst="rect">
                <a:avLst/>
              </a:prstGeom>
              <a:blipFill rotWithShape="1">
                <a:blip r:embed="rId6"/>
                <a:stretch>
                  <a:fillRect l="-386" t="-709" b="-6383"/>
                </a:stretch>
              </a:blipFill>
              <a:ln w="317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40605" y="2886035"/>
                <a:ext cx="6800772" cy="6895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Bij </a:t>
                </a:r>
                <a:r>
                  <a:rPr lang="en-US" sz="1600" dirty="0" err="1" smtClean="0"/>
                  <a:t>normale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energie</a:t>
                </a:r>
                <a:r>
                  <a:rPr lang="en-US" sz="1600" dirty="0" smtClean="0"/>
                  <a:t> is </a:t>
                </a:r>
                <a:r>
                  <a:rPr lang="en-US" sz="1600" dirty="0" err="1" smtClean="0"/>
                  <a:t>straal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zwart</a:t>
                </a:r>
                <a:r>
                  <a:rPr lang="en-US" sz="1600" dirty="0" smtClean="0"/>
                  <a:t> gat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/>
                          </a:rPr>
                          <m:t>𝐺𝑚</m:t>
                        </m:r>
                        <m:r>
                          <a:rPr lang="en-US" sz="1600" b="0" i="1" smtClean="0">
                            <a:latin typeface="Cambria Math"/>
                          </a:rPr>
                          <m:t> </m:t>
                        </m:r>
                      </m:num>
                      <m:den>
                        <m:sSup>
                          <m:sSupPr>
                            <m:ctrlPr>
                              <a:rPr lang="en-US" sz="160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1600" dirty="0" smtClean="0"/>
                  <a:t> van het </a:t>
                </a:r>
                <a:r>
                  <a:rPr lang="en-US" sz="1600" dirty="0" err="1" smtClean="0"/>
                  <a:t>deeltje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massa</a:t>
                </a:r>
                <a:r>
                  <a:rPr lang="en-US" sz="1600" dirty="0" smtClean="0"/>
                  <a:t> m</a:t>
                </a:r>
              </a:p>
              <a:p>
                <a:r>
                  <a:rPr lang="en-US" sz="1600" dirty="0" err="1"/>
                  <a:t>v</a:t>
                </a:r>
                <a:r>
                  <a:rPr lang="en-US" sz="1600" dirty="0" err="1" smtClean="0"/>
                  <a:t>eel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kleiner</a:t>
                </a:r>
                <a:r>
                  <a:rPr lang="en-US" sz="1600" dirty="0" smtClean="0"/>
                  <a:t> </a:t>
                </a:r>
                <a:r>
                  <a:rPr lang="en-US" sz="1600" dirty="0" err="1" smtClean="0"/>
                  <a:t>dan</a:t>
                </a:r>
                <a:r>
                  <a:rPr lang="en-US" sz="1600" dirty="0" smtClean="0"/>
                  <a:t> de </a:t>
                </a:r>
                <a:r>
                  <a:rPr lang="en-US" sz="1600" dirty="0" err="1" smtClean="0"/>
                  <a:t>de</a:t>
                </a:r>
                <a:r>
                  <a:rPr lang="en-US" sz="1600" dirty="0" smtClean="0"/>
                  <a:t> Broglie-</a:t>
                </a:r>
                <a:r>
                  <a:rPr lang="en-US" sz="1600" dirty="0" err="1" smtClean="0"/>
                  <a:t>golflengte</a:t>
                </a:r>
                <a:r>
                  <a:rPr lang="en-US" sz="1600" dirty="0"/>
                  <a:t> </a:t>
                </a:r>
                <a:r>
                  <a:rPr lang="en-US" sz="1600" dirty="0" smtClean="0"/>
                  <a:t> </a:t>
                </a:r>
                <a:r>
                  <a:rPr lang="en-US" sz="1600" b="1" dirty="0" err="1" smtClean="0">
                    <a:solidFill>
                      <a:srgbClr val="FF0000"/>
                    </a:solidFill>
                  </a:rPr>
                  <a:t>dus</a:t>
                </a:r>
                <a:r>
                  <a:rPr lang="en-US" sz="16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1600" b="1" dirty="0" err="1" smtClean="0">
                    <a:solidFill>
                      <a:srgbClr val="FF0000"/>
                    </a:solidFill>
                  </a:rPr>
                  <a:t>deeltje</a:t>
                </a:r>
                <a:r>
                  <a:rPr lang="en-US" sz="1600" b="1" dirty="0" smtClean="0">
                    <a:solidFill>
                      <a:srgbClr val="FF0000"/>
                    </a:solidFill>
                  </a:rPr>
                  <a:t> is </a:t>
                </a:r>
                <a:r>
                  <a:rPr lang="en-US" sz="1600" b="1" dirty="0" err="1" smtClean="0">
                    <a:solidFill>
                      <a:srgbClr val="FF0000"/>
                    </a:solidFill>
                  </a:rPr>
                  <a:t>normaal</a:t>
                </a:r>
                <a:r>
                  <a:rPr lang="en-US" sz="16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1600" b="1" dirty="0" err="1" smtClean="0">
                    <a:solidFill>
                      <a:srgbClr val="FF0000"/>
                    </a:solidFill>
                  </a:rPr>
                  <a:t>geen</a:t>
                </a:r>
                <a:r>
                  <a:rPr lang="en-US" sz="16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1600" b="1" dirty="0" err="1" smtClean="0">
                    <a:solidFill>
                      <a:srgbClr val="FF0000"/>
                    </a:solidFill>
                  </a:rPr>
                  <a:t>zwart</a:t>
                </a:r>
                <a:r>
                  <a:rPr lang="en-US" sz="1600" b="1" dirty="0" smtClean="0">
                    <a:solidFill>
                      <a:srgbClr val="FF0000"/>
                    </a:solidFill>
                  </a:rPr>
                  <a:t> gat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605" y="2886035"/>
                <a:ext cx="6800772" cy="689548"/>
              </a:xfrm>
              <a:prstGeom prst="rect">
                <a:avLst/>
              </a:prstGeom>
              <a:blipFill rotWithShape="1">
                <a:blip r:embed="rId7"/>
                <a:stretch>
                  <a:fillRect l="-448" b="-9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78933" y="5589240"/>
            <a:ext cx="5509137" cy="1138773"/>
          </a:xfrm>
          <a:prstGeom prst="rect">
            <a:avLst/>
          </a:prstGeom>
          <a:solidFill>
            <a:srgbClr val="FFFF00"/>
          </a:solidFill>
          <a:ln w="317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/>
              <a:t>b</a:t>
            </a:r>
            <a:r>
              <a:rPr lang="en-US" sz="1600" dirty="0" err="1" smtClean="0"/>
              <a:t>ij</a:t>
            </a:r>
            <a:r>
              <a:rPr lang="en-US" sz="1600" dirty="0" smtClean="0"/>
              <a:t> de Planck-</a:t>
            </a:r>
            <a:r>
              <a:rPr lang="en-US" sz="1600" dirty="0" err="1" smtClean="0"/>
              <a:t>energie</a:t>
            </a:r>
            <a:r>
              <a:rPr lang="en-US" sz="1600" dirty="0" smtClean="0"/>
              <a:t> </a:t>
            </a:r>
            <a:r>
              <a:rPr lang="en-US" sz="1600" dirty="0" err="1" smtClean="0"/>
              <a:t>kennen</a:t>
            </a:r>
            <a:r>
              <a:rPr lang="en-US" sz="1600" dirty="0" smtClean="0"/>
              <a:t> we de </a:t>
            </a:r>
            <a:r>
              <a:rPr lang="en-US" sz="1600" dirty="0" err="1" smtClean="0"/>
              <a:t>natuurkunde</a:t>
            </a:r>
            <a:r>
              <a:rPr lang="en-US" sz="1600" dirty="0" smtClean="0"/>
              <a:t> </a:t>
            </a:r>
            <a:r>
              <a:rPr lang="en-US" sz="1600" dirty="0" err="1" smtClean="0"/>
              <a:t>niet</a:t>
            </a:r>
            <a:r>
              <a:rPr lang="en-US" sz="1600" dirty="0" smtClean="0"/>
              <a:t> .</a:t>
            </a:r>
          </a:p>
          <a:p>
            <a:r>
              <a:rPr lang="en-US" sz="1600" dirty="0" err="1"/>
              <a:t>k</a:t>
            </a:r>
            <a:r>
              <a:rPr lang="en-US" sz="1600" dirty="0" err="1" smtClean="0"/>
              <a:t>leiner</a:t>
            </a:r>
            <a:r>
              <a:rPr lang="en-US" sz="1600" dirty="0" smtClean="0"/>
              <a:t> </a:t>
            </a:r>
            <a:r>
              <a:rPr lang="en-US" sz="1600" dirty="0" err="1" smtClean="0"/>
              <a:t>dan</a:t>
            </a:r>
            <a:r>
              <a:rPr lang="en-US" sz="1600" dirty="0" smtClean="0"/>
              <a:t> de Planck-</a:t>
            </a:r>
            <a:r>
              <a:rPr lang="en-US" sz="1600" dirty="0" err="1" smtClean="0"/>
              <a:t>lengte</a:t>
            </a:r>
            <a:r>
              <a:rPr lang="en-US" sz="1600" dirty="0" smtClean="0"/>
              <a:t> </a:t>
            </a:r>
            <a:r>
              <a:rPr lang="en-US" sz="1600" dirty="0" err="1" smtClean="0"/>
              <a:t>kennen</a:t>
            </a:r>
            <a:r>
              <a:rPr lang="en-US" sz="1600" dirty="0" smtClean="0"/>
              <a:t> we </a:t>
            </a:r>
            <a:r>
              <a:rPr lang="en-US" sz="1600" dirty="0" err="1" smtClean="0"/>
              <a:t>zelfs</a:t>
            </a:r>
            <a:r>
              <a:rPr lang="en-US" sz="1600" dirty="0" smtClean="0"/>
              <a:t> de </a:t>
            </a:r>
            <a:r>
              <a:rPr lang="en-US" sz="1600" dirty="0" err="1" smtClean="0"/>
              <a:t>ruimte</a:t>
            </a:r>
            <a:r>
              <a:rPr lang="en-US" sz="1600" dirty="0" smtClean="0"/>
              <a:t> </a:t>
            </a:r>
            <a:r>
              <a:rPr lang="en-US" sz="1600" dirty="0" err="1" smtClean="0"/>
              <a:t>niet</a:t>
            </a:r>
            <a:endParaRPr lang="en-US" dirty="0" smtClean="0"/>
          </a:p>
          <a:p>
            <a:r>
              <a:rPr lang="en-US" dirty="0" smtClean="0"/>
              <a:t>Je </a:t>
            </a:r>
            <a:r>
              <a:rPr lang="en-US" dirty="0" err="1" smtClean="0"/>
              <a:t>verwacht</a:t>
            </a:r>
            <a:r>
              <a:rPr lang="en-US" dirty="0" smtClean="0"/>
              <a:t> </a:t>
            </a:r>
            <a:r>
              <a:rPr lang="en-US" dirty="0" err="1" smtClean="0"/>
              <a:t>dat</a:t>
            </a:r>
            <a:r>
              <a:rPr lang="en-US" dirty="0" smtClean="0"/>
              <a:t> de </a:t>
            </a:r>
            <a:r>
              <a:rPr lang="en-US" dirty="0" err="1" smtClean="0"/>
              <a:t>structuur</a:t>
            </a:r>
            <a:r>
              <a:rPr lang="en-US" dirty="0" smtClean="0"/>
              <a:t> </a:t>
            </a:r>
            <a:r>
              <a:rPr lang="en-US" dirty="0" err="1" smtClean="0"/>
              <a:t>v.d</a:t>
            </a:r>
            <a:r>
              <a:rPr lang="en-US" dirty="0" smtClean="0"/>
              <a:t>. </a:t>
            </a:r>
            <a:r>
              <a:rPr lang="en-US" dirty="0" err="1" smtClean="0"/>
              <a:t>ruimte</a:t>
            </a:r>
            <a:r>
              <a:rPr lang="en-US" dirty="0" smtClean="0"/>
              <a:t> </a:t>
            </a:r>
            <a:r>
              <a:rPr lang="en-US" dirty="0" err="1" smtClean="0"/>
              <a:t>kruimelig</a:t>
            </a:r>
            <a:r>
              <a:rPr lang="en-US" dirty="0" smtClean="0"/>
              <a:t> </a:t>
            </a:r>
            <a:r>
              <a:rPr lang="en-US" dirty="0" err="1" smtClean="0"/>
              <a:t>wordt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en</a:t>
            </a:r>
            <a:r>
              <a:rPr lang="en-US" dirty="0" smtClean="0"/>
              <a:t> de </a:t>
            </a:r>
            <a:r>
              <a:rPr lang="en-US" dirty="0" err="1" smtClean="0"/>
              <a:t>voortplanting</a:t>
            </a:r>
            <a:r>
              <a:rPr lang="en-US" dirty="0" smtClean="0"/>
              <a:t> van </a:t>
            </a:r>
            <a:r>
              <a:rPr lang="en-US" dirty="0" err="1" smtClean="0"/>
              <a:t>licht</a:t>
            </a:r>
            <a:r>
              <a:rPr lang="en-US" dirty="0" smtClean="0"/>
              <a:t> </a:t>
            </a:r>
            <a:r>
              <a:rPr lang="en-US" dirty="0" err="1" smtClean="0"/>
              <a:t>hindert</a:t>
            </a:r>
            <a:endParaRPr lang="en-US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992" y="2359583"/>
            <a:ext cx="440431" cy="44181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028384" y="2370584"/>
            <a:ext cx="1152128" cy="1202432"/>
            <a:chOff x="8028384" y="2370584"/>
            <a:chExt cx="1152128" cy="1202432"/>
          </a:xfrm>
        </p:grpSpPr>
        <p:sp>
          <p:nvSpPr>
            <p:cNvPr id="15" name="TextBox 14"/>
            <p:cNvSpPr txBox="1"/>
            <p:nvPr/>
          </p:nvSpPr>
          <p:spPr>
            <a:xfrm>
              <a:off x="8137598" y="2648634"/>
              <a:ext cx="10429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o</a:t>
              </a:r>
              <a:r>
                <a:rPr lang="en-US" sz="1400" dirty="0" err="1" smtClean="0"/>
                <a:t>nbekende</a:t>
              </a:r>
              <a:r>
                <a:rPr lang="en-US" sz="1400" dirty="0" smtClean="0"/>
                <a:t> </a:t>
              </a:r>
            </a:p>
            <a:p>
              <a:r>
                <a:rPr lang="en-US" sz="1400" dirty="0" err="1" smtClean="0"/>
                <a:t>fysica</a:t>
              </a:r>
              <a:endParaRPr lang="en-US" sz="1400" dirty="0"/>
            </a:p>
          </p:txBody>
        </p:sp>
        <p:sp>
          <p:nvSpPr>
            <p:cNvPr id="16" name="Right Brace 15"/>
            <p:cNvSpPr/>
            <p:nvPr/>
          </p:nvSpPr>
          <p:spPr>
            <a:xfrm>
              <a:off x="8028384" y="2370584"/>
              <a:ext cx="267369" cy="1202432"/>
            </a:xfrm>
            <a:prstGeom prst="rightBrace">
              <a:avLst/>
            </a:prstGeom>
            <a:noFill/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836890" y="4512826"/>
                <a:ext cx="1872820" cy="910699"/>
              </a:xfrm>
              <a:prstGeom prst="rect">
                <a:avLst/>
              </a:prstGeom>
              <a:solidFill>
                <a:srgbClr val="FFFF00"/>
              </a:solidFill>
              <a:ln w="3175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1" i="1" smtClean="0">
                          <a:latin typeface="Cambria Math"/>
                        </a:rPr>
                        <m:t>𝝀</m:t>
                      </m:r>
                      <m:r>
                        <a:rPr lang="en-US" b="1" i="1" smtClean="0">
                          <a:latin typeface="Cambria Math"/>
                        </a:rPr>
                        <m:t> </m:t>
                      </m:r>
                      <m:r>
                        <a:rPr lang="en-US" b="1" i="1" baseline="-25000" smtClean="0">
                          <a:latin typeface="Cambria Math"/>
                        </a:rPr>
                        <m:t>𝒑𝒍𝒂𝒏𝒄𝒌</m:t>
                      </m:r>
                      <m:r>
                        <a:rPr lang="en-US" b="1" i="1">
                          <a:latin typeface="Cambria Math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b="1" i="1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1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b="1" i="1">
                                  <a:latin typeface="Cambria Math"/>
                                </a:rPr>
                                <m:t>𝒉</m:t>
                              </m:r>
                              <m:r>
                                <a:rPr lang="en-US" b="1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b="1" i="1">
                                  <a:latin typeface="Cambria Math"/>
                                </a:rPr>
                                <m:t>𝑮</m:t>
                              </m:r>
                            </m:num>
                            <m:den>
                              <m:r>
                                <a:rPr lang="en-US" b="1" i="1">
                                  <a:latin typeface="Cambria Math"/>
                                </a:rPr>
                                <m:t>𝒄</m:t>
                              </m:r>
                              <m:r>
                                <a:rPr lang="en-US" b="1" i="1" baseline="30000">
                                  <a:latin typeface="Cambria Math"/>
                                </a:rPr>
                                <m:t>𝟑</m:t>
                              </m:r>
                              <m:r>
                                <a:rPr lang="en-US" b="1" i="1">
                                  <a:latin typeface="Cambria Math"/>
                                </a:rPr>
                                <m:t> </m:t>
                              </m:r>
                            </m:den>
                          </m:f>
                        </m:e>
                      </m:rad>
                      <m:r>
                        <a:rPr lang="en-US" b="1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890" y="4512826"/>
                <a:ext cx="1872820" cy="910699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 w="317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840704" y="5703276"/>
                <a:ext cx="1919308" cy="910699"/>
              </a:xfrm>
              <a:prstGeom prst="rect">
                <a:avLst/>
              </a:prstGeom>
              <a:solidFill>
                <a:srgbClr val="FFFF00"/>
              </a:solidFill>
              <a:ln w="3175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𝒎</m:t>
                      </m:r>
                      <m:r>
                        <a:rPr lang="en-US" b="1" i="1" baseline="-25000" smtClean="0">
                          <a:latin typeface="Cambria Math"/>
                        </a:rPr>
                        <m:t>𝒑𝒍𝒂𝒏𝒄𝒌</m:t>
                      </m:r>
                      <m:r>
                        <a:rPr lang="en-US" b="1" i="1" smtClean="0">
                          <a:latin typeface="Cambria Math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1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b="1" i="1" smtClean="0">
                                  <a:latin typeface="Cambria Math"/>
                                </a:rPr>
                                <m:t>𝒉</m:t>
                              </m:r>
                              <m:r>
                                <a:rPr lang="en-US" b="1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b="1" i="1" smtClean="0">
                                  <a:latin typeface="Cambria Math"/>
                                </a:rPr>
                                <m:t>𝒄</m:t>
                              </m:r>
                            </m:num>
                            <m:den>
                              <m:r>
                                <a:rPr lang="en-US" b="1" i="1" smtClean="0">
                                  <a:latin typeface="Cambria Math"/>
                                </a:rPr>
                                <m:t>𝑮</m:t>
                              </m:r>
                            </m:den>
                          </m:f>
                          <m:r>
                            <a:rPr lang="en-US" b="1" i="1" smtClean="0">
                              <a:latin typeface="Cambria Math"/>
                            </a:rPr>
                            <m:t>  </m:t>
                          </m:r>
                        </m:e>
                      </m:rad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0704" y="5703276"/>
                <a:ext cx="1919308" cy="910699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 w="317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868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2" grpId="0" animBg="1"/>
      <p:bldP spid="18" grpId="0"/>
      <p:bldP spid="13" grpId="0" animBg="1"/>
      <p:bldP spid="17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johnh\Documents\GroupWise\Heart-of-a-Black-Hole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39"/>
            <a:ext cx="9144000" cy="688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0" smtClean="0"/>
              <a:t>WND 16-12-2017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59408"/>
            <a:ext cx="9217024" cy="849312"/>
          </a:xfrm>
        </p:spPr>
        <p:txBody>
          <a:bodyPr>
            <a:noAutofit/>
          </a:bodyPr>
          <a:lstStyle/>
          <a:p>
            <a:r>
              <a:rPr lang="en-US" altLang="en-US" sz="3600" dirty="0" smtClean="0"/>
              <a:t>Hoe </a:t>
            </a:r>
            <a:r>
              <a:rPr lang="en-US" altLang="en-US" sz="3600" dirty="0" err="1" smtClean="0"/>
              <a:t>ziet</a:t>
            </a:r>
            <a:r>
              <a:rPr lang="en-US" altLang="en-US" sz="3600" dirty="0" smtClean="0"/>
              <a:t> de </a:t>
            </a:r>
            <a:r>
              <a:rPr lang="en-US" altLang="en-US" sz="3600" dirty="0" err="1" smtClean="0"/>
              <a:t>lege</a:t>
            </a:r>
            <a:r>
              <a:rPr lang="en-US" altLang="en-US" sz="3600" dirty="0" smtClean="0"/>
              <a:t> </a:t>
            </a:r>
            <a:r>
              <a:rPr lang="en-US" altLang="en-US" sz="3600" dirty="0" err="1" smtClean="0"/>
              <a:t>ruimte</a:t>
            </a:r>
            <a:r>
              <a:rPr lang="en-US" altLang="en-US" sz="3600" dirty="0" smtClean="0"/>
              <a:t> </a:t>
            </a:r>
            <a:r>
              <a:rPr lang="en-US" altLang="en-US" sz="3600" dirty="0" err="1" smtClean="0"/>
              <a:t>er</a:t>
            </a:r>
            <a:r>
              <a:rPr lang="en-US" altLang="en-US" sz="3600" dirty="0" smtClean="0"/>
              <a:t> op </a:t>
            </a:r>
            <a:r>
              <a:rPr lang="en-US" altLang="en-US" sz="3600" dirty="0" err="1" smtClean="0"/>
              <a:t>kleine</a:t>
            </a:r>
            <a:r>
              <a:rPr lang="en-US" altLang="en-US" sz="3600" dirty="0" smtClean="0"/>
              <a:t> </a:t>
            </a:r>
            <a:r>
              <a:rPr lang="en-US" altLang="en-US" sz="3600" dirty="0" err="1" smtClean="0"/>
              <a:t>schaal</a:t>
            </a:r>
            <a:r>
              <a:rPr lang="en-US" altLang="en-US" sz="3600" dirty="0" smtClean="0"/>
              <a:t> </a:t>
            </a:r>
            <a:r>
              <a:rPr lang="en-US" altLang="en-US" sz="3600" dirty="0" err="1" smtClean="0"/>
              <a:t>uit</a:t>
            </a:r>
            <a:r>
              <a:rPr lang="en-US" altLang="en-US" sz="3600" dirty="0" smtClean="0"/>
              <a:t>?</a:t>
            </a:r>
            <a:br>
              <a:rPr lang="en-US" altLang="en-US" sz="3600" dirty="0" smtClean="0"/>
            </a:br>
            <a:r>
              <a:rPr lang="en-US" altLang="en-US" sz="3600" dirty="0"/>
              <a:t> </a:t>
            </a:r>
            <a:r>
              <a:rPr lang="en-US" altLang="en-US" sz="3600" dirty="0" smtClean="0"/>
              <a:t>                               (= </a:t>
            </a:r>
            <a:r>
              <a:rPr lang="en-US" altLang="en-US" sz="3600" dirty="0" err="1" smtClean="0"/>
              <a:t>bij</a:t>
            </a:r>
            <a:r>
              <a:rPr lang="en-US" altLang="en-US" sz="3600" dirty="0" smtClean="0"/>
              <a:t> </a:t>
            </a:r>
            <a:r>
              <a:rPr lang="en-US" altLang="en-US" sz="3600" dirty="0" err="1" smtClean="0"/>
              <a:t>hoge</a:t>
            </a:r>
            <a:r>
              <a:rPr lang="en-US" altLang="en-US" sz="3600" dirty="0" smtClean="0"/>
              <a:t> </a:t>
            </a:r>
            <a:r>
              <a:rPr lang="en-US" altLang="en-US" sz="3600" dirty="0" err="1" smtClean="0"/>
              <a:t>energie</a:t>
            </a:r>
            <a:r>
              <a:rPr lang="en-US" altLang="en-US" sz="3600" dirty="0" smtClean="0"/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28" y="548680"/>
            <a:ext cx="3124200" cy="54006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59404" y="1124744"/>
            <a:ext cx="51549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 de </a:t>
            </a:r>
            <a:r>
              <a:rPr lang="en-US" dirty="0" err="1" smtClean="0"/>
              <a:t>tijdruimte</a:t>
            </a:r>
            <a:r>
              <a:rPr lang="en-US" dirty="0" smtClean="0"/>
              <a:t> nog </a:t>
            </a:r>
            <a:r>
              <a:rPr lang="en-US" dirty="0" err="1" smtClean="0"/>
              <a:t>wel</a:t>
            </a:r>
            <a:r>
              <a:rPr lang="en-US" dirty="0" smtClean="0"/>
              <a:t> "</a:t>
            </a:r>
            <a:r>
              <a:rPr lang="en-US" dirty="0" err="1" smtClean="0"/>
              <a:t>glad"maar</a:t>
            </a:r>
            <a:endParaRPr lang="en-US" dirty="0" smtClean="0"/>
          </a:p>
          <a:p>
            <a:r>
              <a:rPr lang="en-US" dirty="0" smtClean="0"/>
              <a:t>       </a:t>
            </a:r>
            <a:r>
              <a:rPr lang="en-US" dirty="0" err="1" smtClean="0"/>
              <a:t>tegelijk</a:t>
            </a:r>
            <a:r>
              <a:rPr lang="en-US" dirty="0" smtClean="0"/>
              <a:t> met </a:t>
            </a:r>
            <a:r>
              <a:rPr lang="en-US" dirty="0" err="1" smtClean="0"/>
              <a:t>wilde</a:t>
            </a:r>
            <a:r>
              <a:rPr lang="en-US" dirty="0" smtClean="0"/>
              <a:t> </a:t>
            </a:r>
            <a:r>
              <a:rPr lang="en-US" dirty="0" err="1" smtClean="0"/>
              <a:t>fluctuaties</a:t>
            </a:r>
            <a:r>
              <a:rPr lang="en-US" dirty="0" smtClean="0"/>
              <a:t>,</a:t>
            </a:r>
          </a:p>
          <a:p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dirty="0" err="1" smtClean="0"/>
              <a:t>verwacht</a:t>
            </a:r>
            <a:r>
              <a:rPr lang="en-US" dirty="0" smtClean="0"/>
              <a:t> door de </a:t>
            </a:r>
            <a:r>
              <a:rPr lang="en-US" dirty="0" err="1" smtClean="0"/>
              <a:t>toenemende</a:t>
            </a:r>
            <a:r>
              <a:rPr lang="en-US" dirty="0" smtClean="0"/>
              <a:t> </a:t>
            </a:r>
            <a:r>
              <a:rPr lang="en-US" dirty="0" err="1" smtClean="0"/>
              <a:t>kromming</a:t>
            </a:r>
            <a:r>
              <a:rPr lang="en-US" dirty="0" smtClean="0"/>
              <a:t> van de</a:t>
            </a: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err="1" smtClean="0"/>
              <a:t>ruimte</a:t>
            </a:r>
            <a:r>
              <a:rPr lang="en-US" dirty="0" smtClean="0"/>
              <a:t> op </a:t>
            </a:r>
            <a:r>
              <a:rPr lang="en-US" dirty="0" err="1" smtClean="0"/>
              <a:t>kleine</a:t>
            </a:r>
            <a:r>
              <a:rPr lang="en-US" dirty="0" smtClean="0"/>
              <a:t> </a:t>
            </a:r>
            <a:r>
              <a:rPr lang="en-US" dirty="0" err="1" smtClean="0"/>
              <a:t>schaal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779912" y="2420888"/>
            <a:ext cx="47347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Of is de </a:t>
            </a:r>
            <a:r>
              <a:rPr lang="en-US" dirty="0" err="1" smtClean="0"/>
              <a:t>tijdruimte</a:t>
            </a:r>
            <a:r>
              <a:rPr lang="en-US" dirty="0" smtClean="0"/>
              <a:t> op </a:t>
            </a:r>
            <a:r>
              <a:rPr lang="en-US" dirty="0" err="1" smtClean="0"/>
              <a:t>kleine</a:t>
            </a:r>
            <a:r>
              <a:rPr lang="en-US" dirty="0" smtClean="0"/>
              <a:t> </a:t>
            </a:r>
            <a:r>
              <a:rPr lang="en-US" dirty="0" err="1" smtClean="0"/>
              <a:t>schaal</a:t>
            </a:r>
            <a:r>
              <a:rPr lang="en-US" dirty="0" smtClean="0"/>
              <a:t>  "</a:t>
            </a:r>
            <a:r>
              <a:rPr lang="en-US" dirty="0" err="1" smtClean="0"/>
              <a:t>korrelig</a:t>
            </a:r>
            <a:r>
              <a:rPr lang="en-US" dirty="0" smtClean="0"/>
              <a:t>"</a:t>
            </a:r>
          </a:p>
          <a:p>
            <a:r>
              <a:rPr lang="en-US" dirty="0" smtClean="0"/>
              <a:t>      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bestaat</a:t>
            </a:r>
            <a:r>
              <a:rPr lang="en-US" dirty="0" smtClean="0"/>
              <a:t> </a:t>
            </a:r>
            <a:r>
              <a:rPr lang="en-US" dirty="0" err="1" smtClean="0"/>
              <a:t>uit</a:t>
            </a:r>
            <a:r>
              <a:rPr lang="en-US" dirty="0" smtClean="0"/>
              <a:t> discrete (</a:t>
            </a:r>
            <a:r>
              <a:rPr lang="en-US" dirty="0" err="1" smtClean="0"/>
              <a:t>afzonderlijke</a:t>
            </a:r>
            <a:r>
              <a:rPr lang="en-US" dirty="0" smtClean="0"/>
              <a:t>) </a:t>
            </a:r>
            <a:r>
              <a:rPr lang="en-US" dirty="0" err="1" smtClean="0"/>
              <a:t>stukjes</a:t>
            </a:r>
            <a:endParaRPr lang="en-US" dirty="0" smtClean="0"/>
          </a:p>
          <a:p>
            <a:r>
              <a:rPr lang="en-US" dirty="0" err="1" smtClean="0"/>
              <a:t>zoals</a:t>
            </a:r>
            <a:r>
              <a:rPr lang="en-US" dirty="0" smtClean="0"/>
              <a:t> in  Loop Quantum Gravity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95684" y="3344218"/>
            <a:ext cx="3965573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b</a:t>
            </a:r>
            <a:r>
              <a:rPr lang="en-US" dirty="0" err="1" smtClean="0"/>
              <a:t>einvloed</a:t>
            </a:r>
            <a:r>
              <a:rPr lang="en-US" dirty="0" smtClean="0"/>
              <a:t> </a:t>
            </a:r>
            <a:r>
              <a:rPr lang="en-US" dirty="0" err="1" smtClean="0"/>
              <a:t>dat</a:t>
            </a:r>
            <a:r>
              <a:rPr lang="en-US" dirty="0" smtClean="0"/>
              <a:t> de </a:t>
            </a:r>
            <a:r>
              <a:rPr lang="en-US" dirty="0" err="1" smtClean="0"/>
              <a:t>voortplantingssnelheid</a:t>
            </a:r>
            <a:endParaRPr lang="en-US" dirty="0" smtClean="0"/>
          </a:p>
          <a:p>
            <a:r>
              <a:rPr lang="en-US" dirty="0"/>
              <a:t>v</a:t>
            </a:r>
            <a:r>
              <a:rPr lang="en-US" dirty="0" smtClean="0"/>
              <a:t>an </a:t>
            </a:r>
            <a:r>
              <a:rPr lang="en-US" dirty="0" err="1" smtClean="0"/>
              <a:t>elektromagnetische</a:t>
            </a:r>
            <a:r>
              <a:rPr lang="en-US" dirty="0" smtClean="0"/>
              <a:t> </a:t>
            </a:r>
            <a:r>
              <a:rPr lang="en-US" dirty="0" err="1" smtClean="0"/>
              <a:t>golven</a:t>
            </a:r>
            <a:r>
              <a:rPr lang="en-US" dirty="0" smtClean="0"/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204" y="4149080"/>
            <a:ext cx="3611299" cy="328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2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348880"/>
            <a:ext cx="7772400" cy="1470025"/>
          </a:xfrm>
        </p:spPr>
        <p:txBody>
          <a:bodyPr/>
          <a:lstStyle/>
          <a:p>
            <a:r>
              <a:rPr lang="en-GB" dirty="0"/>
              <a:t>www.natk4all.nl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Bij</a:t>
            </a:r>
            <a:r>
              <a:rPr lang="en-GB" dirty="0"/>
              <a:t>-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nacholing</a:t>
            </a:r>
            <a:r>
              <a:rPr lang="en-GB" dirty="0"/>
              <a:t> </a:t>
            </a:r>
          </a:p>
          <a:p>
            <a:r>
              <a:rPr lang="en-GB" dirty="0"/>
              <a:t>op </a:t>
            </a:r>
            <a:r>
              <a:rPr lang="en-GB" dirty="0" err="1"/>
              <a:t>universitair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</a:t>
            </a:r>
          </a:p>
          <a:p>
            <a:r>
              <a:rPr lang="en-GB" dirty="0"/>
              <a:t>in de </a:t>
            </a:r>
            <a:r>
              <a:rPr lang="en-GB" dirty="0" err="1"/>
              <a:t>examenonderwerpen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548680"/>
            <a:ext cx="2448272" cy="183620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WND 16-12-2017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6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FBF201C9-EE73-47C6-A2F4-91E4E2C47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747464"/>
            <a:ext cx="8352928" cy="11137237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WND 16-12-2017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36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6192688" cy="1700808"/>
          </a:xfrm>
        </p:spPr>
        <p:txBody>
          <a:bodyPr/>
          <a:lstStyle/>
          <a:p>
            <a:r>
              <a:rPr lang="en-GB" dirty="0"/>
              <a:t>De </a:t>
            </a:r>
            <a:r>
              <a:rPr lang="en-GB" dirty="0" err="1"/>
              <a:t>cursussen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492896"/>
            <a:ext cx="8229600" cy="3849291"/>
          </a:xfrm>
        </p:spPr>
        <p:txBody>
          <a:bodyPr>
            <a:normAutofit fontScale="77500" lnSpcReduction="20000"/>
          </a:bodyPr>
          <a:lstStyle/>
          <a:p>
            <a:r>
              <a:rPr lang="en-GB" dirty="0" err="1"/>
              <a:t>Quantumfysica</a:t>
            </a:r>
            <a:r>
              <a:rPr lang="en-GB" dirty="0"/>
              <a:t> (6 EC)</a:t>
            </a:r>
          </a:p>
          <a:p>
            <a:r>
              <a:rPr lang="en-GB" dirty="0" err="1"/>
              <a:t>Elektriciteit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Magnetisme</a:t>
            </a:r>
            <a:r>
              <a:rPr lang="en-GB" dirty="0"/>
              <a:t>  (6EC)</a:t>
            </a:r>
          </a:p>
          <a:p>
            <a:r>
              <a:rPr lang="en-GB" dirty="0" err="1">
                <a:solidFill>
                  <a:schemeClr val="accent4">
                    <a:lumMod val="75000"/>
                  </a:schemeClr>
                </a:solidFill>
              </a:rPr>
              <a:t>Grondslagen</a:t>
            </a:r>
            <a:r>
              <a:rPr lang="en-GB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4">
                    <a:lumMod val="75000"/>
                  </a:schemeClr>
                </a:solidFill>
              </a:rPr>
              <a:t>en</a:t>
            </a:r>
            <a:r>
              <a:rPr lang="en-GB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4">
                    <a:lumMod val="75000"/>
                  </a:schemeClr>
                </a:solidFill>
              </a:rPr>
              <a:t>geschiedenis</a:t>
            </a:r>
            <a:r>
              <a:rPr lang="en-GB" dirty="0">
                <a:solidFill>
                  <a:schemeClr val="accent4">
                    <a:lumMod val="75000"/>
                  </a:schemeClr>
                </a:solidFill>
              </a:rPr>
              <a:t> van de </a:t>
            </a:r>
            <a:r>
              <a:rPr lang="en-GB" dirty="0" err="1">
                <a:solidFill>
                  <a:schemeClr val="accent4">
                    <a:lumMod val="75000"/>
                  </a:schemeClr>
                </a:solidFill>
              </a:rPr>
              <a:t>natuurkunde</a:t>
            </a:r>
            <a:r>
              <a:rPr lang="en-GB" dirty="0">
                <a:solidFill>
                  <a:schemeClr val="accent4">
                    <a:lumMod val="75000"/>
                  </a:schemeClr>
                </a:solidFill>
              </a:rPr>
              <a:t> (6EC)</a:t>
            </a:r>
          </a:p>
          <a:p>
            <a:r>
              <a:rPr lang="en-GB" dirty="0" err="1"/>
              <a:t>Speciale</a:t>
            </a:r>
            <a:r>
              <a:rPr lang="en-GB" dirty="0"/>
              <a:t> </a:t>
            </a:r>
            <a:r>
              <a:rPr lang="en-GB" dirty="0" err="1"/>
              <a:t>relativiteitstheorie</a:t>
            </a:r>
            <a:r>
              <a:rPr lang="en-GB" dirty="0"/>
              <a:t> (EC)</a:t>
            </a:r>
          </a:p>
          <a:p>
            <a:r>
              <a:rPr lang="en-GB" dirty="0" err="1"/>
              <a:t>Mechanica</a:t>
            </a:r>
            <a:r>
              <a:rPr lang="en-GB" dirty="0"/>
              <a:t> (3 EC)</a:t>
            </a:r>
          </a:p>
          <a:p>
            <a:r>
              <a:rPr lang="en-GB" dirty="0" err="1"/>
              <a:t>Sterrenkunde</a:t>
            </a:r>
            <a:r>
              <a:rPr lang="en-GB" dirty="0"/>
              <a:t> (3 EC)</a:t>
            </a:r>
          </a:p>
          <a:p>
            <a:r>
              <a:rPr lang="en-GB" dirty="0" err="1"/>
              <a:t>Thermodynamica</a:t>
            </a:r>
            <a:r>
              <a:rPr lang="en-GB" dirty="0"/>
              <a:t> (3 EC)</a:t>
            </a:r>
          </a:p>
          <a:p>
            <a:r>
              <a:rPr lang="en-GB" dirty="0" err="1"/>
              <a:t>Deeltjesfysica</a:t>
            </a:r>
            <a:r>
              <a:rPr lang="en-GB" dirty="0"/>
              <a:t> (3 EC)</a:t>
            </a:r>
          </a:p>
          <a:p>
            <a:r>
              <a:rPr lang="en-GB" dirty="0" err="1"/>
              <a:t>Biofysica</a:t>
            </a:r>
            <a:r>
              <a:rPr lang="en-GB" dirty="0"/>
              <a:t> (3 EC)</a:t>
            </a:r>
          </a:p>
          <a:p>
            <a:r>
              <a:rPr lang="en-GB" dirty="0" err="1"/>
              <a:t>Experimentele</a:t>
            </a:r>
            <a:r>
              <a:rPr lang="en-GB" dirty="0"/>
              <a:t> </a:t>
            </a:r>
            <a:r>
              <a:rPr lang="en-GB" dirty="0" err="1"/>
              <a:t>fysica</a:t>
            </a:r>
            <a:r>
              <a:rPr lang="en-GB" dirty="0"/>
              <a:t> (3 EC, </a:t>
            </a:r>
            <a:r>
              <a:rPr lang="en-GB" dirty="0" err="1"/>
              <a:t>gegeven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zomercursus</a:t>
            </a:r>
            <a:r>
              <a:rPr lang="en-GB" dirty="0"/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WND 16-12-2017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4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SRON colours">
      <a:dk1>
        <a:srgbClr val="000000"/>
      </a:dk1>
      <a:lt1>
        <a:srgbClr val="FFFFFF"/>
      </a:lt1>
      <a:dk2>
        <a:srgbClr val="424242"/>
      </a:dk2>
      <a:lt2>
        <a:srgbClr val="FFFFCC"/>
      </a:lt2>
      <a:accent1>
        <a:srgbClr val="FFCC66"/>
      </a:accent1>
      <a:accent2>
        <a:srgbClr val="809BC8"/>
      </a:accent2>
      <a:accent3>
        <a:srgbClr val="64C204"/>
      </a:accent3>
      <a:accent4>
        <a:srgbClr val="FF6666"/>
      </a:accent4>
      <a:accent5>
        <a:srgbClr val="FFFF00"/>
      </a:accent5>
      <a:accent6>
        <a:srgbClr val="0B3D91"/>
      </a:accent6>
      <a:hlink>
        <a:srgbClr val="809BC8"/>
      </a:hlink>
      <a:folHlink>
        <a:srgbClr val="FF6666"/>
      </a:folHlink>
    </a:clrScheme>
    <a:fontScheme name="SRON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Theme4">
  <a:themeElements>
    <a:clrScheme name="SRON colours">
      <a:dk1>
        <a:srgbClr val="000000"/>
      </a:dk1>
      <a:lt1>
        <a:srgbClr val="FFFFFF"/>
      </a:lt1>
      <a:dk2>
        <a:srgbClr val="424242"/>
      </a:dk2>
      <a:lt2>
        <a:srgbClr val="FFFFCC"/>
      </a:lt2>
      <a:accent1>
        <a:srgbClr val="FFCC66"/>
      </a:accent1>
      <a:accent2>
        <a:srgbClr val="809BC8"/>
      </a:accent2>
      <a:accent3>
        <a:srgbClr val="64C204"/>
      </a:accent3>
      <a:accent4>
        <a:srgbClr val="FF6666"/>
      </a:accent4>
      <a:accent5>
        <a:srgbClr val="FFFF00"/>
      </a:accent5>
      <a:accent6>
        <a:srgbClr val="0B3D91"/>
      </a:accent6>
      <a:hlink>
        <a:srgbClr val="809BC8"/>
      </a:hlink>
      <a:folHlink>
        <a:srgbClr val="FF6666"/>
      </a:folHlink>
    </a:clrScheme>
    <a:fontScheme name="SRON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2231</Words>
  <Application>Microsoft Office PowerPoint</Application>
  <PresentationFormat>On-screen Show (4:3)</PresentationFormat>
  <Paragraphs>378</Paragraphs>
  <Slides>32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Default theme</vt:lpstr>
      <vt:lpstr>Theme4</vt:lpstr>
      <vt:lpstr>Office Theme</vt:lpstr>
      <vt:lpstr>Gammaflits, geboorte van een Zwart Gat numerieke simulatie van uitbreken van een relativistische schok  door buitenlagen ster  nadat (links buiten beeld ) ster-kern instort tot Zwart Gat</vt:lpstr>
      <vt:lpstr>Gammaflits, geboorte van een Zwart Gat numerieke simulatie van uitbreken van een relativistische schok  door buitenlagen ster  nadat (links buiten beeld ) ster-kern instort tot Zwart Gat</vt:lpstr>
      <vt:lpstr>Kosmische hoge energie fotonen: extreme gamma-straling op weg naar ons toe</vt:lpstr>
      <vt:lpstr>Hoe zit dat dan met die lege ruimte?  I.    Het kwantummechanische vacuüm, vol met fluctuerende velden</vt:lpstr>
      <vt:lpstr>Planck lengte/Planck-energie II. nieuwe fysica bij extreem hoge energie? schending van de Lorentz-invariantie?</vt:lpstr>
      <vt:lpstr>Hoe ziet de lege ruimte er op kleine schaal uit?                                 (= bij hoge energie)</vt:lpstr>
      <vt:lpstr>www.natk4all.nl</vt:lpstr>
      <vt:lpstr>PowerPoint Presentation</vt:lpstr>
      <vt:lpstr>De cursussen</vt:lpstr>
      <vt:lpstr>Filosofie</vt:lpstr>
      <vt:lpstr>Voorbeeld cursusopbouw  Speciale Relativiteitstheorie</vt:lpstr>
      <vt:lpstr>Interesse?</vt:lpstr>
      <vt:lpstr>Minkowski-diagram                             </vt:lpstr>
      <vt:lpstr>Minkovski-ruimte,  de tijdruimte tijd t versus ruimte x (anders dan meestal in mechanica) </vt:lpstr>
      <vt:lpstr>Minkovski-diagram van de tijdruimte tijd t versus ruimte x Wereldlijn: plaats x op ieder tijdstip t in coördinaten bijvoorbeeld bij beweging met constante snelheid</vt:lpstr>
      <vt:lpstr>Keuze Minkowski lichtsnelheid c=1 (lichtseconde per seconde) of c=1 (seconde per afstand die licht in 1 sec aflegt) dan lichtstralen x = ct onder eenhoek van 45 graden</vt:lpstr>
      <vt:lpstr>Klassieke mechanika Galileïsche coördinaten-transformatie</vt:lpstr>
      <vt:lpstr>1905 Speciale Relativiteits-theorie </vt:lpstr>
      <vt:lpstr>Eerste belangrijke consequentie van de Relativiteitstheorie Gelijktijdigheid is waarnemer-afhankelijk</vt:lpstr>
      <vt:lpstr>Eerste belangrijke consequentie van de Relativiteitstheorie Gelijktijdigheid is waarnemer-afhankelijk</vt:lpstr>
      <vt:lpstr>Een van de eerste en belangrijkste consequenties  Bewegende klokken lopen langzamer (tijddilatatie)</vt:lpstr>
      <vt:lpstr>tijddilatatie, de Lorentz-factor γ</vt:lpstr>
      <vt:lpstr>Lorentz-transformaties</vt:lpstr>
      <vt:lpstr>Inleiding Lorentz-transformatie gelijktijdigheid in rustsysteem </vt:lpstr>
      <vt:lpstr>Lijnen van gelijktijdigheid van een bewegend systeem getekend in rustsysteem</vt:lpstr>
      <vt:lpstr>Lijnen van gelijktijdigheid van een bewegend systeem getekend in rustsysteem</vt:lpstr>
      <vt:lpstr>Inleiding Lorentz-transformatie Lijnen van gelijktijdigheid van een bewegend systeem getekend in rustsysteem </vt:lpstr>
      <vt:lpstr>Gamma-flitsen (Gamma Ray bursts GRBs)</vt:lpstr>
      <vt:lpstr>Duur door Lorentz-boost factor γ=〖10〗^(4 )korter, 100 s wordt 10 dagen Gamma-flitsen (Gamma Ray bursts GRBs)</vt:lpstr>
      <vt:lpstr>zeer heldere GRB160625B</vt:lpstr>
      <vt:lpstr>conclusie</vt:lpstr>
      <vt:lpstr>Appendix natk4all-10 min filmpjes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2017-01-16T17:28:20Z</dcterms:created>
  <dcterms:modified xsi:type="dcterms:W3CDTF">2017-12-16T10:35:26Z</dcterms:modified>
</cp:coreProperties>
</file>