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96" r:id="rId2"/>
    <p:sldId id="445" r:id="rId3"/>
    <p:sldId id="424" r:id="rId4"/>
    <p:sldId id="442" r:id="rId5"/>
    <p:sldId id="441" r:id="rId6"/>
    <p:sldId id="434" r:id="rId7"/>
    <p:sldId id="435" r:id="rId8"/>
    <p:sldId id="444" r:id="rId9"/>
    <p:sldId id="437" r:id="rId10"/>
    <p:sldId id="439" r:id="rId11"/>
    <p:sldId id="438" r:id="rId12"/>
    <p:sldId id="440" r:id="rId13"/>
    <p:sldId id="443" r:id="rId14"/>
    <p:sldId id="446" r:id="rId15"/>
    <p:sldId id="447" r:id="rId16"/>
  </p:sldIdLst>
  <p:sldSz cx="9144000" cy="6858000" type="screen4x3"/>
  <p:notesSz cx="8686800" cy="6383338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b Roodenburg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DCEFF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03" autoAdjust="0"/>
    <p:restoredTop sz="83429" autoAdjust="0"/>
  </p:normalViewPr>
  <p:slideViewPr>
    <p:cSldViewPr>
      <p:cViewPr varScale="1">
        <p:scale>
          <a:sx n="93" d="100"/>
          <a:sy n="93" d="100"/>
        </p:scale>
        <p:origin x="194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763344" cy="3196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320" tIns="46160" rIns="92320" bIns="46160" numCol="1" anchor="t" anchorCtr="0" compatLnSpc="1">
            <a:prstTxWarp prst="textNoShape">
              <a:avLst/>
            </a:prstTxWarp>
          </a:bodyPr>
          <a:lstStyle>
            <a:lvl1pPr defTabSz="922338">
              <a:defRPr sz="1200" dirty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921296" y="0"/>
            <a:ext cx="3763344" cy="3196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320" tIns="46160" rIns="92320" bIns="46160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fld id="{8D03D3AD-75EE-4D33-92BE-596532D81193}" type="datetimeFigureOut">
              <a:rPr lang="nl-NL"/>
              <a:pPr>
                <a:defRPr/>
              </a:pPr>
              <a:t>18-12-2017</a:t>
            </a:fld>
            <a:endParaRPr lang="nl-NL" dirty="0"/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062538"/>
            <a:ext cx="3763344" cy="3196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320" tIns="46160" rIns="92320" bIns="46160" numCol="1" anchor="b" anchorCtr="0" compatLnSpc="1">
            <a:prstTxWarp prst="textNoShape">
              <a:avLst/>
            </a:prstTxWarp>
          </a:bodyPr>
          <a:lstStyle>
            <a:lvl1pPr defTabSz="922338">
              <a:defRPr sz="1200" dirty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75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921296" y="6062538"/>
            <a:ext cx="3763344" cy="3196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320" tIns="46160" rIns="92320" bIns="46160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fld id="{01870492-B9A7-4385-A4A3-C884EC55E5EF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62330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763344" cy="319634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8147" tIns="44072" rIns="88147" bIns="44072" numCol="1" anchor="t" anchorCtr="0" compatLnSpc="1">
            <a:prstTxWarp prst="textNoShape">
              <a:avLst/>
            </a:prstTxWarp>
          </a:bodyPr>
          <a:lstStyle>
            <a:lvl1pPr defTabSz="882650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923457" y="0"/>
            <a:ext cx="3763344" cy="319634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8147" tIns="44072" rIns="88147" bIns="44072" numCol="1" anchor="t" anchorCtr="0" compatLnSpc="1">
            <a:prstTxWarp prst="textNoShape">
              <a:avLst/>
            </a:prstTxWarp>
          </a:bodyPr>
          <a:lstStyle>
            <a:lvl1pPr algn="r" defTabSz="882650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52725" y="481013"/>
            <a:ext cx="3190875" cy="23923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66304" y="3031853"/>
            <a:ext cx="6954192" cy="2870869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8147" tIns="44072" rIns="88147" bIns="440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063705"/>
            <a:ext cx="3763344" cy="317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8147" tIns="44072" rIns="88147" bIns="44072" numCol="1" anchor="b" anchorCtr="0" compatLnSpc="1">
            <a:prstTxWarp prst="textNoShape">
              <a:avLst/>
            </a:prstTxWarp>
          </a:bodyPr>
          <a:lstStyle>
            <a:lvl1pPr defTabSz="882650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923457" y="6063705"/>
            <a:ext cx="3763344" cy="317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8147" tIns="44072" rIns="88147" bIns="44072" numCol="1" anchor="b" anchorCtr="0" compatLnSpc="1">
            <a:prstTxWarp prst="textNoShape">
              <a:avLst/>
            </a:prstTxWarp>
          </a:bodyPr>
          <a:lstStyle>
            <a:lvl1pPr algn="r" defTabSz="882650">
              <a:defRPr sz="1200"/>
            </a:lvl1pPr>
          </a:lstStyle>
          <a:p>
            <a:pPr>
              <a:defRPr/>
            </a:pPr>
            <a:fld id="{1AC8FD7A-7991-40C9-9AA5-9E13EB7BE103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167160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nl-NL" noProof="0" smtClean="0"/>
              <a:t>Seconden en lichtseconden</a:t>
            </a:r>
            <a:endParaRPr lang="nl-NL" noProof="0" dirty="0" smtClean="0"/>
          </a:p>
          <a:p>
            <a:endParaRPr lang="nl-NL" noProof="0" dirty="0" smtClean="0"/>
          </a:p>
          <a:p>
            <a:r>
              <a:rPr lang="nl-NL" noProof="0" dirty="0" smtClean="0"/>
              <a:t>Nee</a:t>
            </a:r>
            <a:r>
              <a:rPr lang="nl-NL" noProof="0" dirty="0"/>
              <a:t>,</a:t>
            </a:r>
          </a:p>
          <a:p>
            <a:endParaRPr lang="nl-NL" noProof="0" dirty="0"/>
          </a:p>
          <a:p>
            <a:r>
              <a:rPr lang="nl-NL" noProof="0" dirty="0"/>
              <a:t>Ruimte oorsprong S’ en meting lichtsnelheid als alle klokken zoals getransformeerd zijn.</a:t>
            </a:r>
          </a:p>
        </p:txBody>
      </p:sp>
    </p:spTree>
    <p:extLst>
      <p:ext uri="{BB962C8B-B14F-4D97-AF65-F5344CB8AC3E}">
        <p14:creationId xmlns:p14="http://schemas.microsoft.com/office/powerpoint/2010/main" val="14834360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nl-NL" noProof="0" dirty="0"/>
              <a:t>Reizend</a:t>
            </a:r>
            <a:r>
              <a:rPr lang="nl-NL" baseline="0" noProof="0" dirty="0"/>
              <a:t> van New York, waar ik 6 voet lang ben, naar Amsterdam, waar ik maar 1,8 meter lang ben, krimp ik niet echt.</a:t>
            </a:r>
          </a:p>
          <a:p>
            <a:r>
              <a:rPr lang="nl-NL" baseline="0" noProof="0" dirty="0"/>
              <a:t>Mijn natuurkunde leraar zei altijd: let op de eenheden!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7662549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nl-NL" noProof="0" dirty="0"/>
              <a:t>Relativiteit</a:t>
            </a:r>
            <a:r>
              <a:rPr lang="nl-NL" baseline="0" noProof="0" dirty="0"/>
              <a:t> in eenheden! Zoals Einstein begon: “meetlat samentrekking”, wat later “lengtesamentrekking” werd. Eenheid vs. coördinaat!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6423705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nl-NL" noProof="0" dirty="0"/>
              <a:t>Het</a:t>
            </a:r>
            <a:r>
              <a:rPr lang="nl-NL" baseline="0" noProof="0" dirty="0"/>
              <a:t> uniforme meetprincipe blijft geldig!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7829771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449110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6571779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389033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nl-NL" noProof="0" dirty="0"/>
              <a:t>15.000m</a:t>
            </a:r>
            <a:r>
              <a:rPr lang="nl-NL" baseline="-25000" noProof="0" dirty="0"/>
              <a:t>0</a:t>
            </a:r>
            <a:r>
              <a:rPr lang="nl-NL" baseline="0" noProof="0" dirty="0"/>
              <a:t>.c</a:t>
            </a:r>
            <a:r>
              <a:rPr lang="nl-NL" baseline="30000" noProof="0" dirty="0"/>
              <a:t>2</a:t>
            </a:r>
            <a:r>
              <a:rPr lang="nl-NL" baseline="0" noProof="0" dirty="0"/>
              <a:t> [</a:t>
            </a:r>
            <a:r>
              <a:rPr lang="nl-NL" baseline="0" noProof="0" dirty="0" smtClean="0"/>
              <a:t>J</a:t>
            </a:r>
            <a:r>
              <a:rPr lang="nl-NL" baseline="-25000" noProof="0" dirty="0" smtClean="0"/>
              <a:t>N </a:t>
            </a:r>
            <a:r>
              <a:rPr lang="nl-NL" baseline="0" noProof="0" dirty="0" smtClean="0"/>
              <a:t>] = </a:t>
            </a:r>
            <a:r>
              <a:rPr lang="nl-NL" noProof="0" dirty="0" smtClean="0"/>
              <a:t>15.000m</a:t>
            </a:r>
            <a:r>
              <a:rPr lang="nl-NL" baseline="-25000" noProof="0" dirty="0" smtClean="0"/>
              <a:t>0</a:t>
            </a:r>
            <a:r>
              <a:rPr lang="nl-NL" baseline="0" noProof="0" dirty="0" smtClean="0"/>
              <a:t>.c</a:t>
            </a:r>
            <a:r>
              <a:rPr lang="nl-NL" baseline="30000" noProof="0" dirty="0" smtClean="0"/>
              <a:t>2</a:t>
            </a:r>
            <a:r>
              <a:rPr lang="nl-NL" baseline="0" noProof="0" dirty="0" smtClean="0"/>
              <a:t> [J</a:t>
            </a:r>
            <a:r>
              <a:rPr lang="nl-NL" baseline="-25000" noProof="0" dirty="0" smtClean="0"/>
              <a:t> </a:t>
            </a:r>
            <a:r>
              <a:rPr lang="nl-NL" baseline="0" noProof="0" dirty="0" smtClean="0"/>
              <a:t>] in Noether kader van de aarde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l-NL" baseline="0" noProof="0" dirty="0" smtClean="0"/>
              <a:t>[J</a:t>
            </a:r>
            <a:r>
              <a:rPr lang="nl-NL" baseline="-25000" noProof="0" dirty="0" smtClean="0"/>
              <a:t>N </a:t>
            </a:r>
            <a:r>
              <a:rPr lang="nl-NL" baseline="0" noProof="0" dirty="0" smtClean="0"/>
              <a:t>] = [J</a:t>
            </a:r>
            <a:r>
              <a:rPr lang="nl-NL" baseline="-25000" noProof="0" dirty="0" smtClean="0"/>
              <a:t> </a:t>
            </a:r>
            <a:r>
              <a:rPr lang="nl-NL" baseline="0" noProof="0" dirty="0" smtClean="0"/>
              <a:t>] op aardoppervlak volgens SI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nl-NL" baseline="0" noProof="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l-NL" baseline="0" noProof="0" dirty="0" smtClean="0"/>
              <a:t>Verandert niet qua uniforme vorm, maar wel voor Noether massa en Noether energie</a:t>
            </a:r>
            <a:endParaRPr lang="nl-NL" noProof="0" dirty="0"/>
          </a:p>
          <a:p>
            <a:endParaRPr lang="nl-NL" noProof="0" dirty="0"/>
          </a:p>
          <a:p>
            <a:r>
              <a:rPr lang="nl-NL" noProof="0" dirty="0"/>
              <a:t>Alle</a:t>
            </a:r>
            <a:r>
              <a:rPr lang="nl-NL" baseline="0" noProof="0" dirty="0"/>
              <a:t> formules zijn correct!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343988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nl-NL" noProof="0" dirty="0"/>
              <a:t>S-MKC</a:t>
            </a:r>
            <a:r>
              <a:rPr lang="nl-NL" baseline="0" noProof="0" dirty="0"/>
              <a:t> staat voor seconde, meter, kilogram en Coulomb. De seconde is de basis (cesium klok). De meter, kilogram en Coulomb zijn verbonden door de invariante “c”, “G”, en “K”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602779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nl-NL" noProof="0" dirty="0"/>
              <a:t>De</a:t>
            </a:r>
            <a:r>
              <a:rPr lang="nl-NL" baseline="0" noProof="0" dirty="0"/>
              <a:t> lichtsnelheid “c”, de Newton constante “G”, de Planck constante “h” en de Hubble constante “H” moeten overal en altijd dezelfde zijn</a:t>
            </a:r>
            <a:r>
              <a:rPr lang="nl-NL" baseline="0" noProof="0" dirty="0" smtClean="0"/>
              <a:t>.</a:t>
            </a:r>
          </a:p>
          <a:p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972116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nl-NL" noProof="0" dirty="0"/>
              <a:t>Tijd</a:t>
            </a:r>
            <a:r>
              <a:rPr lang="nl-NL" baseline="0" noProof="0" dirty="0"/>
              <a:t> is overal gelijk en tikt even snel. Een Noetherkader is hypothetisch en Euclidisch.</a:t>
            </a:r>
          </a:p>
          <a:p>
            <a:r>
              <a:rPr lang="nl-NL" baseline="0" noProof="0" dirty="0"/>
              <a:t>Bijvoorbeeld: de CERN klok in Zwitserland is gesynchroniseerd met de </a:t>
            </a:r>
            <a:r>
              <a:rPr lang="nl-NL" baseline="0" noProof="0" dirty="0" err="1"/>
              <a:t>Gran</a:t>
            </a:r>
            <a:r>
              <a:rPr lang="nl-NL" baseline="0" noProof="0" dirty="0"/>
              <a:t> </a:t>
            </a:r>
            <a:r>
              <a:rPr lang="nl-NL" baseline="0" noProof="0" dirty="0" err="1"/>
              <a:t>Sasso</a:t>
            </a:r>
            <a:r>
              <a:rPr lang="nl-NL" baseline="0" noProof="0" dirty="0"/>
              <a:t> klok in Italië om de snelheid van neutrinos te bepalen.</a:t>
            </a:r>
          </a:p>
          <a:p>
            <a:r>
              <a:rPr lang="nl-NL" baseline="0" noProof="0" dirty="0"/>
              <a:t>We noemen een natuurkundig kader waarin energie en impulsbehoud geldt een Noether kader.</a:t>
            </a:r>
          </a:p>
          <a:p>
            <a:r>
              <a:rPr lang="nl-NL" baseline="0" noProof="0" dirty="0"/>
              <a:t>Homogeen: overal hetzelfde</a:t>
            </a:r>
          </a:p>
          <a:p>
            <a:r>
              <a:rPr lang="nl-NL" baseline="0" noProof="0" dirty="0"/>
              <a:t>Isotroop: hetzelfde in alle richtingen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0078911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nl-NL" noProof="0" dirty="0"/>
              <a:t>Een</a:t>
            </a:r>
            <a:r>
              <a:rPr lang="nl-NL" baseline="0" noProof="0" dirty="0"/>
              <a:t> Lorentz getransformeerd kader van een Noether kader is geen Noether kader</a:t>
            </a:r>
            <a:r>
              <a:rPr lang="nl-NL" baseline="0" noProof="0" dirty="0" smtClean="0"/>
              <a:t>.</a:t>
            </a:r>
          </a:p>
          <a:p>
            <a:r>
              <a:rPr lang="nl-NL" baseline="0" noProof="0" dirty="0" smtClean="0"/>
              <a:t>Er is geen homogene tijd binnen het kader en kan dus geen snelheid meten.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7994004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nl-NL" noProof="0" dirty="0"/>
              <a:t>Lorentz</a:t>
            </a:r>
            <a:r>
              <a:rPr lang="nl-NL" baseline="0" noProof="0" dirty="0"/>
              <a:t> maakte bezwaar tegen het meer algemene gebruik (in twee referentiekaders simultaan) van de Lorentz transformatie door Einstein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8742595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nl-NL" noProof="0" dirty="0"/>
              <a:t>Referentiekaders</a:t>
            </a:r>
            <a:r>
              <a:rPr lang="nl-NL" baseline="0" noProof="0" dirty="0"/>
              <a:t> zijn in de natuurkunde </a:t>
            </a:r>
            <a:r>
              <a:rPr lang="nl-NL" i="1" baseline="0" noProof="0" dirty="0"/>
              <a:t>niet</a:t>
            </a:r>
            <a:r>
              <a:rPr lang="nl-NL" baseline="0" noProof="0" dirty="0"/>
              <a:t> gelijk. De klok en tijd van het muon gaat langzamer dan de klokken en tijd op aarde, maar niet andersom.</a:t>
            </a:r>
          </a:p>
          <a:p>
            <a:r>
              <a:rPr lang="nl-NL" baseline="0" noProof="0" dirty="0"/>
              <a:t>De Schwarzschild oplossing bevestigt de dominantie van de aarde boven een enkel muon. 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6902092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nl-NL" noProof="0" dirty="0"/>
              <a:t>Het</a:t>
            </a:r>
            <a:r>
              <a:rPr lang="nl-NL" baseline="0" noProof="0" dirty="0"/>
              <a:t> is dus het muon dat een massapunt met klein proper kader is in de natuurkunde van het Aardse Noether kader</a:t>
            </a:r>
            <a:r>
              <a:rPr lang="nl-NL" baseline="0" noProof="0" dirty="0" smtClean="0"/>
              <a:t>.</a:t>
            </a:r>
          </a:p>
          <a:p>
            <a:r>
              <a:rPr lang="nl-NL" baseline="0" noProof="0" dirty="0" smtClean="0"/>
              <a:t>Dit is geheel in overeenstemming met de Schwarzschild oplossing!</a:t>
            </a:r>
          </a:p>
          <a:p>
            <a:endParaRPr lang="nl-NL" baseline="0" noProof="0" dirty="0"/>
          </a:p>
          <a:p>
            <a:r>
              <a:rPr lang="nl-NL" baseline="0" noProof="0" dirty="0"/>
              <a:t>Een proper kader is zo klein dat de zwaartekracht versnelling binnen dat propere kader overal gelijk is.</a:t>
            </a:r>
          </a:p>
          <a:p>
            <a:r>
              <a:rPr lang="nl-NL" baseline="0" noProof="0" dirty="0"/>
              <a:t>De lichtsnelheid is ook overal gelijk binnen een proper kader (uitleg Michelson-Morley).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486409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27B588-959F-4C0E-949B-63382AAADB71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B2A5D-C14C-45AF-9545-25A1B1BE0D12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3B6F3F-DDF3-4906-801C-397BE35D6764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A9D33-E71A-4602-9C99-E98389C9C1FF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65CA9-9158-40FF-8DC6-FB138895829C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18A08-ED2B-43EC-8A6C-F0E57B3F0572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CEFC8-EA71-4D29-A3E8-AF8B462D7685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3C64A-92B1-4AEE-AA15-4CB3E601B50B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AD1EE-3043-4447-9C47-819AF513EFCF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A6BEA-DB98-4E30-B02E-0F112F037CED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3F27E-4284-4F25-AAEF-FFB3D8297725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DCEFF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716DF23-415E-44BD-86BA-A0350B0A5730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op-doctor.nl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kstvak 11"/>
          <p:cNvSpPr txBox="1"/>
          <p:nvPr/>
        </p:nvSpPr>
        <p:spPr>
          <a:xfrm>
            <a:off x="435229" y="3792240"/>
            <a:ext cx="824885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0363" algn="l"/>
                <a:tab pos="2867025" algn="l"/>
              </a:tabLst>
            </a:pPr>
            <a:r>
              <a:rPr lang="nl-NL" dirty="0" smtClean="0"/>
              <a:t>Wat zijn de eenheden van S </a:t>
            </a:r>
            <a:r>
              <a:rPr lang="nl-NL" dirty="0"/>
              <a:t>en S</a:t>
            </a:r>
            <a:r>
              <a:rPr lang="en-US" dirty="0"/>
              <a:t>'</a:t>
            </a:r>
            <a:r>
              <a:rPr lang="nl-NL" dirty="0"/>
              <a:t> </a:t>
            </a:r>
            <a:r>
              <a:rPr lang="nl-NL" dirty="0" smtClean="0"/>
              <a:t>?</a:t>
            </a:r>
          </a:p>
          <a:p>
            <a:pPr>
              <a:tabLst>
                <a:tab pos="360363" algn="l"/>
                <a:tab pos="2867025" algn="l"/>
              </a:tabLst>
            </a:pPr>
            <a:endParaRPr lang="nl-NL" dirty="0"/>
          </a:p>
          <a:p>
            <a:pPr>
              <a:tabLst>
                <a:tab pos="360363" algn="l"/>
                <a:tab pos="2867025" algn="l"/>
              </a:tabLst>
            </a:pPr>
            <a:r>
              <a:rPr lang="nl-NL" dirty="0" smtClean="0"/>
              <a:t>Is </a:t>
            </a:r>
            <a:r>
              <a:rPr lang="nl-NL" dirty="0"/>
              <a:t>S</a:t>
            </a:r>
            <a:r>
              <a:rPr lang="en-US" dirty="0"/>
              <a:t>'</a:t>
            </a:r>
            <a:r>
              <a:rPr lang="nl-NL" dirty="0"/>
              <a:t> een </a:t>
            </a:r>
            <a:r>
              <a:rPr lang="nl-NL" dirty="0" smtClean="0"/>
              <a:t>natuurkundig (Noether) </a:t>
            </a:r>
            <a:r>
              <a:rPr lang="nl-NL" dirty="0"/>
              <a:t>kader?</a:t>
            </a:r>
          </a:p>
          <a:p>
            <a:pPr>
              <a:tabLst>
                <a:tab pos="360363" algn="l"/>
                <a:tab pos="2867025" algn="l"/>
              </a:tabLst>
            </a:pPr>
            <a:endParaRPr lang="nl-NL" dirty="0"/>
          </a:p>
          <a:p>
            <a:pPr>
              <a:tabLst>
                <a:tab pos="360363" algn="l"/>
                <a:tab pos="2867025" algn="l"/>
              </a:tabLst>
            </a:pPr>
            <a:r>
              <a:rPr lang="nl-NL" dirty="0"/>
              <a:t>Onder welke omstandigheden is de Lorentz transformatie </a:t>
            </a:r>
            <a:r>
              <a:rPr lang="nl-NL" i="1" dirty="0"/>
              <a:t>wel</a:t>
            </a:r>
            <a:r>
              <a:rPr lang="nl-NL" dirty="0"/>
              <a:t> </a:t>
            </a:r>
            <a:r>
              <a:rPr lang="nl-NL" dirty="0" smtClean="0"/>
              <a:t>toepasbaar in de natuurkunde? </a:t>
            </a:r>
            <a:endParaRPr lang="nl-NL" dirty="0"/>
          </a:p>
        </p:txBody>
      </p:sp>
      <p:sp>
        <p:nvSpPr>
          <p:cNvPr id="19457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B59AD32C-1A1B-45E1-AD26-9F929085A996}" type="slidenum">
              <a:rPr lang="nl-NL" sz="1400"/>
              <a:pPr algn="r"/>
              <a:t>1</a:t>
            </a:fld>
            <a:endParaRPr lang="nl-NL" sz="1400"/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7216775" y="2225675"/>
            <a:ext cx="184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aseline="30000"/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457200" y="274638"/>
            <a:ext cx="8229600" cy="633412"/>
          </a:xfrm>
          <a:prstGeom prst="rect">
            <a:avLst/>
          </a:prstGeom>
          <a:solidFill>
            <a:schemeClr val="accent4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nl-NL" sz="4000" dirty="0">
              <a:solidFill>
                <a:schemeClr val="tx2"/>
              </a:solidFill>
            </a:endParaRPr>
          </a:p>
        </p:txBody>
      </p:sp>
      <p:sp>
        <p:nvSpPr>
          <p:cNvPr id="19460" name="Text Box 8"/>
          <p:cNvSpPr txBox="1">
            <a:spLocks noChangeArrowheads="1"/>
          </p:cNvSpPr>
          <p:nvPr/>
        </p:nvSpPr>
        <p:spPr bwMode="auto">
          <a:xfrm>
            <a:off x="500063" y="404813"/>
            <a:ext cx="8143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2000" dirty="0">
                <a:solidFill>
                  <a:schemeClr val="bg1"/>
                </a:solidFill>
              </a:rPr>
              <a:t>Workshop </a:t>
            </a:r>
            <a:r>
              <a:rPr lang="nl-NL" sz="2000" dirty="0" smtClean="0">
                <a:solidFill>
                  <a:schemeClr val="bg1"/>
                </a:solidFill>
              </a:rPr>
              <a:t>Lorentz transformatie</a:t>
            </a:r>
            <a:endParaRPr lang="nl-NL" sz="2000" dirty="0">
              <a:solidFill>
                <a:schemeClr val="bg1"/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437943" y="1195983"/>
            <a:ext cx="824885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0363" algn="l"/>
                <a:tab pos="2867025" algn="l"/>
              </a:tabLst>
            </a:pPr>
            <a:r>
              <a:rPr lang="nl-NL" dirty="0"/>
              <a:t>Converteer </a:t>
            </a:r>
            <a:r>
              <a:rPr lang="nl-NL" dirty="0" smtClean="0"/>
              <a:t>kader </a:t>
            </a:r>
            <a:r>
              <a:rPr lang="nl-NL" dirty="0"/>
              <a:t>S(t,x,y,z) locaties S(0,-</a:t>
            </a:r>
            <a:r>
              <a:rPr lang="nl-NL" dirty="0" smtClean="0"/>
              <a:t>4,1,0), S(0,0,1,0) en S(0,4,1,0) </a:t>
            </a:r>
            <a:r>
              <a:rPr lang="nl-NL" dirty="0"/>
              <a:t>naar </a:t>
            </a:r>
            <a:r>
              <a:rPr lang="nl-NL" dirty="0" smtClean="0"/>
              <a:t>kader S</a:t>
            </a:r>
            <a:r>
              <a:rPr lang="en-US" dirty="0" smtClean="0"/>
              <a:t>'(t',x',y',z'</a:t>
            </a:r>
            <a:r>
              <a:rPr lang="nl-NL" dirty="0" smtClean="0"/>
              <a:t>) met </a:t>
            </a:r>
            <a:r>
              <a:rPr lang="nl-NL" dirty="0"/>
              <a:t>de Lorentz transformatie (v = </a:t>
            </a:r>
            <a:r>
              <a:rPr lang="nl-NL" dirty="0" smtClean="0"/>
              <a:t>0,6c, </a:t>
            </a:r>
            <a:r>
              <a:rPr lang="nl-NL" dirty="0"/>
              <a:t>x = </a:t>
            </a:r>
            <a:r>
              <a:rPr lang="nl-NL" dirty="0" smtClean="0"/>
              <a:t>v.t, </a:t>
            </a:r>
            <a:r>
              <a:rPr lang="en-US" dirty="0" smtClean="0"/>
              <a:t>γ = 1,25</a:t>
            </a:r>
            <a:r>
              <a:rPr lang="nl-NL" dirty="0" smtClean="0"/>
              <a:t>):</a:t>
            </a:r>
            <a:endParaRPr lang="nl-NL" dirty="0"/>
          </a:p>
          <a:p>
            <a:pPr>
              <a:tabLst>
                <a:tab pos="360363" algn="l"/>
                <a:tab pos="2867025" algn="l"/>
              </a:tabLst>
            </a:pPr>
            <a:endParaRPr lang="nl-NL" dirty="0"/>
          </a:p>
          <a:p>
            <a:pPr defTabSz="358775">
              <a:tabLst>
                <a:tab pos="358775" algn="l"/>
                <a:tab pos="2514600" algn="l"/>
              </a:tabLst>
            </a:pPr>
            <a:r>
              <a:rPr lang="en-US" dirty="0"/>
              <a:t>t'	= γ.(t – v.x / c</a:t>
            </a:r>
            <a:r>
              <a:rPr lang="en-US" baseline="30000" dirty="0"/>
              <a:t>2</a:t>
            </a:r>
            <a:r>
              <a:rPr lang="en-US" dirty="0"/>
              <a:t>)	</a:t>
            </a:r>
          </a:p>
          <a:p>
            <a:pPr defTabSz="358775">
              <a:tabLst>
                <a:tab pos="358775" algn="l"/>
                <a:tab pos="2514600" algn="l"/>
              </a:tabLst>
            </a:pPr>
            <a:r>
              <a:rPr lang="en-US" dirty="0"/>
              <a:t>x'	= γ.(x – v.t)	</a:t>
            </a:r>
          </a:p>
          <a:p>
            <a:pPr defTabSz="358775">
              <a:tabLst>
                <a:tab pos="358775" algn="l"/>
                <a:tab pos="2514600" algn="l"/>
              </a:tabLst>
            </a:pPr>
            <a:r>
              <a:rPr lang="en-US" dirty="0"/>
              <a:t>y'	= y	</a:t>
            </a:r>
          </a:p>
          <a:p>
            <a:pPr defTabSz="358775">
              <a:tabLst>
                <a:tab pos="358775" algn="l"/>
                <a:tab pos="2514600" algn="l"/>
              </a:tabLst>
            </a:pPr>
            <a:r>
              <a:rPr lang="en-US" dirty="0"/>
              <a:t>z'	= z	</a:t>
            </a:r>
          </a:p>
          <a:p>
            <a:pPr defTabSz="358775">
              <a:tabLst>
                <a:tab pos="358775" algn="l"/>
                <a:tab pos="2514600" algn="l"/>
              </a:tabLst>
            </a:pPr>
            <a:r>
              <a:rPr lang="en-US" dirty="0"/>
              <a:t>γ	= (1 – v</a:t>
            </a:r>
            <a:r>
              <a:rPr lang="en-US" baseline="30000" dirty="0"/>
              <a:t>2</a:t>
            </a:r>
            <a:r>
              <a:rPr lang="en-US" dirty="0"/>
              <a:t> / c</a:t>
            </a:r>
            <a:r>
              <a:rPr lang="en-US" baseline="30000" dirty="0"/>
              <a:t>2</a:t>
            </a:r>
            <a:r>
              <a:rPr lang="en-US" dirty="0" smtClean="0"/>
              <a:t>)</a:t>
            </a:r>
            <a:r>
              <a:rPr lang="en-US" baseline="30000" dirty="0" smtClean="0"/>
              <a:t>–½</a:t>
            </a:r>
            <a:r>
              <a:rPr lang="en-US" dirty="0" smtClean="0"/>
              <a:t>	</a:t>
            </a:r>
            <a:r>
              <a:rPr lang="nl-NL" dirty="0" smtClean="0"/>
              <a:t>versterkingsfactor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7393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661B91-307B-45E8-A122-53E6549AA77A}" type="slidenum">
              <a:rPr lang="nl-NL" smtClean="0"/>
              <a:pPr/>
              <a:t>10</a:t>
            </a:fld>
            <a:endParaRPr lang="nl-NL" dirty="0"/>
          </a:p>
        </p:txBody>
      </p:sp>
      <p:sp>
        <p:nvSpPr>
          <p:cNvPr id="31" name="Rectangle 14"/>
          <p:cNvSpPr>
            <a:spLocks noChangeArrowheads="1"/>
          </p:cNvSpPr>
          <p:nvPr/>
        </p:nvSpPr>
        <p:spPr bwMode="auto">
          <a:xfrm>
            <a:off x="457200" y="274638"/>
            <a:ext cx="8229600" cy="633412"/>
          </a:xfrm>
          <a:prstGeom prst="rect">
            <a:avLst/>
          </a:prstGeom>
          <a:solidFill>
            <a:schemeClr val="accent4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nl-NL" sz="4000" dirty="0">
              <a:solidFill>
                <a:schemeClr val="tx2"/>
              </a:solidFill>
            </a:endParaRPr>
          </a:p>
        </p:txBody>
      </p:sp>
      <p:sp>
        <p:nvSpPr>
          <p:cNvPr id="62467" name="Text Box 8"/>
          <p:cNvSpPr txBox="1">
            <a:spLocks noChangeArrowheads="1"/>
          </p:cNvSpPr>
          <p:nvPr/>
        </p:nvSpPr>
        <p:spPr bwMode="auto">
          <a:xfrm>
            <a:off x="500063" y="404813"/>
            <a:ext cx="8143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2000" dirty="0">
                <a:solidFill>
                  <a:schemeClr val="bg1"/>
                </a:solidFill>
              </a:rPr>
              <a:t>Uniform meetprincipe</a:t>
            </a:r>
            <a:endParaRPr lang="nl-NL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2" name="Rectangle 63"/>
          <p:cNvSpPr>
            <a:spLocks noChangeArrowheads="1"/>
          </p:cNvSpPr>
          <p:nvPr/>
        </p:nvSpPr>
        <p:spPr bwMode="auto">
          <a:xfrm>
            <a:off x="450776" y="3837967"/>
            <a:ext cx="8640959" cy="201580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57" name="Text Box 18"/>
          <p:cNvSpPr txBox="1">
            <a:spLocks noChangeArrowheads="1"/>
          </p:cNvSpPr>
          <p:nvPr/>
        </p:nvSpPr>
        <p:spPr bwMode="auto">
          <a:xfrm>
            <a:off x="7909317" y="2564904"/>
            <a:ext cx="79861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sz="1400" b="1" dirty="0">
                <a:latin typeface="Minion Pro" pitchFamily="18" charset="0"/>
                <a:cs typeface="Arial" charset="0"/>
              </a:rPr>
              <a:t>γ</a:t>
            </a:r>
            <a:r>
              <a:rPr lang="nl-NL" sz="1400" b="1" baseline="-25000" dirty="0">
                <a:latin typeface="Minion Pro" pitchFamily="18" charset="0"/>
                <a:cs typeface="Arial" charset="0"/>
              </a:rPr>
              <a:t>ma</a:t>
            </a:r>
            <a:r>
              <a:rPr lang="nl-NL" sz="1400" b="1" dirty="0">
                <a:latin typeface="Minion Pro" pitchFamily="18" charset="0"/>
                <a:cs typeface="Arial" charset="0"/>
              </a:rPr>
              <a:t> = 40</a:t>
            </a:r>
          </a:p>
        </p:txBody>
      </p:sp>
      <p:sp>
        <p:nvSpPr>
          <p:cNvPr id="58" name="Oval 10"/>
          <p:cNvSpPr>
            <a:spLocks noChangeArrowheads="1"/>
          </p:cNvSpPr>
          <p:nvPr/>
        </p:nvSpPr>
        <p:spPr bwMode="auto">
          <a:xfrm>
            <a:off x="7581623" y="1557337"/>
            <a:ext cx="759742" cy="739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400" b="1" dirty="0">
                <a:latin typeface="Minion Pro" pitchFamily="18" charset="0"/>
              </a:rPr>
              <a:t>Muon</a:t>
            </a:r>
          </a:p>
        </p:txBody>
      </p:sp>
      <p:sp>
        <p:nvSpPr>
          <p:cNvPr id="59" name="Oval 11"/>
          <p:cNvSpPr>
            <a:spLocks noChangeArrowheads="1"/>
          </p:cNvSpPr>
          <p:nvPr/>
        </p:nvSpPr>
        <p:spPr bwMode="auto">
          <a:xfrm>
            <a:off x="7581623" y="3284910"/>
            <a:ext cx="759742" cy="7921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400" b="1" dirty="0" smtClean="0">
                <a:latin typeface="Minion Pro" pitchFamily="18" charset="0"/>
              </a:rPr>
              <a:t>Aarde</a:t>
            </a:r>
            <a:endParaRPr lang="nl-NL" sz="1400" b="1" dirty="0">
              <a:latin typeface="Minion Pro" pitchFamily="18" charset="0"/>
            </a:endParaRPr>
          </a:p>
        </p:txBody>
      </p:sp>
      <p:sp>
        <p:nvSpPr>
          <p:cNvPr id="60" name="Rectangle 12"/>
          <p:cNvSpPr>
            <a:spLocks noChangeArrowheads="1"/>
          </p:cNvSpPr>
          <p:nvPr/>
        </p:nvSpPr>
        <p:spPr bwMode="auto">
          <a:xfrm>
            <a:off x="7308304" y="1412775"/>
            <a:ext cx="1359944" cy="291632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 sz="1400" b="1" dirty="0">
              <a:latin typeface="Minion Pro" pitchFamily="18" charset="0"/>
            </a:endParaRPr>
          </a:p>
        </p:txBody>
      </p:sp>
      <p:sp>
        <p:nvSpPr>
          <p:cNvPr id="61" name="Line 13"/>
          <p:cNvSpPr>
            <a:spLocks noChangeShapeType="1"/>
          </p:cNvSpPr>
          <p:nvPr/>
        </p:nvSpPr>
        <p:spPr bwMode="auto">
          <a:xfrm flipH="1">
            <a:off x="7945321" y="2420938"/>
            <a:ext cx="1588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1400" b="1" dirty="0">
              <a:latin typeface="Minion Pro" pitchFamily="18" charset="0"/>
            </a:endParaRPr>
          </a:p>
        </p:txBody>
      </p:sp>
      <p:sp>
        <p:nvSpPr>
          <p:cNvPr id="62" name="Text Box 16"/>
          <p:cNvSpPr txBox="1">
            <a:spLocks noChangeArrowheads="1"/>
          </p:cNvSpPr>
          <p:nvPr/>
        </p:nvSpPr>
        <p:spPr bwMode="auto">
          <a:xfrm>
            <a:off x="8125341" y="4021323"/>
            <a:ext cx="57579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sz="1400" b="1" dirty="0">
                <a:latin typeface="Minion Pro" pitchFamily="18" charset="0"/>
              </a:rPr>
              <a:t>S</a:t>
            </a:r>
            <a:r>
              <a:rPr lang="nl-NL" sz="1400" b="1" baseline="-25000" dirty="0">
                <a:latin typeface="Minion Pro" pitchFamily="18" charset="0"/>
              </a:rPr>
              <a:t>aarde</a:t>
            </a:r>
          </a:p>
        </p:txBody>
      </p:sp>
      <p:sp>
        <p:nvSpPr>
          <p:cNvPr id="63" name="Text Box 22"/>
          <p:cNvSpPr txBox="1">
            <a:spLocks noChangeArrowheads="1"/>
          </p:cNvSpPr>
          <p:nvPr/>
        </p:nvSpPr>
        <p:spPr bwMode="auto">
          <a:xfrm>
            <a:off x="5694938" y="3590436"/>
            <a:ext cx="1679747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tabLst>
                <a:tab pos="446088" algn="l"/>
              </a:tabLst>
            </a:pPr>
            <a:r>
              <a:rPr lang="nl-NL" sz="1400" b="1" dirty="0">
                <a:latin typeface="Minion Pro" pitchFamily="18" charset="0"/>
              </a:rPr>
              <a:t>Aardse kader S</a:t>
            </a:r>
            <a:r>
              <a:rPr lang="nl-NL" sz="1400" b="1" baseline="-25000" dirty="0">
                <a:latin typeface="Minion Pro" pitchFamily="18" charset="0"/>
              </a:rPr>
              <a:t>aarde</a:t>
            </a:r>
            <a:endParaRPr lang="nl-NL" sz="1400" b="1" dirty="0">
              <a:latin typeface="Minion Pro" pitchFamily="18" charset="0"/>
            </a:endParaRPr>
          </a:p>
          <a:p>
            <a:pPr>
              <a:tabLst>
                <a:tab pos="534988" algn="l"/>
              </a:tabLst>
            </a:pPr>
            <a:r>
              <a:rPr lang="nl-NL" sz="1400" b="1" i="1" dirty="0">
                <a:solidFill>
                  <a:srgbClr val="00B050"/>
                </a:solidFill>
                <a:latin typeface="Minion Pro" pitchFamily="18" charset="0"/>
              </a:rPr>
              <a:t>dt</a:t>
            </a:r>
            <a:r>
              <a:rPr lang="nl-NL" sz="1400" b="1" i="1" baseline="-25000" dirty="0">
                <a:solidFill>
                  <a:srgbClr val="00B050"/>
                </a:solidFill>
                <a:latin typeface="Minion Pro" pitchFamily="18" charset="0"/>
              </a:rPr>
              <a:t>muon</a:t>
            </a:r>
            <a:r>
              <a:rPr lang="nl-NL" sz="1400" b="1" dirty="0">
                <a:latin typeface="Minion Pro" pitchFamily="18" charset="0"/>
              </a:rPr>
              <a:t>	= </a:t>
            </a:r>
            <a:r>
              <a:rPr lang="nl-NL" sz="1400" b="1" dirty="0">
                <a:solidFill>
                  <a:srgbClr val="FF0000"/>
                </a:solidFill>
                <a:latin typeface="Minion Pro" pitchFamily="18" charset="0"/>
              </a:rPr>
              <a:t>dt</a:t>
            </a:r>
            <a:r>
              <a:rPr lang="nl-NL" sz="1400" b="1" baseline="-25000" dirty="0">
                <a:solidFill>
                  <a:srgbClr val="FF0000"/>
                </a:solidFill>
                <a:latin typeface="Minion Pro" pitchFamily="18" charset="0"/>
              </a:rPr>
              <a:t>aarde</a:t>
            </a:r>
            <a:r>
              <a:rPr lang="nl-NL" sz="1400" b="1" dirty="0">
                <a:latin typeface="Minion Pro" pitchFamily="18" charset="0"/>
              </a:rPr>
              <a:t> / 40</a:t>
            </a:r>
          </a:p>
          <a:p>
            <a:pPr>
              <a:tabLst>
                <a:tab pos="534988" algn="l"/>
              </a:tabLst>
            </a:pPr>
            <a:r>
              <a:rPr lang="nl-NL" sz="1400" b="1" dirty="0">
                <a:latin typeface="Minion Pro" pitchFamily="18" charset="0"/>
              </a:rPr>
              <a:t>[</a:t>
            </a:r>
            <a:r>
              <a:rPr lang="nl-NL" sz="1400" b="1" i="1" dirty="0">
                <a:solidFill>
                  <a:srgbClr val="00B050"/>
                </a:solidFill>
                <a:latin typeface="Minion Pro" pitchFamily="18" charset="0"/>
              </a:rPr>
              <a:t>s</a:t>
            </a:r>
            <a:r>
              <a:rPr lang="nl-NL" sz="1400" b="1" i="1" baseline="-25000" dirty="0">
                <a:solidFill>
                  <a:srgbClr val="00B050"/>
                </a:solidFill>
                <a:latin typeface="Minion Pro" pitchFamily="18" charset="0"/>
              </a:rPr>
              <a:t>muon</a:t>
            </a:r>
            <a:r>
              <a:rPr lang="nl-NL" sz="1400" b="1" dirty="0">
                <a:latin typeface="Minion Pro" pitchFamily="18" charset="0"/>
              </a:rPr>
              <a:t> ]	= 40.[</a:t>
            </a:r>
            <a:r>
              <a:rPr lang="nl-NL" sz="1400" b="1" dirty="0">
                <a:solidFill>
                  <a:srgbClr val="FF0000"/>
                </a:solidFill>
                <a:latin typeface="Minion Pro" pitchFamily="18" charset="0"/>
              </a:rPr>
              <a:t>s</a:t>
            </a:r>
            <a:r>
              <a:rPr lang="nl-NL" sz="1400" b="1" baseline="-25000" dirty="0">
                <a:solidFill>
                  <a:srgbClr val="FF0000"/>
                </a:solidFill>
                <a:latin typeface="Minion Pro" pitchFamily="18" charset="0"/>
              </a:rPr>
              <a:t>aarde</a:t>
            </a:r>
            <a:r>
              <a:rPr lang="nl-NL" sz="1400" b="1" dirty="0">
                <a:latin typeface="Minion Pro" pitchFamily="18" charset="0"/>
              </a:rPr>
              <a:t> ]</a:t>
            </a:r>
            <a:endParaRPr lang="nl-NL" sz="1400" b="1" baseline="-25000" dirty="0">
              <a:solidFill>
                <a:srgbClr val="FF0000"/>
              </a:solidFill>
              <a:latin typeface="Minion Pro" pitchFamily="18" charset="0"/>
            </a:endParaRPr>
          </a:p>
        </p:txBody>
      </p:sp>
      <p:cxnSp>
        <p:nvCxnSpPr>
          <p:cNvPr id="64" name="Rechte verbindingslijn met pijl 63"/>
          <p:cNvCxnSpPr/>
          <p:nvPr/>
        </p:nvCxnSpPr>
        <p:spPr>
          <a:xfrm>
            <a:off x="5436096" y="4725144"/>
            <a:ext cx="3232152" cy="8384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 Box 19"/>
          <p:cNvSpPr txBox="1">
            <a:spLocks noChangeArrowheads="1"/>
          </p:cNvSpPr>
          <p:nvPr/>
        </p:nvSpPr>
        <p:spPr bwMode="auto">
          <a:xfrm>
            <a:off x="5436096" y="4842702"/>
            <a:ext cx="327183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nl-NL" b="1" dirty="0">
                <a:latin typeface="Minion Pro" pitchFamily="18" charset="0"/>
              </a:rPr>
              <a:t>Natuurkunde in één Noether kader en een massapunt bij verschillende </a:t>
            </a:r>
            <a:r>
              <a:rPr lang="nl-NL" b="1" i="1" dirty="0">
                <a:latin typeface="Minion Pro" pitchFamily="18" charset="0"/>
              </a:rPr>
              <a:t>eenheden</a:t>
            </a:r>
            <a:r>
              <a:rPr lang="nl-NL" b="1" dirty="0">
                <a:latin typeface="Minion Pro" pitchFamily="18" charset="0"/>
              </a:rPr>
              <a:t> seconde</a:t>
            </a:r>
          </a:p>
        </p:txBody>
      </p:sp>
      <p:sp>
        <p:nvSpPr>
          <p:cNvPr id="67" name="Text Box 22"/>
          <p:cNvSpPr txBox="1">
            <a:spLocks noChangeArrowheads="1"/>
          </p:cNvSpPr>
          <p:nvPr/>
        </p:nvSpPr>
        <p:spPr bwMode="auto">
          <a:xfrm>
            <a:off x="1115616" y="3525674"/>
            <a:ext cx="388718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tabLst>
                <a:tab pos="446088" algn="l"/>
              </a:tabLst>
            </a:pPr>
            <a:r>
              <a:rPr lang="nl-NL" sz="2000" b="1" dirty="0">
                <a:latin typeface="Minion Pro" pitchFamily="18" charset="0"/>
              </a:rPr>
              <a:t>dt</a:t>
            </a:r>
            <a:r>
              <a:rPr lang="nl-NL" sz="2000" b="1" baseline="-25000" dirty="0">
                <a:latin typeface="Minion Pro" pitchFamily="18" charset="0"/>
              </a:rPr>
              <a:t>u</a:t>
            </a:r>
            <a:r>
              <a:rPr lang="nl-NL" sz="2000" b="1" dirty="0">
                <a:latin typeface="Minion Pro" pitchFamily="18" charset="0"/>
              </a:rPr>
              <a:t> </a:t>
            </a:r>
            <a:r>
              <a:rPr lang="nl-NL" sz="2000" b="1" i="1" dirty="0">
                <a:latin typeface="Minion Pro" pitchFamily="18" charset="0"/>
              </a:rPr>
              <a:t>=</a:t>
            </a:r>
            <a:r>
              <a:rPr lang="nl-NL" sz="2000" b="1" i="1" dirty="0">
                <a:solidFill>
                  <a:srgbClr val="00B050"/>
                </a:solidFill>
                <a:latin typeface="Minion Pro" pitchFamily="18" charset="0"/>
              </a:rPr>
              <a:t> dt</a:t>
            </a:r>
            <a:r>
              <a:rPr lang="nl-NL" sz="2000" b="1" i="1" baseline="-25000" dirty="0">
                <a:solidFill>
                  <a:srgbClr val="00B050"/>
                </a:solidFill>
                <a:latin typeface="Minion Pro" pitchFamily="18" charset="0"/>
              </a:rPr>
              <a:t>muon</a:t>
            </a:r>
            <a:r>
              <a:rPr lang="nl-NL" sz="2000" b="1" dirty="0">
                <a:latin typeface="Minion Pro" pitchFamily="18" charset="0"/>
              </a:rPr>
              <a:t>.[</a:t>
            </a:r>
            <a:r>
              <a:rPr lang="nl-NL" sz="2000" b="1" i="1" dirty="0">
                <a:solidFill>
                  <a:srgbClr val="00B050"/>
                </a:solidFill>
                <a:latin typeface="Minion Pro" pitchFamily="18" charset="0"/>
              </a:rPr>
              <a:t>s</a:t>
            </a:r>
            <a:r>
              <a:rPr lang="nl-NL" sz="2000" b="1" i="1" baseline="-25000" dirty="0">
                <a:solidFill>
                  <a:srgbClr val="00B050"/>
                </a:solidFill>
                <a:latin typeface="Minion Pro" pitchFamily="18" charset="0"/>
              </a:rPr>
              <a:t>muon </a:t>
            </a:r>
            <a:r>
              <a:rPr lang="nl-NL" sz="2000" b="1" dirty="0">
                <a:latin typeface="Minion Pro" pitchFamily="18" charset="0"/>
              </a:rPr>
              <a:t>] = </a:t>
            </a:r>
            <a:r>
              <a:rPr lang="nl-NL" sz="2000" b="1" dirty="0">
                <a:solidFill>
                  <a:srgbClr val="FF0000"/>
                </a:solidFill>
                <a:latin typeface="Minion Pro" pitchFamily="18" charset="0"/>
              </a:rPr>
              <a:t>dt</a:t>
            </a:r>
            <a:r>
              <a:rPr lang="nl-NL" sz="2000" b="1" baseline="-25000" dirty="0">
                <a:solidFill>
                  <a:srgbClr val="FF0000"/>
                </a:solidFill>
                <a:latin typeface="Minion Pro" pitchFamily="18" charset="0"/>
              </a:rPr>
              <a:t>aarde</a:t>
            </a:r>
            <a:r>
              <a:rPr lang="nl-NL" sz="2000" b="1" dirty="0">
                <a:latin typeface="Minion Pro" pitchFamily="18" charset="0"/>
              </a:rPr>
              <a:t>.[</a:t>
            </a:r>
            <a:r>
              <a:rPr lang="nl-NL" sz="2000" b="1" dirty="0">
                <a:solidFill>
                  <a:srgbClr val="FF0000"/>
                </a:solidFill>
                <a:latin typeface="Minion Pro" pitchFamily="18" charset="0"/>
              </a:rPr>
              <a:t>s</a:t>
            </a:r>
            <a:r>
              <a:rPr lang="nl-NL" sz="2000" b="1" baseline="-25000" dirty="0">
                <a:solidFill>
                  <a:srgbClr val="FF0000"/>
                </a:solidFill>
                <a:latin typeface="Minion Pro" pitchFamily="18" charset="0"/>
              </a:rPr>
              <a:t>aarde</a:t>
            </a:r>
            <a:r>
              <a:rPr lang="nl-NL" sz="2000" b="1" i="1" baseline="-25000" dirty="0">
                <a:solidFill>
                  <a:srgbClr val="00B050"/>
                </a:solidFill>
                <a:latin typeface="Minion Pro" pitchFamily="18" charset="0"/>
              </a:rPr>
              <a:t> </a:t>
            </a:r>
            <a:r>
              <a:rPr lang="nl-NL" sz="2000" b="1" dirty="0">
                <a:latin typeface="Minion Pro" pitchFamily="18" charset="0"/>
              </a:rPr>
              <a:t>]</a:t>
            </a:r>
            <a:endParaRPr lang="nl-NL" sz="2000" b="1" baseline="-25000" dirty="0">
              <a:solidFill>
                <a:srgbClr val="FF0000"/>
              </a:solidFill>
              <a:latin typeface="Minion Pro" pitchFamily="18" charset="0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450776" y="1436347"/>
            <a:ext cx="61024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De vermenigvuldiging van een coördinaat en een eenheid, de “uniforme meting” is voor alle waarnemers gelijk.</a:t>
            </a:r>
          </a:p>
          <a:p>
            <a:endParaRPr lang="nl-NL" dirty="0"/>
          </a:p>
          <a:p>
            <a:r>
              <a:rPr lang="nl-NL" dirty="0"/>
              <a:t>Bijvoorbeeld: de vermenigvuldiging “dt</a:t>
            </a:r>
            <a:r>
              <a:rPr lang="nl-NL" baseline="-25000" dirty="0"/>
              <a:t>u</a:t>
            </a:r>
            <a:r>
              <a:rPr lang="nl-NL" dirty="0"/>
              <a:t>” van coördinaat tijdverschil “dt” en de eenheid van tijd “seconde”, is voor de meereizende </a:t>
            </a:r>
            <a:r>
              <a:rPr lang="nl-NL" i="1" dirty="0"/>
              <a:t>propere</a:t>
            </a:r>
            <a:r>
              <a:rPr lang="nl-NL" dirty="0"/>
              <a:t> waarnemer van de muon gelijk aan de meting van de aardse Noether waarnemers:</a:t>
            </a:r>
          </a:p>
        </p:txBody>
      </p:sp>
    </p:spTree>
    <p:extLst>
      <p:ext uri="{BB962C8B-B14F-4D97-AF65-F5344CB8AC3E}">
        <p14:creationId xmlns:p14="http://schemas.microsoft.com/office/powerpoint/2010/main" val="104416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661B91-307B-45E8-A122-53E6549AA77A}" type="slidenum">
              <a:rPr lang="nl-NL" smtClean="0"/>
              <a:pPr/>
              <a:t>11</a:t>
            </a:fld>
            <a:endParaRPr lang="nl-NL" dirty="0"/>
          </a:p>
        </p:txBody>
      </p:sp>
      <p:sp>
        <p:nvSpPr>
          <p:cNvPr id="31" name="Rectangle 14"/>
          <p:cNvSpPr>
            <a:spLocks noChangeArrowheads="1"/>
          </p:cNvSpPr>
          <p:nvPr/>
        </p:nvSpPr>
        <p:spPr bwMode="auto">
          <a:xfrm>
            <a:off x="457200" y="274638"/>
            <a:ext cx="8229600" cy="633412"/>
          </a:xfrm>
          <a:prstGeom prst="rect">
            <a:avLst/>
          </a:prstGeom>
          <a:solidFill>
            <a:schemeClr val="accent4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nl-NL" sz="4000" dirty="0">
              <a:solidFill>
                <a:schemeClr val="tx2"/>
              </a:solidFill>
            </a:endParaRPr>
          </a:p>
        </p:txBody>
      </p:sp>
      <p:sp>
        <p:nvSpPr>
          <p:cNvPr id="62467" name="Text Box 8"/>
          <p:cNvSpPr txBox="1">
            <a:spLocks noChangeArrowheads="1"/>
          </p:cNvSpPr>
          <p:nvPr/>
        </p:nvSpPr>
        <p:spPr bwMode="auto">
          <a:xfrm>
            <a:off x="500063" y="404813"/>
            <a:ext cx="8143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2000" dirty="0">
                <a:solidFill>
                  <a:schemeClr val="bg1"/>
                </a:solidFill>
              </a:rPr>
              <a:t>Kaders zijn ongelijk, de cesium klok bepaalt de eenheden</a:t>
            </a:r>
            <a:endParaRPr lang="nl-NL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5" name="Text Box 39"/>
          <p:cNvSpPr txBox="1">
            <a:spLocks noChangeArrowheads="1"/>
          </p:cNvSpPr>
          <p:nvPr/>
        </p:nvSpPr>
        <p:spPr bwMode="auto">
          <a:xfrm>
            <a:off x="5628047" y="1484362"/>
            <a:ext cx="492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b="1" dirty="0">
                <a:latin typeface="Minion Pro" pitchFamily="18" charset="0"/>
              </a:rPr>
              <a:t>γ</a:t>
            </a:r>
            <a:r>
              <a:rPr lang="nl-NL" b="1" baseline="-25000" dirty="0">
                <a:latin typeface="Minion Pro" pitchFamily="18" charset="0"/>
              </a:rPr>
              <a:t>0N</a:t>
            </a:r>
          </a:p>
        </p:txBody>
      </p:sp>
      <p:sp>
        <p:nvSpPr>
          <p:cNvPr id="38" name="Text Box 33"/>
          <p:cNvSpPr txBox="1">
            <a:spLocks noChangeArrowheads="1"/>
          </p:cNvSpPr>
          <p:nvPr/>
        </p:nvSpPr>
        <p:spPr bwMode="auto">
          <a:xfrm>
            <a:off x="6376318" y="1837730"/>
            <a:ext cx="4122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b="1" dirty="0" err="1">
                <a:latin typeface="Minion Pro" pitchFamily="18" charset="0"/>
              </a:rPr>
              <a:t>γ</a:t>
            </a:r>
            <a:r>
              <a:rPr lang="nl-NL" b="1" baseline="-25000" dirty="0" err="1">
                <a:latin typeface="Minion Pro" pitchFamily="18" charset="0"/>
              </a:rPr>
              <a:t>N</a:t>
            </a:r>
            <a:endParaRPr lang="nl-NL" b="1" baseline="-25000" dirty="0">
              <a:latin typeface="Minion Pro" pitchFamily="18" charset="0"/>
            </a:endParaRPr>
          </a:p>
        </p:txBody>
      </p:sp>
      <p:sp>
        <p:nvSpPr>
          <p:cNvPr id="39" name="Rectangle 6"/>
          <p:cNvSpPr>
            <a:spLocks noChangeArrowheads="1"/>
          </p:cNvSpPr>
          <p:nvPr/>
        </p:nvSpPr>
        <p:spPr bwMode="auto">
          <a:xfrm>
            <a:off x="1979712" y="1268760"/>
            <a:ext cx="5220580" cy="2202495"/>
          </a:xfrm>
          <a:prstGeom prst="rect">
            <a:avLst/>
          </a:prstGeom>
          <a:noFill/>
          <a:ln w="9525">
            <a:solidFill>
              <a:srgbClr val="0070C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 b="1" dirty="0">
              <a:latin typeface="Minion Pro" pitchFamily="18" charset="0"/>
            </a:endParaRPr>
          </a:p>
        </p:txBody>
      </p:sp>
      <p:sp>
        <p:nvSpPr>
          <p:cNvPr id="40" name="Rectangle 27"/>
          <p:cNvSpPr>
            <a:spLocks noChangeArrowheads="1"/>
          </p:cNvSpPr>
          <p:nvPr/>
        </p:nvSpPr>
        <p:spPr bwMode="auto">
          <a:xfrm>
            <a:off x="2087723" y="1411635"/>
            <a:ext cx="4285419" cy="1512887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 b="1" dirty="0">
              <a:latin typeface="Minion Pro" pitchFamily="18" charset="0"/>
            </a:endParaRPr>
          </a:p>
        </p:txBody>
      </p:sp>
      <p:sp>
        <p:nvSpPr>
          <p:cNvPr id="41" name="Line 32"/>
          <p:cNvSpPr>
            <a:spLocks noChangeShapeType="1"/>
          </p:cNvSpPr>
          <p:nvPr/>
        </p:nvSpPr>
        <p:spPr bwMode="auto">
          <a:xfrm>
            <a:off x="6373143" y="2204442"/>
            <a:ext cx="53911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42" name="Line 38"/>
          <p:cNvSpPr>
            <a:spLocks noChangeShapeType="1"/>
          </p:cNvSpPr>
          <p:nvPr/>
        </p:nvSpPr>
        <p:spPr bwMode="auto">
          <a:xfrm>
            <a:off x="5652368" y="1843657"/>
            <a:ext cx="467804" cy="741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43" name="Rectangle 48"/>
          <p:cNvSpPr>
            <a:spLocks noChangeArrowheads="1"/>
          </p:cNvSpPr>
          <p:nvPr/>
        </p:nvSpPr>
        <p:spPr bwMode="auto">
          <a:xfrm>
            <a:off x="2195736" y="1556097"/>
            <a:ext cx="3456632" cy="504329"/>
          </a:xfrm>
          <a:prstGeom prst="rect">
            <a:avLst/>
          </a:prstGeom>
          <a:noFill/>
          <a:ln w="9525">
            <a:solidFill>
              <a:srgbClr val="00B05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 b="1" dirty="0">
              <a:solidFill>
                <a:schemeClr val="folHlink"/>
              </a:solidFill>
              <a:latin typeface="Minion Pro" pitchFamily="18" charset="0"/>
            </a:endParaRPr>
          </a:p>
        </p:txBody>
      </p:sp>
      <p:sp>
        <p:nvSpPr>
          <p:cNvPr id="44" name="Text Box 49"/>
          <p:cNvSpPr txBox="1">
            <a:spLocks noChangeArrowheads="1"/>
          </p:cNvSpPr>
          <p:nvPr/>
        </p:nvSpPr>
        <p:spPr bwMode="auto">
          <a:xfrm>
            <a:off x="3851920" y="3104542"/>
            <a:ext cx="2239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nl-NL" b="1" dirty="0">
                <a:solidFill>
                  <a:srgbClr val="0070C0"/>
                </a:solidFill>
                <a:latin typeface="Minion Pro" pitchFamily="18" charset="0"/>
              </a:rPr>
              <a:t>Universeel kader S</a:t>
            </a:r>
          </a:p>
        </p:txBody>
      </p:sp>
      <p:sp>
        <p:nvSpPr>
          <p:cNvPr id="45" name="Text Box 50"/>
          <p:cNvSpPr txBox="1">
            <a:spLocks noChangeArrowheads="1"/>
          </p:cNvSpPr>
          <p:nvPr/>
        </p:nvSpPr>
        <p:spPr bwMode="auto">
          <a:xfrm>
            <a:off x="3779256" y="2348210"/>
            <a:ext cx="190276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nl-NL" b="1" dirty="0">
                <a:solidFill>
                  <a:srgbClr val="FF0000"/>
                </a:solidFill>
                <a:latin typeface="Minion Pro" pitchFamily="18" charset="0"/>
              </a:rPr>
              <a:t>Noether kader S</a:t>
            </a:r>
            <a:r>
              <a:rPr lang="nl-NL" b="1" baseline="-25000" dirty="0">
                <a:solidFill>
                  <a:srgbClr val="FF0000"/>
                </a:solidFill>
                <a:latin typeface="Minion Pro" pitchFamily="18" charset="0"/>
              </a:rPr>
              <a:t>N</a:t>
            </a:r>
          </a:p>
        </p:txBody>
      </p:sp>
      <p:sp>
        <p:nvSpPr>
          <p:cNvPr id="46" name="Text Box 51"/>
          <p:cNvSpPr txBox="1">
            <a:spLocks noChangeArrowheads="1"/>
          </p:cNvSpPr>
          <p:nvPr/>
        </p:nvSpPr>
        <p:spPr bwMode="auto">
          <a:xfrm>
            <a:off x="3599892" y="1640235"/>
            <a:ext cx="176234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b="1" dirty="0">
                <a:solidFill>
                  <a:srgbClr val="00B050"/>
                </a:solidFill>
                <a:latin typeface="Minion Pro" pitchFamily="18" charset="0"/>
              </a:rPr>
              <a:t>Proper kader S</a:t>
            </a:r>
            <a:r>
              <a:rPr lang="nl-NL" b="1" baseline="-25000" dirty="0">
                <a:solidFill>
                  <a:srgbClr val="00B050"/>
                </a:solidFill>
                <a:latin typeface="Minion Pro" pitchFamily="18" charset="0"/>
              </a:rPr>
              <a:t>0</a:t>
            </a:r>
          </a:p>
        </p:txBody>
      </p:sp>
      <p:sp>
        <p:nvSpPr>
          <p:cNvPr id="47" name="Text Box 52"/>
          <p:cNvSpPr txBox="1">
            <a:spLocks noChangeArrowheads="1"/>
          </p:cNvSpPr>
          <p:nvPr/>
        </p:nvSpPr>
        <p:spPr bwMode="auto">
          <a:xfrm>
            <a:off x="2314910" y="1629122"/>
            <a:ext cx="97975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b="1" dirty="0">
                <a:latin typeface="Minion Pro" pitchFamily="18" charset="0"/>
              </a:rPr>
              <a:t>Satelliet</a:t>
            </a:r>
          </a:p>
        </p:txBody>
      </p:sp>
      <p:sp>
        <p:nvSpPr>
          <p:cNvPr id="48" name="Oval 53"/>
          <p:cNvSpPr>
            <a:spLocks noChangeArrowheads="1"/>
          </p:cNvSpPr>
          <p:nvPr/>
        </p:nvSpPr>
        <p:spPr bwMode="auto">
          <a:xfrm>
            <a:off x="3311984" y="1706910"/>
            <a:ext cx="215900" cy="215900"/>
          </a:xfrm>
          <a:prstGeom prst="ellipse">
            <a:avLst/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49" name="Text Box 54"/>
          <p:cNvSpPr txBox="1">
            <a:spLocks noChangeArrowheads="1"/>
          </p:cNvSpPr>
          <p:nvPr/>
        </p:nvSpPr>
        <p:spPr bwMode="auto">
          <a:xfrm>
            <a:off x="2303748" y="2348210"/>
            <a:ext cx="8002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b="1" dirty="0">
                <a:latin typeface="Minion Pro" pitchFamily="18" charset="0"/>
              </a:rPr>
              <a:t>Aarde</a:t>
            </a:r>
          </a:p>
        </p:txBody>
      </p:sp>
      <p:sp>
        <p:nvSpPr>
          <p:cNvPr id="54" name="Oval 55"/>
          <p:cNvSpPr>
            <a:spLocks noChangeArrowheads="1"/>
          </p:cNvSpPr>
          <p:nvPr/>
        </p:nvSpPr>
        <p:spPr bwMode="auto">
          <a:xfrm>
            <a:off x="3167844" y="2312454"/>
            <a:ext cx="503237" cy="5032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56" name="Text Box 5"/>
          <p:cNvSpPr txBox="1">
            <a:spLocks noChangeArrowheads="1"/>
          </p:cNvSpPr>
          <p:nvPr/>
        </p:nvSpPr>
        <p:spPr bwMode="auto">
          <a:xfrm>
            <a:off x="5650731" y="4590442"/>
            <a:ext cx="64928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nl-NL" b="1" i="1" dirty="0">
                <a:solidFill>
                  <a:srgbClr val="FF0000"/>
                </a:solidFill>
                <a:latin typeface="Minion Pro" pitchFamily="18" charset="0"/>
              </a:rPr>
              <a:t>s</a:t>
            </a:r>
            <a:r>
              <a:rPr lang="nl-NL" b="1" i="1" baseline="-25000" dirty="0">
                <a:solidFill>
                  <a:srgbClr val="FF0000"/>
                </a:solidFill>
                <a:latin typeface="Minion Pro" pitchFamily="18" charset="0"/>
              </a:rPr>
              <a:t>N</a:t>
            </a:r>
          </a:p>
          <a:p>
            <a:pPr algn="ctr"/>
            <a:r>
              <a:rPr lang="nl-NL" b="1" i="1" dirty="0">
                <a:solidFill>
                  <a:srgbClr val="FF0000"/>
                </a:solidFill>
                <a:latin typeface="Minion Pro" pitchFamily="18" charset="0"/>
              </a:rPr>
              <a:t>m</a:t>
            </a:r>
            <a:r>
              <a:rPr lang="nl-NL" b="1" i="1" baseline="-25000" dirty="0">
                <a:solidFill>
                  <a:srgbClr val="FF0000"/>
                </a:solidFill>
                <a:latin typeface="Minion Pro" pitchFamily="18" charset="0"/>
              </a:rPr>
              <a:t>N</a:t>
            </a:r>
          </a:p>
          <a:p>
            <a:pPr algn="ctr"/>
            <a:r>
              <a:rPr lang="nl-NL" b="1" i="1" dirty="0">
                <a:solidFill>
                  <a:srgbClr val="FF0000"/>
                </a:solidFill>
                <a:latin typeface="Minion Pro" pitchFamily="18" charset="0"/>
              </a:rPr>
              <a:t>kg</a:t>
            </a:r>
            <a:r>
              <a:rPr lang="nl-NL" b="1" i="1" baseline="-25000" dirty="0">
                <a:solidFill>
                  <a:srgbClr val="FF0000"/>
                </a:solidFill>
                <a:latin typeface="Minion Pro" pitchFamily="18" charset="0"/>
              </a:rPr>
              <a:t>N</a:t>
            </a:r>
          </a:p>
          <a:p>
            <a:pPr algn="ctr"/>
            <a:r>
              <a:rPr lang="nl-NL" b="1" i="1" dirty="0">
                <a:solidFill>
                  <a:srgbClr val="FF0000"/>
                </a:solidFill>
                <a:latin typeface="Minion Pro" pitchFamily="18" charset="0"/>
              </a:rPr>
              <a:t>C</a:t>
            </a:r>
            <a:r>
              <a:rPr lang="nl-NL" b="1" i="1" baseline="-25000" dirty="0">
                <a:solidFill>
                  <a:srgbClr val="FF0000"/>
                </a:solidFill>
                <a:latin typeface="Minion Pro" pitchFamily="18" charset="0"/>
              </a:rPr>
              <a:t>N</a:t>
            </a:r>
          </a:p>
        </p:txBody>
      </p:sp>
      <p:sp>
        <p:nvSpPr>
          <p:cNvPr id="66" name="Line 6"/>
          <p:cNvSpPr>
            <a:spLocks noChangeShapeType="1"/>
          </p:cNvSpPr>
          <p:nvPr/>
        </p:nvSpPr>
        <p:spPr bwMode="auto">
          <a:xfrm>
            <a:off x="6790556" y="4626954"/>
            <a:ext cx="0" cy="1152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72" name="Line 7"/>
          <p:cNvSpPr>
            <a:spLocks noChangeShapeType="1"/>
          </p:cNvSpPr>
          <p:nvPr/>
        </p:nvSpPr>
        <p:spPr bwMode="auto">
          <a:xfrm>
            <a:off x="7293794" y="4626954"/>
            <a:ext cx="0" cy="1152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74" name="Line 8"/>
          <p:cNvSpPr>
            <a:spLocks noChangeShapeType="1"/>
          </p:cNvSpPr>
          <p:nvPr/>
        </p:nvSpPr>
        <p:spPr bwMode="auto">
          <a:xfrm>
            <a:off x="6790556" y="4626954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76" name="Line 9"/>
          <p:cNvSpPr>
            <a:spLocks noChangeShapeType="1"/>
          </p:cNvSpPr>
          <p:nvPr/>
        </p:nvSpPr>
        <p:spPr bwMode="auto">
          <a:xfrm>
            <a:off x="7150919" y="4626954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77" name="Line 10"/>
          <p:cNvSpPr>
            <a:spLocks noChangeShapeType="1"/>
          </p:cNvSpPr>
          <p:nvPr/>
        </p:nvSpPr>
        <p:spPr bwMode="auto">
          <a:xfrm>
            <a:off x="6214294" y="4626954"/>
            <a:ext cx="0" cy="1152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78" name="Line 11"/>
          <p:cNvSpPr>
            <a:spLocks noChangeShapeType="1"/>
          </p:cNvSpPr>
          <p:nvPr/>
        </p:nvSpPr>
        <p:spPr bwMode="auto">
          <a:xfrm>
            <a:off x="6071419" y="4626954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79" name="Line 12"/>
          <p:cNvSpPr>
            <a:spLocks noChangeShapeType="1"/>
          </p:cNvSpPr>
          <p:nvPr/>
        </p:nvSpPr>
        <p:spPr bwMode="auto">
          <a:xfrm>
            <a:off x="6071419" y="5781067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80" name="Line 13"/>
          <p:cNvSpPr>
            <a:spLocks noChangeShapeType="1"/>
          </p:cNvSpPr>
          <p:nvPr/>
        </p:nvSpPr>
        <p:spPr bwMode="auto">
          <a:xfrm>
            <a:off x="6792144" y="5781067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81" name="Line 14"/>
          <p:cNvSpPr>
            <a:spLocks noChangeShapeType="1"/>
          </p:cNvSpPr>
          <p:nvPr/>
        </p:nvSpPr>
        <p:spPr bwMode="auto">
          <a:xfrm>
            <a:off x="7150919" y="5781067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82" name="Text Box 15"/>
          <p:cNvSpPr txBox="1">
            <a:spLocks noChangeArrowheads="1"/>
          </p:cNvSpPr>
          <p:nvPr/>
        </p:nvSpPr>
        <p:spPr bwMode="auto">
          <a:xfrm>
            <a:off x="6223819" y="4988904"/>
            <a:ext cx="59824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b="1" dirty="0">
                <a:latin typeface="Minion Pro" pitchFamily="18" charset="0"/>
              </a:rPr>
              <a:t>= </a:t>
            </a:r>
            <a:r>
              <a:rPr lang="nl-NL" b="1" dirty="0" err="1">
                <a:latin typeface="Minion Pro" pitchFamily="18" charset="0"/>
                <a:cs typeface="Arial" charset="0"/>
              </a:rPr>
              <a:t>γ</a:t>
            </a:r>
            <a:r>
              <a:rPr lang="nl-NL" b="1" baseline="-25000" dirty="0" err="1">
                <a:latin typeface="Minion Pro" pitchFamily="18" charset="0"/>
                <a:cs typeface="Arial" charset="0"/>
              </a:rPr>
              <a:t>N</a:t>
            </a:r>
            <a:endParaRPr lang="nl-NL" b="1" baseline="-25000" dirty="0">
              <a:latin typeface="Minion Pro" pitchFamily="18" charset="0"/>
              <a:cs typeface="Arial" charset="0"/>
            </a:endParaRPr>
          </a:p>
        </p:txBody>
      </p:sp>
      <p:sp>
        <p:nvSpPr>
          <p:cNvPr id="83" name="Line 16"/>
          <p:cNvSpPr>
            <a:spLocks noChangeShapeType="1"/>
          </p:cNvSpPr>
          <p:nvPr/>
        </p:nvSpPr>
        <p:spPr bwMode="auto">
          <a:xfrm>
            <a:off x="5709469" y="4628542"/>
            <a:ext cx="0" cy="1152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84" name="Line 17"/>
          <p:cNvSpPr>
            <a:spLocks noChangeShapeType="1"/>
          </p:cNvSpPr>
          <p:nvPr/>
        </p:nvSpPr>
        <p:spPr bwMode="auto">
          <a:xfrm>
            <a:off x="5709469" y="4628542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85" name="Line 18"/>
          <p:cNvSpPr>
            <a:spLocks noChangeShapeType="1"/>
          </p:cNvSpPr>
          <p:nvPr/>
        </p:nvSpPr>
        <p:spPr bwMode="auto">
          <a:xfrm>
            <a:off x="5711056" y="5782654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86" name="Text Box 19"/>
          <p:cNvSpPr txBox="1">
            <a:spLocks noChangeArrowheads="1"/>
          </p:cNvSpPr>
          <p:nvPr/>
        </p:nvSpPr>
        <p:spPr bwMode="auto">
          <a:xfrm>
            <a:off x="3879214" y="4880050"/>
            <a:ext cx="170008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nl-NL" b="1" dirty="0">
                <a:solidFill>
                  <a:srgbClr val="FF0000"/>
                </a:solidFill>
                <a:latin typeface="Minion Pro" pitchFamily="18" charset="0"/>
              </a:rPr>
              <a:t>Noether eenheden</a:t>
            </a:r>
          </a:p>
        </p:txBody>
      </p:sp>
      <p:sp>
        <p:nvSpPr>
          <p:cNvPr id="87" name="Text Box 25"/>
          <p:cNvSpPr txBox="1">
            <a:spLocks noChangeArrowheads="1"/>
          </p:cNvSpPr>
          <p:nvPr/>
        </p:nvSpPr>
        <p:spPr bwMode="auto">
          <a:xfrm>
            <a:off x="7471054" y="4883297"/>
            <a:ext cx="12234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nl-NL" b="1" dirty="0">
                <a:solidFill>
                  <a:srgbClr val="0070C0"/>
                </a:solidFill>
                <a:latin typeface="Minion Pro" pitchFamily="18" charset="0"/>
              </a:rPr>
              <a:t>Standaard</a:t>
            </a:r>
          </a:p>
          <a:p>
            <a:pPr algn="ctr"/>
            <a:r>
              <a:rPr lang="nl-NL" b="1" dirty="0">
                <a:solidFill>
                  <a:srgbClr val="0070C0"/>
                </a:solidFill>
                <a:latin typeface="Minion Pro" pitchFamily="18" charset="0"/>
              </a:rPr>
              <a:t>eenheden</a:t>
            </a:r>
          </a:p>
        </p:txBody>
      </p:sp>
      <p:sp>
        <p:nvSpPr>
          <p:cNvPr id="88" name="Text Box 26"/>
          <p:cNvSpPr txBox="1">
            <a:spLocks noChangeArrowheads="1"/>
          </p:cNvSpPr>
          <p:nvPr/>
        </p:nvSpPr>
        <p:spPr bwMode="auto">
          <a:xfrm>
            <a:off x="6846119" y="4592029"/>
            <a:ext cx="46196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nl-NL" b="1" dirty="0">
                <a:solidFill>
                  <a:srgbClr val="0070C0"/>
                </a:solidFill>
                <a:latin typeface="Minion Pro" pitchFamily="18" charset="0"/>
              </a:rPr>
              <a:t>s</a:t>
            </a:r>
            <a:endParaRPr lang="nl-NL" b="1" baseline="-25000" dirty="0">
              <a:solidFill>
                <a:srgbClr val="0070C0"/>
              </a:solidFill>
              <a:latin typeface="Minion Pro" pitchFamily="18" charset="0"/>
            </a:endParaRPr>
          </a:p>
          <a:p>
            <a:pPr algn="ctr"/>
            <a:r>
              <a:rPr lang="nl-NL" b="1" dirty="0">
                <a:solidFill>
                  <a:srgbClr val="0070C0"/>
                </a:solidFill>
                <a:latin typeface="Minion Pro" pitchFamily="18" charset="0"/>
              </a:rPr>
              <a:t>m</a:t>
            </a:r>
            <a:endParaRPr lang="nl-NL" b="1" baseline="-25000" dirty="0">
              <a:solidFill>
                <a:srgbClr val="0070C0"/>
              </a:solidFill>
              <a:latin typeface="Minion Pro" pitchFamily="18" charset="0"/>
            </a:endParaRPr>
          </a:p>
          <a:p>
            <a:pPr algn="ctr"/>
            <a:r>
              <a:rPr lang="nl-NL" b="1" dirty="0">
                <a:solidFill>
                  <a:srgbClr val="0070C0"/>
                </a:solidFill>
                <a:latin typeface="Minion Pro" pitchFamily="18" charset="0"/>
              </a:rPr>
              <a:t>kg</a:t>
            </a:r>
            <a:endParaRPr lang="nl-NL" b="1" baseline="-25000" dirty="0">
              <a:solidFill>
                <a:srgbClr val="0070C0"/>
              </a:solidFill>
              <a:latin typeface="Minion Pro" pitchFamily="18" charset="0"/>
            </a:endParaRPr>
          </a:p>
          <a:p>
            <a:pPr algn="ctr"/>
            <a:r>
              <a:rPr lang="nl-NL" b="1" dirty="0">
                <a:solidFill>
                  <a:srgbClr val="0070C0"/>
                </a:solidFill>
                <a:latin typeface="Minion Pro" pitchFamily="18" charset="0"/>
              </a:rPr>
              <a:t>C</a:t>
            </a:r>
          </a:p>
        </p:txBody>
      </p:sp>
      <p:sp>
        <p:nvSpPr>
          <p:cNvPr id="89" name="Text Box 28"/>
          <p:cNvSpPr txBox="1">
            <a:spLocks noChangeArrowheads="1"/>
          </p:cNvSpPr>
          <p:nvPr/>
        </p:nvSpPr>
        <p:spPr bwMode="auto">
          <a:xfrm>
            <a:off x="3055169" y="4590442"/>
            <a:ext cx="64928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nl-NL" b="1" dirty="0">
                <a:solidFill>
                  <a:srgbClr val="FF0000"/>
                </a:solidFill>
                <a:latin typeface="Minion Pro" pitchFamily="18" charset="0"/>
              </a:rPr>
              <a:t>s</a:t>
            </a:r>
            <a:r>
              <a:rPr lang="nl-NL" b="1" baseline="-25000" dirty="0">
                <a:solidFill>
                  <a:srgbClr val="FF0000"/>
                </a:solidFill>
                <a:latin typeface="Minion Pro" pitchFamily="18" charset="0"/>
              </a:rPr>
              <a:t>N</a:t>
            </a:r>
          </a:p>
          <a:p>
            <a:pPr algn="ctr"/>
            <a:r>
              <a:rPr lang="nl-NL" b="1" dirty="0">
                <a:solidFill>
                  <a:srgbClr val="FF0000"/>
                </a:solidFill>
                <a:latin typeface="Minion Pro" pitchFamily="18" charset="0"/>
              </a:rPr>
              <a:t>m</a:t>
            </a:r>
            <a:r>
              <a:rPr lang="nl-NL" b="1" baseline="-25000" dirty="0">
                <a:solidFill>
                  <a:srgbClr val="FF0000"/>
                </a:solidFill>
                <a:latin typeface="Minion Pro" pitchFamily="18" charset="0"/>
              </a:rPr>
              <a:t>N</a:t>
            </a:r>
          </a:p>
          <a:p>
            <a:pPr algn="ctr"/>
            <a:r>
              <a:rPr lang="nl-NL" b="1" dirty="0">
                <a:solidFill>
                  <a:srgbClr val="FF0000"/>
                </a:solidFill>
                <a:latin typeface="Minion Pro" pitchFamily="18" charset="0"/>
              </a:rPr>
              <a:t>kg</a:t>
            </a:r>
            <a:r>
              <a:rPr lang="nl-NL" b="1" baseline="-25000" dirty="0">
                <a:solidFill>
                  <a:srgbClr val="FF0000"/>
                </a:solidFill>
                <a:latin typeface="Minion Pro" pitchFamily="18" charset="0"/>
              </a:rPr>
              <a:t>N</a:t>
            </a:r>
          </a:p>
          <a:p>
            <a:pPr algn="ctr"/>
            <a:r>
              <a:rPr lang="nl-NL" b="1" dirty="0">
                <a:solidFill>
                  <a:srgbClr val="FF0000"/>
                </a:solidFill>
                <a:latin typeface="Minion Pro" pitchFamily="18" charset="0"/>
              </a:rPr>
              <a:t>C</a:t>
            </a:r>
            <a:r>
              <a:rPr lang="nl-NL" b="1" baseline="-25000" dirty="0">
                <a:solidFill>
                  <a:srgbClr val="FF0000"/>
                </a:solidFill>
                <a:latin typeface="Minion Pro" pitchFamily="18" charset="0"/>
              </a:rPr>
              <a:t>N</a:t>
            </a:r>
          </a:p>
        </p:txBody>
      </p:sp>
      <p:sp>
        <p:nvSpPr>
          <p:cNvPr id="90" name="Line 29"/>
          <p:cNvSpPr>
            <a:spLocks noChangeShapeType="1"/>
          </p:cNvSpPr>
          <p:nvPr/>
        </p:nvSpPr>
        <p:spPr bwMode="auto">
          <a:xfrm>
            <a:off x="3115494" y="4626954"/>
            <a:ext cx="0" cy="1152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91" name="Line 30"/>
          <p:cNvSpPr>
            <a:spLocks noChangeShapeType="1"/>
          </p:cNvSpPr>
          <p:nvPr/>
        </p:nvSpPr>
        <p:spPr bwMode="auto">
          <a:xfrm>
            <a:off x="3618731" y="4626954"/>
            <a:ext cx="0" cy="1152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92" name="Line 31"/>
          <p:cNvSpPr>
            <a:spLocks noChangeShapeType="1"/>
          </p:cNvSpPr>
          <p:nvPr/>
        </p:nvSpPr>
        <p:spPr bwMode="auto">
          <a:xfrm>
            <a:off x="3115494" y="4626954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93" name="Line 32"/>
          <p:cNvSpPr>
            <a:spLocks noChangeShapeType="1"/>
          </p:cNvSpPr>
          <p:nvPr/>
        </p:nvSpPr>
        <p:spPr bwMode="auto">
          <a:xfrm>
            <a:off x="3475856" y="4626954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94" name="Line 33"/>
          <p:cNvSpPr>
            <a:spLocks noChangeShapeType="1"/>
          </p:cNvSpPr>
          <p:nvPr/>
        </p:nvSpPr>
        <p:spPr bwMode="auto">
          <a:xfrm>
            <a:off x="2466206" y="4626954"/>
            <a:ext cx="0" cy="1152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95" name="Line 34"/>
          <p:cNvSpPr>
            <a:spLocks noChangeShapeType="1"/>
          </p:cNvSpPr>
          <p:nvPr/>
        </p:nvSpPr>
        <p:spPr bwMode="auto">
          <a:xfrm>
            <a:off x="2323331" y="4626954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96" name="Line 35"/>
          <p:cNvSpPr>
            <a:spLocks noChangeShapeType="1"/>
          </p:cNvSpPr>
          <p:nvPr/>
        </p:nvSpPr>
        <p:spPr bwMode="auto">
          <a:xfrm>
            <a:off x="2323331" y="5781067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97" name="Line 36"/>
          <p:cNvSpPr>
            <a:spLocks noChangeShapeType="1"/>
          </p:cNvSpPr>
          <p:nvPr/>
        </p:nvSpPr>
        <p:spPr bwMode="auto">
          <a:xfrm>
            <a:off x="3117081" y="5781067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98" name="Line 37"/>
          <p:cNvSpPr>
            <a:spLocks noChangeShapeType="1"/>
          </p:cNvSpPr>
          <p:nvPr/>
        </p:nvSpPr>
        <p:spPr bwMode="auto">
          <a:xfrm>
            <a:off x="3475856" y="5781067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99" name="Text Box 38"/>
          <p:cNvSpPr txBox="1">
            <a:spLocks noChangeArrowheads="1"/>
          </p:cNvSpPr>
          <p:nvPr/>
        </p:nvSpPr>
        <p:spPr bwMode="auto">
          <a:xfrm>
            <a:off x="2467794" y="4988904"/>
            <a:ext cx="6751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b="1" dirty="0">
                <a:latin typeface="Minion Pro" pitchFamily="18" charset="0"/>
              </a:rPr>
              <a:t>= </a:t>
            </a:r>
            <a:r>
              <a:rPr lang="nl-NL" b="1" dirty="0">
                <a:latin typeface="Minion Pro" pitchFamily="18" charset="0"/>
                <a:cs typeface="Arial" charset="0"/>
              </a:rPr>
              <a:t>γ</a:t>
            </a:r>
            <a:r>
              <a:rPr lang="nl-NL" b="1" baseline="-25000" dirty="0">
                <a:latin typeface="Minion Pro" pitchFamily="18" charset="0"/>
                <a:cs typeface="Arial" charset="0"/>
              </a:rPr>
              <a:t>0N</a:t>
            </a:r>
          </a:p>
        </p:txBody>
      </p:sp>
      <p:sp>
        <p:nvSpPr>
          <p:cNvPr id="100" name="Line 39"/>
          <p:cNvSpPr>
            <a:spLocks noChangeShapeType="1"/>
          </p:cNvSpPr>
          <p:nvPr/>
        </p:nvSpPr>
        <p:spPr bwMode="auto">
          <a:xfrm>
            <a:off x="1962969" y="4628542"/>
            <a:ext cx="0" cy="1152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101" name="Line 40"/>
          <p:cNvSpPr>
            <a:spLocks noChangeShapeType="1"/>
          </p:cNvSpPr>
          <p:nvPr/>
        </p:nvSpPr>
        <p:spPr bwMode="auto">
          <a:xfrm>
            <a:off x="1962969" y="4628542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102" name="Line 41"/>
          <p:cNvSpPr>
            <a:spLocks noChangeShapeType="1"/>
          </p:cNvSpPr>
          <p:nvPr/>
        </p:nvSpPr>
        <p:spPr bwMode="auto">
          <a:xfrm>
            <a:off x="1964556" y="5782654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103" name="Text Box 44"/>
          <p:cNvSpPr txBox="1">
            <a:spLocks noChangeArrowheads="1"/>
          </p:cNvSpPr>
          <p:nvPr/>
        </p:nvSpPr>
        <p:spPr bwMode="auto">
          <a:xfrm>
            <a:off x="760212" y="4867440"/>
            <a:ext cx="124028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nl-NL" b="1" dirty="0">
                <a:solidFill>
                  <a:srgbClr val="00B050"/>
                </a:solidFill>
                <a:latin typeface="Minion Pro" pitchFamily="18" charset="0"/>
              </a:rPr>
              <a:t>Propere eenheden</a:t>
            </a:r>
          </a:p>
        </p:txBody>
      </p:sp>
      <p:sp>
        <p:nvSpPr>
          <p:cNvPr id="104" name="Text Box 47"/>
          <p:cNvSpPr txBox="1">
            <a:spLocks noChangeArrowheads="1"/>
          </p:cNvSpPr>
          <p:nvPr/>
        </p:nvSpPr>
        <p:spPr bwMode="auto">
          <a:xfrm>
            <a:off x="1310207" y="3837967"/>
            <a:ext cx="31152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nl-NL" b="1" dirty="0">
                <a:latin typeface="Minion Pro" pitchFamily="18" charset="0"/>
              </a:rPr>
              <a:t>Noether tot propere eenheden</a:t>
            </a:r>
          </a:p>
          <a:p>
            <a:pPr algn="ctr"/>
            <a:r>
              <a:rPr lang="nl-NL" b="1" dirty="0">
                <a:latin typeface="Minion Pro" pitchFamily="18" charset="0"/>
              </a:rPr>
              <a:t>binnen een Noether kader</a:t>
            </a:r>
          </a:p>
        </p:txBody>
      </p:sp>
      <p:sp>
        <p:nvSpPr>
          <p:cNvPr id="105" name="Text Box 48"/>
          <p:cNvSpPr txBox="1">
            <a:spLocks noChangeArrowheads="1"/>
          </p:cNvSpPr>
          <p:nvPr/>
        </p:nvSpPr>
        <p:spPr bwMode="auto">
          <a:xfrm>
            <a:off x="1971540" y="4592029"/>
            <a:ext cx="49244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nl-NL" b="1" i="1" dirty="0">
                <a:solidFill>
                  <a:srgbClr val="00B050"/>
                </a:solidFill>
                <a:latin typeface="Minion Pro" pitchFamily="18" charset="0"/>
              </a:rPr>
              <a:t>s</a:t>
            </a:r>
            <a:r>
              <a:rPr lang="nl-NL" b="1" i="1" baseline="-25000" dirty="0">
                <a:solidFill>
                  <a:srgbClr val="00B050"/>
                </a:solidFill>
                <a:latin typeface="Minion Pro" pitchFamily="18" charset="0"/>
              </a:rPr>
              <a:t>0</a:t>
            </a:r>
          </a:p>
          <a:p>
            <a:pPr algn="ctr"/>
            <a:r>
              <a:rPr lang="nl-NL" b="1" i="1" dirty="0">
                <a:solidFill>
                  <a:srgbClr val="00B050"/>
                </a:solidFill>
                <a:latin typeface="Minion Pro" pitchFamily="18" charset="0"/>
              </a:rPr>
              <a:t>m</a:t>
            </a:r>
            <a:r>
              <a:rPr lang="nl-NL" b="1" i="1" baseline="-25000" dirty="0">
                <a:solidFill>
                  <a:srgbClr val="00B050"/>
                </a:solidFill>
                <a:latin typeface="Minion Pro" pitchFamily="18" charset="0"/>
              </a:rPr>
              <a:t>0</a:t>
            </a:r>
          </a:p>
          <a:p>
            <a:pPr algn="ctr"/>
            <a:r>
              <a:rPr lang="nl-NL" b="1" i="1" dirty="0">
                <a:solidFill>
                  <a:srgbClr val="00B050"/>
                </a:solidFill>
                <a:latin typeface="Minion Pro" pitchFamily="18" charset="0"/>
              </a:rPr>
              <a:t>kg</a:t>
            </a:r>
            <a:r>
              <a:rPr lang="nl-NL" b="1" i="1" baseline="-25000" dirty="0">
                <a:solidFill>
                  <a:srgbClr val="00B050"/>
                </a:solidFill>
                <a:latin typeface="Minion Pro" pitchFamily="18" charset="0"/>
              </a:rPr>
              <a:t>0</a:t>
            </a:r>
          </a:p>
          <a:p>
            <a:pPr algn="ctr"/>
            <a:r>
              <a:rPr lang="nl-NL" b="1" i="1" dirty="0">
                <a:solidFill>
                  <a:srgbClr val="00B050"/>
                </a:solidFill>
                <a:latin typeface="Minion Pro" pitchFamily="18" charset="0"/>
              </a:rPr>
              <a:t>C</a:t>
            </a:r>
            <a:r>
              <a:rPr lang="nl-NL" b="1" i="1" baseline="-25000" dirty="0">
                <a:solidFill>
                  <a:srgbClr val="00B050"/>
                </a:solidFill>
                <a:latin typeface="Minion Pro" pitchFamily="18" charset="0"/>
              </a:rPr>
              <a:t>0</a:t>
            </a:r>
            <a:endParaRPr lang="nl-NL" b="1" i="1" dirty="0">
              <a:solidFill>
                <a:srgbClr val="00B050"/>
              </a:solidFill>
              <a:latin typeface="Minion Pro" pitchFamily="18" charset="0"/>
            </a:endParaRPr>
          </a:p>
        </p:txBody>
      </p:sp>
      <p:sp>
        <p:nvSpPr>
          <p:cNvPr id="111" name="Text Box 50"/>
          <p:cNvSpPr txBox="1">
            <a:spLocks noChangeArrowheads="1"/>
          </p:cNvSpPr>
          <p:nvPr/>
        </p:nvSpPr>
        <p:spPr bwMode="auto">
          <a:xfrm>
            <a:off x="5058594" y="3837967"/>
            <a:ext cx="37449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nl-NL" b="1" dirty="0">
                <a:latin typeface="Minion Pro" pitchFamily="18" charset="0"/>
              </a:rPr>
              <a:t>Standaard tot Noether eenheden binnen het universele kader</a:t>
            </a:r>
          </a:p>
        </p:txBody>
      </p:sp>
      <p:sp>
        <p:nvSpPr>
          <p:cNvPr id="112" name="Rectangle 63"/>
          <p:cNvSpPr>
            <a:spLocks noChangeArrowheads="1"/>
          </p:cNvSpPr>
          <p:nvPr/>
        </p:nvSpPr>
        <p:spPr bwMode="auto">
          <a:xfrm>
            <a:off x="450776" y="3837967"/>
            <a:ext cx="8640959" cy="201580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 b="1" dirty="0">
              <a:latin typeface="Minio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66" grpId="0" animBg="1"/>
      <p:bldP spid="72" grpId="0" animBg="1"/>
      <p:bldP spid="74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/>
      <p:bldP spid="83" grpId="0" animBg="1"/>
      <p:bldP spid="84" grpId="0" animBg="1"/>
      <p:bldP spid="85" grpId="0" animBg="1"/>
      <p:bldP spid="86" grpId="0"/>
      <p:bldP spid="87" grpId="0"/>
      <p:bldP spid="88" grpId="0"/>
      <p:bldP spid="89" grpId="0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/>
      <p:bldP spid="100" grpId="0" animBg="1"/>
      <p:bldP spid="101" grpId="0" animBg="1"/>
      <p:bldP spid="102" grpId="0" animBg="1"/>
      <p:bldP spid="103" grpId="0"/>
      <p:bldP spid="104" grpId="0"/>
      <p:bldP spid="105" grpId="0"/>
      <p:bldP spid="1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661B91-307B-45E8-A122-53E6549AA77A}" type="slidenum">
              <a:rPr lang="nl-NL" smtClean="0"/>
              <a:pPr/>
              <a:t>12</a:t>
            </a:fld>
            <a:endParaRPr lang="nl-NL" dirty="0"/>
          </a:p>
        </p:txBody>
      </p:sp>
      <p:sp>
        <p:nvSpPr>
          <p:cNvPr id="31" name="Rectangle 14"/>
          <p:cNvSpPr>
            <a:spLocks noChangeArrowheads="1"/>
          </p:cNvSpPr>
          <p:nvPr/>
        </p:nvSpPr>
        <p:spPr bwMode="auto">
          <a:xfrm>
            <a:off x="457200" y="274638"/>
            <a:ext cx="8229600" cy="633412"/>
          </a:xfrm>
          <a:prstGeom prst="rect">
            <a:avLst/>
          </a:prstGeom>
          <a:solidFill>
            <a:schemeClr val="accent4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nl-NL" sz="4000" dirty="0">
              <a:solidFill>
                <a:schemeClr val="tx2"/>
              </a:solidFill>
            </a:endParaRPr>
          </a:p>
        </p:txBody>
      </p:sp>
      <p:sp>
        <p:nvSpPr>
          <p:cNvPr id="62467" name="Text Box 8"/>
          <p:cNvSpPr txBox="1">
            <a:spLocks noChangeArrowheads="1"/>
          </p:cNvSpPr>
          <p:nvPr/>
        </p:nvSpPr>
        <p:spPr bwMode="auto">
          <a:xfrm>
            <a:off x="500063" y="404813"/>
            <a:ext cx="8143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2000" dirty="0">
                <a:solidFill>
                  <a:schemeClr val="bg1"/>
                </a:solidFill>
              </a:rPr>
              <a:t>De eenheden bepalen de veranderingen in de coördinaten</a:t>
            </a:r>
            <a:endParaRPr lang="nl-NL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5" name="Rectangle 2"/>
          <p:cNvSpPr>
            <a:spLocks noChangeArrowheads="1"/>
          </p:cNvSpPr>
          <p:nvPr/>
        </p:nvSpPr>
        <p:spPr bwMode="auto">
          <a:xfrm>
            <a:off x="395536" y="1772816"/>
            <a:ext cx="8352928" cy="303095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57" name="Text Box 6"/>
          <p:cNvSpPr txBox="1">
            <a:spLocks noChangeArrowheads="1"/>
          </p:cNvSpPr>
          <p:nvPr/>
        </p:nvSpPr>
        <p:spPr bwMode="auto">
          <a:xfrm>
            <a:off x="2268538" y="2670423"/>
            <a:ext cx="563562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nl-NL" b="1" dirty="0">
                <a:solidFill>
                  <a:srgbClr val="FF0000"/>
                </a:solidFill>
                <a:latin typeface="Minion Pro" pitchFamily="18" charset="0"/>
              </a:rPr>
              <a:t>s</a:t>
            </a:r>
            <a:r>
              <a:rPr lang="nl-NL" b="1" baseline="-25000" dirty="0">
                <a:solidFill>
                  <a:srgbClr val="FF0000"/>
                </a:solidFill>
                <a:latin typeface="Minion Pro" pitchFamily="18" charset="0"/>
              </a:rPr>
              <a:t>N</a:t>
            </a:r>
          </a:p>
          <a:p>
            <a:pPr algn="ctr"/>
            <a:r>
              <a:rPr lang="nl-NL" b="1" dirty="0">
                <a:solidFill>
                  <a:srgbClr val="FF0000"/>
                </a:solidFill>
                <a:latin typeface="Minion Pro" pitchFamily="18" charset="0"/>
              </a:rPr>
              <a:t>m</a:t>
            </a:r>
            <a:r>
              <a:rPr lang="nl-NL" b="1" baseline="-25000" dirty="0">
                <a:solidFill>
                  <a:srgbClr val="FF0000"/>
                </a:solidFill>
                <a:latin typeface="Minion Pro" pitchFamily="18" charset="0"/>
              </a:rPr>
              <a:t>N</a:t>
            </a:r>
          </a:p>
          <a:p>
            <a:pPr algn="ctr"/>
            <a:r>
              <a:rPr lang="nl-NL" b="1" dirty="0">
                <a:solidFill>
                  <a:srgbClr val="FF0000"/>
                </a:solidFill>
                <a:latin typeface="Minion Pro" pitchFamily="18" charset="0"/>
              </a:rPr>
              <a:t>kg</a:t>
            </a:r>
            <a:r>
              <a:rPr lang="nl-NL" b="1" baseline="-25000" dirty="0">
                <a:solidFill>
                  <a:srgbClr val="FF0000"/>
                </a:solidFill>
                <a:latin typeface="Minion Pro" pitchFamily="18" charset="0"/>
              </a:rPr>
              <a:t>N</a:t>
            </a:r>
          </a:p>
          <a:p>
            <a:pPr algn="ctr"/>
            <a:r>
              <a:rPr lang="nl-NL" b="1" dirty="0">
                <a:solidFill>
                  <a:srgbClr val="FF0000"/>
                </a:solidFill>
                <a:latin typeface="Minion Pro" pitchFamily="18" charset="0"/>
              </a:rPr>
              <a:t>C</a:t>
            </a:r>
            <a:r>
              <a:rPr lang="nl-NL" b="1" baseline="-25000" dirty="0">
                <a:solidFill>
                  <a:srgbClr val="FF0000"/>
                </a:solidFill>
                <a:latin typeface="Minion Pro" pitchFamily="18" charset="0"/>
              </a:rPr>
              <a:t>N</a:t>
            </a:r>
          </a:p>
        </p:txBody>
      </p:sp>
      <p:sp>
        <p:nvSpPr>
          <p:cNvPr id="58" name="Line 7"/>
          <p:cNvSpPr>
            <a:spLocks noChangeShapeType="1"/>
          </p:cNvSpPr>
          <p:nvPr/>
        </p:nvSpPr>
        <p:spPr bwMode="auto">
          <a:xfrm>
            <a:off x="2339306" y="2706688"/>
            <a:ext cx="0" cy="1152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59" name="Line 8"/>
          <p:cNvSpPr>
            <a:spLocks noChangeShapeType="1"/>
          </p:cNvSpPr>
          <p:nvPr/>
        </p:nvSpPr>
        <p:spPr bwMode="auto">
          <a:xfrm>
            <a:off x="2771775" y="2706688"/>
            <a:ext cx="0" cy="1152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60" name="Line 9"/>
          <p:cNvSpPr>
            <a:spLocks noChangeShapeType="1"/>
          </p:cNvSpPr>
          <p:nvPr/>
        </p:nvSpPr>
        <p:spPr bwMode="auto">
          <a:xfrm>
            <a:off x="2339306" y="2706688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61" name="Line 10"/>
          <p:cNvSpPr>
            <a:spLocks noChangeShapeType="1"/>
          </p:cNvSpPr>
          <p:nvPr/>
        </p:nvSpPr>
        <p:spPr bwMode="auto">
          <a:xfrm>
            <a:off x="2628900" y="2706688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62" name="Line 11"/>
          <p:cNvSpPr>
            <a:spLocks noChangeShapeType="1"/>
          </p:cNvSpPr>
          <p:nvPr/>
        </p:nvSpPr>
        <p:spPr bwMode="auto">
          <a:xfrm>
            <a:off x="1620838" y="2705100"/>
            <a:ext cx="0" cy="1152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63" name="Line 12"/>
          <p:cNvSpPr>
            <a:spLocks noChangeShapeType="1"/>
          </p:cNvSpPr>
          <p:nvPr/>
        </p:nvSpPr>
        <p:spPr bwMode="auto">
          <a:xfrm>
            <a:off x="1477963" y="2705100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64" name="Line 13"/>
          <p:cNvSpPr>
            <a:spLocks noChangeShapeType="1"/>
          </p:cNvSpPr>
          <p:nvPr/>
        </p:nvSpPr>
        <p:spPr bwMode="auto">
          <a:xfrm>
            <a:off x="1477963" y="3859213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65" name="Line 14"/>
          <p:cNvSpPr>
            <a:spLocks noChangeShapeType="1"/>
          </p:cNvSpPr>
          <p:nvPr/>
        </p:nvSpPr>
        <p:spPr bwMode="auto">
          <a:xfrm>
            <a:off x="2340893" y="3860800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67" name="Line 15"/>
          <p:cNvSpPr>
            <a:spLocks noChangeShapeType="1"/>
          </p:cNvSpPr>
          <p:nvPr/>
        </p:nvSpPr>
        <p:spPr bwMode="auto">
          <a:xfrm>
            <a:off x="2628900" y="3860800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68" name="Text Box 16"/>
          <p:cNvSpPr txBox="1">
            <a:spLocks noChangeArrowheads="1"/>
          </p:cNvSpPr>
          <p:nvPr/>
        </p:nvSpPr>
        <p:spPr bwMode="auto">
          <a:xfrm>
            <a:off x="1691680" y="3035300"/>
            <a:ext cx="688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b="1" dirty="0">
                <a:latin typeface="Minion Pro" pitchFamily="18" charset="0"/>
              </a:rPr>
              <a:t>= </a:t>
            </a:r>
            <a:r>
              <a:rPr lang="nl-NL" b="1" dirty="0">
                <a:latin typeface="Minion Pro" pitchFamily="18" charset="0"/>
                <a:cs typeface="Arial" charset="0"/>
              </a:rPr>
              <a:t>γ</a:t>
            </a:r>
            <a:r>
              <a:rPr lang="nl-NL" b="1" baseline="-25000" dirty="0">
                <a:latin typeface="Minion Pro" pitchFamily="18" charset="0"/>
                <a:cs typeface="Arial" charset="0"/>
              </a:rPr>
              <a:t>0N</a:t>
            </a:r>
          </a:p>
        </p:txBody>
      </p:sp>
      <p:sp>
        <p:nvSpPr>
          <p:cNvPr id="69" name="Line 17"/>
          <p:cNvSpPr>
            <a:spLocks noChangeShapeType="1"/>
          </p:cNvSpPr>
          <p:nvPr/>
        </p:nvSpPr>
        <p:spPr bwMode="auto">
          <a:xfrm>
            <a:off x="1187178" y="2706688"/>
            <a:ext cx="0" cy="1152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70" name="Line 18"/>
          <p:cNvSpPr>
            <a:spLocks noChangeShapeType="1"/>
          </p:cNvSpPr>
          <p:nvPr/>
        </p:nvSpPr>
        <p:spPr bwMode="auto">
          <a:xfrm>
            <a:off x="1187178" y="2706688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71" name="Line 19"/>
          <p:cNvSpPr>
            <a:spLocks noChangeShapeType="1"/>
          </p:cNvSpPr>
          <p:nvPr/>
        </p:nvSpPr>
        <p:spPr bwMode="auto">
          <a:xfrm>
            <a:off x="1188765" y="3860800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73" name="Text Box 20"/>
          <p:cNvSpPr txBox="1">
            <a:spLocks noChangeArrowheads="1"/>
          </p:cNvSpPr>
          <p:nvPr/>
        </p:nvSpPr>
        <p:spPr bwMode="auto">
          <a:xfrm>
            <a:off x="1130300" y="2672916"/>
            <a:ext cx="56197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nl-NL" b="1" i="1" dirty="0">
                <a:solidFill>
                  <a:srgbClr val="00B050"/>
                </a:solidFill>
                <a:latin typeface="Minion Pro" pitchFamily="18" charset="0"/>
              </a:rPr>
              <a:t>s</a:t>
            </a:r>
            <a:r>
              <a:rPr lang="nl-NL" b="1" i="1" baseline="-25000" dirty="0">
                <a:solidFill>
                  <a:srgbClr val="00B050"/>
                </a:solidFill>
                <a:latin typeface="Minion Pro" pitchFamily="18" charset="0"/>
              </a:rPr>
              <a:t>0</a:t>
            </a:r>
          </a:p>
          <a:p>
            <a:pPr algn="ctr"/>
            <a:r>
              <a:rPr lang="nl-NL" b="1" i="1" dirty="0">
                <a:solidFill>
                  <a:srgbClr val="00B050"/>
                </a:solidFill>
                <a:latin typeface="Minion Pro" pitchFamily="18" charset="0"/>
              </a:rPr>
              <a:t>m</a:t>
            </a:r>
            <a:r>
              <a:rPr lang="nl-NL" b="1" i="1" baseline="-25000" dirty="0">
                <a:solidFill>
                  <a:srgbClr val="00B050"/>
                </a:solidFill>
                <a:latin typeface="Minion Pro" pitchFamily="18" charset="0"/>
              </a:rPr>
              <a:t>0</a:t>
            </a:r>
          </a:p>
          <a:p>
            <a:pPr algn="ctr"/>
            <a:r>
              <a:rPr lang="nl-NL" b="1" i="1" dirty="0">
                <a:solidFill>
                  <a:srgbClr val="00B050"/>
                </a:solidFill>
                <a:latin typeface="Minion Pro" pitchFamily="18" charset="0"/>
              </a:rPr>
              <a:t>kg</a:t>
            </a:r>
            <a:r>
              <a:rPr lang="nl-NL" b="1" i="1" baseline="-25000" dirty="0">
                <a:solidFill>
                  <a:srgbClr val="00B050"/>
                </a:solidFill>
                <a:latin typeface="Minion Pro" pitchFamily="18" charset="0"/>
              </a:rPr>
              <a:t>0</a:t>
            </a:r>
          </a:p>
          <a:p>
            <a:pPr algn="ctr"/>
            <a:r>
              <a:rPr lang="nl-NL" b="1" i="1" dirty="0">
                <a:solidFill>
                  <a:srgbClr val="00B050"/>
                </a:solidFill>
                <a:latin typeface="Minion Pro" pitchFamily="18" charset="0"/>
              </a:rPr>
              <a:t>C</a:t>
            </a:r>
            <a:r>
              <a:rPr lang="nl-NL" b="1" i="1" baseline="-25000" dirty="0">
                <a:solidFill>
                  <a:srgbClr val="00B050"/>
                </a:solidFill>
                <a:latin typeface="Minion Pro" pitchFamily="18" charset="0"/>
              </a:rPr>
              <a:t>0</a:t>
            </a:r>
            <a:endParaRPr lang="nl-NL" b="1" i="1" dirty="0">
              <a:solidFill>
                <a:srgbClr val="00B050"/>
              </a:solidFill>
              <a:latin typeface="Minion Pro" pitchFamily="18" charset="0"/>
            </a:endParaRPr>
          </a:p>
        </p:txBody>
      </p:sp>
      <p:sp>
        <p:nvSpPr>
          <p:cNvPr id="75" name="Text Box 21"/>
          <p:cNvSpPr txBox="1">
            <a:spLocks noChangeArrowheads="1"/>
          </p:cNvSpPr>
          <p:nvPr/>
        </p:nvSpPr>
        <p:spPr bwMode="auto">
          <a:xfrm>
            <a:off x="6200283" y="2670175"/>
            <a:ext cx="56137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nl-NL" b="1" i="1" dirty="0">
                <a:solidFill>
                  <a:srgbClr val="FF0000"/>
                </a:solidFill>
                <a:latin typeface="Minion Pro" pitchFamily="18" charset="0"/>
              </a:rPr>
              <a:t>dT</a:t>
            </a:r>
            <a:r>
              <a:rPr lang="nl-NL" b="1" i="1" baseline="-25000" dirty="0">
                <a:solidFill>
                  <a:srgbClr val="FF0000"/>
                </a:solidFill>
                <a:latin typeface="Minion Pro" pitchFamily="18" charset="0"/>
              </a:rPr>
              <a:t>N</a:t>
            </a:r>
          </a:p>
          <a:p>
            <a:pPr algn="ctr"/>
            <a:endParaRPr lang="nl-NL" b="1" i="1" dirty="0">
              <a:solidFill>
                <a:srgbClr val="FF0000"/>
              </a:solidFill>
              <a:latin typeface="Minion Pro" pitchFamily="18" charset="0"/>
            </a:endParaRPr>
          </a:p>
          <a:p>
            <a:pPr algn="ctr"/>
            <a:r>
              <a:rPr lang="nl-NL" b="1" i="1" dirty="0">
                <a:solidFill>
                  <a:srgbClr val="FF0000"/>
                </a:solidFill>
                <a:latin typeface="Minion Pro" pitchFamily="18" charset="0"/>
              </a:rPr>
              <a:t>M</a:t>
            </a:r>
            <a:r>
              <a:rPr lang="nl-NL" b="1" i="1" baseline="-25000" dirty="0">
                <a:solidFill>
                  <a:srgbClr val="FF0000"/>
                </a:solidFill>
                <a:latin typeface="Minion Pro" pitchFamily="18" charset="0"/>
              </a:rPr>
              <a:t>N</a:t>
            </a:r>
          </a:p>
          <a:p>
            <a:pPr algn="ctr"/>
            <a:r>
              <a:rPr lang="nl-NL" b="1" i="1" dirty="0">
                <a:solidFill>
                  <a:srgbClr val="FF0000"/>
                </a:solidFill>
                <a:latin typeface="Minion Pro" pitchFamily="18" charset="0"/>
              </a:rPr>
              <a:t>Q</a:t>
            </a:r>
            <a:r>
              <a:rPr lang="nl-NL" b="1" i="1" baseline="-25000" dirty="0">
                <a:solidFill>
                  <a:srgbClr val="FF0000"/>
                </a:solidFill>
                <a:latin typeface="Minion Pro" pitchFamily="18" charset="0"/>
              </a:rPr>
              <a:t>N</a:t>
            </a:r>
          </a:p>
        </p:txBody>
      </p:sp>
      <p:sp>
        <p:nvSpPr>
          <p:cNvPr id="106" name="Line 22"/>
          <p:cNvSpPr>
            <a:spLocks noChangeShapeType="1"/>
          </p:cNvSpPr>
          <p:nvPr/>
        </p:nvSpPr>
        <p:spPr bwMode="auto">
          <a:xfrm>
            <a:off x="6256338" y="2706688"/>
            <a:ext cx="0" cy="1152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107" name="Line 23"/>
          <p:cNvSpPr>
            <a:spLocks noChangeShapeType="1"/>
          </p:cNvSpPr>
          <p:nvPr/>
        </p:nvSpPr>
        <p:spPr bwMode="auto">
          <a:xfrm>
            <a:off x="6731099" y="2706688"/>
            <a:ext cx="0" cy="1152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108" name="Line 24"/>
          <p:cNvSpPr>
            <a:spLocks noChangeShapeType="1"/>
          </p:cNvSpPr>
          <p:nvPr/>
        </p:nvSpPr>
        <p:spPr bwMode="auto">
          <a:xfrm>
            <a:off x="6256338" y="2706688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109" name="Line 25"/>
          <p:cNvSpPr>
            <a:spLocks noChangeShapeType="1"/>
          </p:cNvSpPr>
          <p:nvPr/>
        </p:nvSpPr>
        <p:spPr bwMode="auto">
          <a:xfrm>
            <a:off x="6588224" y="2706688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110" name="Line 26"/>
          <p:cNvSpPr>
            <a:spLocks noChangeShapeType="1"/>
          </p:cNvSpPr>
          <p:nvPr/>
        </p:nvSpPr>
        <p:spPr bwMode="auto">
          <a:xfrm>
            <a:off x="6257925" y="3860800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113" name="Line 27"/>
          <p:cNvSpPr>
            <a:spLocks noChangeShapeType="1"/>
          </p:cNvSpPr>
          <p:nvPr/>
        </p:nvSpPr>
        <p:spPr bwMode="auto">
          <a:xfrm>
            <a:off x="6588224" y="3860800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114" name="Line 28"/>
          <p:cNvSpPr>
            <a:spLocks noChangeShapeType="1"/>
          </p:cNvSpPr>
          <p:nvPr/>
        </p:nvSpPr>
        <p:spPr bwMode="auto">
          <a:xfrm>
            <a:off x="7451874" y="2706688"/>
            <a:ext cx="0" cy="1152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115" name="Line 29"/>
          <p:cNvSpPr>
            <a:spLocks noChangeShapeType="1"/>
          </p:cNvSpPr>
          <p:nvPr/>
        </p:nvSpPr>
        <p:spPr bwMode="auto">
          <a:xfrm>
            <a:off x="7918450" y="2706688"/>
            <a:ext cx="0" cy="1152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116" name="Line 30"/>
          <p:cNvSpPr>
            <a:spLocks noChangeShapeType="1"/>
          </p:cNvSpPr>
          <p:nvPr/>
        </p:nvSpPr>
        <p:spPr bwMode="auto">
          <a:xfrm>
            <a:off x="7451874" y="2706688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117" name="Line 31"/>
          <p:cNvSpPr>
            <a:spLocks noChangeShapeType="1"/>
          </p:cNvSpPr>
          <p:nvPr/>
        </p:nvSpPr>
        <p:spPr bwMode="auto">
          <a:xfrm>
            <a:off x="7775575" y="2706688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118" name="Line 32"/>
          <p:cNvSpPr>
            <a:spLocks noChangeShapeType="1"/>
          </p:cNvSpPr>
          <p:nvPr/>
        </p:nvSpPr>
        <p:spPr bwMode="auto">
          <a:xfrm>
            <a:off x="7453461" y="3860800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119" name="Line 33"/>
          <p:cNvSpPr>
            <a:spLocks noChangeShapeType="1"/>
          </p:cNvSpPr>
          <p:nvPr/>
        </p:nvSpPr>
        <p:spPr bwMode="auto">
          <a:xfrm>
            <a:off x="7775575" y="3860800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120" name="Text Box 34"/>
          <p:cNvSpPr txBox="1">
            <a:spLocks noChangeArrowheads="1"/>
          </p:cNvSpPr>
          <p:nvPr/>
        </p:nvSpPr>
        <p:spPr bwMode="auto">
          <a:xfrm>
            <a:off x="7410837" y="2670175"/>
            <a:ext cx="54374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nl-NL" b="1" dirty="0">
                <a:solidFill>
                  <a:srgbClr val="00B050"/>
                </a:solidFill>
                <a:latin typeface="Minion Pro" pitchFamily="18" charset="0"/>
              </a:rPr>
              <a:t>dT</a:t>
            </a:r>
            <a:r>
              <a:rPr lang="nl-NL" b="1" baseline="-25000" dirty="0">
                <a:solidFill>
                  <a:srgbClr val="00B050"/>
                </a:solidFill>
                <a:latin typeface="Minion Pro" pitchFamily="18" charset="0"/>
              </a:rPr>
              <a:t>0</a:t>
            </a:r>
          </a:p>
          <a:p>
            <a:pPr algn="ctr"/>
            <a:r>
              <a:rPr lang="nl-NL" b="1" dirty="0">
                <a:solidFill>
                  <a:srgbClr val="00B050"/>
                </a:solidFill>
                <a:latin typeface="Minion Pro" pitchFamily="18" charset="0"/>
              </a:rPr>
              <a:t> </a:t>
            </a:r>
            <a:endParaRPr lang="nl-NL" b="1" baseline="-25000" dirty="0">
              <a:solidFill>
                <a:srgbClr val="00B050"/>
              </a:solidFill>
              <a:latin typeface="Minion Pro" pitchFamily="18" charset="0"/>
            </a:endParaRPr>
          </a:p>
          <a:p>
            <a:pPr algn="ctr"/>
            <a:r>
              <a:rPr lang="nl-NL" b="1" dirty="0">
                <a:solidFill>
                  <a:srgbClr val="00B050"/>
                </a:solidFill>
                <a:latin typeface="Minion Pro" pitchFamily="18" charset="0"/>
              </a:rPr>
              <a:t>M</a:t>
            </a:r>
            <a:r>
              <a:rPr lang="nl-NL" b="1" baseline="-25000" dirty="0">
                <a:solidFill>
                  <a:srgbClr val="00B050"/>
                </a:solidFill>
                <a:latin typeface="Minion Pro" pitchFamily="18" charset="0"/>
              </a:rPr>
              <a:t>0</a:t>
            </a:r>
          </a:p>
          <a:p>
            <a:pPr algn="ctr"/>
            <a:r>
              <a:rPr lang="nl-NL" b="1" dirty="0">
                <a:solidFill>
                  <a:srgbClr val="00B050"/>
                </a:solidFill>
                <a:latin typeface="Minion Pro" pitchFamily="18" charset="0"/>
              </a:rPr>
              <a:t>Q</a:t>
            </a:r>
            <a:r>
              <a:rPr lang="nl-NL" b="1" baseline="-25000" dirty="0">
                <a:solidFill>
                  <a:srgbClr val="00B050"/>
                </a:solidFill>
                <a:latin typeface="Minion Pro" pitchFamily="18" charset="0"/>
              </a:rPr>
              <a:t>0</a:t>
            </a:r>
            <a:endParaRPr lang="nl-NL" b="1" dirty="0">
              <a:solidFill>
                <a:srgbClr val="00B050"/>
              </a:solidFill>
              <a:latin typeface="Minion Pro" pitchFamily="18" charset="0"/>
            </a:endParaRPr>
          </a:p>
        </p:txBody>
      </p:sp>
      <p:sp>
        <p:nvSpPr>
          <p:cNvPr id="121" name="Text Box 35"/>
          <p:cNvSpPr txBox="1">
            <a:spLocks noChangeArrowheads="1"/>
          </p:cNvSpPr>
          <p:nvPr/>
        </p:nvSpPr>
        <p:spPr bwMode="auto">
          <a:xfrm>
            <a:off x="6804248" y="3062288"/>
            <a:ext cx="688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b="1" dirty="0">
                <a:latin typeface="Minion Pro" pitchFamily="18" charset="0"/>
              </a:rPr>
              <a:t>= </a:t>
            </a:r>
            <a:r>
              <a:rPr lang="nl-NL" b="1" dirty="0">
                <a:latin typeface="Minion Pro" pitchFamily="18" charset="0"/>
                <a:cs typeface="Arial" charset="0"/>
              </a:rPr>
              <a:t>γ</a:t>
            </a:r>
            <a:r>
              <a:rPr lang="nl-NL" b="1" baseline="-25000" dirty="0">
                <a:latin typeface="Minion Pro" pitchFamily="18" charset="0"/>
                <a:cs typeface="Arial" charset="0"/>
              </a:rPr>
              <a:t>0N</a:t>
            </a:r>
          </a:p>
        </p:txBody>
      </p:sp>
      <p:sp>
        <p:nvSpPr>
          <p:cNvPr id="122" name="Oval 36"/>
          <p:cNvSpPr>
            <a:spLocks noChangeArrowheads="1"/>
          </p:cNvSpPr>
          <p:nvPr/>
        </p:nvSpPr>
        <p:spPr bwMode="auto">
          <a:xfrm>
            <a:off x="468313" y="1808820"/>
            <a:ext cx="8207375" cy="2637584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123" name="Text Box 37"/>
          <p:cNvSpPr txBox="1">
            <a:spLocks noChangeArrowheads="1"/>
          </p:cNvSpPr>
          <p:nvPr/>
        </p:nvSpPr>
        <p:spPr bwMode="auto">
          <a:xfrm>
            <a:off x="3589876" y="4022014"/>
            <a:ext cx="190276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b="1" dirty="0">
                <a:latin typeface="Minion Pro" pitchFamily="18" charset="0"/>
              </a:rPr>
              <a:t>Noether kader </a:t>
            </a:r>
            <a:r>
              <a:rPr lang="nl-NL" b="1" dirty="0">
                <a:solidFill>
                  <a:srgbClr val="FF0000"/>
                </a:solidFill>
                <a:latin typeface="Minion Pro" pitchFamily="18" charset="0"/>
              </a:rPr>
              <a:t>S</a:t>
            </a:r>
            <a:r>
              <a:rPr lang="nl-NL" b="1" baseline="-25000" dirty="0">
                <a:solidFill>
                  <a:srgbClr val="FF0000"/>
                </a:solidFill>
                <a:latin typeface="Minion Pro" pitchFamily="18" charset="0"/>
              </a:rPr>
              <a:t>N</a:t>
            </a:r>
          </a:p>
        </p:txBody>
      </p:sp>
      <p:sp>
        <p:nvSpPr>
          <p:cNvPr id="124" name="Text Box 42"/>
          <p:cNvSpPr txBox="1">
            <a:spLocks noChangeArrowheads="1"/>
          </p:cNvSpPr>
          <p:nvPr/>
        </p:nvSpPr>
        <p:spPr bwMode="auto">
          <a:xfrm>
            <a:off x="1629365" y="2231576"/>
            <a:ext cx="11592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b="1" dirty="0">
                <a:latin typeface="Minion Pro" pitchFamily="18" charset="0"/>
              </a:rPr>
              <a:t>Eenheden</a:t>
            </a:r>
          </a:p>
        </p:txBody>
      </p:sp>
      <p:sp>
        <p:nvSpPr>
          <p:cNvPr id="125" name="Text Box 47"/>
          <p:cNvSpPr txBox="1">
            <a:spLocks noChangeArrowheads="1"/>
          </p:cNvSpPr>
          <p:nvPr/>
        </p:nvSpPr>
        <p:spPr bwMode="auto">
          <a:xfrm>
            <a:off x="5044389" y="2660719"/>
            <a:ext cx="53572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nl-NL" b="1" dirty="0">
                <a:solidFill>
                  <a:srgbClr val="FF0000"/>
                </a:solidFill>
                <a:latin typeface="Minion Pro" pitchFamily="18" charset="0"/>
              </a:rPr>
              <a:t>dt</a:t>
            </a:r>
            <a:r>
              <a:rPr lang="nl-NL" b="1" baseline="-25000" dirty="0">
                <a:solidFill>
                  <a:srgbClr val="FF0000"/>
                </a:solidFill>
                <a:latin typeface="Minion Pro" pitchFamily="18" charset="0"/>
              </a:rPr>
              <a:t>N</a:t>
            </a:r>
          </a:p>
          <a:p>
            <a:pPr algn="ctr"/>
            <a:r>
              <a:rPr lang="nl-NL" b="1" dirty="0" err="1">
                <a:solidFill>
                  <a:srgbClr val="FF0000"/>
                </a:solidFill>
                <a:latin typeface="Minion Pro" pitchFamily="18" charset="0"/>
              </a:rPr>
              <a:t>dx</a:t>
            </a:r>
            <a:r>
              <a:rPr lang="nl-NL" b="1" baseline="-25000" dirty="0" err="1">
                <a:solidFill>
                  <a:srgbClr val="FF0000"/>
                </a:solidFill>
                <a:latin typeface="Minion Pro" pitchFamily="18" charset="0"/>
              </a:rPr>
              <a:t>N</a:t>
            </a:r>
            <a:endParaRPr lang="nl-NL" b="1" baseline="-25000" dirty="0">
              <a:solidFill>
                <a:srgbClr val="FF0000"/>
              </a:solidFill>
              <a:latin typeface="Minion Pro" pitchFamily="18" charset="0"/>
            </a:endParaRPr>
          </a:p>
          <a:p>
            <a:pPr algn="ctr"/>
            <a:r>
              <a:rPr lang="nl-NL" b="1" dirty="0" err="1">
                <a:solidFill>
                  <a:srgbClr val="FF0000"/>
                </a:solidFill>
                <a:latin typeface="Minion Pro" pitchFamily="18" charset="0"/>
              </a:rPr>
              <a:t>dy</a:t>
            </a:r>
            <a:r>
              <a:rPr lang="nl-NL" b="1" baseline="-25000" dirty="0" err="1">
                <a:solidFill>
                  <a:srgbClr val="FF0000"/>
                </a:solidFill>
                <a:latin typeface="Minion Pro" pitchFamily="18" charset="0"/>
              </a:rPr>
              <a:t>N</a:t>
            </a:r>
            <a:endParaRPr lang="nl-NL" b="1" baseline="-25000" dirty="0">
              <a:solidFill>
                <a:srgbClr val="FF0000"/>
              </a:solidFill>
              <a:latin typeface="Minion Pro" pitchFamily="18" charset="0"/>
            </a:endParaRPr>
          </a:p>
          <a:p>
            <a:pPr algn="ctr"/>
            <a:r>
              <a:rPr lang="nl-NL" b="1" dirty="0" err="1">
                <a:solidFill>
                  <a:srgbClr val="FF0000"/>
                </a:solidFill>
                <a:latin typeface="Minion Pro" pitchFamily="18" charset="0"/>
              </a:rPr>
              <a:t>dz</a:t>
            </a:r>
            <a:r>
              <a:rPr lang="nl-NL" b="1" baseline="-25000" dirty="0" err="1">
                <a:solidFill>
                  <a:srgbClr val="FF0000"/>
                </a:solidFill>
                <a:latin typeface="Minion Pro" pitchFamily="18" charset="0"/>
              </a:rPr>
              <a:t>N</a:t>
            </a:r>
            <a:endParaRPr lang="nl-NL" b="1" baseline="-25000" dirty="0">
              <a:solidFill>
                <a:srgbClr val="FF0000"/>
              </a:solidFill>
              <a:latin typeface="Minion Pro" pitchFamily="18" charset="0"/>
            </a:endParaRPr>
          </a:p>
        </p:txBody>
      </p:sp>
      <p:sp>
        <p:nvSpPr>
          <p:cNvPr id="126" name="Line 48"/>
          <p:cNvSpPr>
            <a:spLocks noChangeShapeType="1"/>
          </p:cNvSpPr>
          <p:nvPr/>
        </p:nvSpPr>
        <p:spPr bwMode="auto">
          <a:xfrm>
            <a:off x="3621162" y="2706688"/>
            <a:ext cx="0" cy="1152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127" name="Line 49"/>
          <p:cNvSpPr>
            <a:spLocks noChangeShapeType="1"/>
          </p:cNvSpPr>
          <p:nvPr/>
        </p:nvSpPr>
        <p:spPr bwMode="auto">
          <a:xfrm>
            <a:off x="4066803" y="2706688"/>
            <a:ext cx="0" cy="1152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128" name="Line 50"/>
          <p:cNvSpPr>
            <a:spLocks noChangeShapeType="1"/>
          </p:cNvSpPr>
          <p:nvPr/>
        </p:nvSpPr>
        <p:spPr bwMode="auto">
          <a:xfrm>
            <a:off x="3621162" y="2706688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129" name="Line 51"/>
          <p:cNvSpPr>
            <a:spLocks noChangeShapeType="1"/>
          </p:cNvSpPr>
          <p:nvPr/>
        </p:nvSpPr>
        <p:spPr bwMode="auto">
          <a:xfrm>
            <a:off x="3923928" y="2706688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130" name="Line 52"/>
          <p:cNvSpPr>
            <a:spLocks noChangeShapeType="1"/>
          </p:cNvSpPr>
          <p:nvPr/>
        </p:nvSpPr>
        <p:spPr bwMode="auto">
          <a:xfrm>
            <a:off x="3622750" y="3860800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131" name="Line 53"/>
          <p:cNvSpPr>
            <a:spLocks noChangeShapeType="1"/>
          </p:cNvSpPr>
          <p:nvPr/>
        </p:nvSpPr>
        <p:spPr bwMode="auto">
          <a:xfrm>
            <a:off x="3923928" y="3860800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132" name="Line 54"/>
          <p:cNvSpPr>
            <a:spLocks noChangeShapeType="1"/>
          </p:cNvSpPr>
          <p:nvPr/>
        </p:nvSpPr>
        <p:spPr bwMode="auto">
          <a:xfrm>
            <a:off x="5075857" y="2706688"/>
            <a:ext cx="0" cy="1152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133" name="Line 55"/>
          <p:cNvSpPr>
            <a:spLocks noChangeShapeType="1"/>
          </p:cNvSpPr>
          <p:nvPr/>
        </p:nvSpPr>
        <p:spPr bwMode="auto">
          <a:xfrm>
            <a:off x="5544108" y="2706688"/>
            <a:ext cx="0" cy="1152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134" name="Line 56"/>
          <p:cNvSpPr>
            <a:spLocks noChangeShapeType="1"/>
          </p:cNvSpPr>
          <p:nvPr/>
        </p:nvSpPr>
        <p:spPr bwMode="auto">
          <a:xfrm>
            <a:off x="5075857" y="2706688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135" name="Line 57"/>
          <p:cNvSpPr>
            <a:spLocks noChangeShapeType="1"/>
          </p:cNvSpPr>
          <p:nvPr/>
        </p:nvSpPr>
        <p:spPr bwMode="auto">
          <a:xfrm>
            <a:off x="5401233" y="2706688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136" name="Line 58"/>
          <p:cNvSpPr>
            <a:spLocks noChangeShapeType="1"/>
          </p:cNvSpPr>
          <p:nvPr/>
        </p:nvSpPr>
        <p:spPr bwMode="auto">
          <a:xfrm>
            <a:off x="5077445" y="3860800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137" name="Line 59"/>
          <p:cNvSpPr>
            <a:spLocks noChangeShapeType="1"/>
          </p:cNvSpPr>
          <p:nvPr/>
        </p:nvSpPr>
        <p:spPr bwMode="auto">
          <a:xfrm>
            <a:off x="5401233" y="3860800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138" name="Text Box 60"/>
          <p:cNvSpPr txBox="1">
            <a:spLocks noChangeArrowheads="1"/>
          </p:cNvSpPr>
          <p:nvPr/>
        </p:nvSpPr>
        <p:spPr bwMode="auto">
          <a:xfrm>
            <a:off x="3599892" y="2660719"/>
            <a:ext cx="49725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nl-NL" b="1" i="1" dirty="0">
                <a:solidFill>
                  <a:srgbClr val="00B050"/>
                </a:solidFill>
                <a:latin typeface="Minion Pro" pitchFamily="18" charset="0"/>
              </a:rPr>
              <a:t>dt</a:t>
            </a:r>
            <a:r>
              <a:rPr lang="nl-NL" b="1" i="1" baseline="-25000" dirty="0">
                <a:solidFill>
                  <a:srgbClr val="00B050"/>
                </a:solidFill>
                <a:latin typeface="Minion Pro" pitchFamily="18" charset="0"/>
              </a:rPr>
              <a:t>0</a:t>
            </a:r>
          </a:p>
          <a:p>
            <a:pPr algn="ctr"/>
            <a:r>
              <a:rPr lang="nl-NL" b="1" i="1" dirty="0">
                <a:solidFill>
                  <a:srgbClr val="00B050"/>
                </a:solidFill>
                <a:latin typeface="Minion Pro" pitchFamily="18" charset="0"/>
              </a:rPr>
              <a:t>dx</a:t>
            </a:r>
            <a:r>
              <a:rPr lang="nl-NL" b="1" i="1" baseline="-25000" dirty="0">
                <a:solidFill>
                  <a:srgbClr val="00B050"/>
                </a:solidFill>
                <a:latin typeface="Minion Pro" pitchFamily="18" charset="0"/>
              </a:rPr>
              <a:t>0</a:t>
            </a:r>
          </a:p>
          <a:p>
            <a:pPr algn="ctr"/>
            <a:r>
              <a:rPr lang="nl-NL" b="1" i="1" dirty="0">
                <a:solidFill>
                  <a:srgbClr val="00B050"/>
                </a:solidFill>
                <a:latin typeface="Minion Pro" pitchFamily="18" charset="0"/>
              </a:rPr>
              <a:t>dy</a:t>
            </a:r>
            <a:r>
              <a:rPr lang="nl-NL" b="1" i="1" baseline="-25000" dirty="0">
                <a:solidFill>
                  <a:srgbClr val="00B050"/>
                </a:solidFill>
                <a:latin typeface="Minion Pro" pitchFamily="18" charset="0"/>
              </a:rPr>
              <a:t>0</a:t>
            </a:r>
          </a:p>
          <a:p>
            <a:pPr algn="ctr"/>
            <a:r>
              <a:rPr lang="nl-NL" b="1" i="1" dirty="0">
                <a:solidFill>
                  <a:srgbClr val="00B050"/>
                </a:solidFill>
                <a:latin typeface="Minion Pro" pitchFamily="18" charset="0"/>
              </a:rPr>
              <a:t>dz</a:t>
            </a:r>
            <a:r>
              <a:rPr lang="nl-NL" b="1" i="1" baseline="-25000" dirty="0">
                <a:solidFill>
                  <a:srgbClr val="00B050"/>
                </a:solidFill>
                <a:latin typeface="Minion Pro" pitchFamily="18" charset="0"/>
              </a:rPr>
              <a:t>0</a:t>
            </a:r>
            <a:endParaRPr lang="nl-NL" b="1" i="1" dirty="0">
              <a:solidFill>
                <a:srgbClr val="00B050"/>
              </a:solidFill>
              <a:latin typeface="Minion Pro" pitchFamily="18" charset="0"/>
            </a:endParaRPr>
          </a:p>
        </p:txBody>
      </p:sp>
      <p:sp>
        <p:nvSpPr>
          <p:cNvPr id="139" name="Text Box 61"/>
          <p:cNvSpPr txBox="1">
            <a:spLocks noChangeArrowheads="1"/>
          </p:cNvSpPr>
          <p:nvPr/>
        </p:nvSpPr>
        <p:spPr bwMode="auto">
          <a:xfrm>
            <a:off x="4139952" y="3062288"/>
            <a:ext cx="9653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b="1" dirty="0">
                <a:latin typeface="Minion Pro" pitchFamily="18" charset="0"/>
              </a:rPr>
              <a:t>= 1 / </a:t>
            </a:r>
            <a:r>
              <a:rPr lang="nl-NL" b="1" dirty="0">
                <a:latin typeface="Minion Pro" pitchFamily="18" charset="0"/>
                <a:cs typeface="Arial" charset="0"/>
              </a:rPr>
              <a:t>γ</a:t>
            </a:r>
            <a:r>
              <a:rPr lang="nl-NL" b="1" baseline="-25000" dirty="0">
                <a:latin typeface="Minion Pro" pitchFamily="18" charset="0"/>
                <a:cs typeface="Arial" charset="0"/>
              </a:rPr>
              <a:t>0N</a:t>
            </a:r>
          </a:p>
        </p:txBody>
      </p:sp>
      <p:sp>
        <p:nvSpPr>
          <p:cNvPr id="140" name="Text Box 63"/>
          <p:cNvSpPr txBox="1">
            <a:spLocks noChangeArrowheads="1"/>
          </p:cNvSpPr>
          <p:nvPr/>
        </p:nvSpPr>
        <p:spPr bwMode="auto">
          <a:xfrm>
            <a:off x="3907597" y="2098593"/>
            <a:ext cx="136447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b="1" dirty="0">
                <a:latin typeface="Minion Pro" pitchFamily="18" charset="0"/>
              </a:rPr>
              <a:t>Ruimtetijd</a:t>
            </a:r>
          </a:p>
          <a:p>
            <a:r>
              <a:rPr lang="nl-NL" b="1" dirty="0">
                <a:latin typeface="Minion Pro" pitchFamily="18" charset="0"/>
              </a:rPr>
              <a:t>coördinaten</a:t>
            </a:r>
          </a:p>
        </p:txBody>
      </p:sp>
      <p:sp>
        <p:nvSpPr>
          <p:cNvPr id="141" name="Text Box 64"/>
          <p:cNvSpPr txBox="1">
            <a:spLocks noChangeArrowheads="1"/>
          </p:cNvSpPr>
          <p:nvPr/>
        </p:nvSpPr>
        <p:spPr bwMode="auto">
          <a:xfrm>
            <a:off x="5436096" y="4437063"/>
            <a:ext cx="246093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b="1" dirty="0">
                <a:latin typeface="Minion Pro" pitchFamily="18" charset="0"/>
              </a:rPr>
              <a:t>Invariante coördinaten</a:t>
            </a:r>
          </a:p>
        </p:txBody>
      </p:sp>
      <p:sp>
        <p:nvSpPr>
          <p:cNvPr id="142" name="Line 65"/>
          <p:cNvSpPr>
            <a:spLocks noChangeShapeType="1"/>
          </p:cNvSpPr>
          <p:nvPr/>
        </p:nvSpPr>
        <p:spPr bwMode="auto">
          <a:xfrm flipV="1">
            <a:off x="7379419" y="3933825"/>
            <a:ext cx="288925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143" name="Line 66"/>
          <p:cNvSpPr>
            <a:spLocks noChangeShapeType="1"/>
          </p:cNvSpPr>
          <p:nvPr/>
        </p:nvSpPr>
        <p:spPr bwMode="auto">
          <a:xfrm flipH="1" flipV="1">
            <a:off x="5364088" y="3933825"/>
            <a:ext cx="576263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144" name="Text Box 67"/>
          <p:cNvSpPr txBox="1">
            <a:spLocks noChangeArrowheads="1"/>
          </p:cNvSpPr>
          <p:nvPr/>
        </p:nvSpPr>
        <p:spPr bwMode="auto">
          <a:xfrm>
            <a:off x="1739900" y="4430713"/>
            <a:ext cx="22044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b="1" dirty="0">
                <a:latin typeface="Minion Pro" pitchFamily="18" charset="0"/>
              </a:rPr>
              <a:t>Invariante eenheden</a:t>
            </a:r>
          </a:p>
        </p:txBody>
      </p:sp>
      <p:sp>
        <p:nvSpPr>
          <p:cNvPr id="145" name="Line 68"/>
          <p:cNvSpPr>
            <a:spLocks noChangeShapeType="1"/>
          </p:cNvSpPr>
          <p:nvPr/>
        </p:nvSpPr>
        <p:spPr bwMode="auto">
          <a:xfrm flipV="1">
            <a:off x="2555875" y="3933825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146" name="Text Box 56"/>
          <p:cNvSpPr txBox="1">
            <a:spLocks noChangeArrowheads="1"/>
          </p:cNvSpPr>
          <p:nvPr/>
        </p:nvSpPr>
        <p:spPr bwMode="auto">
          <a:xfrm>
            <a:off x="6391873" y="2098593"/>
            <a:ext cx="136447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b="1" dirty="0">
                <a:latin typeface="Minion Pro" pitchFamily="18" charset="0"/>
              </a:rPr>
              <a:t>Massapunt</a:t>
            </a:r>
          </a:p>
          <a:p>
            <a:r>
              <a:rPr lang="nl-NL" b="1" dirty="0">
                <a:latin typeface="Minion Pro" pitchFamily="18" charset="0"/>
              </a:rPr>
              <a:t>coördinaten</a:t>
            </a:r>
          </a:p>
        </p:txBody>
      </p:sp>
      <p:sp>
        <p:nvSpPr>
          <p:cNvPr id="149" name="Tekstvak 148"/>
          <p:cNvSpPr txBox="1"/>
          <p:nvPr/>
        </p:nvSpPr>
        <p:spPr>
          <a:xfrm>
            <a:off x="821080" y="5024617"/>
            <a:ext cx="75375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Gelijktijdige coördinaat lengte-, breedte- en hoogte-samentrekking en eenheid meter dilatatie! De uniforme afmetingen blijven gelijk!</a:t>
            </a:r>
          </a:p>
          <a:p>
            <a:r>
              <a:rPr lang="nl-NL" b="1" dirty="0"/>
              <a:t>Een vliegtuig wordt </a:t>
            </a:r>
            <a:r>
              <a:rPr lang="nl-NL" b="1" i="1" dirty="0"/>
              <a:t>niet</a:t>
            </a:r>
            <a:r>
              <a:rPr lang="nl-NL" b="1" dirty="0"/>
              <a:t> korter op snelheid. Een proton in de LHC bij CERN wordt </a:t>
            </a:r>
            <a:r>
              <a:rPr lang="nl-NL" b="1" i="1" dirty="0"/>
              <a:t>niet</a:t>
            </a:r>
            <a:r>
              <a:rPr lang="nl-NL" b="1" dirty="0"/>
              <a:t> net zo plat als een dubbeltje!</a:t>
            </a:r>
          </a:p>
        </p:txBody>
      </p:sp>
    </p:spTree>
    <p:extLst>
      <p:ext uri="{BB962C8B-B14F-4D97-AF65-F5344CB8AC3E}">
        <p14:creationId xmlns:p14="http://schemas.microsoft.com/office/powerpoint/2010/main" val="4246512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B59AD32C-1A1B-45E1-AD26-9F929085A996}" type="slidenum">
              <a:rPr lang="nl-NL" sz="1400"/>
              <a:pPr algn="r"/>
              <a:t>13</a:t>
            </a:fld>
            <a:endParaRPr lang="nl-NL" sz="1400"/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7216775" y="2225675"/>
            <a:ext cx="184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aseline="30000"/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457200" y="274638"/>
            <a:ext cx="8229600" cy="633412"/>
          </a:xfrm>
          <a:prstGeom prst="rect">
            <a:avLst/>
          </a:prstGeom>
          <a:solidFill>
            <a:schemeClr val="accent4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nl-NL" sz="4000" dirty="0">
              <a:solidFill>
                <a:schemeClr val="tx2"/>
              </a:solidFill>
            </a:endParaRPr>
          </a:p>
        </p:txBody>
      </p:sp>
      <p:sp>
        <p:nvSpPr>
          <p:cNvPr id="19460" name="Text Box 8"/>
          <p:cNvSpPr txBox="1">
            <a:spLocks noChangeArrowheads="1"/>
          </p:cNvSpPr>
          <p:nvPr/>
        </p:nvSpPr>
        <p:spPr bwMode="auto">
          <a:xfrm>
            <a:off x="500063" y="404813"/>
            <a:ext cx="8143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2000" dirty="0">
                <a:solidFill>
                  <a:schemeClr val="bg1"/>
                </a:solidFill>
              </a:rPr>
              <a:t>Meer info?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2339752" y="3593254"/>
            <a:ext cx="4057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360363" algn="l"/>
                <a:tab pos="2867025" algn="l"/>
              </a:tabLst>
            </a:pPr>
            <a:r>
              <a:rPr lang="nl-NL" sz="3600" dirty="0">
                <a:hlinkClick r:id="rId3"/>
              </a:rPr>
              <a:t>www.loop-doctor.nl</a:t>
            </a:r>
            <a:endParaRPr lang="nl-NL" sz="3600" dirty="0"/>
          </a:p>
        </p:txBody>
      </p:sp>
      <p:sp>
        <p:nvSpPr>
          <p:cNvPr id="7" name="Tekstvak 6"/>
          <p:cNvSpPr txBox="1"/>
          <p:nvPr/>
        </p:nvSpPr>
        <p:spPr>
          <a:xfrm>
            <a:off x="457200" y="21783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0363" algn="l"/>
                <a:tab pos="2867025" algn="l"/>
              </a:tabLst>
            </a:pPr>
            <a:r>
              <a:rPr lang="nl-NL" dirty="0"/>
              <a:t>Het boek “Repairing Special Relativity” repareert de Speciale Relativiteit op basis van Noethers theorema. Voor leraren natuurkunde VWO hoogste klas.</a:t>
            </a:r>
          </a:p>
        </p:txBody>
      </p:sp>
    </p:spTree>
    <p:extLst>
      <p:ext uri="{BB962C8B-B14F-4D97-AF65-F5344CB8AC3E}">
        <p14:creationId xmlns:p14="http://schemas.microsoft.com/office/powerpoint/2010/main" val="370719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B59AD32C-1A1B-45E1-AD26-9F929085A996}" type="slidenum">
              <a:rPr lang="nl-NL" sz="1400"/>
              <a:pPr algn="r"/>
              <a:t>14</a:t>
            </a:fld>
            <a:endParaRPr lang="nl-NL" sz="1400"/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7216775" y="2225675"/>
            <a:ext cx="184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aseline="30000"/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457200" y="274638"/>
            <a:ext cx="8229600" cy="633412"/>
          </a:xfrm>
          <a:prstGeom prst="rect">
            <a:avLst/>
          </a:prstGeom>
          <a:solidFill>
            <a:schemeClr val="accent4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nl-NL" sz="4000" dirty="0">
              <a:solidFill>
                <a:schemeClr val="tx2"/>
              </a:solidFill>
            </a:endParaRPr>
          </a:p>
        </p:txBody>
      </p:sp>
      <p:sp>
        <p:nvSpPr>
          <p:cNvPr id="19460" name="Text Box 8"/>
          <p:cNvSpPr txBox="1">
            <a:spLocks noChangeArrowheads="1"/>
          </p:cNvSpPr>
          <p:nvPr/>
        </p:nvSpPr>
        <p:spPr bwMode="auto">
          <a:xfrm>
            <a:off x="500063" y="404813"/>
            <a:ext cx="8143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2000" dirty="0" smtClean="0">
                <a:solidFill>
                  <a:schemeClr val="bg1"/>
                </a:solidFill>
              </a:rPr>
              <a:t>Extra: Schwarzschild Solution</a:t>
            </a:r>
            <a:endParaRPr lang="nl-NL" sz="2000" dirty="0">
              <a:solidFill>
                <a:schemeClr val="bg1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457200" y="1096053"/>
            <a:ext cx="8229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0363" algn="l"/>
                <a:tab pos="2867025" algn="l"/>
              </a:tabLst>
            </a:pPr>
            <a:r>
              <a:rPr lang="nl-NL" dirty="0"/>
              <a:t>Het boek “Repairing </a:t>
            </a:r>
            <a:r>
              <a:rPr lang="nl-NL" dirty="0" smtClean="0"/>
              <a:t>Schwarzschild Solution” laat zien hoe (onderschrift “N” en “0N” vervallen om leesbaarheid te vergroten) Noether’s theorema de Schwarzschild oplossing verandert:</a:t>
            </a:r>
          </a:p>
          <a:p>
            <a:pPr>
              <a:tabLst>
                <a:tab pos="360363" algn="l"/>
                <a:tab pos="2867025" algn="l"/>
              </a:tabLst>
            </a:pPr>
            <a:endParaRPr lang="nl-NL" dirty="0"/>
          </a:p>
          <a:p>
            <a:pPr>
              <a:tabLst>
                <a:tab pos="360363" algn="l"/>
                <a:tab pos="3492500" algn="l"/>
                <a:tab pos="4305300" algn="l"/>
              </a:tabLst>
            </a:pPr>
            <a:r>
              <a:rPr lang="nl-NL" i="1" dirty="0" smtClean="0"/>
              <a:t>E</a:t>
            </a:r>
            <a:r>
              <a:rPr lang="nl-NL" dirty="0"/>
              <a:t>	= </a:t>
            </a:r>
            <a:r>
              <a:rPr lang="nl-NL" i="1" dirty="0" smtClean="0"/>
              <a:t>m</a:t>
            </a:r>
            <a:r>
              <a:rPr lang="nl-NL" dirty="0" smtClean="0"/>
              <a:t>.c</a:t>
            </a:r>
            <a:r>
              <a:rPr lang="nl-NL" baseline="30000" dirty="0" smtClean="0"/>
              <a:t>2</a:t>
            </a:r>
            <a:r>
              <a:rPr lang="nl-NL" baseline="30000" dirty="0"/>
              <a:t>	</a:t>
            </a:r>
            <a:r>
              <a:rPr lang="nl-NL" dirty="0"/>
              <a:t>[</a:t>
            </a:r>
            <a:r>
              <a:rPr lang="nl-NL" dirty="0" smtClean="0"/>
              <a:t>J</a:t>
            </a:r>
            <a:r>
              <a:rPr lang="nl-NL" baseline="-25000" dirty="0" smtClean="0"/>
              <a:t> </a:t>
            </a:r>
            <a:r>
              <a:rPr lang="nl-NL" dirty="0"/>
              <a:t>]	energie </a:t>
            </a:r>
            <a:r>
              <a:rPr lang="nl-NL" dirty="0" smtClean="0"/>
              <a:t>massadeeltje</a:t>
            </a:r>
            <a:endParaRPr lang="nl-NL" dirty="0"/>
          </a:p>
          <a:p>
            <a:pPr>
              <a:tabLst>
                <a:tab pos="360363" algn="l"/>
                <a:tab pos="3492500" algn="l"/>
                <a:tab pos="4305300" algn="l"/>
              </a:tabLst>
            </a:pPr>
            <a:r>
              <a:rPr lang="nl-NL" i="1" dirty="0" smtClean="0"/>
              <a:t>m</a:t>
            </a:r>
            <a:r>
              <a:rPr lang="nl-NL" dirty="0"/>
              <a:t>	= </a:t>
            </a:r>
            <a:r>
              <a:rPr lang="el-GR" dirty="0" smtClean="0"/>
              <a:t>σ</a:t>
            </a:r>
            <a:r>
              <a:rPr lang="nl-NL" dirty="0" smtClean="0"/>
              <a:t>.γ.m</a:t>
            </a:r>
            <a:r>
              <a:rPr lang="nl-NL" baseline="-25000" dirty="0" smtClean="0"/>
              <a:t>0</a:t>
            </a:r>
            <a:r>
              <a:rPr lang="nl-NL" dirty="0"/>
              <a:t>	[</a:t>
            </a:r>
            <a:r>
              <a:rPr lang="nl-NL" dirty="0" smtClean="0"/>
              <a:t>kg</a:t>
            </a:r>
            <a:r>
              <a:rPr lang="nl-NL" baseline="-25000" dirty="0" smtClean="0"/>
              <a:t> </a:t>
            </a:r>
            <a:r>
              <a:rPr lang="nl-NL" dirty="0"/>
              <a:t>]	</a:t>
            </a:r>
            <a:r>
              <a:rPr lang="nl-NL" dirty="0" smtClean="0"/>
              <a:t>massa van massadeeltje</a:t>
            </a:r>
          </a:p>
          <a:p>
            <a:pPr>
              <a:tabLst>
                <a:tab pos="360363" algn="l"/>
                <a:tab pos="3492500" algn="l"/>
                <a:tab pos="4305300" algn="l"/>
              </a:tabLst>
            </a:pPr>
            <a:r>
              <a:rPr lang="nl-NL" i="1" dirty="0"/>
              <a:t>E</a:t>
            </a:r>
            <a:r>
              <a:rPr lang="nl-NL" dirty="0"/>
              <a:t>	= </a:t>
            </a:r>
            <a:r>
              <a:rPr lang="el-GR" dirty="0"/>
              <a:t>σ</a:t>
            </a:r>
            <a:r>
              <a:rPr lang="nl-NL" dirty="0"/>
              <a:t>.γ.m</a:t>
            </a:r>
            <a:r>
              <a:rPr lang="nl-NL" baseline="-25000" dirty="0"/>
              <a:t>0</a:t>
            </a:r>
            <a:r>
              <a:rPr lang="nl-NL" dirty="0" smtClean="0"/>
              <a:t>.c</a:t>
            </a:r>
            <a:r>
              <a:rPr lang="nl-NL" baseline="30000" dirty="0" smtClean="0"/>
              <a:t>2</a:t>
            </a:r>
            <a:r>
              <a:rPr lang="nl-NL" baseline="30000" dirty="0"/>
              <a:t>	</a:t>
            </a:r>
            <a:r>
              <a:rPr lang="nl-NL" dirty="0"/>
              <a:t>[J</a:t>
            </a:r>
            <a:r>
              <a:rPr lang="nl-NL" baseline="-25000" dirty="0"/>
              <a:t> </a:t>
            </a:r>
            <a:r>
              <a:rPr lang="nl-NL" dirty="0"/>
              <a:t>]	</a:t>
            </a:r>
            <a:r>
              <a:rPr lang="nl-NL" dirty="0" smtClean="0"/>
              <a:t>energiebehoud: </a:t>
            </a:r>
            <a:r>
              <a:rPr lang="el-GR" dirty="0"/>
              <a:t>σ</a:t>
            </a:r>
            <a:r>
              <a:rPr lang="nl-NL" dirty="0" smtClean="0"/>
              <a:t>.γ = constant</a:t>
            </a:r>
          </a:p>
          <a:p>
            <a:pPr>
              <a:tabLst>
                <a:tab pos="360363" algn="l"/>
                <a:tab pos="3492500" algn="l"/>
                <a:tab pos="4305300" algn="l"/>
              </a:tabLst>
            </a:pPr>
            <a:endParaRPr lang="nl-NL" dirty="0" smtClean="0"/>
          </a:p>
          <a:p>
            <a:pPr>
              <a:tabLst>
                <a:tab pos="360363" algn="l"/>
                <a:tab pos="3492500" algn="l"/>
                <a:tab pos="4305300" algn="l"/>
              </a:tabLst>
            </a:pPr>
            <a:r>
              <a:rPr lang="el-GR" dirty="0" smtClean="0"/>
              <a:t>σ</a:t>
            </a:r>
            <a:r>
              <a:rPr lang="nl-NL" baseline="30000" dirty="0" smtClean="0"/>
              <a:t>2</a:t>
            </a:r>
            <a:r>
              <a:rPr lang="nl-NL" dirty="0" smtClean="0"/>
              <a:t>	= 1 – R</a:t>
            </a:r>
            <a:r>
              <a:rPr lang="nl-NL" baseline="-25000" dirty="0" smtClean="0"/>
              <a:t>S</a:t>
            </a:r>
            <a:r>
              <a:rPr lang="nl-NL" dirty="0" smtClean="0"/>
              <a:t> / r	[ ]	gravitatie-factor “</a:t>
            </a:r>
            <a:r>
              <a:rPr lang="el-GR" dirty="0"/>
              <a:t>σ</a:t>
            </a:r>
            <a:r>
              <a:rPr lang="nl-NL" dirty="0" smtClean="0"/>
              <a:t>” (r ≥ R</a:t>
            </a:r>
            <a:r>
              <a:rPr lang="nl-NL" baseline="-25000" dirty="0" smtClean="0"/>
              <a:t> </a:t>
            </a:r>
            <a:r>
              <a:rPr lang="nl-NL" dirty="0" smtClean="0"/>
              <a:t>)</a:t>
            </a:r>
          </a:p>
          <a:p>
            <a:pPr>
              <a:tabLst>
                <a:tab pos="360363" algn="l"/>
                <a:tab pos="3492500" algn="l"/>
                <a:tab pos="4305300" algn="l"/>
              </a:tabLst>
            </a:pPr>
            <a:r>
              <a:rPr lang="el-GR" dirty="0"/>
              <a:t>σ</a:t>
            </a:r>
            <a:r>
              <a:rPr lang="nl-NL" baseline="30000" dirty="0"/>
              <a:t>2</a:t>
            </a:r>
            <a:r>
              <a:rPr lang="nl-NL" dirty="0"/>
              <a:t>	= 1 – </a:t>
            </a:r>
            <a:r>
              <a:rPr lang="nl-NL" dirty="0" smtClean="0"/>
              <a:t>1½R</a:t>
            </a:r>
            <a:r>
              <a:rPr lang="nl-NL" baseline="-25000" dirty="0" smtClean="0"/>
              <a:t>S</a:t>
            </a:r>
            <a:r>
              <a:rPr lang="nl-NL" dirty="0" smtClean="0"/>
              <a:t> </a:t>
            </a:r>
            <a:r>
              <a:rPr lang="nl-NL" dirty="0"/>
              <a:t>/ </a:t>
            </a:r>
            <a:r>
              <a:rPr lang="nl-NL" dirty="0" smtClean="0"/>
              <a:t>R + ½R</a:t>
            </a:r>
            <a:r>
              <a:rPr lang="nl-NL" baseline="-25000" dirty="0" smtClean="0"/>
              <a:t>S</a:t>
            </a:r>
            <a:r>
              <a:rPr lang="nl-NL" dirty="0" smtClean="0"/>
              <a:t>.r</a:t>
            </a:r>
            <a:r>
              <a:rPr lang="nl-NL" baseline="30000" dirty="0" smtClean="0"/>
              <a:t>2</a:t>
            </a:r>
            <a:r>
              <a:rPr lang="nl-NL" dirty="0" smtClean="0"/>
              <a:t> </a:t>
            </a:r>
            <a:r>
              <a:rPr lang="nl-NL" dirty="0"/>
              <a:t>/ </a:t>
            </a:r>
            <a:r>
              <a:rPr lang="nl-NL" dirty="0" smtClean="0"/>
              <a:t>R</a:t>
            </a:r>
            <a:r>
              <a:rPr lang="nl-NL" baseline="30000" dirty="0" smtClean="0"/>
              <a:t>3</a:t>
            </a:r>
            <a:r>
              <a:rPr lang="nl-NL" dirty="0"/>
              <a:t>	[ ]	gravitatie-factor “</a:t>
            </a:r>
            <a:r>
              <a:rPr lang="el-GR" dirty="0"/>
              <a:t>σ</a:t>
            </a:r>
            <a:r>
              <a:rPr lang="nl-NL" dirty="0"/>
              <a:t>” </a:t>
            </a:r>
            <a:r>
              <a:rPr lang="nl-NL" dirty="0" smtClean="0"/>
              <a:t>(</a:t>
            </a:r>
            <a:r>
              <a:rPr lang="nl-NL" dirty="0"/>
              <a:t>r </a:t>
            </a:r>
            <a:r>
              <a:rPr lang="nl-NL" dirty="0" smtClean="0"/>
              <a:t>≤ R</a:t>
            </a:r>
            <a:r>
              <a:rPr lang="nl-NL" baseline="-25000" dirty="0" smtClean="0"/>
              <a:t> </a:t>
            </a:r>
            <a:r>
              <a:rPr lang="nl-NL" dirty="0" smtClean="0"/>
              <a:t>)</a:t>
            </a:r>
          </a:p>
          <a:p>
            <a:pPr>
              <a:tabLst>
                <a:tab pos="360363" algn="l"/>
                <a:tab pos="3492500" algn="l"/>
                <a:tab pos="4305300" algn="l"/>
              </a:tabLst>
            </a:pPr>
            <a:r>
              <a:rPr lang="nl-NL" dirty="0"/>
              <a:t>R</a:t>
            </a:r>
            <a:r>
              <a:rPr lang="nl-NL" baseline="-25000" dirty="0"/>
              <a:t>S </a:t>
            </a:r>
            <a:r>
              <a:rPr lang="nl-NL" dirty="0"/>
              <a:t>	</a:t>
            </a:r>
            <a:r>
              <a:rPr lang="nl-NL" dirty="0" smtClean="0"/>
              <a:t>= 2G.M / c</a:t>
            </a:r>
            <a:r>
              <a:rPr lang="nl-NL" baseline="30000" dirty="0"/>
              <a:t> </a:t>
            </a:r>
            <a:r>
              <a:rPr lang="nl-NL" baseline="30000" dirty="0" smtClean="0"/>
              <a:t>2</a:t>
            </a:r>
            <a:r>
              <a:rPr lang="nl-NL" dirty="0" smtClean="0"/>
              <a:t>	[m]	Schwarzschild straal (hypothetisch)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457200" y="4423377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98500">
              <a:tabLst>
                <a:tab pos="534988" algn="l"/>
                <a:tab pos="2598738" algn="l"/>
                <a:tab pos="3492500" algn="l"/>
              </a:tabLst>
            </a:pPr>
            <a:r>
              <a:rPr lang="nl-NL" dirty="0" smtClean="0"/>
              <a:t>Resultaten op aarde en zon:</a:t>
            </a:r>
          </a:p>
          <a:p>
            <a:pPr defTabSz="698500">
              <a:tabLst>
                <a:tab pos="534988" algn="l"/>
                <a:tab pos="2598738" algn="l"/>
                <a:tab pos="3492500" algn="l"/>
              </a:tabLst>
            </a:pPr>
            <a:endParaRPr lang="nl-NL" dirty="0" smtClean="0"/>
          </a:p>
          <a:p>
            <a:pPr defTabSz="698500">
              <a:tabLst>
                <a:tab pos="534988" algn="l"/>
                <a:tab pos="2598738" algn="l"/>
                <a:tab pos="3492500" algn="l"/>
              </a:tabLst>
            </a:pPr>
            <a:r>
              <a:rPr lang="nl-NL" i="1" dirty="0" smtClean="0"/>
              <a:t>v</a:t>
            </a:r>
            <a:r>
              <a:rPr lang="nl-NL" i="1" baseline="-25000" dirty="0" smtClean="0"/>
              <a:t>esc</a:t>
            </a:r>
            <a:r>
              <a:rPr lang="nl-NL" dirty="0"/>
              <a:t>	= </a:t>
            </a:r>
            <a:r>
              <a:rPr lang="nl-NL" dirty="0" smtClean="0"/>
              <a:t>11.180 – 11.200</a:t>
            </a:r>
            <a:r>
              <a:rPr lang="nl-NL" baseline="30000" dirty="0"/>
              <a:t>	</a:t>
            </a:r>
            <a:r>
              <a:rPr lang="nl-NL" dirty="0" smtClean="0"/>
              <a:t>[m/s]</a:t>
            </a:r>
            <a:r>
              <a:rPr lang="nl-NL" dirty="0"/>
              <a:t>	</a:t>
            </a:r>
            <a:r>
              <a:rPr lang="nl-NL" dirty="0" smtClean="0"/>
              <a:t>op basis van: </a:t>
            </a:r>
            <a:r>
              <a:rPr lang="el-GR" dirty="0" smtClean="0"/>
              <a:t>σ</a:t>
            </a:r>
            <a:r>
              <a:rPr lang="nl-NL" dirty="0" smtClean="0"/>
              <a:t>.γ = 1 ; γ = 1 / </a:t>
            </a:r>
            <a:r>
              <a:rPr lang="el-GR" dirty="0" smtClean="0"/>
              <a:t>σ</a:t>
            </a:r>
            <a:endParaRPr lang="nl-NL" dirty="0" smtClean="0"/>
          </a:p>
          <a:p>
            <a:pPr defTabSz="698500">
              <a:tabLst>
                <a:tab pos="534988" algn="l"/>
                <a:tab pos="2598738" algn="l"/>
                <a:tab pos="3492500" algn="l"/>
              </a:tabLst>
            </a:pPr>
            <a:r>
              <a:rPr lang="nl-NL" dirty="0" smtClean="0"/>
              <a:t>T</a:t>
            </a:r>
            <a:r>
              <a:rPr lang="nl-NL" baseline="-25000" dirty="0" smtClean="0"/>
              <a:t>aardk</a:t>
            </a:r>
            <a:r>
              <a:rPr lang="nl-NL" dirty="0" smtClean="0"/>
              <a:t>	≥ 5.380	[K]	r = 0 kerntemperatuur aarde</a:t>
            </a:r>
          </a:p>
          <a:p>
            <a:pPr defTabSz="698500">
              <a:tabLst>
                <a:tab pos="534988" algn="l"/>
                <a:tab pos="2598738" algn="l"/>
                <a:tab pos="3492500" algn="l"/>
              </a:tabLst>
            </a:pPr>
            <a:endParaRPr lang="nl-NL" dirty="0"/>
          </a:p>
          <a:p>
            <a:pPr defTabSz="698500">
              <a:tabLst>
                <a:tab pos="534988" algn="l"/>
                <a:tab pos="2598738" algn="l"/>
                <a:tab pos="3492500" algn="l"/>
              </a:tabLst>
            </a:pPr>
            <a:r>
              <a:rPr lang="nl-NL" dirty="0" smtClean="0"/>
              <a:t>T</a:t>
            </a:r>
            <a:r>
              <a:rPr lang="nl-NL" baseline="-25000" dirty="0" smtClean="0"/>
              <a:t>zonk</a:t>
            </a:r>
            <a:r>
              <a:rPr lang="nl-NL" dirty="0"/>
              <a:t>	</a:t>
            </a:r>
            <a:r>
              <a:rPr lang="nl-NL" dirty="0" smtClean="0"/>
              <a:t>≥ 15.500.000</a:t>
            </a:r>
            <a:r>
              <a:rPr lang="nl-NL" dirty="0"/>
              <a:t>	[K]	temperatuur </a:t>
            </a:r>
            <a:r>
              <a:rPr lang="nl-NL" dirty="0" smtClean="0"/>
              <a:t>kern zon (fusie mogelijk)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60492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B59AD32C-1A1B-45E1-AD26-9F929085A996}" type="slidenum">
              <a:rPr lang="nl-NL" sz="1400"/>
              <a:pPr algn="r"/>
              <a:t>15</a:t>
            </a:fld>
            <a:endParaRPr lang="nl-NL" sz="1400"/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7216775" y="2225675"/>
            <a:ext cx="184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aseline="30000"/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457200" y="274638"/>
            <a:ext cx="8229600" cy="633412"/>
          </a:xfrm>
          <a:prstGeom prst="rect">
            <a:avLst/>
          </a:prstGeom>
          <a:solidFill>
            <a:schemeClr val="accent4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nl-NL" sz="4000" dirty="0">
              <a:solidFill>
                <a:schemeClr val="tx2"/>
              </a:solidFill>
            </a:endParaRPr>
          </a:p>
        </p:txBody>
      </p:sp>
      <p:sp>
        <p:nvSpPr>
          <p:cNvPr id="19460" name="Text Box 8"/>
          <p:cNvSpPr txBox="1">
            <a:spLocks noChangeArrowheads="1"/>
          </p:cNvSpPr>
          <p:nvPr/>
        </p:nvSpPr>
        <p:spPr bwMode="auto">
          <a:xfrm>
            <a:off x="500063" y="404813"/>
            <a:ext cx="8143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2000" dirty="0" smtClean="0">
                <a:solidFill>
                  <a:schemeClr val="bg1"/>
                </a:solidFill>
              </a:rPr>
              <a:t>Extra: Robertson-Walker Solution</a:t>
            </a:r>
            <a:endParaRPr lang="nl-NL" sz="2000" dirty="0">
              <a:solidFill>
                <a:schemeClr val="bg1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457200" y="1096053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0363" algn="l"/>
                <a:tab pos="2867025" algn="l"/>
              </a:tabLst>
            </a:pPr>
            <a:r>
              <a:rPr lang="nl-NL" dirty="0"/>
              <a:t>Het boek </a:t>
            </a:r>
            <a:r>
              <a:rPr lang="nl-NL" dirty="0" smtClean="0"/>
              <a:t>“</a:t>
            </a:r>
            <a:r>
              <a:rPr lang="en-US" dirty="0" smtClean="0"/>
              <a:t>Repairing Robertson-Walker’s Solution</a:t>
            </a:r>
            <a:r>
              <a:rPr lang="nl-NL" dirty="0" smtClean="0"/>
              <a:t>” laat zien hoe Noether’s theorema deze oplossing verandert:</a:t>
            </a:r>
          </a:p>
          <a:p>
            <a:pPr>
              <a:tabLst>
                <a:tab pos="360363" algn="l"/>
                <a:tab pos="2867025" algn="l"/>
              </a:tabLst>
            </a:pPr>
            <a:endParaRPr lang="nl-NL" dirty="0"/>
          </a:p>
          <a:p>
            <a:pPr>
              <a:tabLst>
                <a:tab pos="360363" algn="l"/>
                <a:tab pos="3492500" algn="l"/>
                <a:tab pos="4305300" algn="l"/>
              </a:tabLst>
            </a:pPr>
            <a:r>
              <a:rPr lang="nl-NL" i="1" dirty="0"/>
              <a:t>E</a:t>
            </a:r>
            <a:r>
              <a:rPr lang="nl-NL" dirty="0"/>
              <a:t>	= </a:t>
            </a:r>
            <a:r>
              <a:rPr lang="nl-NL" i="1" dirty="0"/>
              <a:t>m</a:t>
            </a:r>
            <a:r>
              <a:rPr lang="nl-NL" dirty="0"/>
              <a:t>.c</a:t>
            </a:r>
            <a:r>
              <a:rPr lang="nl-NL" baseline="30000" dirty="0"/>
              <a:t>2	</a:t>
            </a:r>
            <a:r>
              <a:rPr lang="nl-NL" dirty="0"/>
              <a:t>[J</a:t>
            </a:r>
            <a:r>
              <a:rPr lang="nl-NL" baseline="-25000" dirty="0"/>
              <a:t> </a:t>
            </a:r>
            <a:r>
              <a:rPr lang="nl-NL" dirty="0"/>
              <a:t>]	energie massadeeltje</a:t>
            </a:r>
          </a:p>
          <a:p>
            <a:pPr>
              <a:tabLst>
                <a:tab pos="360363" algn="l"/>
                <a:tab pos="3492500" algn="l"/>
                <a:tab pos="4305300" algn="l"/>
              </a:tabLst>
            </a:pPr>
            <a:r>
              <a:rPr lang="nl-NL" i="1" dirty="0" smtClean="0"/>
              <a:t>E</a:t>
            </a:r>
            <a:r>
              <a:rPr lang="nl-NL" dirty="0"/>
              <a:t>	= </a:t>
            </a:r>
            <a:r>
              <a:rPr lang="el-GR" dirty="0" smtClean="0"/>
              <a:t>λ</a:t>
            </a:r>
            <a:r>
              <a:rPr lang="nl-NL" dirty="0" smtClean="0"/>
              <a:t>.</a:t>
            </a:r>
            <a:r>
              <a:rPr lang="el-GR" dirty="0" smtClean="0"/>
              <a:t>σ</a:t>
            </a:r>
            <a:r>
              <a:rPr lang="nl-NL" dirty="0"/>
              <a:t>.γ.m</a:t>
            </a:r>
            <a:r>
              <a:rPr lang="nl-NL" baseline="-25000" dirty="0"/>
              <a:t>0</a:t>
            </a:r>
            <a:r>
              <a:rPr lang="nl-NL" dirty="0" smtClean="0"/>
              <a:t>.c</a:t>
            </a:r>
            <a:r>
              <a:rPr lang="nl-NL" baseline="30000" dirty="0" smtClean="0"/>
              <a:t>2</a:t>
            </a:r>
            <a:r>
              <a:rPr lang="nl-NL" baseline="30000" dirty="0"/>
              <a:t>	</a:t>
            </a:r>
            <a:r>
              <a:rPr lang="nl-NL" dirty="0"/>
              <a:t>[J</a:t>
            </a:r>
            <a:r>
              <a:rPr lang="nl-NL" baseline="-25000" dirty="0"/>
              <a:t> </a:t>
            </a:r>
            <a:r>
              <a:rPr lang="nl-NL" dirty="0"/>
              <a:t>]	</a:t>
            </a:r>
            <a:r>
              <a:rPr lang="nl-NL" dirty="0" smtClean="0"/>
              <a:t>energiebehoud: </a:t>
            </a:r>
            <a:r>
              <a:rPr lang="el-GR" dirty="0"/>
              <a:t>λ</a:t>
            </a:r>
            <a:r>
              <a:rPr lang="nl-NL" dirty="0" smtClean="0"/>
              <a:t>.</a:t>
            </a:r>
            <a:r>
              <a:rPr lang="el-GR" dirty="0" smtClean="0"/>
              <a:t>σ</a:t>
            </a:r>
            <a:r>
              <a:rPr lang="nl-NL" dirty="0" smtClean="0"/>
              <a:t>.γ = constant</a:t>
            </a:r>
          </a:p>
          <a:p>
            <a:pPr>
              <a:tabLst>
                <a:tab pos="360363" algn="l"/>
                <a:tab pos="3492500" algn="l"/>
                <a:tab pos="4305300" algn="l"/>
              </a:tabLst>
            </a:pPr>
            <a:endParaRPr lang="nl-NL" dirty="0" smtClean="0"/>
          </a:p>
          <a:p>
            <a:pPr>
              <a:tabLst>
                <a:tab pos="360363" algn="l"/>
                <a:tab pos="3492500" algn="l"/>
                <a:tab pos="4305300" algn="l"/>
              </a:tabLst>
            </a:pPr>
            <a:r>
              <a:rPr lang="el-GR" dirty="0"/>
              <a:t>λ </a:t>
            </a:r>
            <a:r>
              <a:rPr lang="nl-NL" dirty="0" smtClean="0"/>
              <a:t>	= H.t = (z + 1)</a:t>
            </a:r>
            <a:r>
              <a:rPr lang="nl-NL" baseline="30000" dirty="0" smtClean="0"/>
              <a:t>–1</a:t>
            </a:r>
            <a:r>
              <a:rPr lang="nl-NL" dirty="0" smtClean="0"/>
              <a:t>	[ ]	kosmische factor “</a:t>
            </a:r>
            <a:r>
              <a:rPr lang="el-GR" dirty="0"/>
              <a:t>λ</a:t>
            </a:r>
            <a:r>
              <a:rPr lang="nl-NL" dirty="0" smtClean="0"/>
              <a:t>”</a:t>
            </a:r>
          </a:p>
          <a:p>
            <a:pPr>
              <a:tabLst>
                <a:tab pos="360363" algn="l"/>
                <a:tab pos="3492500" algn="l"/>
                <a:tab pos="4305300" algn="l"/>
              </a:tabLst>
            </a:pPr>
            <a:r>
              <a:rPr lang="nl-NL" dirty="0"/>
              <a:t>z</a:t>
            </a:r>
            <a:r>
              <a:rPr lang="nl-NL" dirty="0" smtClean="0"/>
              <a:t>	= H.D / (c – H.D)	[ ]	roodverschuiving “z”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457200" y="3592380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98500">
              <a:tabLst>
                <a:tab pos="360363" algn="l"/>
                <a:tab pos="2598738" algn="l"/>
                <a:tab pos="3492500" algn="l"/>
              </a:tabLst>
            </a:pPr>
            <a:r>
              <a:rPr lang="nl-NL" dirty="0" smtClean="0"/>
              <a:t>Resultaten:</a:t>
            </a:r>
          </a:p>
          <a:p>
            <a:pPr defTabSz="698500">
              <a:tabLst>
                <a:tab pos="360363" algn="l"/>
                <a:tab pos="2598738" algn="l"/>
                <a:tab pos="3492500" algn="l"/>
              </a:tabLst>
            </a:pPr>
            <a:endParaRPr lang="nl-NL" dirty="0" smtClean="0"/>
          </a:p>
          <a:p>
            <a:pPr defTabSz="698500">
              <a:tabLst>
                <a:tab pos="360363" algn="l"/>
                <a:tab pos="2598738" algn="l"/>
                <a:tab pos="3492500" algn="l"/>
              </a:tabLst>
            </a:pPr>
            <a:r>
              <a:rPr lang="nl-NL" dirty="0" smtClean="0"/>
              <a:t>Rond universum waarin energie beperkt, behouden en bekend is. Verklaart Hubbles waarnemingen, Pionier 10&amp;11 vertraging, kosmische inflatie </a:t>
            </a:r>
            <a:r>
              <a:rPr lang="nl-NL" dirty="0"/>
              <a:t>(</a:t>
            </a:r>
            <a:r>
              <a:rPr lang="nl-NL" dirty="0" smtClean="0"/>
              <a:t>z + 1), snelle stervorming van verre sterrenstelsels en waarom de kosmische achtergrondstraling van alle kanten komt.</a:t>
            </a:r>
          </a:p>
          <a:p>
            <a:pPr defTabSz="698500">
              <a:tabLst>
                <a:tab pos="360363" algn="l"/>
                <a:tab pos="2598738" algn="l"/>
                <a:tab pos="3492500" algn="l"/>
              </a:tabLst>
            </a:pPr>
            <a:endParaRPr lang="nl-NL" dirty="0"/>
          </a:p>
          <a:p>
            <a:pPr defTabSz="698500">
              <a:tabLst>
                <a:tab pos="360363" algn="l"/>
                <a:tab pos="2598738" algn="l"/>
                <a:tab pos="3492500" algn="l"/>
              </a:tabLst>
            </a:pPr>
            <a:r>
              <a:rPr lang="nl-NL" dirty="0" smtClean="0"/>
              <a:t>Kosmisch model zonder “donkere energie” en met weinig “donkere materie”.</a:t>
            </a:r>
          </a:p>
        </p:txBody>
      </p:sp>
    </p:spTree>
    <p:extLst>
      <p:ext uri="{BB962C8B-B14F-4D97-AF65-F5344CB8AC3E}">
        <p14:creationId xmlns:p14="http://schemas.microsoft.com/office/powerpoint/2010/main" val="187623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kstvak 11"/>
          <p:cNvSpPr txBox="1"/>
          <p:nvPr/>
        </p:nvSpPr>
        <p:spPr>
          <a:xfrm>
            <a:off x="457200" y="1268760"/>
            <a:ext cx="821373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0363" algn="l"/>
                <a:tab pos="2867025" algn="l"/>
              </a:tabLst>
            </a:pPr>
            <a:r>
              <a:rPr lang="nl-NL" dirty="0"/>
              <a:t>In de LHC, de versterkingsfactor </a:t>
            </a:r>
            <a:r>
              <a:rPr lang="nl-NL" dirty="0" smtClean="0"/>
              <a:t>“γ</a:t>
            </a:r>
            <a:r>
              <a:rPr lang="nl-NL" baseline="-25000" dirty="0" smtClean="0"/>
              <a:t>0N</a:t>
            </a:r>
            <a:r>
              <a:rPr lang="nl-NL" dirty="0" smtClean="0"/>
              <a:t>” </a:t>
            </a:r>
            <a:r>
              <a:rPr lang="nl-NL" dirty="0"/>
              <a:t>is 7.500 voor een proton relatief aan de installatie. Hoeveel energie komt er vrij bij een botsing en in welk kader?</a:t>
            </a:r>
          </a:p>
          <a:p>
            <a:pPr>
              <a:tabLst>
                <a:tab pos="360363" algn="l"/>
                <a:tab pos="2867025" algn="l"/>
              </a:tabLst>
            </a:pPr>
            <a:endParaRPr lang="nl-NL" dirty="0"/>
          </a:p>
          <a:p>
            <a:pPr>
              <a:tabLst>
                <a:tab pos="360363" algn="l"/>
                <a:tab pos="2867025" algn="l"/>
              </a:tabLst>
            </a:pPr>
            <a:r>
              <a:rPr lang="nl-NL" dirty="0"/>
              <a:t>Hoe verandert de vorm en de massa van een proton op toenemende snelheid</a:t>
            </a:r>
            <a:r>
              <a:rPr lang="nl-NL" dirty="0" smtClean="0"/>
              <a:t>?</a:t>
            </a:r>
            <a:endParaRPr lang="nl-NL" dirty="0"/>
          </a:p>
          <a:p>
            <a:pPr>
              <a:tabLst>
                <a:tab pos="360363" algn="l"/>
                <a:tab pos="2867025" algn="l"/>
              </a:tabLst>
            </a:pPr>
            <a:endParaRPr lang="nl-NL" dirty="0"/>
          </a:p>
          <a:p>
            <a:pPr>
              <a:tabLst>
                <a:tab pos="360363" algn="l"/>
                <a:tab pos="2867025" algn="l"/>
              </a:tabLst>
            </a:pPr>
            <a:r>
              <a:rPr lang="nl-NL" dirty="0"/>
              <a:t>Welke formules zijn correct:</a:t>
            </a:r>
          </a:p>
          <a:p>
            <a:pPr>
              <a:tabLst>
                <a:tab pos="360363" algn="l"/>
                <a:tab pos="2867025" algn="l"/>
              </a:tabLst>
            </a:pPr>
            <a:endParaRPr lang="nl-NL" dirty="0"/>
          </a:p>
          <a:p>
            <a:pPr>
              <a:tabLst>
                <a:tab pos="452438" algn="l"/>
                <a:tab pos="1611313" algn="l"/>
              </a:tabLst>
            </a:pPr>
            <a:r>
              <a:rPr lang="nl-NL" i="1" dirty="0"/>
              <a:t>E</a:t>
            </a:r>
            <a:r>
              <a:rPr lang="nl-NL" i="1" baseline="-25000" dirty="0"/>
              <a:t>N</a:t>
            </a:r>
            <a:r>
              <a:rPr lang="nl-NL" dirty="0"/>
              <a:t>	= </a:t>
            </a:r>
            <a:r>
              <a:rPr lang="nl-NL" i="1" dirty="0"/>
              <a:t>m</a:t>
            </a:r>
            <a:r>
              <a:rPr lang="nl-NL" i="1" baseline="-25000" dirty="0"/>
              <a:t>N</a:t>
            </a:r>
            <a:r>
              <a:rPr lang="nl-NL" dirty="0"/>
              <a:t>.c</a:t>
            </a:r>
            <a:r>
              <a:rPr lang="nl-NL" baseline="30000" dirty="0"/>
              <a:t>2	</a:t>
            </a:r>
            <a:r>
              <a:rPr lang="nl-NL" dirty="0"/>
              <a:t>[</a:t>
            </a:r>
            <a:r>
              <a:rPr lang="nl-NL" dirty="0" smtClean="0"/>
              <a:t>J</a:t>
            </a:r>
            <a:r>
              <a:rPr lang="nl-NL" baseline="-25000" dirty="0" smtClean="0"/>
              <a:t>N </a:t>
            </a:r>
            <a:r>
              <a:rPr lang="nl-NL" dirty="0" smtClean="0"/>
              <a:t>]</a:t>
            </a:r>
            <a:r>
              <a:rPr lang="nl-NL" dirty="0"/>
              <a:t>	energie in Noether frame</a:t>
            </a:r>
          </a:p>
          <a:p>
            <a:pPr>
              <a:tabLst>
                <a:tab pos="452438" algn="l"/>
                <a:tab pos="1611313" algn="l"/>
              </a:tabLst>
            </a:pPr>
            <a:r>
              <a:rPr lang="nl-NL" i="1" dirty="0"/>
              <a:t>m</a:t>
            </a:r>
            <a:r>
              <a:rPr lang="nl-NL" i="1" baseline="-25000" dirty="0"/>
              <a:t>N</a:t>
            </a:r>
            <a:r>
              <a:rPr lang="nl-NL" dirty="0"/>
              <a:t>	= </a:t>
            </a:r>
            <a:r>
              <a:rPr lang="nl-NL" dirty="0" smtClean="0"/>
              <a:t>γ</a:t>
            </a:r>
            <a:r>
              <a:rPr lang="nl-NL" baseline="-25000" dirty="0" smtClean="0"/>
              <a:t>0N</a:t>
            </a:r>
            <a:r>
              <a:rPr lang="nl-NL" dirty="0" smtClean="0"/>
              <a:t>.m</a:t>
            </a:r>
            <a:r>
              <a:rPr lang="nl-NL" baseline="-25000" dirty="0" smtClean="0"/>
              <a:t>0</a:t>
            </a:r>
            <a:r>
              <a:rPr lang="nl-NL" dirty="0"/>
              <a:t>	[</a:t>
            </a:r>
            <a:r>
              <a:rPr lang="nl-NL" dirty="0" smtClean="0"/>
              <a:t>kg</a:t>
            </a:r>
            <a:r>
              <a:rPr lang="nl-NL" baseline="-25000" dirty="0"/>
              <a:t>N </a:t>
            </a:r>
            <a:r>
              <a:rPr lang="nl-NL" dirty="0" smtClean="0"/>
              <a:t>]</a:t>
            </a:r>
            <a:r>
              <a:rPr lang="nl-NL" dirty="0"/>
              <a:t>	massa in Noether frame</a:t>
            </a:r>
            <a:endParaRPr lang="nl-NL" baseline="-25000" dirty="0"/>
          </a:p>
          <a:p>
            <a:pPr>
              <a:tabLst>
                <a:tab pos="452438" algn="l"/>
                <a:tab pos="1611313" algn="l"/>
              </a:tabLst>
            </a:pPr>
            <a:r>
              <a:rPr lang="nl-NL" i="1" dirty="0"/>
              <a:t>dT</a:t>
            </a:r>
            <a:r>
              <a:rPr lang="nl-NL" i="1" baseline="-25000" dirty="0"/>
              <a:t>N</a:t>
            </a:r>
            <a:r>
              <a:rPr lang="nl-NL" dirty="0"/>
              <a:t> 	= γ</a:t>
            </a:r>
            <a:r>
              <a:rPr lang="nl-NL" baseline="-25000" dirty="0"/>
              <a:t>0N</a:t>
            </a:r>
            <a:r>
              <a:rPr lang="nl-NL" dirty="0"/>
              <a:t>.dT</a:t>
            </a:r>
            <a:r>
              <a:rPr lang="nl-NL" baseline="-25000" dirty="0" smtClean="0"/>
              <a:t>0</a:t>
            </a:r>
            <a:r>
              <a:rPr lang="nl-NL" dirty="0"/>
              <a:t>	[</a:t>
            </a:r>
            <a:r>
              <a:rPr lang="nl-NL" dirty="0" smtClean="0"/>
              <a:t>s</a:t>
            </a:r>
            <a:r>
              <a:rPr lang="nl-NL" baseline="-25000" dirty="0"/>
              <a:t>N </a:t>
            </a:r>
            <a:r>
              <a:rPr lang="nl-NL" dirty="0" smtClean="0"/>
              <a:t>]</a:t>
            </a:r>
            <a:r>
              <a:rPr lang="nl-NL" dirty="0"/>
              <a:t>	levensduur in Noether frame</a:t>
            </a:r>
          </a:p>
          <a:p>
            <a:pPr>
              <a:tabLst>
                <a:tab pos="452438" algn="l"/>
                <a:tab pos="1611313" algn="l"/>
              </a:tabLst>
            </a:pPr>
            <a:endParaRPr lang="nl-NL" baseline="-25000" dirty="0"/>
          </a:p>
          <a:p>
            <a:pPr>
              <a:tabLst>
                <a:tab pos="452438" algn="l"/>
                <a:tab pos="1611313" algn="l"/>
              </a:tabLst>
            </a:pPr>
            <a:r>
              <a:rPr lang="nl-NL" i="1" dirty="0"/>
              <a:t>dt</a:t>
            </a:r>
            <a:r>
              <a:rPr lang="nl-NL" i="1" baseline="-25000" dirty="0"/>
              <a:t>0</a:t>
            </a:r>
            <a:r>
              <a:rPr lang="nl-NL" dirty="0"/>
              <a:t>	= dt</a:t>
            </a:r>
            <a:r>
              <a:rPr lang="nl-NL" baseline="-25000" dirty="0"/>
              <a:t>N</a:t>
            </a:r>
            <a:r>
              <a:rPr lang="nl-NL" dirty="0"/>
              <a:t> / </a:t>
            </a:r>
            <a:r>
              <a:rPr lang="nl-NL" dirty="0" smtClean="0"/>
              <a:t>γ</a:t>
            </a:r>
            <a:r>
              <a:rPr lang="nl-NL" baseline="-25000" dirty="0" smtClean="0"/>
              <a:t>0N</a:t>
            </a:r>
            <a:r>
              <a:rPr lang="nl-NL" dirty="0"/>
              <a:t>	[</a:t>
            </a:r>
            <a:r>
              <a:rPr lang="nl-NL" i="1" dirty="0"/>
              <a:t>s</a:t>
            </a:r>
            <a:r>
              <a:rPr lang="nl-NL" i="1" baseline="-25000" dirty="0"/>
              <a:t>0 </a:t>
            </a:r>
            <a:r>
              <a:rPr lang="nl-NL" dirty="0"/>
              <a:t>]	reistijd in Noether frame in propere eenheden</a:t>
            </a:r>
          </a:p>
          <a:p>
            <a:pPr>
              <a:tabLst>
                <a:tab pos="452438" algn="l"/>
                <a:tab pos="1611313" algn="l"/>
              </a:tabLst>
            </a:pPr>
            <a:r>
              <a:rPr lang="nl-NL" i="1" dirty="0"/>
              <a:t>l</a:t>
            </a:r>
            <a:r>
              <a:rPr lang="nl-NL" i="1" baseline="-25000" dirty="0"/>
              <a:t>0</a:t>
            </a:r>
            <a:r>
              <a:rPr lang="nl-NL" dirty="0"/>
              <a:t> 	= l</a:t>
            </a:r>
            <a:r>
              <a:rPr lang="nl-NL" baseline="-25000" dirty="0"/>
              <a:t>N</a:t>
            </a:r>
            <a:r>
              <a:rPr lang="nl-NL" dirty="0"/>
              <a:t> / </a:t>
            </a:r>
            <a:r>
              <a:rPr lang="nl-NL" dirty="0" smtClean="0"/>
              <a:t>γ</a:t>
            </a:r>
            <a:r>
              <a:rPr lang="nl-NL" baseline="-25000" dirty="0" smtClean="0"/>
              <a:t>0N</a:t>
            </a:r>
            <a:r>
              <a:rPr lang="nl-NL" dirty="0"/>
              <a:t>	[</a:t>
            </a:r>
            <a:r>
              <a:rPr lang="nl-NL" i="1" dirty="0"/>
              <a:t>m</a:t>
            </a:r>
            <a:r>
              <a:rPr lang="nl-NL" i="1" baseline="-25000" dirty="0"/>
              <a:t>0 </a:t>
            </a:r>
            <a:r>
              <a:rPr lang="nl-NL" dirty="0"/>
              <a:t>]	lengte in propere eenheden</a:t>
            </a:r>
          </a:p>
          <a:p>
            <a:pPr>
              <a:tabLst>
                <a:tab pos="452438" algn="l"/>
                <a:tab pos="1611313" algn="l"/>
              </a:tabLst>
            </a:pPr>
            <a:r>
              <a:rPr lang="nl-NL" i="1" dirty="0"/>
              <a:t>b</a:t>
            </a:r>
            <a:r>
              <a:rPr lang="nl-NL" i="1" baseline="-25000" dirty="0"/>
              <a:t>0</a:t>
            </a:r>
            <a:r>
              <a:rPr lang="nl-NL" dirty="0"/>
              <a:t> 	= b</a:t>
            </a:r>
            <a:r>
              <a:rPr lang="nl-NL" baseline="-25000" dirty="0"/>
              <a:t>N</a:t>
            </a:r>
            <a:r>
              <a:rPr lang="nl-NL" dirty="0"/>
              <a:t> / </a:t>
            </a:r>
            <a:r>
              <a:rPr lang="nl-NL" dirty="0" smtClean="0"/>
              <a:t>γ</a:t>
            </a:r>
            <a:r>
              <a:rPr lang="nl-NL" baseline="-25000" dirty="0" smtClean="0"/>
              <a:t>0N</a:t>
            </a:r>
            <a:r>
              <a:rPr lang="nl-NL" dirty="0"/>
              <a:t>	[</a:t>
            </a:r>
            <a:r>
              <a:rPr lang="nl-NL" i="1" dirty="0"/>
              <a:t>m</a:t>
            </a:r>
            <a:r>
              <a:rPr lang="nl-NL" i="1" baseline="-25000" dirty="0"/>
              <a:t>0 </a:t>
            </a:r>
            <a:r>
              <a:rPr lang="nl-NL" dirty="0"/>
              <a:t>]	breedte in propere eenheden</a:t>
            </a:r>
          </a:p>
          <a:p>
            <a:pPr>
              <a:tabLst>
                <a:tab pos="452438" algn="l"/>
                <a:tab pos="1611313" algn="l"/>
              </a:tabLst>
            </a:pPr>
            <a:r>
              <a:rPr lang="nl-NL" i="1" dirty="0"/>
              <a:t>h</a:t>
            </a:r>
            <a:r>
              <a:rPr lang="nl-NL" i="1" baseline="-25000" dirty="0"/>
              <a:t>0</a:t>
            </a:r>
            <a:r>
              <a:rPr lang="nl-NL" dirty="0"/>
              <a:t> 	= h</a:t>
            </a:r>
            <a:r>
              <a:rPr lang="nl-NL" baseline="-25000" dirty="0"/>
              <a:t>N</a:t>
            </a:r>
            <a:r>
              <a:rPr lang="nl-NL" dirty="0"/>
              <a:t> / </a:t>
            </a:r>
            <a:r>
              <a:rPr lang="nl-NL" dirty="0" smtClean="0"/>
              <a:t>γ</a:t>
            </a:r>
            <a:r>
              <a:rPr lang="nl-NL" baseline="-25000" dirty="0" smtClean="0"/>
              <a:t>0N</a:t>
            </a:r>
            <a:r>
              <a:rPr lang="nl-NL" dirty="0"/>
              <a:t>	[</a:t>
            </a:r>
            <a:r>
              <a:rPr lang="nl-NL" i="1" dirty="0"/>
              <a:t>m</a:t>
            </a:r>
            <a:r>
              <a:rPr lang="nl-NL" i="1" baseline="-25000" dirty="0"/>
              <a:t>0 </a:t>
            </a:r>
            <a:r>
              <a:rPr lang="nl-NL" dirty="0"/>
              <a:t>]	hoogte in propere eenheden</a:t>
            </a:r>
          </a:p>
        </p:txBody>
      </p:sp>
      <p:sp>
        <p:nvSpPr>
          <p:cNvPr id="19457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B59AD32C-1A1B-45E1-AD26-9F929085A996}" type="slidenum">
              <a:rPr lang="nl-NL" sz="1400"/>
              <a:pPr algn="r"/>
              <a:t>2</a:t>
            </a:fld>
            <a:endParaRPr lang="nl-NL" sz="1400"/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7216775" y="2225675"/>
            <a:ext cx="184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aseline="30000"/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457200" y="274638"/>
            <a:ext cx="8229600" cy="633412"/>
          </a:xfrm>
          <a:prstGeom prst="rect">
            <a:avLst/>
          </a:prstGeom>
          <a:solidFill>
            <a:schemeClr val="accent4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nl-NL" sz="4000" dirty="0">
              <a:solidFill>
                <a:schemeClr val="tx2"/>
              </a:solidFill>
            </a:endParaRPr>
          </a:p>
        </p:txBody>
      </p:sp>
      <p:sp>
        <p:nvSpPr>
          <p:cNvPr id="19460" name="Text Box 8"/>
          <p:cNvSpPr txBox="1">
            <a:spLocks noChangeArrowheads="1"/>
          </p:cNvSpPr>
          <p:nvPr/>
        </p:nvSpPr>
        <p:spPr bwMode="auto">
          <a:xfrm>
            <a:off x="500063" y="404813"/>
            <a:ext cx="8143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2000" dirty="0">
                <a:solidFill>
                  <a:schemeClr val="bg1"/>
                </a:solidFill>
              </a:rPr>
              <a:t>Workshop </a:t>
            </a:r>
            <a:r>
              <a:rPr lang="nl-NL" sz="2000" dirty="0" smtClean="0">
                <a:solidFill>
                  <a:schemeClr val="bg1"/>
                </a:solidFill>
              </a:rPr>
              <a:t>Speciale Relativiteit</a:t>
            </a:r>
            <a:endParaRPr lang="nl-NL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45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661B91-307B-45E8-A122-53E6549AA77A}" type="slidenum">
              <a:rPr lang="nl-NL" smtClean="0"/>
              <a:pPr/>
              <a:t>3</a:t>
            </a:fld>
            <a:endParaRPr lang="nl-NL" dirty="0"/>
          </a:p>
        </p:txBody>
      </p:sp>
      <p:sp>
        <p:nvSpPr>
          <p:cNvPr id="31" name="Rectangle 14"/>
          <p:cNvSpPr>
            <a:spLocks noChangeArrowheads="1"/>
          </p:cNvSpPr>
          <p:nvPr/>
        </p:nvSpPr>
        <p:spPr bwMode="auto">
          <a:xfrm>
            <a:off x="457200" y="274638"/>
            <a:ext cx="8229600" cy="633412"/>
          </a:xfrm>
          <a:prstGeom prst="rect">
            <a:avLst/>
          </a:prstGeom>
          <a:solidFill>
            <a:schemeClr val="accent4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nl-NL" sz="4000" dirty="0">
              <a:solidFill>
                <a:schemeClr val="tx2"/>
              </a:solidFill>
            </a:endParaRPr>
          </a:p>
        </p:txBody>
      </p:sp>
      <p:sp>
        <p:nvSpPr>
          <p:cNvPr id="62467" name="Text Box 8"/>
          <p:cNvSpPr txBox="1">
            <a:spLocks noChangeArrowheads="1"/>
          </p:cNvSpPr>
          <p:nvPr/>
        </p:nvSpPr>
        <p:spPr bwMode="auto">
          <a:xfrm>
            <a:off x="508470" y="427346"/>
            <a:ext cx="8143875" cy="327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2000" dirty="0">
                <a:solidFill>
                  <a:schemeClr val="bg1"/>
                </a:solidFill>
              </a:rPr>
              <a:t>Noether en Einstein  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453887" y="1340768"/>
            <a:ext cx="819005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Noethers theorema </a:t>
            </a:r>
            <a:r>
              <a:rPr lang="nl-NL" dirty="0" smtClean="0"/>
              <a:t>(1915 - 1919): </a:t>
            </a:r>
            <a:r>
              <a:rPr lang="nl-NL" dirty="0"/>
              <a:t>de eisen waaraan een referentiekader moet voldoen om energiebehoud en impulsbehoud te garanderen.</a:t>
            </a:r>
          </a:p>
          <a:p>
            <a:endParaRPr lang="nl-NL" dirty="0"/>
          </a:p>
          <a:p>
            <a:r>
              <a:rPr lang="nl-NL" dirty="0"/>
              <a:t>Einstein: “Noether is een briljante wetenschapper”, maar hij luisterde niet naar haar. Hij veranderde </a:t>
            </a:r>
            <a:r>
              <a:rPr lang="nl-NL" dirty="0" smtClean="0"/>
              <a:t>niets, op 1 kleine (belangrijke) voetnoot in 1917 na.</a:t>
            </a:r>
            <a:endParaRPr lang="nl-NL" dirty="0"/>
          </a:p>
          <a:p>
            <a:endParaRPr lang="nl-NL" dirty="0"/>
          </a:p>
          <a:p>
            <a:r>
              <a:rPr lang="nl-NL" dirty="0"/>
              <a:t>Gevolg: Einsteins Relativiteit moet nog aangevuld/gerepareerd worden voor Noethers theorema.</a:t>
            </a:r>
          </a:p>
          <a:p>
            <a:endParaRPr lang="nl-NL" dirty="0"/>
          </a:p>
          <a:p>
            <a:r>
              <a:rPr lang="nl-NL" dirty="0"/>
              <a:t>Wij gaan specifiek naar de Speciale Relativiteit kijken die gebaseerd is op twee </a:t>
            </a:r>
            <a:r>
              <a:rPr lang="nl-NL" i="1" dirty="0"/>
              <a:t>gelijkwaardige</a:t>
            </a:r>
            <a:r>
              <a:rPr lang="nl-NL" dirty="0"/>
              <a:t> referentiekaders in de Lorentz transformatie.</a:t>
            </a:r>
          </a:p>
          <a:p>
            <a:endParaRPr lang="nl-NL" dirty="0"/>
          </a:p>
          <a:p>
            <a:r>
              <a:rPr lang="nl-NL" u="sng" dirty="0" smtClean="0"/>
              <a:t>Conclusie</a:t>
            </a:r>
            <a:r>
              <a:rPr lang="nl-NL" dirty="0" smtClean="0"/>
              <a:t>: </a:t>
            </a:r>
            <a:r>
              <a:rPr lang="nl-NL" dirty="0"/>
              <a:t>De referentie </a:t>
            </a:r>
            <a:r>
              <a:rPr lang="nl-NL" dirty="0" smtClean="0"/>
              <a:t>kaders S en S</a:t>
            </a:r>
            <a:r>
              <a:rPr lang="en-US" dirty="0"/>
              <a:t>'</a:t>
            </a:r>
            <a:r>
              <a:rPr lang="nl-NL" dirty="0" smtClean="0"/>
              <a:t> </a:t>
            </a:r>
            <a:r>
              <a:rPr lang="nl-NL" dirty="0"/>
              <a:t>van de Lorentz transformatie zijn </a:t>
            </a:r>
            <a:r>
              <a:rPr lang="nl-NL" i="1" dirty="0"/>
              <a:t>niet gelijkwaardig</a:t>
            </a:r>
            <a:r>
              <a:rPr lang="nl-NL" dirty="0"/>
              <a:t>. We gaan een paradigma verschuiving maken </a:t>
            </a:r>
            <a:r>
              <a:rPr lang="nl-NL" dirty="0" smtClean="0"/>
              <a:t>naar twee </a:t>
            </a:r>
            <a:r>
              <a:rPr lang="nl-NL" i="1" dirty="0" smtClean="0"/>
              <a:t>verschillende</a:t>
            </a:r>
            <a:r>
              <a:rPr lang="nl-NL" dirty="0" smtClean="0"/>
              <a:t> referentiekaders met </a:t>
            </a:r>
            <a:r>
              <a:rPr lang="nl-NL" i="1" dirty="0" smtClean="0"/>
              <a:t>verschillende eenheden</a:t>
            </a:r>
            <a:r>
              <a:rPr lang="nl-NL" dirty="0" smtClean="0"/>
              <a:t>: Noether </a:t>
            </a:r>
            <a:r>
              <a:rPr lang="nl-NL" dirty="0"/>
              <a:t>eenheden en propere eenheden (S-MKC).</a:t>
            </a:r>
          </a:p>
        </p:txBody>
      </p:sp>
    </p:spTree>
    <p:extLst>
      <p:ext uri="{BB962C8B-B14F-4D97-AF65-F5344CB8AC3E}">
        <p14:creationId xmlns:p14="http://schemas.microsoft.com/office/powerpoint/2010/main" val="3392501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661B91-307B-45E8-A122-53E6549AA77A}" type="slidenum">
              <a:rPr lang="nl-NL" smtClean="0"/>
              <a:pPr/>
              <a:t>4</a:t>
            </a:fld>
            <a:endParaRPr lang="nl-NL" dirty="0"/>
          </a:p>
        </p:txBody>
      </p:sp>
      <p:sp>
        <p:nvSpPr>
          <p:cNvPr id="31" name="Rectangle 14"/>
          <p:cNvSpPr>
            <a:spLocks noChangeArrowheads="1"/>
          </p:cNvSpPr>
          <p:nvPr/>
        </p:nvSpPr>
        <p:spPr bwMode="auto">
          <a:xfrm>
            <a:off x="457200" y="274638"/>
            <a:ext cx="8229600" cy="633412"/>
          </a:xfrm>
          <a:prstGeom prst="rect">
            <a:avLst/>
          </a:prstGeom>
          <a:solidFill>
            <a:schemeClr val="accent4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nl-NL" sz="4000" dirty="0">
              <a:solidFill>
                <a:schemeClr val="tx2"/>
              </a:solidFill>
            </a:endParaRPr>
          </a:p>
        </p:txBody>
      </p:sp>
      <p:sp>
        <p:nvSpPr>
          <p:cNvPr id="62467" name="Text Box 8"/>
          <p:cNvSpPr txBox="1">
            <a:spLocks noChangeArrowheads="1"/>
          </p:cNvSpPr>
          <p:nvPr/>
        </p:nvSpPr>
        <p:spPr bwMode="auto">
          <a:xfrm>
            <a:off x="500063" y="404813"/>
            <a:ext cx="8143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2000" dirty="0">
                <a:solidFill>
                  <a:schemeClr val="bg1"/>
                </a:solidFill>
              </a:rPr>
              <a:t>Noethers theorema  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453887" y="1340768"/>
            <a:ext cx="819005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Noethers </a:t>
            </a:r>
            <a:r>
              <a:rPr lang="nl-NL" dirty="0" smtClean="0"/>
              <a:t>theorema: </a:t>
            </a:r>
            <a:r>
              <a:rPr lang="nl-NL" dirty="0"/>
              <a:t>de eisen waaraan een referentiekader moet voldoen om energiebehoud en impulsbehoud te </a:t>
            </a:r>
            <a:r>
              <a:rPr lang="nl-NL" dirty="0" smtClean="0"/>
              <a:t>garanderen:</a:t>
            </a:r>
            <a:endParaRPr lang="nl-NL" dirty="0"/>
          </a:p>
          <a:p>
            <a:endParaRPr lang="nl-NL" dirty="0"/>
          </a:p>
          <a:p>
            <a:r>
              <a:rPr lang="nl-NL" i="1" dirty="0"/>
              <a:t>Impulsbehoud</a:t>
            </a:r>
            <a:r>
              <a:rPr lang="nl-NL" dirty="0"/>
              <a:t>: het referentiekader moet homogeen (overal hetzelfde) en isotroop (hetzelfde in alle richtingen) zijn.</a:t>
            </a:r>
          </a:p>
          <a:p>
            <a:endParaRPr lang="nl-NL" dirty="0"/>
          </a:p>
          <a:p>
            <a:r>
              <a:rPr lang="nl-NL" i="1" dirty="0"/>
              <a:t>Energiebehoud</a:t>
            </a:r>
            <a:r>
              <a:rPr lang="nl-NL" dirty="0"/>
              <a:t>: binnen het referentiekader moeten de wetten van de natuur en haar constanten (zoals de lichtsnelheid) invariant voor tijd zijn (gelijk blijven).</a:t>
            </a:r>
          </a:p>
          <a:p>
            <a:endParaRPr lang="nl-NL" dirty="0"/>
          </a:p>
          <a:p>
            <a:r>
              <a:rPr lang="nl-NL" dirty="0"/>
              <a:t>Een kader </a:t>
            </a:r>
            <a:r>
              <a:rPr lang="nl-NL" dirty="0" smtClean="0"/>
              <a:t>dat </a:t>
            </a:r>
            <a:r>
              <a:rPr lang="nl-NL" dirty="0"/>
              <a:t>hieraan voldoet noemen de auteurs </a:t>
            </a:r>
            <a:r>
              <a:rPr lang="nl-NL" dirty="0" smtClean="0"/>
              <a:t>een “natuurkundig” kader of een </a:t>
            </a:r>
            <a:r>
              <a:rPr lang="nl-NL" dirty="0"/>
              <a:t>“</a:t>
            </a:r>
            <a:r>
              <a:rPr lang="nl-NL" dirty="0" smtClean="0"/>
              <a:t>Noether” kader. Een Noether kader is dus veel beperkter dan een wiskundig kader.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6847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661B91-307B-45E8-A122-53E6549AA77A}" type="slidenum">
              <a:rPr lang="nl-NL" smtClean="0"/>
              <a:pPr/>
              <a:t>5</a:t>
            </a:fld>
            <a:endParaRPr lang="nl-NL" dirty="0"/>
          </a:p>
        </p:txBody>
      </p:sp>
      <p:sp>
        <p:nvSpPr>
          <p:cNvPr id="31" name="Rectangle 14"/>
          <p:cNvSpPr>
            <a:spLocks noChangeArrowheads="1"/>
          </p:cNvSpPr>
          <p:nvPr/>
        </p:nvSpPr>
        <p:spPr bwMode="auto">
          <a:xfrm>
            <a:off x="457200" y="274638"/>
            <a:ext cx="8229600" cy="633412"/>
          </a:xfrm>
          <a:prstGeom prst="rect">
            <a:avLst/>
          </a:prstGeom>
          <a:solidFill>
            <a:schemeClr val="accent4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nl-NL" sz="4000" dirty="0">
              <a:solidFill>
                <a:schemeClr val="tx2"/>
              </a:solidFill>
            </a:endParaRPr>
          </a:p>
        </p:txBody>
      </p:sp>
      <p:sp>
        <p:nvSpPr>
          <p:cNvPr id="62467" name="Text Box 8"/>
          <p:cNvSpPr txBox="1">
            <a:spLocks noChangeArrowheads="1"/>
          </p:cNvSpPr>
          <p:nvPr/>
        </p:nvSpPr>
        <p:spPr bwMode="auto">
          <a:xfrm>
            <a:off x="500063" y="404813"/>
            <a:ext cx="8143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2000" dirty="0">
                <a:solidFill>
                  <a:schemeClr val="bg1"/>
                </a:solidFill>
              </a:rPr>
              <a:t>Noethers </a:t>
            </a:r>
            <a:r>
              <a:rPr lang="nl-NL" sz="2000" i="1" dirty="0">
                <a:solidFill>
                  <a:schemeClr val="bg1"/>
                </a:solidFill>
              </a:rPr>
              <a:t>Natuurkundige</a:t>
            </a:r>
            <a:r>
              <a:rPr lang="nl-NL" sz="2000" dirty="0">
                <a:solidFill>
                  <a:schemeClr val="bg1"/>
                </a:solidFill>
              </a:rPr>
              <a:t> referentiekader S(t,x,y,z) met t = 0 z = 0  </a:t>
            </a:r>
          </a:p>
        </p:txBody>
      </p:sp>
      <p:sp>
        <p:nvSpPr>
          <p:cNvPr id="2" name="Tekstvak 1"/>
          <p:cNvSpPr txBox="1"/>
          <p:nvPr/>
        </p:nvSpPr>
        <p:spPr>
          <a:xfrm>
            <a:off x="2938418" y="4772859"/>
            <a:ext cx="3634328" cy="923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S is Homogeen in ruimte en tijd</a:t>
            </a:r>
          </a:p>
          <a:p>
            <a:r>
              <a:rPr lang="nl-NL" b="1" dirty="0"/>
              <a:t>S is Isotroop in ruimte en tijd</a:t>
            </a:r>
          </a:p>
          <a:p>
            <a:r>
              <a:rPr lang="nl-NL" b="1" dirty="0"/>
              <a:t>S is een Noether kader</a:t>
            </a:r>
          </a:p>
        </p:txBody>
      </p:sp>
      <p:sp>
        <p:nvSpPr>
          <p:cNvPr id="29" name="Text Box 37"/>
          <p:cNvSpPr txBox="1">
            <a:spLocks noChangeArrowheads="1"/>
          </p:cNvSpPr>
          <p:nvPr/>
        </p:nvSpPr>
        <p:spPr bwMode="auto">
          <a:xfrm>
            <a:off x="4213225" y="3214688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Minion Pro" pitchFamily="18" charset="0"/>
              </a:rPr>
              <a:t>1</a:t>
            </a:r>
          </a:p>
        </p:txBody>
      </p:sp>
      <p:sp>
        <p:nvSpPr>
          <p:cNvPr id="34" name="Text Box 39"/>
          <p:cNvSpPr txBox="1">
            <a:spLocks noChangeArrowheads="1"/>
          </p:cNvSpPr>
          <p:nvPr/>
        </p:nvSpPr>
        <p:spPr bwMode="auto">
          <a:xfrm>
            <a:off x="7308850" y="3789363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Minion Pro" pitchFamily="18" charset="0"/>
              </a:rPr>
              <a:t>4</a:t>
            </a:r>
          </a:p>
        </p:txBody>
      </p:sp>
      <p:sp>
        <p:nvSpPr>
          <p:cNvPr id="36" name="Line 41"/>
          <p:cNvSpPr>
            <a:spLocks noChangeShapeType="1"/>
          </p:cNvSpPr>
          <p:nvPr/>
        </p:nvSpPr>
        <p:spPr bwMode="auto">
          <a:xfrm>
            <a:off x="7453313" y="40782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37" name="Line 42"/>
          <p:cNvSpPr>
            <a:spLocks noChangeShapeType="1"/>
          </p:cNvSpPr>
          <p:nvPr/>
        </p:nvSpPr>
        <p:spPr bwMode="auto">
          <a:xfrm>
            <a:off x="971550" y="4149725"/>
            <a:ext cx="7200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39" name="Line 43"/>
          <p:cNvSpPr>
            <a:spLocks noChangeShapeType="1"/>
          </p:cNvSpPr>
          <p:nvPr/>
        </p:nvSpPr>
        <p:spPr bwMode="auto">
          <a:xfrm>
            <a:off x="4573588" y="1943544"/>
            <a:ext cx="0" cy="25697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42" name="Text Box 45"/>
          <p:cNvSpPr txBox="1">
            <a:spLocks noChangeArrowheads="1"/>
          </p:cNvSpPr>
          <p:nvPr/>
        </p:nvSpPr>
        <p:spPr bwMode="auto">
          <a:xfrm>
            <a:off x="3995936" y="1943544"/>
            <a:ext cx="58221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Minion Pro" pitchFamily="18" charset="0"/>
              </a:rPr>
              <a:t>y-as</a:t>
            </a:r>
          </a:p>
        </p:txBody>
      </p:sp>
      <p:sp>
        <p:nvSpPr>
          <p:cNvPr id="45" name="Text Box 47"/>
          <p:cNvSpPr txBox="1">
            <a:spLocks noChangeArrowheads="1"/>
          </p:cNvSpPr>
          <p:nvPr/>
        </p:nvSpPr>
        <p:spPr bwMode="auto">
          <a:xfrm>
            <a:off x="7740650" y="3789363"/>
            <a:ext cx="9476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 smtClean="0">
                <a:latin typeface="Minion Pro" pitchFamily="18" charset="0"/>
              </a:rPr>
              <a:t>x-as [ls]</a:t>
            </a:r>
            <a:endParaRPr lang="en-US" b="1" dirty="0">
              <a:latin typeface="Minion Pro" pitchFamily="18" charset="0"/>
            </a:endParaRPr>
          </a:p>
        </p:txBody>
      </p:sp>
      <p:sp>
        <p:nvSpPr>
          <p:cNvPr id="47" name="Text Box 49"/>
          <p:cNvSpPr txBox="1">
            <a:spLocks noChangeArrowheads="1"/>
          </p:cNvSpPr>
          <p:nvPr/>
        </p:nvSpPr>
        <p:spPr bwMode="auto">
          <a:xfrm>
            <a:off x="4572000" y="3792538"/>
            <a:ext cx="3016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Minion Pro" pitchFamily="18" charset="0"/>
              </a:rPr>
              <a:t>S</a:t>
            </a:r>
          </a:p>
        </p:txBody>
      </p:sp>
      <p:sp>
        <p:nvSpPr>
          <p:cNvPr id="49" name="Text Box 51"/>
          <p:cNvSpPr txBox="1">
            <a:spLocks noChangeArrowheads="1"/>
          </p:cNvSpPr>
          <p:nvPr/>
        </p:nvSpPr>
        <p:spPr bwMode="auto">
          <a:xfrm>
            <a:off x="971550" y="2349500"/>
            <a:ext cx="12747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tabLst>
                <a:tab pos="182563" algn="l"/>
              </a:tabLst>
            </a:pPr>
            <a:r>
              <a:rPr lang="en-US" b="1" dirty="0">
                <a:latin typeface="Minion Pro" pitchFamily="18" charset="0"/>
              </a:rPr>
              <a:t> S(0,–4,1,0)</a:t>
            </a:r>
          </a:p>
        </p:txBody>
      </p:sp>
      <p:sp>
        <p:nvSpPr>
          <p:cNvPr id="50" name="Text Box 52"/>
          <p:cNvSpPr txBox="1">
            <a:spLocks noChangeArrowheads="1"/>
          </p:cNvSpPr>
          <p:nvPr/>
        </p:nvSpPr>
        <p:spPr bwMode="auto">
          <a:xfrm>
            <a:off x="5221288" y="2349500"/>
            <a:ext cx="11592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1" dirty="0">
                <a:latin typeface="Minion Pro" pitchFamily="18" charset="0"/>
              </a:rPr>
              <a:t> S(0,0,1,0)</a:t>
            </a:r>
          </a:p>
        </p:txBody>
      </p:sp>
      <p:sp>
        <p:nvSpPr>
          <p:cNvPr id="51" name="Oval 53"/>
          <p:cNvSpPr>
            <a:spLocks noChangeArrowheads="1"/>
          </p:cNvSpPr>
          <p:nvPr/>
        </p:nvSpPr>
        <p:spPr bwMode="auto">
          <a:xfrm>
            <a:off x="1620838" y="335756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52" name="Oval 54"/>
          <p:cNvSpPr>
            <a:spLocks noChangeArrowheads="1"/>
          </p:cNvSpPr>
          <p:nvPr/>
        </p:nvSpPr>
        <p:spPr bwMode="auto">
          <a:xfrm>
            <a:off x="4500563" y="335756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53" name="Oval 55"/>
          <p:cNvSpPr>
            <a:spLocks noChangeArrowheads="1"/>
          </p:cNvSpPr>
          <p:nvPr/>
        </p:nvSpPr>
        <p:spPr bwMode="auto">
          <a:xfrm>
            <a:off x="7380288" y="335756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55" name="Text Box 56"/>
          <p:cNvSpPr txBox="1">
            <a:spLocks noChangeArrowheads="1"/>
          </p:cNvSpPr>
          <p:nvPr/>
        </p:nvSpPr>
        <p:spPr bwMode="auto">
          <a:xfrm>
            <a:off x="1470025" y="3789363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Minion Pro" pitchFamily="18" charset="0"/>
              </a:rPr>
              <a:t>–4</a:t>
            </a:r>
          </a:p>
        </p:txBody>
      </p:sp>
      <p:sp>
        <p:nvSpPr>
          <p:cNvPr id="57" name="Line 58"/>
          <p:cNvSpPr>
            <a:spLocks noChangeShapeType="1"/>
          </p:cNvSpPr>
          <p:nvPr/>
        </p:nvSpPr>
        <p:spPr bwMode="auto">
          <a:xfrm>
            <a:off x="1692275" y="40782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58" name="Line 59"/>
          <p:cNvSpPr>
            <a:spLocks noChangeShapeType="1"/>
          </p:cNvSpPr>
          <p:nvPr/>
        </p:nvSpPr>
        <p:spPr bwMode="auto">
          <a:xfrm>
            <a:off x="2413000" y="40782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59" name="Line 60"/>
          <p:cNvSpPr>
            <a:spLocks noChangeShapeType="1"/>
          </p:cNvSpPr>
          <p:nvPr/>
        </p:nvSpPr>
        <p:spPr bwMode="auto">
          <a:xfrm>
            <a:off x="3132138" y="40782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60" name="Line 61"/>
          <p:cNvSpPr>
            <a:spLocks noChangeShapeType="1"/>
          </p:cNvSpPr>
          <p:nvPr/>
        </p:nvSpPr>
        <p:spPr bwMode="auto">
          <a:xfrm>
            <a:off x="3852863" y="40782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61" name="Line 62"/>
          <p:cNvSpPr>
            <a:spLocks noChangeShapeType="1"/>
          </p:cNvSpPr>
          <p:nvPr/>
        </p:nvSpPr>
        <p:spPr bwMode="auto">
          <a:xfrm>
            <a:off x="5292725" y="40782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62" name="Line 63"/>
          <p:cNvSpPr>
            <a:spLocks noChangeShapeType="1"/>
          </p:cNvSpPr>
          <p:nvPr/>
        </p:nvSpPr>
        <p:spPr bwMode="auto">
          <a:xfrm>
            <a:off x="6013450" y="40782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63" name="Line 64"/>
          <p:cNvSpPr>
            <a:spLocks noChangeShapeType="1"/>
          </p:cNvSpPr>
          <p:nvPr/>
        </p:nvSpPr>
        <p:spPr bwMode="auto">
          <a:xfrm>
            <a:off x="6804025" y="40782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64" name="Line 65"/>
          <p:cNvSpPr>
            <a:spLocks noChangeShapeType="1"/>
          </p:cNvSpPr>
          <p:nvPr/>
        </p:nvSpPr>
        <p:spPr bwMode="auto">
          <a:xfrm>
            <a:off x="4500563" y="2709863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65" name="Text Box 66"/>
          <p:cNvSpPr txBox="1">
            <a:spLocks noChangeArrowheads="1"/>
          </p:cNvSpPr>
          <p:nvPr/>
        </p:nvSpPr>
        <p:spPr bwMode="auto">
          <a:xfrm>
            <a:off x="4213225" y="2493963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Minion Pro" pitchFamily="18" charset="0"/>
              </a:rPr>
              <a:t>2</a:t>
            </a:r>
          </a:p>
        </p:txBody>
      </p:sp>
      <p:sp>
        <p:nvSpPr>
          <p:cNvPr id="67" name="Line 68"/>
          <p:cNvSpPr>
            <a:spLocks noChangeShapeType="1"/>
          </p:cNvSpPr>
          <p:nvPr/>
        </p:nvSpPr>
        <p:spPr bwMode="auto">
          <a:xfrm flipH="1">
            <a:off x="4716463" y="2781300"/>
            <a:ext cx="504825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68" name="Line 69"/>
          <p:cNvSpPr>
            <a:spLocks noChangeShapeType="1"/>
          </p:cNvSpPr>
          <p:nvPr/>
        </p:nvSpPr>
        <p:spPr bwMode="auto">
          <a:xfrm>
            <a:off x="1692275" y="2997200"/>
            <a:ext cx="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69" name="Text Box 70"/>
          <p:cNvSpPr txBox="1">
            <a:spLocks noChangeArrowheads="1"/>
          </p:cNvSpPr>
          <p:nvPr/>
        </p:nvSpPr>
        <p:spPr bwMode="auto">
          <a:xfrm>
            <a:off x="6732588" y="2349500"/>
            <a:ext cx="11592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tabLst>
                <a:tab pos="266700" algn="l"/>
                <a:tab pos="6286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266700" algn="l"/>
                <a:tab pos="6286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266700" algn="l"/>
                <a:tab pos="6286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266700" algn="l"/>
                <a:tab pos="6286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266700" algn="l"/>
                <a:tab pos="6286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66700" algn="l"/>
                <a:tab pos="6286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66700" algn="l"/>
                <a:tab pos="6286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66700" algn="l"/>
                <a:tab pos="6286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66700" algn="l"/>
                <a:tab pos="6286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tabLst/>
            </a:pPr>
            <a:r>
              <a:rPr lang="en-US" b="1" dirty="0">
                <a:latin typeface="Minion Pro" pitchFamily="18" charset="0"/>
              </a:rPr>
              <a:t> S(0,4,1,0)</a:t>
            </a:r>
          </a:p>
        </p:txBody>
      </p:sp>
      <p:sp>
        <p:nvSpPr>
          <p:cNvPr id="70" name="Line 71"/>
          <p:cNvSpPr>
            <a:spLocks noChangeShapeType="1"/>
          </p:cNvSpPr>
          <p:nvPr/>
        </p:nvSpPr>
        <p:spPr bwMode="auto">
          <a:xfrm>
            <a:off x="7453313" y="2997200"/>
            <a:ext cx="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71" name="Text Box 73"/>
          <p:cNvSpPr txBox="1">
            <a:spLocks noChangeArrowheads="1"/>
          </p:cNvSpPr>
          <p:nvPr/>
        </p:nvSpPr>
        <p:spPr bwMode="auto">
          <a:xfrm>
            <a:off x="2909888" y="3789363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Minion Pro" pitchFamily="18" charset="0"/>
              </a:rPr>
              <a:t>–2</a:t>
            </a:r>
          </a:p>
        </p:txBody>
      </p:sp>
      <p:sp>
        <p:nvSpPr>
          <p:cNvPr id="73" name="Text Box 75"/>
          <p:cNvSpPr txBox="1">
            <a:spLocks noChangeArrowheads="1"/>
          </p:cNvSpPr>
          <p:nvPr/>
        </p:nvSpPr>
        <p:spPr bwMode="auto">
          <a:xfrm>
            <a:off x="5845175" y="3783013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Minion Pro" pitchFamily="18" charset="0"/>
              </a:rPr>
              <a:t>2</a:t>
            </a:r>
          </a:p>
        </p:txBody>
      </p:sp>
      <p:sp>
        <p:nvSpPr>
          <p:cNvPr id="75" name="Text Box 37"/>
          <p:cNvSpPr txBox="1">
            <a:spLocks noChangeArrowheads="1"/>
          </p:cNvSpPr>
          <p:nvPr/>
        </p:nvSpPr>
        <p:spPr bwMode="auto">
          <a:xfrm>
            <a:off x="5124946" y="3782368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Minion Pro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90996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661B91-307B-45E8-A122-53E6549AA77A}" type="slidenum">
              <a:rPr lang="nl-NL" smtClean="0"/>
              <a:pPr/>
              <a:t>6</a:t>
            </a:fld>
            <a:endParaRPr lang="nl-NL" dirty="0"/>
          </a:p>
        </p:txBody>
      </p:sp>
      <p:sp>
        <p:nvSpPr>
          <p:cNvPr id="31" name="Rectangle 14"/>
          <p:cNvSpPr>
            <a:spLocks noChangeArrowheads="1"/>
          </p:cNvSpPr>
          <p:nvPr/>
        </p:nvSpPr>
        <p:spPr bwMode="auto">
          <a:xfrm>
            <a:off x="457200" y="274638"/>
            <a:ext cx="8229600" cy="633412"/>
          </a:xfrm>
          <a:prstGeom prst="rect">
            <a:avLst/>
          </a:prstGeom>
          <a:solidFill>
            <a:schemeClr val="accent4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nl-NL" sz="4000" dirty="0">
              <a:solidFill>
                <a:schemeClr val="tx2"/>
              </a:solidFill>
            </a:endParaRPr>
          </a:p>
        </p:txBody>
      </p:sp>
      <p:sp>
        <p:nvSpPr>
          <p:cNvPr id="62467" name="Text Box 8"/>
          <p:cNvSpPr txBox="1">
            <a:spLocks noChangeArrowheads="1"/>
          </p:cNvSpPr>
          <p:nvPr/>
        </p:nvSpPr>
        <p:spPr bwMode="auto">
          <a:xfrm>
            <a:off x="500063" y="404813"/>
            <a:ext cx="8143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2000" dirty="0">
                <a:solidFill>
                  <a:schemeClr val="bg1"/>
                </a:solidFill>
              </a:rPr>
              <a:t>S Lorentz getransformeerd is S' voor v = </a:t>
            </a:r>
            <a:r>
              <a:rPr lang="nl-NL" sz="2000" dirty="0">
                <a:solidFill>
                  <a:schemeClr val="bg1"/>
                </a:solidFill>
                <a:latin typeface="+mj-lt"/>
              </a:rPr>
              <a:t>0,6c en </a:t>
            </a:r>
            <a:r>
              <a:rPr lang="el-GR" sz="20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γ</a:t>
            </a:r>
            <a:r>
              <a:rPr lang="nl-NL" sz="20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 =1,25</a:t>
            </a:r>
            <a:r>
              <a:rPr lang="nl-NL" sz="2000" dirty="0">
                <a:solidFill>
                  <a:schemeClr val="bg1"/>
                </a:solidFill>
                <a:latin typeface="+mj-lt"/>
              </a:rPr>
              <a:t>  </a:t>
            </a:r>
          </a:p>
        </p:txBody>
      </p:sp>
      <p:sp>
        <p:nvSpPr>
          <p:cNvPr id="2" name="Tekstvak 1"/>
          <p:cNvSpPr txBox="1"/>
          <p:nvPr/>
        </p:nvSpPr>
        <p:spPr>
          <a:xfrm>
            <a:off x="2432270" y="4803773"/>
            <a:ext cx="4586512" cy="1200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S' is </a:t>
            </a:r>
            <a:r>
              <a:rPr lang="nl-NL" b="1" dirty="0">
                <a:solidFill>
                  <a:srgbClr val="FF0000"/>
                </a:solidFill>
              </a:rPr>
              <a:t>niet Homogeen </a:t>
            </a:r>
            <a:r>
              <a:rPr lang="nl-NL" b="1" dirty="0"/>
              <a:t>in tijd</a:t>
            </a:r>
          </a:p>
          <a:p>
            <a:r>
              <a:rPr lang="nl-NL" b="1" dirty="0"/>
              <a:t>S' is </a:t>
            </a:r>
            <a:r>
              <a:rPr lang="nl-NL" b="1" dirty="0">
                <a:solidFill>
                  <a:srgbClr val="FF0000"/>
                </a:solidFill>
              </a:rPr>
              <a:t>niet Isotroop </a:t>
            </a:r>
            <a:r>
              <a:rPr lang="nl-NL" b="1" dirty="0"/>
              <a:t>in ruimte</a:t>
            </a:r>
          </a:p>
          <a:p>
            <a:r>
              <a:rPr lang="nl-NL" b="1" dirty="0"/>
              <a:t>S' is </a:t>
            </a:r>
            <a:r>
              <a:rPr lang="nl-NL" b="1" dirty="0">
                <a:solidFill>
                  <a:srgbClr val="FF0000"/>
                </a:solidFill>
              </a:rPr>
              <a:t>geen Noether kader</a:t>
            </a:r>
          </a:p>
          <a:p>
            <a:r>
              <a:rPr lang="nl-NL" b="1" dirty="0"/>
              <a:t>S' is </a:t>
            </a:r>
            <a:r>
              <a:rPr lang="nl-NL" b="1" dirty="0">
                <a:solidFill>
                  <a:srgbClr val="FF0000"/>
                </a:solidFill>
              </a:rPr>
              <a:t>geen natuurkundig </a:t>
            </a:r>
            <a:r>
              <a:rPr lang="nl-NL" b="1" dirty="0"/>
              <a:t>kader zoals S is</a:t>
            </a:r>
          </a:p>
        </p:txBody>
      </p:sp>
      <p:sp>
        <p:nvSpPr>
          <p:cNvPr id="40" name="Text Box 37"/>
          <p:cNvSpPr txBox="1">
            <a:spLocks noChangeArrowheads="1"/>
          </p:cNvSpPr>
          <p:nvPr/>
        </p:nvSpPr>
        <p:spPr bwMode="auto">
          <a:xfrm>
            <a:off x="4213225" y="3214688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Minion Pro" pitchFamily="18" charset="0"/>
              </a:rPr>
              <a:t>1</a:t>
            </a:r>
          </a:p>
        </p:txBody>
      </p:sp>
      <p:sp>
        <p:nvSpPr>
          <p:cNvPr id="41" name="Text Box 38"/>
          <p:cNvSpPr txBox="1">
            <a:spLocks noChangeArrowheads="1"/>
          </p:cNvSpPr>
          <p:nvPr/>
        </p:nvSpPr>
        <p:spPr bwMode="auto">
          <a:xfrm>
            <a:off x="4621213" y="3214688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Minion Pro" pitchFamily="18" charset="0"/>
              </a:rPr>
              <a:t>1</a:t>
            </a:r>
          </a:p>
        </p:txBody>
      </p:sp>
      <p:sp>
        <p:nvSpPr>
          <p:cNvPr id="43" name="Text Box 39"/>
          <p:cNvSpPr txBox="1">
            <a:spLocks noChangeArrowheads="1"/>
          </p:cNvSpPr>
          <p:nvPr/>
        </p:nvSpPr>
        <p:spPr bwMode="auto">
          <a:xfrm>
            <a:off x="7308850" y="3789363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Minion Pro" pitchFamily="18" charset="0"/>
              </a:rPr>
              <a:t>4</a:t>
            </a:r>
          </a:p>
        </p:txBody>
      </p:sp>
      <p:sp>
        <p:nvSpPr>
          <p:cNvPr id="44" name="Text Box 40"/>
          <p:cNvSpPr txBox="1">
            <a:spLocks noChangeArrowheads="1"/>
          </p:cNvSpPr>
          <p:nvPr/>
        </p:nvSpPr>
        <p:spPr bwMode="auto">
          <a:xfrm>
            <a:off x="7308850" y="4149725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Minion Pro" pitchFamily="18" charset="0"/>
              </a:rPr>
              <a:t>5</a:t>
            </a:r>
          </a:p>
        </p:txBody>
      </p:sp>
      <p:sp>
        <p:nvSpPr>
          <p:cNvPr id="46" name="Line 41"/>
          <p:cNvSpPr>
            <a:spLocks noChangeShapeType="1"/>
          </p:cNvSpPr>
          <p:nvPr/>
        </p:nvSpPr>
        <p:spPr bwMode="auto">
          <a:xfrm>
            <a:off x="7453313" y="40782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48" name="Line 42"/>
          <p:cNvSpPr>
            <a:spLocks noChangeShapeType="1"/>
          </p:cNvSpPr>
          <p:nvPr/>
        </p:nvSpPr>
        <p:spPr bwMode="auto">
          <a:xfrm>
            <a:off x="971550" y="4149725"/>
            <a:ext cx="7200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54" name="Line 43"/>
          <p:cNvSpPr>
            <a:spLocks noChangeShapeType="1"/>
          </p:cNvSpPr>
          <p:nvPr/>
        </p:nvSpPr>
        <p:spPr bwMode="auto">
          <a:xfrm>
            <a:off x="4573588" y="1943544"/>
            <a:ext cx="0" cy="25697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56" name="Line 44"/>
          <p:cNvSpPr>
            <a:spLocks noChangeShapeType="1"/>
          </p:cNvSpPr>
          <p:nvPr/>
        </p:nvSpPr>
        <p:spPr bwMode="auto">
          <a:xfrm>
            <a:off x="4572000" y="4151313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66" name="Text Box 45"/>
          <p:cNvSpPr txBox="1">
            <a:spLocks noChangeArrowheads="1"/>
          </p:cNvSpPr>
          <p:nvPr/>
        </p:nvSpPr>
        <p:spPr bwMode="auto">
          <a:xfrm>
            <a:off x="3989789" y="1943544"/>
            <a:ext cx="58221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Minion Pro" pitchFamily="18" charset="0"/>
              </a:rPr>
              <a:t>y-as</a:t>
            </a:r>
          </a:p>
        </p:txBody>
      </p:sp>
      <p:sp>
        <p:nvSpPr>
          <p:cNvPr id="72" name="Text Box 46"/>
          <p:cNvSpPr txBox="1">
            <a:spLocks noChangeArrowheads="1"/>
          </p:cNvSpPr>
          <p:nvPr/>
        </p:nvSpPr>
        <p:spPr bwMode="auto">
          <a:xfrm>
            <a:off x="4572000" y="1943544"/>
            <a:ext cx="6254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Minion Pro" pitchFamily="18" charset="0"/>
              </a:rPr>
              <a:t>y</a:t>
            </a:r>
            <a:r>
              <a:rPr lang="en-US" dirty="0"/>
              <a:t>'</a:t>
            </a:r>
            <a:r>
              <a:rPr lang="en-US" b="1" dirty="0">
                <a:latin typeface="Minion Pro" pitchFamily="18" charset="0"/>
              </a:rPr>
              <a:t>-as</a:t>
            </a:r>
          </a:p>
        </p:txBody>
      </p:sp>
      <p:sp>
        <p:nvSpPr>
          <p:cNvPr id="74" name="Text Box 47"/>
          <p:cNvSpPr txBox="1">
            <a:spLocks noChangeArrowheads="1"/>
          </p:cNvSpPr>
          <p:nvPr/>
        </p:nvSpPr>
        <p:spPr bwMode="auto">
          <a:xfrm>
            <a:off x="7740650" y="3789363"/>
            <a:ext cx="9476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 smtClean="0">
                <a:latin typeface="Minion Pro" pitchFamily="18" charset="0"/>
              </a:rPr>
              <a:t>x-as [ls]</a:t>
            </a:r>
            <a:endParaRPr lang="en-US" b="1" dirty="0">
              <a:latin typeface="Minion Pro" pitchFamily="18" charset="0"/>
            </a:endParaRPr>
          </a:p>
        </p:txBody>
      </p:sp>
      <p:sp>
        <p:nvSpPr>
          <p:cNvPr id="76" name="Text Box 48"/>
          <p:cNvSpPr txBox="1">
            <a:spLocks noChangeArrowheads="1"/>
          </p:cNvSpPr>
          <p:nvPr/>
        </p:nvSpPr>
        <p:spPr bwMode="auto">
          <a:xfrm>
            <a:off x="7740650" y="4149725"/>
            <a:ext cx="99097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Minion Pro" pitchFamily="18" charset="0"/>
              </a:rPr>
              <a:t>x</a:t>
            </a:r>
            <a:r>
              <a:rPr lang="en-US" dirty="0"/>
              <a:t>'</a:t>
            </a:r>
            <a:r>
              <a:rPr lang="en-US" b="1" dirty="0">
                <a:latin typeface="Minion Pro" pitchFamily="18" charset="0"/>
              </a:rPr>
              <a:t>-</a:t>
            </a:r>
            <a:r>
              <a:rPr lang="en-US" b="1" dirty="0" smtClean="0">
                <a:latin typeface="Minion Pro" pitchFamily="18" charset="0"/>
              </a:rPr>
              <a:t>as [ls]</a:t>
            </a:r>
            <a:endParaRPr lang="en-US" b="1" dirty="0">
              <a:latin typeface="Minion Pro" pitchFamily="18" charset="0"/>
            </a:endParaRPr>
          </a:p>
        </p:txBody>
      </p:sp>
      <p:sp>
        <p:nvSpPr>
          <p:cNvPr id="77" name="Text Box 49"/>
          <p:cNvSpPr txBox="1">
            <a:spLocks noChangeArrowheads="1"/>
          </p:cNvSpPr>
          <p:nvPr/>
        </p:nvSpPr>
        <p:spPr bwMode="auto">
          <a:xfrm>
            <a:off x="4572000" y="3792538"/>
            <a:ext cx="3016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Minion Pro" pitchFamily="18" charset="0"/>
              </a:rPr>
              <a:t>S</a:t>
            </a:r>
          </a:p>
        </p:txBody>
      </p:sp>
      <p:sp>
        <p:nvSpPr>
          <p:cNvPr id="78" name="Text Box 50"/>
          <p:cNvSpPr txBox="1">
            <a:spLocks noChangeArrowheads="1"/>
          </p:cNvSpPr>
          <p:nvPr/>
        </p:nvSpPr>
        <p:spPr bwMode="auto">
          <a:xfrm>
            <a:off x="4572000" y="4151313"/>
            <a:ext cx="35317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Minion Pro" pitchFamily="18" charset="0"/>
              </a:rPr>
              <a:t>S</a:t>
            </a:r>
            <a:r>
              <a:rPr lang="en-US" dirty="0"/>
              <a:t>'</a:t>
            </a:r>
            <a:endParaRPr lang="en-US" b="1" dirty="0">
              <a:latin typeface="Minion Pro" pitchFamily="18" charset="0"/>
            </a:endParaRPr>
          </a:p>
        </p:txBody>
      </p:sp>
      <p:sp>
        <p:nvSpPr>
          <p:cNvPr id="79" name="Text Box 51"/>
          <p:cNvSpPr txBox="1">
            <a:spLocks noChangeArrowheads="1"/>
          </p:cNvSpPr>
          <p:nvPr/>
        </p:nvSpPr>
        <p:spPr bwMode="auto">
          <a:xfrm>
            <a:off x="971550" y="2349500"/>
            <a:ext cx="129105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tabLst>
                <a:tab pos="182563" algn="l"/>
              </a:tabLst>
            </a:pPr>
            <a:r>
              <a:rPr lang="en-US" b="1" dirty="0">
                <a:latin typeface="Minion Pro" pitchFamily="18" charset="0"/>
              </a:rPr>
              <a:t> S(0,–4,1,0)</a:t>
            </a:r>
          </a:p>
          <a:p>
            <a:pPr>
              <a:tabLst>
                <a:tab pos="182563" algn="l"/>
              </a:tabLst>
            </a:pPr>
            <a:r>
              <a:rPr lang="en-US" b="1" dirty="0">
                <a:latin typeface="Minion Pro" pitchFamily="18" charset="0"/>
              </a:rPr>
              <a:t>S</a:t>
            </a:r>
            <a:r>
              <a:rPr lang="en-US" dirty="0"/>
              <a:t>'</a:t>
            </a:r>
            <a:r>
              <a:rPr lang="en-US" b="1" dirty="0">
                <a:latin typeface="Minion Pro" pitchFamily="18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Minion Pro" pitchFamily="18" charset="0"/>
              </a:rPr>
              <a:t>3</a:t>
            </a:r>
            <a:r>
              <a:rPr lang="en-US" b="1" dirty="0">
                <a:latin typeface="Minion Pro" pitchFamily="18" charset="0"/>
              </a:rPr>
              <a:t>,–5,1,0)</a:t>
            </a:r>
          </a:p>
        </p:txBody>
      </p:sp>
      <p:sp>
        <p:nvSpPr>
          <p:cNvPr id="80" name="Text Box 52"/>
          <p:cNvSpPr txBox="1">
            <a:spLocks noChangeArrowheads="1"/>
          </p:cNvSpPr>
          <p:nvPr/>
        </p:nvSpPr>
        <p:spPr bwMode="auto">
          <a:xfrm>
            <a:off x="5221288" y="2349500"/>
            <a:ext cx="114807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1" dirty="0">
                <a:latin typeface="Minion Pro" pitchFamily="18" charset="0"/>
              </a:rPr>
              <a:t> S(0,0,1,0)</a:t>
            </a:r>
          </a:p>
          <a:p>
            <a:r>
              <a:rPr lang="en-US" b="1" dirty="0">
                <a:latin typeface="Minion Pro" pitchFamily="18" charset="0"/>
              </a:rPr>
              <a:t>S</a:t>
            </a:r>
            <a:r>
              <a:rPr lang="en-US" dirty="0"/>
              <a:t>'</a:t>
            </a:r>
            <a:r>
              <a:rPr lang="en-US" b="1" dirty="0">
                <a:latin typeface="Minion Pro" pitchFamily="18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Minion Pro" pitchFamily="18" charset="0"/>
              </a:rPr>
              <a:t>0</a:t>
            </a:r>
            <a:r>
              <a:rPr lang="en-US" b="1" dirty="0">
                <a:latin typeface="Minion Pro" pitchFamily="18" charset="0"/>
              </a:rPr>
              <a:t>,0,1,0)</a:t>
            </a:r>
          </a:p>
        </p:txBody>
      </p:sp>
      <p:sp>
        <p:nvSpPr>
          <p:cNvPr id="81" name="Oval 53"/>
          <p:cNvSpPr>
            <a:spLocks noChangeArrowheads="1"/>
          </p:cNvSpPr>
          <p:nvPr/>
        </p:nvSpPr>
        <p:spPr bwMode="auto">
          <a:xfrm>
            <a:off x="1620838" y="335756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82" name="Oval 54"/>
          <p:cNvSpPr>
            <a:spLocks noChangeArrowheads="1"/>
          </p:cNvSpPr>
          <p:nvPr/>
        </p:nvSpPr>
        <p:spPr bwMode="auto">
          <a:xfrm>
            <a:off x="4500563" y="335756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83" name="Oval 55"/>
          <p:cNvSpPr>
            <a:spLocks noChangeArrowheads="1"/>
          </p:cNvSpPr>
          <p:nvPr/>
        </p:nvSpPr>
        <p:spPr bwMode="auto">
          <a:xfrm>
            <a:off x="7380288" y="335756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84" name="Text Box 56"/>
          <p:cNvSpPr txBox="1">
            <a:spLocks noChangeArrowheads="1"/>
          </p:cNvSpPr>
          <p:nvPr/>
        </p:nvSpPr>
        <p:spPr bwMode="auto">
          <a:xfrm>
            <a:off x="1470025" y="3789363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Minion Pro" pitchFamily="18" charset="0"/>
              </a:rPr>
              <a:t>–4</a:t>
            </a:r>
          </a:p>
        </p:txBody>
      </p:sp>
      <p:sp>
        <p:nvSpPr>
          <p:cNvPr id="85" name="Text Box 57"/>
          <p:cNvSpPr txBox="1">
            <a:spLocks noChangeArrowheads="1"/>
          </p:cNvSpPr>
          <p:nvPr/>
        </p:nvSpPr>
        <p:spPr bwMode="auto">
          <a:xfrm>
            <a:off x="1470025" y="4149725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Minion Pro" pitchFamily="18" charset="0"/>
              </a:rPr>
              <a:t>–5</a:t>
            </a:r>
          </a:p>
        </p:txBody>
      </p:sp>
      <p:sp>
        <p:nvSpPr>
          <p:cNvPr id="86" name="Line 58"/>
          <p:cNvSpPr>
            <a:spLocks noChangeShapeType="1"/>
          </p:cNvSpPr>
          <p:nvPr/>
        </p:nvSpPr>
        <p:spPr bwMode="auto">
          <a:xfrm>
            <a:off x="1692275" y="40782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87" name="Line 59"/>
          <p:cNvSpPr>
            <a:spLocks noChangeShapeType="1"/>
          </p:cNvSpPr>
          <p:nvPr/>
        </p:nvSpPr>
        <p:spPr bwMode="auto">
          <a:xfrm>
            <a:off x="2413000" y="40782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88" name="Line 60"/>
          <p:cNvSpPr>
            <a:spLocks noChangeShapeType="1"/>
          </p:cNvSpPr>
          <p:nvPr/>
        </p:nvSpPr>
        <p:spPr bwMode="auto">
          <a:xfrm>
            <a:off x="3132138" y="40782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89" name="Line 61"/>
          <p:cNvSpPr>
            <a:spLocks noChangeShapeType="1"/>
          </p:cNvSpPr>
          <p:nvPr/>
        </p:nvSpPr>
        <p:spPr bwMode="auto">
          <a:xfrm>
            <a:off x="3852863" y="40782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90" name="Line 62"/>
          <p:cNvSpPr>
            <a:spLocks noChangeShapeType="1"/>
          </p:cNvSpPr>
          <p:nvPr/>
        </p:nvSpPr>
        <p:spPr bwMode="auto">
          <a:xfrm>
            <a:off x="5292725" y="40782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91" name="Line 63"/>
          <p:cNvSpPr>
            <a:spLocks noChangeShapeType="1"/>
          </p:cNvSpPr>
          <p:nvPr/>
        </p:nvSpPr>
        <p:spPr bwMode="auto">
          <a:xfrm>
            <a:off x="6013450" y="40782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92" name="Line 64"/>
          <p:cNvSpPr>
            <a:spLocks noChangeShapeType="1"/>
          </p:cNvSpPr>
          <p:nvPr/>
        </p:nvSpPr>
        <p:spPr bwMode="auto">
          <a:xfrm>
            <a:off x="6804025" y="40782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93" name="Line 65"/>
          <p:cNvSpPr>
            <a:spLocks noChangeShapeType="1"/>
          </p:cNvSpPr>
          <p:nvPr/>
        </p:nvSpPr>
        <p:spPr bwMode="auto">
          <a:xfrm>
            <a:off x="4500563" y="2709863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94" name="Text Box 66"/>
          <p:cNvSpPr txBox="1">
            <a:spLocks noChangeArrowheads="1"/>
          </p:cNvSpPr>
          <p:nvPr/>
        </p:nvSpPr>
        <p:spPr bwMode="auto">
          <a:xfrm>
            <a:off x="4213225" y="2493963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Minion Pro" pitchFamily="18" charset="0"/>
              </a:rPr>
              <a:t>2</a:t>
            </a:r>
          </a:p>
        </p:txBody>
      </p:sp>
      <p:sp>
        <p:nvSpPr>
          <p:cNvPr id="95" name="Text Box 67"/>
          <p:cNvSpPr txBox="1">
            <a:spLocks noChangeArrowheads="1"/>
          </p:cNvSpPr>
          <p:nvPr/>
        </p:nvSpPr>
        <p:spPr bwMode="auto">
          <a:xfrm>
            <a:off x="4621213" y="2493963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Minion Pro" pitchFamily="18" charset="0"/>
              </a:rPr>
              <a:t>2</a:t>
            </a:r>
          </a:p>
        </p:txBody>
      </p:sp>
      <p:sp>
        <p:nvSpPr>
          <p:cNvPr id="96" name="Line 68"/>
          <p:cNvSpPr>
            <a:spLocks noChangeShapeType="1"/>
          </p:cNvSpPr>
          <p:nvPr/>
        </p:nvSpPr>
        <p:spPr bwMode="auto">
          <a:xfrm flipH="1">
            <a:off x="4716463" y="2781300"/>
            <a:ext cx="504825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97" name="Line 69"/>
          <p:cNvSpPr>
            <a:spLocks noChangeShapeType="1"/>
          </p:cNvSpPr>
          <p:nvPr/>
        </p:nvSpPr>
        <p:spPr bwMode="auto">
          <a:xfrm>
            <a:off x="1692275" y="2997200"/>
            <a:ext cx="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98" name="Text Box 70"/>
          <p:cNvSpPr txBox="1">
            <a:spLocks noChangeArrowheads="1"/>
          </p:cNvSpPr>
          <p:nvPr/>
        </p:nvSpPr>
        <p:spPr bwMode="auto">
          <a:xfrm>
            <a:off x="6732588" y="2349500"/>
            <a:ext cx="12666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tabLst>
                <a:tab pos="266700" algn="l"/>
                <a:tab pos="6286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266700" algn="l"/>
                <a:tab pos="6286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266700" algn="l"/>
                <a:tab pos="6286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266700" algn="l"/>
                <a:tab pos="6286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266700" algn="l"/>
                <a:tab pos="6286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66700" algn="l"/>
                <a:tab pos="6286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66700" algn="l"/>
                <a:tab pos="6286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66700" algn="l"/>
                <a:tab pos="6286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66700" algn="l"/>
                <a:tab pos="6286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tabLst/>
            </a:pPr>
            <a:r>
              <a:rPr lang="en-US" b="1" dirty="0">
                <a:latin typeface="Minion Pro" pitchFamily="18" charset="0"/>
              </a:rPr>
              <a:t> S(0,4,1,0)</a:t>
            </a:r>
          </a:p>
          <a:p>
            <a:pPr>
              <a:tabLst/>
            </a:pPr>
            <a:r>
              <a:rPr lang="en-US" b="1" dirty="0">
                <a:latin typeface="Minion Pro" pitchFamily="18" charset="0"/>
              </a:rPr>
              <a:t>S</a:t>
            </a:r>
            <a:r>
              <a:rPr lang="en-US" dirty="0"/>
              <a:t>'</a:t>
            </a:r>
            <a:r>
              <a:rPr lang="en-US" b="1" dirty="0">
                <a:latin typeface="Minion Pro" pitchFamily="18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Minion Pro" pitchFamily="18" charset="0"/>
              </a:rPr>
              <a:t>–3</a:t>
            </a:r>
            <a:r>
              <a:rPr lang="en-US" b="1" dirty="0">
                <a:latin typeface="Minion Pro" pitchFamily="18" charset="0"/>
              </a:rPr>
              <a:t>,5,1,0)</a:t>
            </a:r>
          </a:p>
        </p:txBody>
      </p:sp>
      <p:sp>
        <p:nvSpPr>
          <p:cNvPr id="99" name="Line 71"/>
          <p:cNvSpPr>
            <a:spLocks noChangeShapeType="1"/>
          </p:cNvSpPr>
          <p:nvPr/>
        </p:nvSpPr>
        <p:spPr bwMode="auto">
          <a:xfrm>
            <a:off x="7453313" y="2997200"/>
            <a:ext cx="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100" name="Text Box 73"/>
          <p:cNvSpPr txBox="1">
            <a:spLocks noChangeArrowheads="1"/>
          </p:cNvSpPr>
          <p:nvPr/>
        </p:nvSpPr>
        <p:spPr bwMode="auto">
          <a:xfrm>
            <a:off x="2909888" y="3789363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Minion Pro" pitchFamily="18" charset="0"/>
              </a:rPr>
              <a:t>–2</a:t>
            </a:r>
          </a:p>
        </p:txBody>
      </p:sp>
      <p:sp>
        <p:nvSpPr>
          <p:cNvPr id="101" name="Text Box 74"/>
          <p:cNvSpPr txBox="1">
            <a:spLocks noChangeArrowheads="1"/>
          </p:cNvSpPr>
          <p:nvPr/>
        </p:nvSpPr>
        <p:spPr bwMode="auto">
          <a:xfrm>
            <a:off x="2771775" y="4149725"/>
            <a:ext cx="5886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Minion Pro" pitchFamily="18" charset="0"/>
              </a:rPr>
              <a:t>–2,5</a:t>
            </a:r>
          </a:p>
        </p:txBody>
      </p:sp>
      <p:sp>
        <p:nvSpPr>
          <p:cNvPr id="102" name="Text Box 75"/>
          <p:cNvSpPr txBox="1">
            <a:spLocks noChangeArrowheads="1"/>
          </p:cNvSpPr>
          <p:nvPr/>
        </p:nvSpPr>
        <p:spPr bwMode="auto">
          <a:xfrm>
            <a:off x="5845175" y="3783013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Minion Pro" pitchFamily="18" charset="0"/>
              </a:rPr>
              <a:t>2</a:t>
            </a:r>
          </a:p>
        </p:txBody>
      </p:sp>
      <p:sp>
        <p:nvSpPr>
          <p:cNvPr id="103" name="Text Box 76"/>
          <p:cNvSpPr txBox="1">
            <a:spLocks noChangeArrowheads="1"/>
          </p:cNvSpPr>
          <p:nvPr/>
        </p:nvSpPr>
        <p:spPr bwMode="auto">
          <a:xfrm>
            <a:off x="5797550" y="4143375"/>
            <a:ext cx="4732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Minion Pro" pitchFamily="18" charset="0"/>
              </a:rPr>
              <a:t>2,5</a:t>
            </a:r>
          </a:p>
        </p:txBody>
      </p:sp>
      <p:sp>
        <p:nvSpPr>
          <p:cNvPr id="104" name="Text Box 37"/>
          <p:cNvSpPr txBox="1">
            <a:spLocks noChangeArrowheads="1"/>
          </p:cNvSpPr>
          <p:nvPr/>
        </p:nvSpPr>
        <p:spPr bwMode="auto">
          <a:xfrm>
            <a:off x="5124946" y="3782368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Minion Pro" pitchFamily="18" charset="0"/>
              </a:rPr>
              <a:t>1</a:t>
            </a:r>
          </a:p>
        </p:txBody>
      </p:sp>
      <p:sp>
        <p:nvSpPr>
          <p:cNvPr id="105" name="Text Box 76"/>
          <p:cNvSpPr txBox="1">
            <a:spLocks noChangeArrowheads="1"/>
          </p:cNvSpPr>
          <p:nvPr/>
        </p:nvSpPr>
        <p:spPr bwMode="auto">
          <a:xfrm>
            <a:off x="5004048" y="4149080"/>
            <a:ext cx="5886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b="1" dirty="0">
                <a:solidFill>
                  <a:srgbClr val="FF0000"/>
                </a:solidFill>
                <a:latin typeface="Minion Pro" pitchFamily="18" charset="0"/>
              </a:rPr>
              <a:t>1,25</a:t>
            </a:r>
            <a:endParaRPr lang="en-US" b="1" dirty="0">
              <a:solidFill>
                <a:srgbClr val="FF0000"/>
              </a:solidFill>
              <a:latin typeface="Minio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797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661B91-307B-45E8-A122-53E6549AA77A}" type="slidenum">
              <a:rPr lang="nl-NL" smtClean="0"/>
              <a:pPr/>
              <a:t>7</a:t>
            </a:fld>
            <a:endParaRPr lang="nl-NL" dirty="0"/>
          </a:p>
        </p:txBody>
      </p:sp>
      <p:sp>
        <p:nvSpPr>
          <p:cNvPr id="31" name="Rectangle 14"/>
          <p:cNvSpPr>
            <a:spLocks noChangeArrowheads="1"/>
          </p:cNvSpPr>
          <p:nvPr/>
        </p:nvSpPr>
        <p:spPr bwMode="auto">
          <a:xfrm>
            <a:off x="457200" y="274638"/>
            <a:ext cx="8229600" cy="633412"/>
          </a:xfrm>
          <a:prstGeom prst="rect">
            <a:avLst/>
          </a:prstGeom>
          <a:solidFill>
            <a:schemeClr val="accent4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nl-NL" sz="4000" dirty="0">
              <a:solidFill>
                <a:schemeClr val="tx2"/>
              </a:solidFill>
            </a:endParaRPr>
          </a:p>
        </p:txBody>
      </p:sp>
      <p:sp>
        <p:nvSpPr>
          <p:cNvPr id="62467" name="Text Box 8"/>
          <p:cNvSpPr txBox="1">
            <a:spLocks noChangeArrowheads="1"/>
          </p:cNvSpPr>
          <p:nvPr/>
        </p:nvSpPr>
        <p:spPr bwMode="auto">
          <a:xfrm>
            <a:off x="500063" y="404813"/>
            <a:ext cx="8143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2000" dirty="0">
                <a:solidFill>
                  <a:schemeClr val="bg1"/>
                </a:solidFill>
              </a:rPr>
              <a:t>Hoe toepasbaar is de Lorentz transformatie?</a:t>
            </a:r>
            <a:r>
              <a:rPr lang="nl-NL" sz="2000" dirty="0">
                <a:solidFill>
                  <a:schemeClr val="bg1"/>
                </a:solidFill>
                <a:latin typeface="+mj-lt"/>
              </a:rPr>
              <a:t>  </a:t>
            </a:r>
          </a:p>
        </p:txBody>
      </p:sp>
      <p:sp>
        <p:nvSpPr>
          <p:cNvPr id="2" name="Tekstvak 1"/>
          <p:cNvSpPr txBox="1"/>
          <p:nvPr/>
        </p:nvSpPr>
        <p:spPr>
          <a:xfrm>
            <a:off x="683568" y="4835904"/>
            <a:ext cx="79603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Tijddilatatie in de </a:t>
            </a:r>
            <a:r>
              <a:rPr lang="nl-NL" b="1" i="1" dirty="0"/>
              <a:t>oorsprong</a:t>
            </a:r>
            <a:r>
              <a:rPr lang="nl-NL" b="1" dirty="0"/>
              <a:t> van S' is bewezen: levensduur muonen, Hafele-Keating en het relativistische Doppler Effect van </a:t>
            </a:r>
            <a:r>
              <a:rPr lang="nl-NL" b="1" dirty="0" smtClean="0"/>
              <a:t>satellieten.</a:t>
            </a:r>
          </a:p>
          <a:p>
            <a:endParaRPr lang="nl-NL" b="1" dirty="0"/>
          </a:p>
          <a:p>
            <a:r>
              <a:rPr lang="nl-NL" b="1" dirty="0" smtClean="0"/>
              <a:t>In </a:t>
            </a:r>
            <a:r>
              <a:rPr lang="nl-NL" b="1" dirty="0"/>
              <a:t>de </a:t>
            </a:r>
            <a:r>
              <a:rPr lang="nl-NL" b="1" i="1" dirty="0"/>
              <a:t>oorsprong</a:t>
            </a:r>
            <a:r>
              <a:rPr lang="nl-NL" b="1" dirty="0"/>
              <a:t> van S' zit een </a:t>
            </a:r>
            <a:r>
              <a:rPr lang="nl-NL" b="1" i="1" dirty="0"/>
              <a:t>propere waarnemer </a:t>
            </a:r>
            <a:r>
              <a:rPr lang="nl-NL" b="1" dirty="0"/>
              <a:t>met een propere </a:t>
            </a:r>
            <a:r>
              <a:rPr lang="nl-NL" b="1" dirty="0" smtClean="0"/>
              <a:t>klok, de basis van een proper kadertje binnen Noether kader S</a:t>
            </a:r>
            <a:endParaRPr lang="nl-NL" b="1" dirty="0"/>
          </a:p>
        </p:txBody>
      </p:sp>
      <p:sp>
        <p:nvSpPr>
          <p:cNvPr id="40" name="Text Box 37"/>
          <p:cNvSpPr txBox="1">
            <a:spLocks noChangeArrowheads="1"/>
          </p:cNvSpPr>
          <p:nvPr/>
        </p:nvSpPr>
        <p:spPr bwMode="auto">
          <a:xfrm>
            <a:off x="4213225" y="3214688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Minion Pro" pitchFamily="18" charset="0"/>
              </a:rPr>
              <a:t>1</a:t>
            </a:r>
          </a:p>
        </p:txBody>
      </p:sp>
      <p:sp>
        <p:nvSpPr>
          <p:cNvPr id="41" name="Text Box 38"/>
          <p:cNvSpPr txBox="1">
            <a:spLocks noChangeArrowheads="1"/>
          </p:cNvSpPr>
          <p:nvPr/>
        </p:nvSpPr>
        <p:spPr bwMode="auto">
          <a:xfrm>
            <a:off x="4621213" y="3214688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Minion Pro" pitchFamily="18" charset="0"/>
              </a:rPr>
              <a:t>1</a:t>
            </a:r>
          </a:p>
        </p:txBody>
      </p:sp>
      <p:sp>
        <p:nvSpPr>
          <p:cNvPr id="43" name="Text Box 39"/>
          <p:cNvSpPr txBox="1">
            <a:spLocks noChangeArrowheads="1"/>
          </p:cNvSpPr>
          <p:nvPr/>
        </p:nvSpPr>
        <p:spPr bwMode="auto">
          <a:xfrm>
            <a:off x="7308850" y="3789363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Minion Pro" pitchFamily="18" charset="0"/>
              </a:rPr>
              <a:t>4</a:t>
            </a:r>
          </a:p>
        </p:txBody>
      </p:sp>
      <p:sp>
        <p:nvSpPr>
          <p:cNvPr id="44" name="Text Box 40"/>
          <p:cNvSpPr txBox="1">
            <a:spLocks noChangeArrowheads="1"/>
          </p:cNvSpPr>
          <p:nvPr/>
        </p:nvSpPr>
        <p:spPr bwMode="auto">
          <a:xfrm>
            <a:off x="7308850" y="4149725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Minion Pro" pitchFamily="18" charset="0"/>
              </a:rPr>
              <a:t>5</a:t>
            </a:r>
          </a:p>
        </p:txBody>
      </p:sp>
      <p:sp>
        <p:nvSpPr>
          <p:cNvPr id="46" name="Line 41"/>
          <p:cNvSpPr>
            <a:spLocks noChangeShapeType="1"/>
          </p:cNvSpPr>
          <p:nvPr/>
        </p:nvSpPr>
        <p:spPr bwMode="auto">
          <a:xfrm>
            <a:off x="7453313" y="40782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48" name="Line 42"/>
          <p:cNvSpPr>
            <a:spLocks noChangeShapeType="1"/>
          </p:cNvSpPr>
          <p:nvPr/>
        </p:nvSpPr>
        <p:spPr bwMode="auto">
          <a:xfrm>
            <a:off x="971550" y="4149725"/>
            <a:ext cx="7200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54" name="Line 43"/>
          <p:cNvSpPr>
            <a:spLocks noChangeShapeType="1"/>
          </p:cNvSpPr>
          <p:nvPr/>
        </p:nvSpPr>
        <p:spPr bwMode="auto">
          <a:xfrm>
            <a:off x="4573588" y="1943544"/>
            <a:ext cx="0" cy="25697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56" name="Line 44"/>
          <p:cNvSpPr>
            <a:spLocks noChangeShapeType="1"/>
          </p:cNvSpPr>
          <p:nvPr/>
        </p:nvSpPr>
        <p:spPr bwMode="auto">
          <a:xfrm>
            <a:off x="4572000" y="4151313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66" name="Text Box 45"/>
          <p:cNvSpPr txBox="1">
            <a:spLocks noChangeArrowheads="1"/>
          </p:cNvSpPr>
          <p:nvPr/>
        </p:nvSpPr>
        <p:spPr bwMode="auto">
          <a:xfrm>
            <a:off x="3989789" y="1943544"/>
            <a:ext cx="58221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Minion Pro" pitchFamily="18" charset="0"/>
              </a:rPr>
              <a:t>y-as</a:t>
            </a:r>
          </a:p>
        </p:txBody>
      </p:sp>
      <p:sp>
        <p:nvSpPr>
          <p:cNvPr id="72" name="Text Box 46"/>
          <p:cNvSpPr txBox="1">
            <a:spLocks noChangeArrowheads="1"/>
          </p:cNvSpPr>
          <p:nvPr/>
        </p:nvSpPr>
        <p:spPr bwMode="auto">
          <a:xfrm>
            <a:off x="4572000" y="1943544"/>
            <a:ext cx="6254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Minion Pro" pitchFamily="18" charset="0"/>
              </a:rPr>
              <a:t>y</a:t>
            </a:r>
            <a:r>
              <a:rPr lang="en-US" dirty="0"/>
              <a:t>'</a:t>
            </a:r>
            <a:r>
              <a:rPr lang="en-US" b="1" dirty="0">
                <a:latin typeface="Minion Pro" pitchFamily="18" charset="0"/>
              </a:rPr>
              <a:t>-as</a:t>
            </a:r>
          </a:p>
        </p:txBody>
      </p:sp>
      <p:sp>
        <p:nvSpPr>
          <p:cNvPr id="74" name="Text Box 47"/>
          <p:cNvSpPr txBox="1">
            <a:spLocks noChangeArrowheads="1"/>
          </p:cNvSpPr>
          <p:nvPr/>
        </p:nvSpPr>
        <p:spPr bwMode="auto">
          <a:xfrm>
            <a:off x="7740650" y="3789363"/>
            <a:ext cx="9476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 smtClean="0">
                <a:latin typeface="Minion Pro" pitchFamily="18" charset="0"/>
              </a:rPr>
              <a:t>x-as [ls]</a:t>
            </a:r>
            <a:endParaRPr lang="en-US" b="1" dirty="0">
              <a:latin typeface="Minion Pro" pitchFamily="18" charset="0"/>
            </a:endParaRPr>
          </a:p>
        </p:txBody>
      </p:sp>
      <p:sp>
        <p:nvSpPr>
          <p:cNvPr id="76" name="Text Box 48"/>
          <p:cNvSpPr txBox="1">
            <a:spLocks noChangeArrowheads="1"/>
          </p:cNvSpPr>
          <p:nvPr/>
        </p:nvSpPr>
        <p:spPr bwMode="auto">
          <a:xfrm>
            <a:off x="7740650" y="4149725"/>
            <a:ext cx="99097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Minion Pro" pitchFamily="18" charset="0"/>
              </a:rPr>
              <a:t>x</a:t>
            </a:r>
            <a:r>
              <a:rPr lang="en-US" dirty="0"/>
              <a:t>'</a:t>
            </a:r>
            <a:r>
              <a:rPr lang="en-US" b="1" dirty="0">
                <a:latin typeface="Minion Pro" pitchFamily="18" charset="0"/>
              </a:rPr>
              <a:t>-</a:t>
            </a:r>
            <a:r>
              <a:rPr lang="en-US" b="1" dirty="0" smtClean="0">
                <a:latin typeface="Minion Pro" pitchFamily="18" charset="0"/>
              </a:rPr>
              <a:t>as [ls]</a:t>
            </a:r>
            <a:endParaRPr lang="en-US" b="1" dirty="0">
              <a:latin typeface="Minion Pro" pitchFamily="18" charset="0"/>
            </a:endParaRPr>
          </a:p>
        </p:txBody>
      </p:sp>
      <p:sp>
        <p:nvSpPr>
          <p:cNvPr id="77" name="Text Box 49"/>
          <p:cNvSpPr txBox="1">
            <a:spLocks noChangeArrowheads="1"/>
          </p:cNvSpPr>
          <p:nvPr/>
        </p:nvSpPr>
        <p:spPr bwMode="auto">
          <a:xfrm>
            <a:off x="4572000" y="3792538"/>
            <a:ext cx="3016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Minion Pro" pitchFamily="18" charset="0"/>
              </a:rPr>
              <a:t>S</a:t>
            </a:r>
          </a:p>
        </p:txBody>
      </p:sp>
      <p:sp>
        <p:nvSpPr>
          <p:cNvPr id="78" name="Text Box 50"/>
          <p:cNvSpPr txBox="1">
            <a:spLocks noChangeArrowheads="1"/>
          </p:cNvSpPr>
          <p:nvPr/>
        </p:nvSpPr>
        <p:spPr bwMode="auto">
          <a:xfrm>
            <a:off x="4572000" y="4151313"/>
            <a:ext cx="35317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Minion Pro" pitchFamily="18" charset="0"/>
              </a:rPr>
              <a:t>S</a:t>
            </a:r>
            <a:r>
              <a:rPr lang="en-US" dirty="0"/>
              <a:t>'</a:t>
            </a:r>
            <a:endParaRPr lang="en-US" b="1" dirty="0">
              <a:latin typeface="Minion Pro" pitchFamily="18" charset="0"/>
            </a:endParaRPr>
          </a:p>
        </p:txBody>
      </p:sp>
      <p:sp>
        <p:nvSpPr>
          <p:cNvPr id="80" name="Text Box 52"/>
          <p:cNvSpPr txBox="1">
            <a:spLocks noChangeArrowheads="1"/>
          </p:cNvSpPr>
          <p:nvPr/>
        </p:nvSpPr>
        <p:spPr bwMode="auto">
          <a:xfrm>
            <a:off x="2699792" y="2852936"/>
            <a:ext cx="1242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1">
                <a:latin typeface="Minion Pro"/>
              </a:rPr>
              <a:t> </a:t>
            </a:r>
            <a:r>
              <a:rPr lang="en-US" b="1" smtClean="0">
                <a:latin typeface="Minion Pro"/>
              </a:rPr>
              <a:t>S(t,v.t,0,0</a:t>
            </a:r>
            <a:r>
              <a:rPr lang="en-US" b="1" dirty="0">
                <a:latin typeface="Minion Pro"/>
              </a:rPr>
              <a:t>)</a:t>
            </a:r>
          </a:p>
          <a:p>
            <a:r>
              <a:rPr lang="en-US" b="1" dirty="0">
                <a:latin typeface="Minion Pro"/>
              </a:rPr>
              <a:t> S</a:t>
            </a:r>
            <a:r>
              <a:rPr lang="en-US" dirty="0">
                <a:latin typeface="Minion Pro"/>
              </a:rPr>
              <a:t>'</a:t>
            </a:r>
            <a:r>
              <a:rPr lang="en-US" b="1" dirty="0">
                <a:latin typeface="Minion Pro"/>
              </a:rPr>
              <a:t>(t',0,0,0)</a:t>
            </a:r>
          </a:p>
        </p:txBody>
      </p:sp>
      <p:sp>
        <p:nvSpPr>
          <p:cNvPr id="82" name="Oval 54"/>
          <p:cNvSpPr>
            <a:spLocks noChangeArrowheads="1"/>
          </p:cNvSpPr>
          <p:nvPr/>
        </p:nvSpPr>
        <p:spPr bwMode="auto">
          <a:xfrm>
            <a:off x="4500563" y="335756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84" name="Text Box 56"/>
          <p:cNvSpPr txBox="1">
            <a:spLocks noChangeArrowheads="1"/>
          </p:cNvSpPr>
          <p:nvPr/>
        </p:nvSpPr>
        <p:spPr bwMode="auto">
          <a:xfrm>
            <a:off x="1470025" y="3789363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Minion Pro" pitchFamily="18" charset="0"/>
              </a:rPr>
              <a:t>–4</a:t>
            </a:r>
          </a:p>
        </p:txBody>
      </p:sp>
      <p:sp>
        <p:nvSpPr>
          <p:cNvPr id="85" name="Text Box 57"/>
          <p:cNvSpPr txBox="1">
            <a:spLocks noChangeArrowheads="1"/>
          </p:cNvSpPr>
          <p:nvPr/>
        </p:nvSpPr>
        <p:spPr bwMode="auto">
          <a:xfrm>
            <a:off x="1470025" y="4149725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Minion Pro" pitchFamily="18" charset="0"/>
              </a:rPr>
              <a:t>–5</a:t>
            </a:r>
          </a:p>
        </p:txBody>
      </p:sp>
      <p:sp>
        <p:nvSpPr>
          <p:cNvPr id="86" name="Line 58"/>
          <p:cNvSpPr>
            <a:spLocks noChangeShapeType="1"/>
          </p:cNvSpPr>
          <p:nvPr/>
        </p:nvSpPr>
        <p:spPr bwMode="auto">
          <a:xfrm>
            <a:off x="1692275" y="40782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87" name="Line 59"/>
          <p:cNvSpPr>
            <a:spLocks noChangeShapeType="1"/>
          </p:cNvSpPr>
          <p:nvPr/>
        </p:nvSpPr>
        <p:spPr bwMode="auto">
          <a:xfrm>
            <a:off x="2413000" y="40782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88" name="Line 60"/>
          <p:cNvSpPr>
            <a:spLocks noChangeShapeType="1"/>
          </p:cNvSpPr>
          <p:nvPr/>
        </p:nvSpPr>
        <p:spPr bwMode="auto">
          <a:xfrm>
            <a:off x="3132138" y="40782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89" name="Line 61"/>
          <p:cNvSpPr>
            <a:spLocks noChangeShapeType="1"/>
          </p:cNvSpPr>
          <p:nvPr/>
        </p:nvSpPr>
        <p:spPr bwMode="auto">
          <a:xfrm>
            <a:off x="3852863" y="40782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90" name="Line 62"/>
          <p:cNvSpPr>
            <a:spLocks noChangeShapeType="1"/>
          </p:cNvSpPr>
          <p:nvPr/>
        </p:nvSpPr>
        <p:spPr bwMode="auto">
          <a:xfrm>
            <a:off x="5292725" y="40782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91" name="Line 63"/>
          <p:cNvSpPr>
            <a:spLocks noChangeShapeType="1"/>
          </p:cNvSpPr>
          <p:nvPr/>
        </p:nvSpPr>
        <p:spPr bwMode="auto">
          <a:xfrm>
            <a:off x="6013450" y="40782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92" name="Line 64"/>
          <p:cNvSpPr>
            <a:spLocks noChangeShapeType="1"/>
          </p:cNvSpPr>
          <p:nvPr/>
        </p:nvSpPr>
        <p:spPr bwMode="auto">
          <a:xfrm>
            <a:off x="6804025" y="40782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93" name="Line 65"/>
          <p:cNvSpPr>
            <a:spLocks noChangeShapeType="1"/>
          </p:cNvSpPr>
          <p:nvPr/>
        </p:nvSpPr>
        <p:spPr bwMode="auto">
          <a:xfrm>
            <a:off x="4500563" y="2709863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94" name="Text Box 66"/>
          <p:cNvSpPr txBox="1">
            <a:spLocks noChangeArrowheads="1"/>
          </p:cNvSpPr>
          <p:nvPr/>
        </p:nvSpPr>
        <p:spPr bwMode="auto">
          <a:xfrm>
            <a:off x="4213225" y="2493963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Minion Pro" pitchFamily="18" charset="0"/>
              </a:rPr>
              <a:t>2</a:t>
            </a:r>
          </a:p>
        </p:txBody>
      </p:sp>
      <p:sp>
        <p:nvSpPr>
          <p:cNvPr id="95" name="Text Box 67"/>
          <p:cNvSpPr txBox="1">
            <a:spLocks noChangeArrowheads="1"/>
          </p:cNvSpPr>
          <p:nvPr/>
        </p:nvSpPr>
        <p:spPr bwMode="auto">
          <a:xfrm>
            <a:off x="4621213" y="2493963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Minion Pro" pitchFamily="18" charset="0"/>
              </a:rPr>
              <a:t>2</a:t>
            </a:r>
          </a:p>
        </p:txBody>
      </p:sp>
      <p:sp>
        <p:nvSpPr>
          <p:cNvPr id="96" name="Line 68"/>
          <p:cNvSpPr>
            <a:spLocks noChangeShapeType="1"/>
          </p:cNvSpPr>
          <p:nvPr/>
        </p:nvSpPr>
        <p:spPr bwMode="auto">
          <a:xfrm>
            <a:off x="3722647" y="3537327"/>
            <a:ext cx="806072" cy="5778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  <p:sp>
        <p:nvSpPr>
          <p:cNvPr id="100" name="Text Box 73"/>
          <p:cNvSpPr txBox="1">
            <a:spLocks noChangeArrowheads="1"/>
          </p:cNvSpPr>
          <p:nvPr/>
        </p:nvSpPr>
        <p:spPr bwMode="auto">
          <a:xfrm>
            <a:off x="2909888" y="3789363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Minion Pro" pitchFamily="18" charset="0"/>
              </a:rPr>
              <a:t>–2</a:t>
            </a:r>
          </a:p>
        </p:txBody>
      </p:sp>
      <p:sp>
        <p:nvSpPr>
          <p:cNvPr id="101" name="Text Box 74"/>
          <p:cNvSpPr txBox="1">
            <a:spLocks noChangeArrowheads="1"/>
          </p:cNvSpPr>
          <p:nvPr/>
        </p:nvSpPr>
        <p:spPr bwMode="auto">
          <a:xfrm>
            <a:off x="2771775" y="4149725"/>
            <a:ext cx="5886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Minion Pro" pitchFamily="18" charset="0"/>
              </a:rPr>
              <a:t>–2,5</a:t>
            </a:r>
          </a:p>
        </p:txBody>
      </p:sp>
      <p:sp>
        <p:nvSpPr>
          <p:cNvPr id="102" name="Text Box 75"/>
          <p:cNvSpPr txBox="1">
            <a:spLocks noChangeArrowheads="1"/>
          </p:cNvSpPr>
          <p:nvPr/>
        </p:nvSpPr>
        <p:spPr bwMode="auto">
          <a:xfrm>
            <a:off x="5845175" y="3783013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Minion Pro" pitchFamily="18" charset="0"/>
              </a:rPr>
              <a:t>2</a:t>
            </a:r>
          </a:p>
        </p:txBody>
      </p:sp>
      <p:sp>
        <p:nvSpPr>
          <p:cNvPr id="103" name="Text Box 76"/>
          <p:cNvSpPr txBox="1">
            <a:spLocks noChangeArrowheads="1"/>
          </p:cNvSpPr>
          <p:nvPr/>
        </p:nvSpPr>
        <p:spPr bwMode="auto">
          <a:xfrm>
            <a:off x="5797550" y="4143375"/>
            <a:ext cx="4732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Minion Pro" pitchFamily="18" charset="0"/>
              </a:rPr>
              <a:t>2,5</a:t>
            </a:r>
          </a:p>
        </p:txBody>
      </p:sp>
      <p:sp>
        <p:nvSpPr>
          <p:cNvPr id="104" name="Text Box 37"/>
          <p:cNvSpPr txBox="1">
            <a:spLocks noChangeArrowheads="1"/>
          </p:cNvSpPr>
          <p:nvPr/>
        </p:nvSpPr>
        <p:spPr bwMode="auto">
          <a:xfrm>
            <a:off x="5124946" y="3782368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Minion Pro" pitchFamily="18" charset="0"/>
              </a:rPr>
              <a:t>1</a:t>
            </a:r>
          </a:p>
        </p:txBody>
      </p:sp>
      <p:sp>
        <p:nvSpPr>
          <p:cNvPr id="105" name="Text Box 76"/>
          <p:cNvSpPr txBox="1">
            <a:spLocks noChangeArrowheads="1"/>
          </p:cNvSpPr>
          <p:nvPr/>
        </p:nvSpPr>
        <p:spPr bwMode="auto">
          <a:xfrm>
            <a:off x="5004048" y="4149080"/>
            <a:ext cx="5886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b="1" dirty="0">
                <a:solidFill>
                  <a:srgbClr val="FF0000"/>
                </a:solidFill>
                <a:latin typeface="Minion Pro" pitchFamily="18" charset="0"/>
              </a:rPr>
              <a:t>1,25</a:t>
            </a:r>
            <a:endParaRPr lang="en-US" b="1" dirty="0">
              <a:solidFill>
                <a:srgbClr val="FF0000"/>
              </a:solidFill>
              <a:latin typeface="Minion Pro" pitchFamily="18" charset="0"/>
            </a:endParaRPr>
          </a:p>
        </p:txBody>
      </p:sp>
      <p:sp>
        <p:nvSpPr>
          <p:cNvPr id="49" name="Text Box 52"/>
          <p:cNvSpPr txBox="1">
            <a:spLocks noChangeArrowheads="1"/>
          </p:cNvSpPr>
          <p:nvPr/>
        </p:nvSpPr>
        <p:spPr bwMode="auto">
          <a:xfrm>
            <a:off x="826018" y="1698877"/>
            <a:ext cx="189218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1" dirty="0">
                <a:latin typeface="Minion Pro"/>
              </a:rPr>
              <a:t> t'	= t /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endParaRPr lang="nl-NL" b="1" dirty="0">
              <a:latin typeface="Minion Pro"/>
              <a:cs typeface="Times New Roman" panose="02020603050405020304" pitchFamily="18" charset="0"/>
            </a:endParaRPr>
          </a:p>
          <a:p>
            <a:pPr>
              <a:tabLst>
                <a:tab pos="271463" algn="l"/>
              </a:tabLst>
            </a:pPr>
            <a:r>
              <a:rPr lang="en-US" b="1" dirty="0">
                <a:latin typeface="Minion Pro"/>
              </a:rPr>
              <a:t>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nl-NL" b="1" dirty="0">
                <a:latin typeface="Minion Pro"/>
                <a:cs typeface="Times New Roman" panose="02020603050405020304" pitchFamily="18" charset="0"/>
              </a:rPr>
              <a:t>	= (1 – v</a:t>
            </a:r>
            <a:r>
              <a:rPr lang="nl-NL" b="1" baseline="30000" dirty="0">
                <a:latin typeface="Minion Pro"/>
                <a:cs typeface="Times New Roman" panose="02020603050405020304" pitchFamily="18" charset="0"/>
              </a:rPr>
              <a:t>2</a:t>
            </a:r>
            <a:r>
              <a:rPr lang="nl-NL" b="1" dirty="0">
                <a:latin typeface="Minion Pro"/>
                <a:cs typeface="Times New Roman" panose="02020603050405020304" pitchFamily="18" charset="0"/>
              </a:rPr>
              <a:t> / c</a:t>
            </a:r>
            <a:r>
              <a:rPr lang="nl-NL" b="1" baseline="30000" dirty="0">
                <a:latin typeface="Minion Pro"/>
                <a:cs typeface="Times New Roman" panose="02020603050405020304" pitchFamily="18" charset="0"/>
              </a:rPr>
              <a:t>2</a:t>
            </a:r>
            <a:r>
              <a:rPr lang="nl-NL" b="1" dirty="0">
                <a:latin typeface="Minion Pro"/>
                <a:cs typeface="Times New Roman" panose="02020603050405020304" pitchFamily="18" charset="0"/>
              </a:rPr>
              <a:t>)</a:t>
            </a:r>
            <a:r>
              <a:rPr lang="nl-NL" b="1" baseline="30000" dirty="0">
                <a:latin typeface="Minion Pro"/>
                <a:cs typeface="Times New Roman" panose="02020603050405020304" pitchFamily="18" charset="0"/>
              </a:rPr>
              <a:t>–½</a:t>
            </a:r>
            <a:endParaRPr lang="en-US" b="1" baseline="30000" dirty="0">
              <a:latin typeface="Minion Pro"/>
            </a:endParaRPr>
          </a:p>
        </p:txBody>
      </p:sp>
      <p:sp>
        <p:nvSpPr>
          <p:cNvPr id="50" name="Line 68"/>
          <p:cNvSpPr>
            <a:spLocks noChangeShapeType="1"/>
          </p:cNvSpPr>
          <p:nvPr/>
        </p:nvSpPr>
        <p:spPr bwMode="auto">
          <a:xfrm>
            <a:off x="2026966" y="2317280"/>
            <a:ext cx="806072" cy="5778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b="1" dirty="0">
              <a:latin typeface="Minio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915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661B91-307B-45E8-A122-53E6549AA77A}" type="slidenum">
              <a:rPr lang="nl-NL" smtClean="0"/>
              <a:pPr/>
              <a:t>8</a:t>
            </a:fld>
            <a:endParaRPr lang="nl-NL" dirty="0"/>
          </a:p>
        </p:txBody>
      </p:sp>
      <p:sp>
        <p:nvSpPr>
          <p:cNvPr id="31" name="Rectangle 14"/>
          <p:cNvSpPr>
            <a:spLocks noChangeArrowheads="1"/>
          </p:cNvSpPr>
          <p:nvPr/>
        </p:nvSpPr>
        <p:spPr bwMode="auto">
          <a:xfrm>
            <a:off x="457200" y="274638"/>
            <a:ext cx="8229600" cy="633412"/>
          </a:xfrm>
          <a:prstGeom prst="rect">
            <a:avLst/>
          </a:prstGeom>
          <a:solidFill>
            <a:schemeClr val="accent4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nl-NL" sz="4000" dirty="0">
              <a:solidFill>
                <a:schemeClr val="tx2"/>
              </a:solidFill>
            </a:endParaRPr>
          </a:p>
        </p:txBody>
      </p:sp>
      <p:sp>
        <p:nvSpPr>
          <p:cNvPr id="62467" name="Text Box 8"/>
          <p:cNvSpPr txBox="1">
            <a:spLocks noChangeArrowheads="1"/>
          </p:cNvSpPr>
          <p:nvPr/>
        </p:nvSpPr>
        <p:spPr bwMode="auto">
          <a:xfrm>
            <a:off x="500063" y="404813"/>
            <a:ext cx="8143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2000" i="1" dirty="0">
                <a:solidFill>
                  <a:schemeClr val="bg1"/>
                </a:solidFill>
                <a:latin typeface="+mj-lt"/>
              </a:rPr>
              <a:t>Gelijkwaardige referentiekaders?</a:t>
            </a:r>
          </a:p>
        </p:txBody>
      </p:sp>
      <p:sp>
        <p:nvSpPr>
          <p:cNvPr id="50" name="Rectangle 63"/>
          <p:cNvSpPr>
            <a:spLocks noChangeArrowheads="1"/>
          </p:cNvSpPr>
          <p:nvPr/>
        </p:nvSpPr>
        <p:spPr bwMode="auto">
          <a:xfrm>
            <a:off x="251520" y="1340768"/>
            <a:ext cx="8640959" cy="298833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 sz="1400" b="1" dirty="0">
              <a:latin typeface="Minion Pro" pitchFamily="18" charset="0"/>
            </a:endParaRPr>
          </a:p>
        </p:txBody>
      </p:sp>
      <p:sp>
        <p:nvSpPr>
          <p:cNvPr id="51" name="Text Box 29"/>
          <p:cNvSpPr txBox="1">
            <a:spLocks noChangeArrowheads="1"/>
          </p:cNvSpPr>
          <p:nvPr/>
        </p:nvSpPr>
        <p:spPr bwMode="auto">
          <a:xfrm>
            <a:off x="7358644" y="4021323"/>
            <a:ext cx="31771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sz="1400" b="1" dirty="0">
                <a:latin typeface="Minion Pro" pitchFamily="18" charset="0"/>
              </a:rPr>
              <a:t>S</a:t>
            </a:r>
            <a:r>
              <a:rPr lang="nl-NL" sz="1400" dirty="0"/>
              <a:t>'</a:t>
            </a:r>
            <a:endParaRPr lang="nl-NL" sz="1400" b="1" dirty="0">
              <a:latin typeface="Minion Pro" pitchFamily="18" charset="0"/>
            </a:endParaRPr>
          </a:p>
        </p:txBody>
      </p:sp>
      <p:sp>
        <p:nvSpPr>
          <p:cNvPr id="52" name="Text Box 28"/>
          <p:cNvSpPr txBox="1">
            <a:spLocks noChangeArrowheads="1"/>
          </p:cNvSpPr>
          <p:nvPr/>
        </p:nvSpPr>
        <p:spPr bwMode="auto">
          <a:xfrm>
            <a:off x="7352203" y="2203787"/>
            <a:ext cx="2840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sz="1400" b="1" dirty="0">
                <a:latin typeface="Minion Pro" pitchFamily="18" charset="0"/>
              </a:rPr>
              <a:t>S</a:t>
            </a:r>
          </a:p>
        </p:txBody>
      </p:sp>
      <p:sp>
        <p:nvSpPr>
          <p:cNvPr id="53" name="Text Box 28"/>
          <p:cNvSpPr txBox="1">
            <a:spLocks noChangeArrowheads="1"/>
          </p:cNvSpPr>
          <p:nvPr/>
        </p:nvSpPr>
        <p:spPr bwMode="auto">
          <a:xfrm>
            <a:off x="2421416" y="2203787"/>
            <a:ext cx="31771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sz="1400" b="1" dirty="0">
                <a:latin typeface="Minion Pro" pitchFamily="18" charset="0"/>
              </a:rPr>
              <a:t>S</a:t>
            </a:r>
            <a:r>
              <a:rPr lang="nl-NL" sz="1400" dirty="0"/>
              <a:t>'</a:t>
            </a:r>
            <a:endParaRPr lang="nl-NL" sz="1400" b="1" dirty="0">
              <a:latin typeface="Minion Pro" pitchFamily="18" charset="0"/>
            </a:endParaRPr>
          </a:p>
        </p:txBody>
      </p:sp>
      <p:sp>
        <p:nvSpPr>
          <p:cNvPr id="55" name="Text Box 29"/>
          <p:cNvSpPr txBox="1">
            <a:spLocks noChangeArrowheads="1"/>
          </p:cNvSpPr>
          <p:nvPr/>
        </p:nvSpPr>
        <p:spPr bwMode="auto">
          <a:xfrm>
            <a:off x="2425515" y="4021323"/>
            <a:ext cx="2840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sz="1400" b="1" dirty="0">
                <a:latin typeface="Minion Pro" pitchFamily="18" charset="0"/>
              </a:rPr>
              <a:t>S</a:t>
            </a:r>
          </a:p>
        </p:txBody>
      </p:sp>
      <p:sp>
        <p:nvSpPr>
          <p:cNvPr id="63" name="Text Box 19"/>
          <p:cNvSpPr txBox="1">
            <a:spLocks noChangeArrowheads="1"/>
          </p:cNvSpPr>
          <p:nvPr/>
        </p:nvSpPr>
        <p:spPr bwMode="auto">
          <a:xfrm>
            <a:off x="2655725" y="3320988"/>
            <a:ext cx="1648528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nl-NL" sz="1400" b="1" dirty="0">
                <a:latin typeface="Minion Pro" pitchFamily="18" charset="0"/>
              </a:rPr>
              <a:t>Aardse kader S</a:t>
            </a:r>
          </a:p>
          <a:p>
            <a:pPr>
              <a:tabLst>
                <a:tab pos="541338" algn="l"/>
              </a:tabLst>
            </a:pPr>
            <a:r>
              <a:rPr lang="nl-NL" sz="1400" b="1" dirty="0">
                <a:latin typeface="Minion Pro" pitchFamily="18" charset="0"/>
              </a:rPr>
              <a:t>dt</a:t>
            </a:r>
            <a:r>
              <a:rPr lang="nl-NL" sz="1400" b="1" baseline="-25000" dirty="0">
                <a:latin typeface="Minion Pro" pitchFamily="18" charset="0"/>
              </a:rPr>
              <a:t>muon</a:t>
            </a:r>
            <a:r>
              <a:rPr lang="nl-NL" sz="1400" b="1" dirty="0">
                <a:latin typeface="Minion Pro" pitchFamily="18" charset="0"/>
              </a:rPr>
              <a:t>	= dt</a:t>
            </a:r>
            <a:r>
              <a:rPr lang="nl-NL" sz="1400" b="1" baseline="-25000" dirty="0">
                <a:latin typeface="Minion Pro" pitchFamily="18" charset="0"/>
              </a:rPr>
              <a:t>aarde</a:t>
            </a:r>
            <a:r>
              <a:rPr lang="nl-NL" sz="1400" b="1" dirty="0">
                <a:latin typeface="Minion Pro" pitchFamily="18" charset="0"/>
              </a:rPr>
              <a:t> / 40</a:t>
            </a:r>
          </a:p>
          <a:p>
            <a:pPr>
              <a:tabLst>
                <a:tab pos="541338" algn="l"/>
              </a:tabLst>
            </a:pPr>
            <a:r>
              <a:rPr lang="nl-NL" sz="1400" b="1" dirty="0">
                <a:latin typeface="Minion Pro" pitchFamily="18" charset="0"/>
              </a:rPr>
              <a:t>[s</a:t>
            </a:r>
            <a:r>
              <a:rPr lang="nl-NL" sz="1400" b="1" baseline="-25000" dirty="0">
                <a:latin typeface="Minion Pro" pitchFamily="18" charset="0"/>
              </a:rPr>
              <a:t>muon </a:t>
            </a:r>
            <a:r>
              <a:rPr lang="nl-NL" sz="1400" b="1" dirty="0">
                <a:latin typeface="Minion Pro" pitchFamily="18" charset="0"/>
              </a:rPr>
              <a:t>]	= [s</a:t>
            </a:r>
            <a:r>
              <a:rPr lang="nl-NL" sz="1400" b="1" baseline="-25000" dirty="0">
                <a:latin typeface="Minion Pro" pitchFamily="18" charset="0"/>
              </a:rPr>
              <a:t>aarde </a:t>
            </a:r>
            <a:r>
              <a:rPr lang="nl-NL" sz="1400" b="1" dirty="0">
                <a:latin typeface="Minion Pro" pitchFamily="18" charset="0"/>
              </a:rPr>
              <a:t>]</a:t>
            </a:r>
          </a:p>
        </p:txBody>
      </p:sp>
      <p:sp>
        <p:nvSpPr>
          <p:cNvPr id="65" name="Rectangle 24"/>
          <p:cNvSpPr>
            <a:spLocks noChangeArrowheads="1"/>
          </p:cNvSpPr>
          <p:nvPr/>
        </p:nvSpPr>
        <p:spPr bwMode="auto">
          <a:xfrm>
            <a:off x="6622467" y="1412776"/>
            <a:ext cx="1005773" cy="1098788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 sz="1400" b="1" dirty="0">
              <a:latin typeface="Minion Pro" pitchFamily="18" charset="0"/>
            </a:endParaRPr>
          </a:p>
        </p:txBody>
      </p:sp>
      <p:sp>
        <p:nvSpPr>
          <p:cNvPr id="67" name="Rectangle 26"/>
          <p:cNvSpPr>
            <a:spLocks noChangeArrowheads="1"/>
          </p:cNvSpPr>
          <p:nvPr/>
        </p:nvSpPr>
        <p:spPr bwMode="auto">
          <a:xfrm>
            <a:off x="6622467" y="3176973"/>
            <a:ext cx="1005774" cy="1152128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 sz="1400" b="1" dirty="0">
              <a:latin typeface="Minion Pro" pitchFamily="18" charset="0"/>
            </a:endParaRPr>
          </a:p>
        </p:txBody>
      </p:sp>
      <p:sp>
        <p:nvSpPr>
          <p:cNvPr id="68" name="Line 27"/>
          <p:cNvSpPr>
            <a:spLocks noChangeShapeType="1"/>
          </p:cNvSpPr>
          <p:nvPr/>
        </p:nvSpPr>
        <p:spPr bwMode="auto">
          <a:xfrm flipV="1">
            <a:off x="7125879" y="2564904"/>
            <a:ext cx="0" cy="50294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1400" b="1" dirty="0">
              <a:latin typeface="Minion Pro" pitchFamily="18" charset="0"/>
            </a:endParaRPr>
          </a:p>
        </p:txBody>
      </p:sp>
      <p:sp>
        <p:nvSpPr>
          <p:cNvPr id="69" name="Text Box 30"/>
          <p:cNvSpPr txBox="1">
            <a:spLocks noChangeArrowheads="1"/>
          </p:cNvSpPr>
          <p:nvPr/>
        </p:nvSpPr>
        <p:spPr bwMode="auto">
          <a:xfrm>
            <a:off x="7105242" y="2672916"/>
            <a:ext cx="63511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sz="1400" b="1" dirty="0">
                <a:latin typeface="Minion Pro" pitchFamily="18" charset="0"/>
                <a:cs typeface="Arial" charset="0"/>
              </a:rPr>
              <a:t>γ = 40</a:t>
            </a:r>
          </a:p>
        </p:txBody>
      </p:sp>
      <p:sp>
        <p:nvSpPr>
          <p:cNvPr id="70" name="Text Box 31"/>
          <p:cNvSpPr txBox="1">
            <a:spLocks noChangeArrowheads="1"/>
          </p:cNvSpPr>
          <p:nvPr/>
        </p:nvSpPr>
        <p:spPr bwMode="auto">
          <a:xfrm>
            <a:off x="4932040" y="1477868"/>
            <a:ext cx="164372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tabLst>
                <a:tab pos="446088" algn="l"/>
              </a:tabLst>
            </a:pPr>
            <a:r>
              <a:rPr lang="nl-NL" sz="1400" b="1" dirty="0">
                <a:latin typeface="Minion Pro" pitchFamily="18" charset="0"/>
              </a:rPr>
              <a:t>Muons kader S</a:t>
            </a:r>
          </a:p>
          <a:p>
            <a:pPr>
              <a:tabLst>
                <a:tab pos="534988" algn="l"/>
              </a:tabLst>
            </a:pPr>
            <a:r>
              <a:rPr lang="nl-NL" sz="1400" b="1" dirty="0">
                <a:latin typeface="Minion Pro" pitchFamily="18" charset="0"/>
              </a:rPr>
              <a:t>dt</a:t>
            </a:r>
            <a:r>
              <a:rPr lang="nl-NL" sz="1400" b="1" baseline="-25000" dirty="0">
                <a:latin typeface="Minion Pro" pitchFamily="18" charset="0"/>
              </a:rPr>
              <a:t>aarde</a:t>
            </a:r>
            <a:r>
              <a:rPr lang="nl-NL" sz="1400" b="1" dirty="0">
                <a:latin typeface="Minion Pro" pitchFamily="18" charset="0"/>
              </a:rPr>
              <a:t>	= dt</a:t>
            </a:r>
            <a:r>
              <a:rPr lang="nl-NL" sz="1400" b="1" baseline="-25000" dirty="0">
                <a:latin typeface="Minion Pro" pitchFamily="18" charset="0"/>
              </a:rPr>
              <a:t>muon</a:t>
            </a:r>
            <a:r>
              <a:rPr lang="nl-NL" sz="1400" b="1" dirty="0">
                <a:latin typeface="Minion Pro" pitchFamily="18" charset="0"/>
              </a:rPr>
              <a:t> / 40</a:t>
            </a:r>
          </a:p>
          <a:p>
            <a:pPr>
              <a:tabLst>
                <a:tab pos="541338" algn="l"/>
              </a:tabLst>
            </a:pPr>
            <a:r>
              <a:rPr lang="nl-NL" sz="1400" b="1" dirty="0">
                <a:latin typeface="Minion Pro" pitchFamily="18" charset="0"/>
              </a:rPr>
              <a:t>[s</a:t>
            </a:r>
            <a:r>
              <a:rPr lang="nl-NL" sz="1400" b="1" baseline="-25000" dirty="0">
                <a:latin typeface="Minion Pro" pitchFamily="18" charset="0"/>
              </a:rPr>
              <a:t>muon </a:t>
            </a:r>
            <a:r>
              <a:rPr lang="nl-NL" sz="1400" b="1" dirty="0">
                <a:latin typeface="Minion Pro" pitchFamily="18" charset="0"/>
              </a:rPr>
              <a:t>]	= [s</a:t>
            </a:r>
            <a:r>
              <a:rPr lang="nl-NL" sz="1400" b="1" baseline="-25000" dirty="0">
                <a:latin typeface="Minion Pro" pitchFamily="18" charset="0"/>
              </a:rPr>
              <a:t>aarde </a:t>
            </a:r>
            <a:r>
              <a:rPr lang="nl-NL" sz="1400" b="1" dirty="0">
                <a:latin typeface="Minion Pro" pitchFamily="18" charset="0"/>
              </a:rPr>
              <a:t>]</a:t>
            </a:r>
          </a:p>
        </p:txBody>
      </p:sp>
      <p:sp>
        <p:nvSpPr>
          <p:cNvPr id="71" name="Oval 10"/>
          <p:cNvSpPr>
            <a:spLocks noChangeArrowheads="1"/>
          </p:cNvSpPr>
          <p:nvPr/>
        </p:nvSpPr>
        <p:spPr bwMode="auto">
          <a:xfrm>
            <a:off x="6730480" y="1556792"/>
            <a:ext cx="759742" cy="739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400" b="1" dirty="0">
                <a:latin typeface="Minion Pro" pitchFamily="18" charset="0"/>
              </a:rPr>
              <a:t>Muon</a:t>
            </a:r>
          </a:p>
        </p:txBody>
      </p:sp>
      <p:sp>
        <p:nvSpPr>
          <p:cNvPr id="73" name="Oval 11"/>
          <p:cNvSpPr>
            <a:spLocks noChangeArrowheads="1"/>
          </p:cNvSpPr>
          <p:nvPr/>
        </p:nvSpPr>
        <p:spPr bwMode="auto">
          <a:xfrm>
            <a:off x="6730480" y="3284984"/>
            <a:ext cx="759742" cy="7921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400" b="1" dirty="0">
                <a:latin typeface="Minion Pro" pitchFamily="18" charset="0"/>
              </a:rPr>
              <a:t>Aarde</a:t>
            </a:r>
          </a:p>
        </p:txBody>
      </p:sp>
      <p:sp>
        <p:nvSpPr>
          <p:cNvPr id="75" name="Rectangle 24"/>
          <p:cNvSpPr>
            <a:spLocks noChangeArrowheads="1"/>
          </p:cNvSpPr>
          <p:nvPr/>
        </p:nvSpPr>
        <p:spPr bwMode="auto">
          <a:xfrm>
            <a:off x="1691680" y="1412776"/>
            <a:ext cx="1005773" cy="1098788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 sz="1400" b="1" dirty="0">
              <a:latin typeface="Minion Pro" pitchFamily="18" charset="0"/>
            </a:endParaRPr>
          </a:p>
        </p:txBody>
      </p:sp>
      <p:sp>
        <p:nvSpPr>
          <p:cNvPr id="106" name="Rectangle 26"/>
          <p:cNvSpPr>
            <a:spLocks noChangeArrowheads="1"/>
          </p:cNvSpPr>
          <p:nvPr/>
        </p:nvSpPr>
        <p:spPr bwMode="auto">
          <a:xfrm>
            <a:off x="1691680" y="3176973"/>
            <a:ext cx="1005774" cy="1152128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 sz="1400" b="1" dirty="0">
              <a:latin typeface="Minion Pro" pitchFamily="18" charset="0"/>
            </a:endParaRPr>
          </a:p>
        </p:txBody>
      </p:sp>
      <p:sp>
        <p:nvSpPr>
          <p:cNvPr id="107" name="Line 27"/>
          <p:cNvSpPr>
            <a:spLocks noChangeShapeType="1"/>
          </p:cNvSpPr>
          <p:nvPr/>
        </p:nvSpPr>
        <p:spPr bwMode="auto">
          <a:xfrm>
            <a:off x="2195092" y="2564904"/>
            <a:ext cx="0" cy="50294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1400" b="1" dirty="0">
              <a:latin typeface="Minion Pro" pitchFamily="18" charset="0"/>
            </a:endParaRPr>
          </a:p>
        </p:txBody>
      </p:sp>
      <p:sp>
        <p:nvSpPr>
          <p:cNvPr id="108" name="Text Box 30"/>
          <p:cNvSpPr txBox="1">
            <a:spLocks noChangeArrowheads="1"/>
          </p:cNvSpPr>
          <p:nvPr/>
        </p:nvSpPr>
        <p:spPr bwMode="auto">
          <a:xfrm>
            <a:off x="2174455" y="2672916"/>
            <a:ext cx="63511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sz="1400" b="1" dirty="0">
                <a:latin typeface="Minion Pro" pitchFamily="18" charset="0"/>
                <a:cs typeface="Arial" charset="0"/>
              </a:rPr>
              <a:t>γ = 40</a:t>
            </a:r>
          </a:p>
        </p:txBody>
      </p:sp>
      <p:sp>
        <p:nvSpPr>
          <p:cNvPr id="109" name="Oval 10"/>
          <p:cNvSpPr>
            <a:spLocks noChangeArrowheads="1"/>
          </p:cNvSpPr>
          <p:nvPr/>
        </p:nvSpPr>
        <p:spPr bwMode="auto">
          <a:xfrm>
            <a:off x="1799693" y="1556792"/>
            <a:ext cx="759742" cy="739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400" b="1" dirty="0">
                <a:latin typeface="Minion Pro" pitchFamily="18" charset="0"/>
              </a:rPr>
              <a:t>Muon</a:t>
            </a:r>
          </a:p>
        </p:txBody>
      </p:sp>
      <p:sp>
        <p:nvSpPr>
          <p:cNvPr id="110" name="Oval 11"/>
          <p:cNvSpPr>
            <a:spLocks noChangeArrowheads="1"/>
          </p:cNvSpPr>
          <p:nvPr/>
        </p:nvSpPr>
        <p:spPr bwMode="auto">
          <a:xfrm>
            <a:off x="1799693" y="3284984"/>
            <a:ext cx="759742" cy="7921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400" b="1" dirty="0">
                <a:latin typeface="Minion Pro" pitchFamily="18" charset="0"/>
              </a:rPr>
              <a:t>Aarde</a:t>
            </a:r>
          </a:p>
        </p:txBody>
      </p:sp>
      <p:sp>
        <p:nvSpPr>
          <p:cNvPr id="36" name="Text Box 19"/>
          <p:cNvSpPr txBox="1">
            <a:spLocks noChangeArrowheads="1"/>
          </p:cNvSpPr>
          <p:nvPr/>
        </p:nvSpPr>
        <p:spPr bwMode="auto">
          <a:xfrm>
            <a:off x="457200" y="4842702"/>
            <a:ext cx="8229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nl-NL" b="1" dirty="0">
                <a:latin typeface="Minion Pro" pitchFamily="18" charset="0"/>
              </a:rPr>
              <a:t>Twee gelijkwaardige kaders met gelijke eenheden en de Lorentz transformatie leidt tot de tweeling, Ehrenfest, klok en ladder paradox.</a:t>
            </a:r>
          </a:p>
        </p:txBody>
      </p:sp>
    </p:spTree>
    <p:extLst>
      <p:ext uri="{BB962C8B-B14F-4D97-AF65-F5344CB8AC3E}">
        <p14:creationId xmlns:p14="http://schemas.microsoft.com/office/powerpoint/2010/main" val="3670751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661B91-307B-45E8-A122-53E6549AA77A}" type="slidenum">
              <a:rPr lang="nl-NL" smtClean="0"/>
              <a:pPr/>
              <a:t>9</a:t>
            </a:fld>
            <a:endParaRPr lang="nl-NL" dirty="0"/>
          </a:p>
        </p:txBody>
      </p:sp>
      <p:sp>
        <p:nvSpPr>
          <p:cNvPr id="31" name="Rectangle 14"/>
          <p:cNvSpPr>
            <a:spLocks noChangeArrowheads="1"/>
          </p:cNvSpPr>
          <p:nvPr/>
        </p:nvSpPr>
        <p:spPr bwMode="auto">
          <a:xfrm>
            <a:off x="457200" y="274638"/>
            <a:ext cx="8229600" cy="633412"/>
          </a:xfrm>
          <a:prstGeom prst="rect">
            <a:avLst/>
          </a:prstGeom>
          <a:solidFill>
            <a:schemeClr val="accent4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nl-NL" sz="4000" dirty="0">
              <a:solidFill>
                <a:schemeClr val="tx2"/>
              </a:solidFill>
            </a:endParaRPr>
          </a:p>
        </p:txBody>
      </p:sp>
      <p:sp>
        <p:nvSpPr>
          <p:cNvPr id="62467" name="Text Box 8"/>
          <p:cNvSpPr txBox="1">
            <a:spLocks noChangeArrowheads="1"/>
          </p:cNvSpPr>
          <p:nvPr/>
        </p:nvSpPr>
        <p:spPr bwMode="auto">
          <a:xfrm>
            <a:off x="500063" y="404813"/>
            <a:ext cx="8143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2000" dirty="0">
                <a:solidFill>
                  <a:schemeClr val="bg1"/>
                </a:solidFill>
              </a:rPr>
              <a:t>Paradigma verschuiving van twee </a:t>
            </a:r>
            <a:r>
              <a:rPr lang="nl-NL" sz="2000" i="1" dirty="0">
                <a:solidFill>
                  <a:schemeClr val="bg1"/>
                </a:solidFill>
              </a:rPr>
              <a:t>kaders</a:t>
            </a:r>
            <a:r>
              <a:rPr lang="nl-NL" sz="2000" dirty="0">
                <a:solidFill>
                  <a:schemeClr val="bg1"/>
                </a:solidFill>
              </a:rPr>
              <a:t> naar twee </a:t>
            </a:r>
            <a:r>
              <a:rPr lang="nl-NL" sz="2000" i="1" dirty="0">
                <a:solidFill>
                  <a:schemeClr val="bg1"/>
                </a:solidFill>
              </a:rPr>
              <a:t>eenheden</a:t>
            </a:r>
            <a:endParaRPr lang="nl-NL" sz="2000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0" name="Rectangle 63"/>
          <p:cNvSpPr>
            <a:spLocks noChangeArrowheads="1"/>
          </p:cNvSpPr>
          <p:nvPr/>
        </p:nvSpPr>
        <p:spPr bwMode="auto">
          <a:xfrm>
            <a:off x="251520" y="1340768"/>
            <a:ext cx="8640959" cy="298833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 sz="1400" b="1" dirty="0">
              <a:latin typeface="Minion Pro" pitchFamily="18" charset="0"/>
            </a:endParaRPr>
          </a:p>
        </p:txBody>
      </p:sp>
      <p:sp>
        <p:nvSpPr>
          <p:cNvPr id="51" name="Text Box 29"/>
          <p:cNvSpPr txBox="1">
            <a:spLocks noChangeArrowheads="1"/>
          </p:cNvSpPr>
          <p:nvPr/>
        </p:nvSpPr>
        <p:spPr bwMode="auto">
          <a:xfrm>
            <a:off x="4588097" y="4021323"/>
            <a:ext cx="31771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sz="1400" b="1" dirty="0">
                <a:latin typeface="Minion Pro" pitchFamily="18" charset="0"/>
              </a:rPr>
              <a:t>S</a:t>
            </a:r>
            <a:r>
              <a:rPr lang="nl-NL" sz="1400" dirty="0"/>
              <a:t>'</a:t>
            </a:r>
            <a:endParaRPr lang="nl-NL" sz="1400" b="1" dirty="0">
              <a:latin typeface="Minion Pro" pitchFamily="18" charset="0"/>
            </a:endParaRPr>
          </a:p>
        </p:txBody>
      </p:sp>
      <p:sp>
        <p:nvSpPr>
          <p:cNvPr id="52" name="Text Box 28"/>
          <p:cNvSpPr txBox="1">
            <a:spLocks noChangeArrowheads="1"/>
          </p:cNvSpPr>
          <p:nvPr/>
        </p:nvSpPr>
        <p:spPr bwMode="auto">
          <a:xfrm>
            <a:off x="4581656" y="2203787"/>
            <a:ext cx="2840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sz="1400" b="1" dirty="0">
                <a:latin typeface="Minion Pro" pitchFamily="18" charset="0"/>
              </a:rPr>
              <a:t>S</a:t>
            </a:r>
          </a:p>
        </p:txBody>
      </p:sp>
      <p:sp>
        <p:nvSpPr>
          <p:cNvPr id="53" name="Text Box 28"/>
          <p:cNvSpPr txBox="1">
            <a:spLocks noChangeArrowheads="1"/>
          </p:cNvSpPr>
          <p:nvPr/>
        </p:nvSpPr>
        <p:spPr bwMode="auto">
          <a:xfrm>
            <a:off x="1773344" y="2203787"/>
            <a:ext cx="31771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sz="1400" b="1" dirty="0">
                <a:latin typeface="Minion Pro" pitchFamily="18" charset="0"/>
              </a:rPr>
              <a:t>S</a:t>
            </a:r>
            <a:r>
              <a:rPr lang="nl-NL" sz="1400" dirty="0"/>
              <a:t>'</a:t>
            </a:r>
            <a:endParaRPr lang="nl-NL" sz="1400" b="1" dirty="0">
              <a:latin typeface="Minion Pro" pitchFamily="18" charset="0"/>
            </a:endParaRPr>
          </a:p>
        </p:txBody>
      </p:sp>
      <p:sp>
        <p:nvSpPr>
          <p:cNvPr id="55" name="Text Box 29"/>
          <p:cNvSpPr txBox="1">
            <a:spLocks noChangeArrowheads="1"/>
          </p:cNvSpPr>
          <p:nvPr/>
        </p:nvSpPr>
        <p:spPr bwMode="auto">
          <a:xfrm>
            <a:off x="1777443" y="4021323"/>
            <a:ext cx="2840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sz="1400" b="1" dirty="0">
                <a:latin typeface="Minion Pro" pitchFamily="18" charset="0"/>
              </a:rPr>
              <a:t>S</a:t>
            </a:r>
          </a:p>
        </p:txBody>
      </p:sp>
      <p:sp>
        <p:nvSpPr>
          <p:cNvPr id="57" name="Text Box 18"/>
          <p:cNvSpPr txBox="1">
            <a:spLocks noChangeArrowheads="1"/>
          </p:cNvSpPr>
          <p:nvPr/>
        </p:nvSpPr>
        <p:spPr bwMode="auto">
          <a:xfrm>
            <a:off x="7909317" y="2564904"/>
            <a:ext cx="79861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sz="1400" b="1" dirty="0">
                <a:latin typeface="Minion Pro" pitchFamily="18" charset="0"/>
                <a:cs typeface="Arial" charset="0"/>
              </a:rPr>
              <a:t>γ</a:t>
            </a:r>
            <a:r>
              <a:rPr lang="nl-NL" sz="1400" b="1" baseline="-25000" dirty="0">
                <a:latin typeface="Minion Pro" pitchFamily="18" charset="0"/>
                <a:cs typeface="Arial" charset="0"/>
              </a:rPr>
              <a:t>ma</a:t>
            </a:r>
            <a:r>
              <a:rPr lang="nl-NL" sz="1400" b="1" dirty="0">
                <a:latin typeface="Minion Pro" pitchFamily="18" charset="0"/>
                <a:cs typeface="Arial" charset="0"/>
              </a:rPr>
              <a:t> = 40</a:t>
            </a:r>
          </a:p>
        </p:txBody>
      </p:sp>
      <p:sp>
        <p:nvSpPr>
          <p:cNvPr id="58" name="Oval 10"/>
          <p:cNvSpPr>
            <a:spLocks noChangeArrowheads="1"/>
          </p:cNvSpPr>
          <p:nvPr/>
        </p:nvSpPr>
        <p:spPr bwMode="auto">
          <a:xfrm>
            <a:off x="7581623" y="1557337"/>
            <a:ext cx="759742" cy="739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400" b="1" dirty="0">
                <a:latin typeface="Minion Pro" pitchFamily="18" charset="0"/>
              </a:rPr>
              <a:t>Muon</a:t>
            </a:r>
          </a:p>
        </p:txBody>
      </p:sp>
      <p:sp>
        <p:nvSpPr>
          <p:cNvPr id="59" name="Oval 11"/>
          <p:cNvSpPr>
            <a:spLocks noChangeArrowheads="1"/>
          </p:cNvSpPr>
          <p:nvPr/>
        </p:nvSpPr>
        <p:spPr bwMode="auto">
          <a:xfrm>
            <a:off x="7581623" y="3284910"/>
            <a:ext cx="759742" cy="7921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400" b="1" dirty="0">
                <a:latin typeface="Minion Pro" pitchFamily="18" charset="0"/>
              </a:rPr>
              <a:t>Aarde</a:t>
            </a:r>
          </a:p>
        </p:txBody>
      </p:sp>
      <p:sp>
        <p:nvSpPr>
          <p:cNvPr id="60" name="Rectangle 12"/>
          <p:cNvSpPr>
            <a:spLocks noChangeArrowheads="1"/>
          </p:cNvSpPr>
          <p:nvPr/>
        </p:nvSpPr>
        <p:spPr bwMode="auto">
          <a:xfrm>
            <a:off x="7308304" y="1412775"/>
            <a:ext cx="1359944" cy="291632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 sz="1400" b="1" dirty="0">
              <a:latin typeface="Minion Pro" pitchFamily="18" charset="0"/>
            </a:endParaRPr>
          </a:p>
        </p:txBody>
      </p:sp>
      <p:sp>
        <p:nvSpPr>
          <p:cNvPr id="61" name="Line 13"/>
          <p:cNvSpPr>
            <a:spLocks noChangeShapeType="1"/>
          </p:cNvSpPr>
          <p:nvPr/>
        </p:nvSpPr>
        <p:spPr bwMode="auto">
          <a:xfrm flipH="1">
            <a:off x="7945321" y="2420938"/>
            <a:ext cx="1588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1400" b="1" dirty="0">
              <a:latin typeface="Minion Pro" pitchFamily="18" charset="0"/>
            </a:endParaRPr>
          </a:p>
        </p:txBody>
      </p:sp>
      <p:sp>
        <p:nvSpPr>
          <p:cNvPr id="62" name="Text Box 16"/>
          <p:cNvSpPr txBox="1">
            <a:spLocks noChangeArrowheads="1"/>
          </p:cNvSpPr>
          <p:nvPr/>
        </p:nvSpPr>
        <p:spPr bwMode="auto">
          <a:xfrm>
            <a:off x="8125341" y="4021323"/>
            <a:ext cx="57579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sz="1400" b="1" dirty="0">
                <a:latin typeface="Minion Pro" pitchFamily="18" charset="0"/>
              </a:rPr>
              <a:t>S</a:t>
            </a:r>
            <a:r>
              <a:rPr lang="nl-NL" sz="1400" b="1" baseline="-25000" dirty="0">
                <a:latin typeface="Minion Pro" pitchFamily="18" charset="0"/>
              </a:rPr>
              <a:t>aarde</a:t>
            </a:r>
          </a:p>
        </p:txBody>
      </p:sp>
      <p:sp>
        <p:nvSpPr>
          <p:cNvPr id="63" name="Text Box 19"/>
          <p:cNvSpPr txBox="1">
            <a:spLocks noChangeArrowheads="1"/>
          </p:cNvSpPr>
          <p:nvPr/>
        </p:nvSpPr>
        <p:spPr bwMode="auto">
          <a:xfrm>
            <a:off x="2007653" y="3320988"/>
            <a:ext cx="1648528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nl-NL" sz="1400" b="1" dirty="0">
                <a:latin typeface="Minion Pro" pitchFamily="18" charset="0"/>
              </a:rPr>
              <a:t>Aardse kader S</a:t>
            </a:r>
          </a:p>
          <a:p>
            <a:pPr>
              <a:tabLst>
                <a:tab pos="541338" algn="l"/>
              </a:tabLst>
            </a:pPr>
            <a:r>
              <a:rPr lang="nl-NL" sz="1400" b="1" dirty="0">
                <a:latin typeface="Minion Pro" pitchFamily="18" charset="0"/>
              </a:rPr>
              <a:t>dt</a:t>
            </a:r>
            <a:r>
              <a:rPr lang="nl-NL" sz="1400" b="1" baseline="-25000" dirty="0">
                <a:latin typeface="Minion Pro" pitchFamily="18" charset="0"/>
              </a:rPr>
              <a:t>muon</a:t>
            </a:r>
            <a:r>
              <a:rPr lang="nl-NL" sz="1400" b="1" dirty="0">
                <a:latin typeface="Minion Pro" pitchFamily="18" charset="0"/>
              </a:rPr>
              <a:t>	= dt</a:t>
            </a:r>
            <a:r>
              <a:rPr lang="nl-NL" sz="1400" b="1" baseline="-25000" dirty="0">
                <a:latin typeface="Minion Pro" pitchFamily="18" charset="0"/>
              </a:rPr>
              <a:t>aarde</a:t>
            </a:r>
            <a:r>
              <a:rPr lang="nl-NL" sz="1400" b="1" dirty="0">
                <a:latin typeface="Minion Pro" pitchFamily="18" charset="0"/>
              </a:rPr>
              <a:t> / 40</a:t>
            </a:r>
          </a:p>
          <a:p>
            <a:pPr>
              <a:tabLst>
                <a:tab pos="541338" algn="l"/>
              </a:tabLst>
            </a:pPr>
            <a:r>
              <a:rPr lang="nl-NL" sz="1400" b="1" dirty="0">
                <a:latin typeface="Minion Pro" pitchFamily="18" charset="0"/>
              </a:rPr>
              <a:t>[s</a:t>
            </a:r>
            <a:r>
              <a:rPr lang="nl-NL" sz="1400" b="1" baseline="-25000" dirty="0">
                <a:latin typeface="Minion Pro" pitchFamily="18" charset="0"/>
              </a:rPr>
              <a:t>muon </a:t>
            </a:r>
            <a:r>
              <a:rPr lang="nl-NL" sz="1400" b="1" dirty="0">
                <a:latin typeface="Minion Pro" pitchFamily="18" charset="0"/>
              </a:rPr>
              <a:t>]	= [s</a:t>
            </a:r>
            <a:r>
              <a:rPr lang="nl-NL" sz="1400" b="1" baseline="-25000" dirty="0">
                <a:latin typeface="Minion Pro" pitchFamily="18" charset="0"/>
              </a:rPr>
              <a:t>aarde </a:t>
            </a:r>
            <a:r>
              <a:rPr lang="nl-NL" sz="1400" b="1" dirty="0">
                <a:latin typeface="Minion Pro" pitchFamily="18" charset="0"/>
              </a:rPr>
              <a:t>]</a:t>
            </a:r>
          </a:p>
        </p:txBody>
      </p:sp>
      <p:sp>
        <p:nvSpPr>
          <p:cNvPr id="64" name="Text Box 22"/>
          <p:cNvSpPr txBox="1">
            <a:spLocks noChangeArrowheads="1"/>
          </p:cNvSpPr>
          <p:nvPr/>
        </p:nvSpPr>
        <p:spPr bwMode="auto">
          <a:xfrm>
            <a:off x="5593871" y="3311659"/>
            <a:ext cx="1747459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tabLst>
                <a:tab pos="446088" algn="l"/>
              </a:tabLst>
            </a:pPr>
            <a:r>
              <a:rPr lang="nl-NL" sz="1400" b="1" dirty="0">
                <a:latin typeface="Minion Pro" pitchFamily="18" charset="0"/>
              </a:rPr>
              <a:t>Noether kader S</a:t>
            </a:r>
            <a:r>
              <a:rPr lang="nl-NL" sz="1400" b="1" baseline="-25000" dirty="0">
                <a:latin typeface="Minion Pro" pitchFamily="18" charset="0"/>
              </a:rPr>
              <a:t>aarde</a:t>
            </a:r>
            <a:endParaRPr lang="nl-NL" sz="1400" b="1" dirty="0">
              <a:latin typeface="Minion Pro" pitchFamily="18" charset="0"/>
            </a:endParaRPr>
          </a:p>
          <a:p>
            <a:pPr>
              <a:tabLst>
                <a:tab pos="446088" algn="l"/>
              </a:tabLst>
            </a:pPr>
            <a:r>
              <a:rPr lang="nl-NL" sz="1400" b="1" i="1" dirty="0">
                <a:solidFill>
                  <a:srgbClr val="00B050"/>
                </a:solidFill>
                <a:latin typeface="Minion Pro" pitchFamily="18" charset="0"/>
              </a:rPr>
              <a:t>dt</a:t>
            </a:r>
            <a:r>
              <a:rPr lang="nl-NL" sz="1400" b="1" i="1" baseline="-25000" dirty="0">
                <a:solidFill>
                  <a:srgbClr val="00B050"/>
                </a:solidFill>
                <a:latin typeface="Minion Pro" pitchFamily="18" charset="0"/>
              </a:rPr>
              <a:t>muon</a:t>
            </a:r>
            <a:r>
              <a:rPr lang="nl-NL" sz="1400" b="1" dirty="0">
                <a:latin typeface="Minion Pro" pitchFamily="18" charset="0"/>
              </a:rPr>
              <a:t>	= </a:t>
            </a:r>
            <a:r>
              <a:rPr lang="nl-NL" sz="1400" b="1" dirty="0">
                <a:solidFill>
                  <a:srgbClr val="FF0000"/>
                </a:solidFill>
                <a:latin typeface="Minion Pro" pitchFamily="18" charset="0"/>
              </a:rPr>
              <a:t>dt</a:t>
            </a:r>
            <a:r>
              <a:rPr lang="nl-NL" sz="1400" b="1" baseline="-25000" dirty="0">
                <a:solidFill>
                  <a:srgbClr val="FF0000"/>
                </a:solidFill>
                <a:latin typeface="Minion Pro" pitchFamily="18" charset="0"/>
              </a:rPr>
              <a:t>aarde</a:t>
            </a:r>
            <a:r>
              <a:rPr lang="nl-NL" sz="1400" b="1" dirty="0">
                <a:latin typeface="Minion Pro" pitchFamily="18" charset="0"/>
              </a:rPr>
              <a:t> / 40</a:t>
            </a:r>
          </a:p>
          <a:p>
            <a:pPr>
              <a:tabLst>
                <a:tab pos="534988" algn="l"/>
              </a:tabLst>
            </a:pPr>
            <a:r>
              <a:rPr lang="nl-NL" sz="1400" b="1" dirty="0">
                <a:latin typeface="Minion Pro" pitchFamily="18" charset="0"/>
              </a:rPr>
              <a:t>[</a:t>
            </a:r>
            <a:r>
              <a:rPr lang="nl-NL" sz="1400" b="1" i="1" dirty="0">
                <a:solidFill>
                  <a:srgbClr val="00B050"/>
                </a:solidFill>
                <a:latin typeface="Minion Pro" pitchFamily="18" charset="0"/>
              </a:rPr>
              <a:t>s</a:t>
            </a:r>
            <a:r>
              <a:rPr lang="nl-NL" sz="1400" b="1" i="1" baseline="-25000" dirty="0">
                <a:solidFill>
                  <a:srgbClr val="00B050"/>
                </a:solidFill>
                <a:latin typeface="Minion Pro" pitchFamily="18" charset="0"/>
              </a:rPr>
              <a:t>muon</a:t>
            </a:r>
            <a:r>
              <a:rPr lang="nl-NL" sz="1400" b="1" dirty="0">
                <a:latin typeface="Minion Pro" pitchFamily="18" charset="0"/>
              </a:rPr>
              <a:t> ]	= 40.[</a:t>
            </a:r>
            <a:r>
              <a:rPr lang="nl-NL" sz="1400" b="1" dirty="0">
                <a:solidFill>
                  <a:srgbClr val="FF0000"/>
                </a:solidFill>
                <a:latin typeface="Minion Pro" pitchFamily="18" charset="0"/>
              </a:rPr>
              <a:t>s</a:t>
            </a:r>
            <a:r>
              <a:rPr lang="nl-NL" sz="1400" b="1" baseline="-25000" dirty="0">
                <a:solidFill>
                  <a:srgbClr val="FF0000"/>
                </a:solidFill>
                <a:latin typeface="Minion Pro" pitchFamily="18" charset="0"/>
              </a:rPr>
              <a:t>aarde</a:t>
            </a:r>
            <a:r>
              <a:rPr lang="nl-NL" sz="1400" b="1" dirty="0">
                <a:latin typeface="Minion Pro" pitchFamily="18" charset="0"/>
              </a:rPr>
              <a:t> ]</a:t>
            </a:r>
            <a:endParaRPr lang="nl-NL" sz="1400" b="1" baseline="-25000" dirty="0">
              <a:solidFill>
                <a:srgbClr val="FF0000"/>
              </a:solidFill>
              <a:latin typeface="Minion Pro" pitchFamily="18" charset="0"/>
            </a:endParaRPr>
          </a:p>
        </p:txBody>
      </p:sp>
      <p:sp>
        <p:nvSpPr>
          <p:cNvPr id="65" name="Rectangle 24"/>
          <p:cNvSpPr>
            <a:spLocks noChangeArrowheads="1"/>
          </p:cNvSpPr>
          <p:nvPr/>
        </p:nvSpPr>
        <p:spPr bwMode="auto">
          <a:xfrm>
            <a:off x="3851920" y="1412776"/>
            <a:ext cx="1005773" cy="1098788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 sz="1400" b="1" dirty="0">
              <a:latin typeface="Minion Pro" pitchFamily="18" charset="0"/>
            </a:endParaRPr>
          </a:p>
        </p:txBody>
      </p:sp>
      <p:sp>
        <p:nvSpPr>
          <p:cNvPr id="67" name="Rectangle 26"/>
          <p:cNvSpPr>
            <a:spLocks noChangeArrowheads="1"/>
          </p:cNvSpPr>
          <p:nvPr/>
        </p:nvSpPr>
        <p:spPr bwMode="auto">
          <a:xfrm>
            <a:off x="3851920" y="3176973"/>
            <a:ext cx="1005774" cy="1152128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 sz="1400" b="1" dirty="0">
              <a:latin typeface="Minion Pro" pitchFamily="18" charset="0"/>
            </a:endParaRPr>
          </a:p>
        </p:txBody>
      </p:sp>
      <p:sp>
        <p:nvSpPr>
          <p:cNvPr id="68" name="Line 27"/>
          <p:cNvSpPr>
            <a:spLocks noChangeShapeType="1"/>
          </p:cNvSpPr>
          <p:nvPr/>
        </p:nvSpPr>
        <p:spPr bwMode="auto">
          <a:xfrm flipV="1">
            <a:off x="4355332" y="2564904"/>
            <a:ext cx="0" cy="50294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1400" b="1" dirty="0">
              <a:latin typeface="Minion Pro" pitchFamily="18" charset="0"/>
            </a:endParaRPr>
          </a:p>
        </p:txBody>
      </p:sp>
      <p:sp>
        <p:nvSpPr>
          <p:cNvPr id="69" name="Text Box 30"/>
          <p:cNvSpPr txBox="1">
            <a:spLocks noChangeArrowheads="1"/>
          </p:cNvSpPr>
          <p:nvPr/>
        </p:nvSpPr>
        <p:spPr bwMode="auto">
          <a:xfrm>
            <a:off x="4334695" y="2672916"/>
            <a:ext cx="63511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sz="1400" b="1" dirty="0">
                <a:latin typeface="Minion Pro" pitchFamily="18" charset="0"/>
                <a:cs typeface="Arial" charset="0"/>
              </a:rPr>
              <a:t>γ = 40</a:t>
            </a:r>
          </a:p>
        </p:txBody>
      </p:sp>
      <p:sp>
        <p:nvSpPr>
          <p:cNvPr id="70" name="Text Box 31"/>
          <p:cNvSpPr txBox="1">
            <a:spLocks noChangeArrowheads="1"/>
          </p:cNvSpPr>
          <p:nvPr/>
        </p:nvSpPr>
        <p:spPr bwMode="auto">
          <a:xfrm>
            <a:off x="2300500" y="1554685"/>
            <a:ext cx="164372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tabLst>
                <a:tab pos="446088" algn="l"/>
              </a:tabLst>
            </a:pPr>
            <a:r>
              <a:rPr lang="nl-NL" sz="1400" b="1" dirty="0">
                <a:latin typeface="Minion Pro" pitchFamily="18" charset="0"/>
              </a:rPr>
              <a:t>Muons kader S</a:t>
            </a:r>
          </a:p>
          <a:p>
            <a:pPr>
              <a:tabLst>
                <a:tab pos="534988" algn="l"/>
              </a:tabLst>
            </a:pPr>
            <a:r>
              <a:rPr lang="nl-NL" sz="1400" b="1" dirty="0">
                <a:latin typeface="Minion Pro" pitchFamily="18" charset="0"/>
              </a:rPr>
              <a:t>dt</a:t>
            </a:r>
            <a:r>
              <a:rPr lang="nl-NL" sz="1400" b="1" baseline="-25000" dirty="0">
                <a:latin typeface="Minion Pro" pitchFamily="18" charset="0"/>
              </a:rPr>
              <a:t>aarde</a:t>
            </a:r>
            <a:r>
              <a:rPr lang="nl-NL" sz="1400" b="1" dirty="0">
                <a:latin typeface="Minion Pro" pitchFamily="18" charset="0"/>
              </a:rPr>
              <a:t>	= dt</a:t>
            </a:r>
            <a:r>
              <a:rPr lang="nl-NL" sz="1400" b="1" baseline="-25000" dirty="0">
                <a:latin typeface="Minion Pro" pitchFamily="18" charset="0"/>
              </a:rPr>
              <a:t>muon</a:t>
            </a:r>
            <a:r>
              <a:rPr lang="nl-NL" sz="1400" b="1" dirty="0">
                <a:latin typeface="Minion Pro" pitchFamily="18" charset="0"/>
              </a:rPr>
              <a:t> / 40</a:t>
            </a:r>
          </a:p>
          <a:p>
            <a:pPr>
              <a:tabLst>
                <a:tab pos="541338" algn="l"/>
              </a:tabLst>
            </a:pPr>
            <a:r>
              <a:rPr lang="nl-NL" sz="1400" b="1" dirty="0">
                <a:latin typeface="Minion Pro" pitchFamily="18" charset="0"/>
              </a:rPr>
              <a:t>[s</a:t>
            </a:r>
            <a:r>
              <a:rPr lang="nl-NL" sz="1400" b="1" baseline="-25000" dirty="0">
                <a:latin typeface="Minion Pro" pitchFamily="18" charset="0"/>
              </a:rPr>
              <a:t>muon </a:t>
            </a:r>
            <a:r>
              <a:rPr lang="nl-NL" sz="1400" b="1" dirty="0">
                <a:latin typeface="Minion Pro" pitchFamily="18" charset="0"/>
              </a:rPr>
              <a:t>]	= [s</a:t>
            </a:r>
            <a:r>
              <a:rPr lang="nl-NL" sz="1400" b="1" baseline="-25000" dirty="0">
                <a:latin typeface="Minion Pro" pitchFamily="18" charset="0"/>
              </a:rPr>
              <a:t>aarde </a:t>
            </a:r>
            <a:r>
              <a:rPr lang="nl-NL" sz="1400" b="1" dirty="0">
                <a:latin typeface="Minion Pro" pitchFamily="18" charset="0"/>
              </a:rPr>
              <a:t>]</a:t>
            </a:r>
          </a:p>
        </p:txBody>
      </p:sp>
      <p:sp>
        <p:nvSpPr>
          <p:cNvPr id="71" name="Oval 10"/>
          <p:cNvSpPr>
            <a:spLocks noChangeArrowheads="1"/>
          </p:cNvSpPr>
          <p:nvPr/>
        </p:nvSpPr>
        <p:spPr bwMode="auto">
          <a:xfrm>
            <a:off x="3959933" y="1556792"/>
            <a:ext cx="759742" cy="739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400" b="1" dirty="0">
                <a:latin typeface="Minion Pro" pitchFamily="18" charset="0"/>
              </a:rPr>
              <a:t>Muon</a:t>
            </a:r>
          </a:p>
        </p:txBody>
      </p:sp>
      <p:sp>
        <p:nvSpPr>
          <p:cNvPr id="73" name="Oval 11"/>
          <p:cNvSpPr>
            <a:spLocks noChangeArrowheads="1"/>
          </p:cNvSpPr>
          <p:nvPr/>
        </p:nvSpPr>
        <p:spPr bwMode="auto">
          <a:xfrm>
            <a:off x="3959933" y="3284984"/>
            <a:ext cx="759742" cy="7921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400" b="1" dirty="0">
                <a:latin typeface="Minion Pro" pitchFamily="18" charset="0"/>
              </a:rPr>
              <a:t>Aarde</a:t>
            </a:r>
          </a:p>
        </p:txBody>
      </p:sp>
      <p:sp>
        <p:nvSpPr>
          <p:cNvPr id="75" name="Rectangle 24"/>
          <p:cNvSpPr>
            <a:spLocks noChangeArrowheads="1"/>
          </p:cNvSpPr>
          <p:nvPr/>
        </p:nvSpPr>
        <p:spPr bwMode="auto">
          <a:xfrm>
            <a:off x="1043608" y="1412776"/>
            <a:ext cx="1005773" cy="1098788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 sz="1400" b="1" dirty="0">
              <a:latin typeface="Minion Pro" pitchFamily="18" charset="0"/>
            </a:endParaRPr>
          </a:p>
        </p:txBody>
      </p:sp>
      <p:sp>
        <p:nvSpPr>
          <p:cNvPr id="106" name="Rectangle 26"/>
          <p:cNvSpPr>
            <a:spLocks noChangeArrowheads="1"/>
          </p:cNvSpPr>
          <p:nvPr/>
        </p:nvSpPr>
        <p:spPr bwMode="auto">
          <a:xfrm>
            <a:off x="1043608" y="3176973"/>
            <a:ext cx="1005774" cy="1152128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 sz="1400" b="1" dirty="0">
              <a:latin typeface="Minion Pro" pitchFamily="18" charset="0"/>
            </a:endParaRPr>
          </a:p>
        </p:txBody>
      </p:sp>
      <p:sp>
        <p:nvSpPr>
          <p:cNvPr id="107" name="Line 27"/>
          <p:cNvSpPr>
            <a:spLocks noChangeShapeType="1"/>
          </p:cNvSpPr>
          <p:nvPr/>
        </p:nvSpPr>
        <p:spPr bwMode="auto">
          <a:xfrm>
            <a:off x="1547020" y="2564904"/>
            <a:ext cx="0" cy="50294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sz="1400" b="1" dirty="0">
              <a:latin typeface="Minion Pro" pitchFamily="18" charset="0"/>
            </a:endParaRPr>
          </a:p>
        </p:txBody>
      </p:sp>
      <p:sp>
        <p:nvSpPr>
          <p:cNvPr id="108" name="Text Box 30"/>
          <p:cNvSpPr txBox="1">
            <a:spLocks noChangeArrowheads="1"/>
          </p:cNvSpPr>
          <p:nvPr/>
        </p:nvSpPr>
        <p:spPr bwMode="auto">
          <a:xfrm>
            <a:off x="1526383" y="2672916"/>
            <a:ext cx="63511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sz="1400" b="1" dirty="0">
                <a:latin typeface="Minion Pro" pitchFamily="18" charset="0"/>
                <a:cs typeface="Arial" charset="0"/>
              </a:rPr>
              <a:t>γ = 40</a:t>
            </a:r>
          </a:p>
        </p:txBody>
      </p:sp>
      <p:sp>
        <p:nvSpPr>
          <p:cNvPr id="109" name="Oval 10"/>
          <p:cNvSpPr>
            <a:spLocks noChangeArrowheads="1"/>
          </p:cNvSpPr>
          <p:nvPr/>
        </p:nvSpPr>
        <p:spPr bwMode="auto">
          <a:xfrm>
            <a:off x="1151621" y="1556792"/>
            <a:ext cx="759742" cy="739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400" b="1" dirty="0">
                <a:latin typeface="Minion Pro" pitchFamily="18" charset="0"/>
              </a:rPr>
              <a:t>Muon</a:t>
            </a:r>
          </a:p>
        </p:txBody>
      </p:sp>
      <p:sp>
        <p:nvSpPr>
          <p:cNvPr id="110" name="Oval 11"/>
          <p:cNvSpPr>
            <a:spLocks noChangeArrowheads="1"/>
          </p:cNvSpPr>
          <p:nvPr/>
        </p:nvSpPr>
        <p:spPr bwMode="auto">
          <a:xfrm>
            <a:off x="1151621" y="3284984"/>
            <a:ext cx="759742" cy="7921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400" b="1" dirty="0">
                <a:latin typeface="Minion Pro" pitchFamily="18" charset="0"/>
              </a:rPr>
              <a:t>Aarde</a:t>
            </a:r>
          </a:p>
        </p:txBody>
      </p:sp>
      <p:cxnSp>
        <p:nvCxnSpPr>
          <p:cNvPr id="3" name="Rechte verbindingslijn met pijl 2"/>
          <p:cNvCxnSpPr/>
          <p:nvPr/>
        </p:nvCxnSpPr>
        <p:spPr>
          <a:xfrm>
            <a:off x="500063" y="4725144"/>
            <a:ext cx="4648001" cy="8384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met pijl 32"/>
          <p:cNvCxnSpPr/>
          <p:nvPr/>
        </p:nvCxnSpPr>
        <p:spPr>
          <a:xfrm>
            <a:off x="5436096" y="4733528"/>
            <a:ext cx="3232152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19"/>
          <p:cNvSpPr txBox="1">
            <a:spLocks noChangeArrowheads="1"/>
          </p:cNvSpPr>
          <p:nvPr/>
        </p:nvSpPr>
        <p:spPr bwMode="auto">
          <a:xfrm>
            <a:off x="421230" y="4842702"/>
            <a:ext cx="479884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nl-NL" b="1" dirty="0">
                <a:latin typeface="Minion Pro" pitchFamily="18" charset="0"/>
              </a:rPr>
              <a:t>Twee gelijkwaardige kaders met gelijke eenheden en de Lorentz transformatie leidt tot de tweeling, Ehrenfest, klok en ladder paradox</a:t>
            </a:r>
          </a:p>
        </p:txBody>
      </p:sp>
      <p:sp>
        <p:nvSpPr>
          <p:cNvPr id="37" name="Text Box 19"/>
          <p:cNvSpPr txBox="1">
            <a:spLocks noChangeArrowheads="1"/>
          </p:cNvSpPr>
          <p:nvPr/>
        </p:nvSpPr>
        <p:spPr bwMode="auto">
          <a:xfrm>
            <a:off x="5436096" y="4842702"/>
            <a:ext cx="327183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nl-NL" b="1" dirty="0">
                <a:latin typeface="Minion Pro" pitchFamily="18" charset="0"/>
              </a:rPr>
              <a:t>Natuurkunde in één Noether kader en een massapunt bij verschillende </a:t>
            </a:r>
            <a:r>
              <a:rPr lang="nl-NL" b="1" i="1" dirty="0">
                <a:latin typeface="Minion Pro" pitchFamily="18" charset="0"/>
              </a:rPr>
              <a:t>eenheden</a:t>
            </a:r>
            <a:r>
              <a:rPr lang="nl-NL" b="1" dirty="0">
                <a:latin typeface="Minion Pro" pitchFamily="18" charset="0"/>
              </a:rPr>
              <a:t> seconde</a:t>
            </a:r>
          </a:p>
        </p:txBody>
      </p:sp>
      <p:sp>
        <p:nvSpPr>
          <p:cNvPr id="35" name="Text Box 22"/>
          <p:cNvSpPr txBox="1">
            <a:spLocks noChangeArrowheads="1"/>
          </p:cNvSpPr>
          <p:nvPr/>
        </p:nvSpPr>
        <p:spPr bwMode="auto">
          <a:xfrm>
            <a:off x="5593872" y="1557903"/>
            <a:ext cx="1728302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706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tabLst>
                <a:tab pos="446088" algn="l"/>
              </a:tabLst>
            </a:pPr>
            <a:r>
              <a:rPr lang="nl-NL" sz="1400" b="1" dirty="0">
                <a:latin typeface="Minion Pro" pitchFamily="18" charset="0"/>
              </a:rPr>
              <a:t>Proper kader S</a:t>
            </a:r>
            <a:r>
              <a:rPr lang="nl-NL" sz="1400" b="1" baseline="-25000" dirty="0">
                <a:latin typeface="Minion Pro" pitchFamily="18" charset="0"/>
              </a:rPr>
              <a:t>muon</a:t>
            </a:r>
            <a:endParaRPr lang="nl-NL" sz="1400" b="1" dirty="0">
              <a:latin typeface="Minion Pro" pitchFamily="18" charset="0"/>
            </a:endParaRPr>
          </a:p>
          <a:p>
            <a:pPr>
              <a:tabLst>
                <a:tab pos="534988" algn="l"/>
              </a:tabLst>
            </a:pPr>
            <a:r>
              <a:rPr lang="nl-NL" sz="1400" b="1" i="1" dirty="0">
                <a:solidFill>
                  <a:srgbClr val="00B050"/>
                </a:solidFill>
                <a:latin typeface="Minion Pro" pitchFamily="18" charset="0"/>
              </a:rPr>
              <a:t>dt</a:t>
            </a:r>
            <a:r>
              <a:rPr lang="nl-NL" sz="1400" b="1" i="1" baseline="-25000" dirty="0">
                <a:solidFill>
                  <a:srgbClr val="00B050"/>
                </a:solidFill>
                <a:latin typeface="Minion Pro" pitchFamily="18" charset="0"/>
              </a:rPr>
              <a:t>muon</a:t>
            </a:r>
            <a:r>
              <a:rPr lang="nl-NL" sz="1400" b="1" dirty="0">
                <a:latin typeface="Minion Pro" pitchFamily="18" charset="0"/>
              </a:rPr>
              <a:t>	= </a:t>
            </a:r>
            <a:r>
              <a:rPr lang="nl-NL" sz="1400" b="1" dirty="0">
                <a:solidFill>
                  <a:srgbClr val="FF0000"/>
                </a:solidFill>
                <a:latin typeface="Minion Pro" pitchFamily="18" charset="0"/>
              </a:rPr>
              <a:t>dt</a:t>
            </a:r>
            <a:r>
              <a:rPr lang="nl-NL" sz="1400" b="1" baseline="-25000" dirty="0">
                <a:solidFill>
                  <a:srgbClr val="FF0000"/>
                </a:solidFill>
                <a:latin typeface="Minion Pro" pitchFamily="18" charset="0"/>
              </a:rPr>
              <a:t>aarde</a:t>
            </a:r>
            <a:r>
              <a:rPr lang="nl-NL" sz="1400" b="1" dirty="0">
                <a:latin typeface="Minion Pro" pitchFamily="18" charset="0"/>
              </a:rPr>
              <a:t> / 40</a:t>
            </a:r>
          </a:p>
          <a:p>
            <a:pPr>
              <a:tabLst>
                <a:tab pos="534988" algn="l"/>
              </a:tabLst>
            </a:pPr>
            <a:r>
              <a:rPr lang="nl-NL" sz="1400" b="1" dirty="0">
                <a:latin typeface="Minion Pro" pitchFamily="18" charset="0"/>
              </a:rPr>
              <a:t>[</a:t>
            </a:r>
            <a:r>
              <a:rPr lang="nl-NL" sz="1400" b="1" i="1" dirty="0">
                <a:solidFill>
                  <a:srgbClr val="00B050"/>
                </a:solidFill>
                <a:latin typeface="Minion Pro" pitchFamily="18" charset="0"/>
              </a:rPr>
              <a:t>s</a:t>
            </a:r>
            <a:r>
              <a:rPr lang="nl-NL" sz="1400" b="1" i="1" baseline="-25000" dirty="0">
                <a:solidFill>
                  <a:srgbClr val="00B050"/>
                </a:solidFill>
                <a:latin typeface="Minion Pro" pitchFamily="18" charset="0"/>
              </a:rPr>
              <a:t>muon</a:t>
            </a:r>
            <a:r>
              <a:rPr lang="nl-NL" sz="1400" b="1" dirty="0">
                <a:latin typeface="Minion Pro" pitchFamily="18" charset="0"/>
              </a:rPr>
              <a:t> ]	= 40.[</a:t>
            </a:r>
            <a:r>
              <a:rPr lang="nl-NL" sz="1400" b="1" dirty="0">
                <a:solidFill>
                  <a:srgbClr val="FF0000"/>
                </a:solidFill>
                <a:latin typeface="Minion Pro" pitchFamily="18" charset="0"/>
              </a:rPr>
              <a:t>s</a:t>
            </a:r>
            <a:r>
              <a:rPr lang="nl-NL" sz="1400" b="1" baseline="-25000" dirty="0">
                <a:solidFill>
                  <a:srgbClr val="FF0000"/>
                </a:solidFill>
                <a:latin typeface="Minion Pro" pitchFamily="18" charset="0"/>
              </a:rPr>
              <a:t>aarde</a:t>
            </a:r>
            <a:r>
              <a:rPr lang="nl-NL" sz="1400" b="1" dirty="0">
                <a:latin typeface="Minion Pro" pitchFamily="18" charset="0"/>
              </a:rPr>
              <a:t> ]</a:t>
            </a:r>
            <a:endParaRPr lang="nl-NL" sz="1400" b="1" baseline="-25000" dirty="0">
              <a:solidFill>
                <a:srgbClr val="FF0000"/>
              </a:solidFill>
              <a:latin typeface="Minion Pro" pitchFamily="18" charset="0"/>
            </a:endParaRPr>
          </a:p>
        </p:txBody>
      </p:sp>
      <p:cxnSp>
        <p:nvCxnSpPr>
          <p:cNvPr id="4" name="Rechte verbindingslijn 3"/>
          <p:cNvCxnSpPr/>
          <p:nvPr/>
        </p:nvCxnSpPr>
        <p:spPr>
          <a:xfrm>
            <a:off x="611560" y="1268760"/>
            <a:ext cx="4536504" cy="324036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37"/>
          <p:cNvCxnSpPr/>
          <p:nvPr/>
        </p:nvCxnSpPr>
        <p:spPr>
          <a:xfrm flipV="1">
            <a:off x="251520" y="1554685"/>
            <a:ext cx="4968551" cy="374652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428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18226</TotalTime>
  <Words>1593</Words>
  <Application>Microsoft Office PowerPoint</Application>
  <PresentationFormat>Diavoorstelling (4:3)</PresentationFormat>
  <Paragraphs>332</Paragraphs>
  <Slides>15</Slides>
  <Notes>15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9" baseType="lpstr">
      <vt:lpstr>Arial</vt:lpstr>
      <vt:lpstr>Minion Pro</vt:lpstr>
      <vt:lpstr>Times New Roman</vt:lpstr>
      <vt:lpstr>Standaardontwerp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Loop-Doctor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Rob Roodenburg</dc:creator>
  <cp:lastModifiedBy>Rob Roodenburg</cp:lastModifiedBy>
  <cp:revision>966</cp:revision>
  <cp:lastPrinted>2017-12-14T10:54:05Z</cp:lastPrinted>
  <dcterms:created xsi:type="dcterms:W3CDTF">2008-08-22T06:31:23Z</dcterms:created>
  <dcterms:modified xsi:type="dcterms:W3CDTF">2017-12-18T09:25:40Z</dcterms:modified>
</cp:coreProperties>
</file>