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5" r:id="rId2"/>
    <p:sldId id="288" r:id="rId3"/>
    <p:sldId id="267" r:id="rId4"/>
    <p:sldId id="285" r:id="rId5"/>
    <p:sldId id="282" r:id="rId6"/>
    <p:sldId id="281" r:id="rId7"/>
    <p:sldId id="272" r:id="rId8"/>
    <p:sldId id="274" r:id="rId9"/>
    <p:sldId id="276" r:id="rId10"/>
    <p:sldId id="273" r:id="rId11"/>
    <p:sldId id="275" r:id="rId12"/>
    <p:sldId id="280" r:id="rId13"/>
    <p:sldId id="277" r:id="rId14"/>
    <p:sldId id="279" r:id="rId15"/>
    <p:sldId id="286" r:id="rId16"/>
    <p:sldId id="287" r:id="rId17"/>
    <p:sldId id="289" r:id="rId18"/>
    <p:sldId id="278" r:id="rId1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3735"/>
    <a:srgbClr val="CE6869"/>
    <a:srgbClr val="7D7E82"/>
    <a:srgbClr val="374D5A"/>
    <a:srgbClr val="2D3343"/>
    <a:srgbClr val="F2FEFE"/>
    <a:srgbClr val="328B9A"/>
    <a:srgbClr val="6AB0E0"/>
    <a:srgbClr val="5C5C5C"/>
    <a:srgbClr val="2D7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8" autoAdjust="0"/>
    <p:restoredTop sz="94667"/>
  </p:normalViewPr>
  <p:slideViewPr>
    <p:cSldViewPr snapToGrid="0" snapToObjects="1">
      <p:cViewPr varScale="1">
        <p:scale>
          <a:sx n="69" d="100"/>
          <a:sy n="69" d="100"/>
        </p:scale>
        <p:origin x="162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-1" y="-3400"/>
            <a:ext cx="9144001" cy="6861400"/>
          </a:xfrm>
          <a:prstGeom prst="rect">
            <a:avLst/>
          </a:prstGeom>
          <a:solidFill>
            <a:srgbClr val="4FA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8" name="Groeperen 7"/>
          <p:cNvGrpSpPr/>
          <p:nvPr userDrawn="1"/>
        </p:nvGrpSpPr>
        <p:grpSpPr>
          <a:xfrm rot="2700000">
            <a:off x="4363677" y="5151541"/>
            <a:ext cx="1433444" cy="2866888"/>
            <a:chOff x="1643642" y="2850127"/>
            <a:chExt cx="1433444" cy="2866888"/>
          </a:xfrm>
        </p:grpSpPr>
        <p:sp>
          <p:nvSpPr>
            <p:cNvPr id="9" name="Rechthoek 8"/>
            <p:cNvSpPr/>
            <p:nvPr/>
          </p:nvSpPr>
          <p:spPr>
            <a:xfrm>
              <a:off x="1643642" y="2850127"/>
              <a:ext cx="1433444" cy="1433444"/>
            </a:xfrm>
            <a:prstGeom prst="rect">
              <a:avLst/>
            </a:prstGeom>
            <a:solidFill>
              <a:srgbClr val="A751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1643642" y="4283571"/>
              <a:ext cx="1433444" cy="1433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1" name="Groeperen 10"/>
          <p:cNvGrpSpPr/>
          <p:nvPr userDrawn="1"/>
        </p:nvGrpSpPr>
        <p:grpSpPr>
          <a:xfrm rot="2700000">
            <a:off x="5209315" y="-531628"/>
            <a:ext cx="6455030" cy="4476366"/>
            <a:chOff x="524157" y="0"/>
            <a:chExt cx="6455030" cy="4476366"/>
          </a:xfrm>
        </p:grpSpPr>
        <p:sp>
          <p:nvSpPr>
            <p:cNvPr id="12" name="Rechthoek 11"/>
            <p:cNvSpPr/>
            <p:nvPr/>
          </p:nvSpPr>
          <p:spPr>
            <a:xfrm>
              <a:off x="5545743" y="2326200"/>
              <a:ext cx="1433444" cy="1433444"/>
            </a:xfrm>
            <a:prstGeom prst="rect">
              <a:avLst/>
            </a:prstGeom>
            <a:solidFill>
              <a:srgbClr val="C43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/>
            <p:cNvSpPr/>
            <p:nvPr/>
          </p:nvSpPr>
          <p:spPr>
            <a:xfrm>
              <a:off x="4112299" y="2326200"/>
              <a:ext cx="1433444" cy="1433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/>
            <p:cNvSpPr/>
            <p:nvPr/>
          </p:nvSpPr>
          <p:spPr>
            <a:xfrm>
              <a:off x="4112299" y="2326200"/>
              <a:ext cx="718988" cy="718988"/>
            </a:xfrm>
            <a:prstGeom prst="rect">
              <a:avLst/>
            </a:prstGeom>
            <a:solidFill>
              <a:srgbClr val="CE68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/>
            <p:cNvSpPr/>
            <p:nvPr/>
          </p:nvSpPr>
          <p:spPr>
            <a:xfrm>
              <a:off x="1243145" y="0"/>
              <a:ext cx="2869154" cy="3759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/>
            <p:cNvSpPr/>
            <p:nvPr/>
          </p:nvSpPr>
          <p:spPr>
            <a:xfrm>
              <a:off x="4112299" y="3757378"/>
              <a:ext cx="718988" cy="718988"/>
            </a:xfrm>
            <a:prstGeom prst="rect">
              <a:avLst/>
            </a:prstGeom>
            <a:solidFill>
              <a:srgbClr val="C43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/>
            <p:cNvSpPr/>
            <p:nvPr/>
          </p:nvSpPr>
          <p:spPr>
            <a:xfrm>
              <a:off x="3393311" y="3040656"/>
              <a:ext cx="718988" cy="718988"/>
            </a:xfrm>
            <a:prstGeom prst="rect">
              <a:avLst/>
            </a:prstGeom>
            <a:solidFill>
              <a:srgbClr val="C43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hthoek 17"/>
            <p:cNvSpPr/>
            <p:nvPr/>
          </p:nvSpPr>
          <p:spPr>
            <a:xfrm>
              <a:off x="524157" y="2326200"/>
              <a:ext cx="718988" cy="718988"/>
            </a:xfrm>
            <a:prstGeom prst="rect">
              <a:avLst/>
            </a:prstGeom>
            <a:solidFill>
              <a:srgbClr val="A751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18"/>
            <p:cNvSpPr/>
            <p:nvPr/>
          </p:nvSpPr>
          <p:spPr>
            <a:xfrm>
              <a:off x="1243145" y="3756245"/>
              <a:ext cx="718988" cy="718988"/>
            </a:xfrm>
            <a:prstGeom prst="rect">
              <a:avLst/>
            </a:prstGeom>
            <a:solidFill>
              <a:srgbClr val="A751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 19"/>
            <p:cNvSpPr/>
            <p:nvPr/>
          </p:nvSpPr>
          <p:spPr>
            <a:xfrm>
              <a:off x="524157" y="3756245"/>
              <a:ext cx="718988" cy="718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1" name="Afbeelding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60385"/>
            <a:ext cx="2435624" cy="934183"/>
          </a:xfrm>
          <a:prstGeom prst="rect">
            <a:avLst/>
          </a:prstGeom>
        </p:spPr>
      </p:pic>
      <p:sp>
        <p:nvSpPr>
          <p:cNvPr id="24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271463" y="2461353"/>
            <a:ext cx="6467475" cy="779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00">
                <a:solidFill>
                  <a:schemeClr val="bg1"/>
                </a:solidFill>
                <a:latin typeface="jan_van_brabant" charset="0"/>
                <a:ea typeface="jan_van_brabant" charset="0"/>
                <a:cs typeface="jan_van_brabant" charset="0"/>
              </a:defRPr>
            </a:lvl1pPr>
          </a:lstStyle>
          <a:p>
            <a:pPr lvl="0"/>
            <a:r>
              <a:rPr lang="nl-NL" dirty="0" smtClean="0"/>
              <a:t>Ruimte voor titel</a:t>
            </a:r>
            <a:endParaRPr lang="nl-NL" dirty="0"/>
          </a:p>
        </p:txBody>
      </p:sp>
      <p:sp>
        <p:nvSpPr>
          <p:cNvPr id="25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271463" y="3213507"/>
            <a:ext cx="6860610" cy="20786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0">
                <a:solidFill>
                  <a:schemeClr val="bg1"/>
                </a:solidFill>
                <a:latin typeface="jan_van_brabant" charset="0"/>
                <a:ea typeface="jan_van_brabant" charset="0"/>
                <a:cs typeface="jan_van_brabant" charset="0"/>
              </a:defRPr>
            </a:lvl1pPr>
          </a:lstStyle>
          <a:p>
            <a:pPr lvl="0"/>
            <a:r>
              <a:rPr lang="nl-NL" dirty="0" smtClean="0"/>
              <a:t>Groep x</a:t>
            </a:r>
            <a:endParaRPr lang="nl-N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271463" y="2461353"/>
            <a:ext cx="6467475" cy="779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0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jan_van_brabant" charset="0"/>
                <a:ea typeface="jan_van_brabant" charset="0"/>
                <a:cs typeface="jan_van_brabant" charset="0"/>
              </a:defRPr>
            </a:lvl1pPr>
          </a:lstStyle>
          <a:p>
            <a:pPr lvl="0"/>
            <a:r>
              <a:rPr lang="nl-NL" dirty="0" smtClean="0"/>
              <a:t>Ruimte voor titel</a:t>
            </a:r>
            <a:endParaRPr lang="nl-NL" dirty="0"/>
          </a:p>
        </p:txBody>
      </p:sp>
      <p:sp>
        <p:nvSpPr>
          <p:cNvPr id="27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271463" y="3213507"/>
            <a:ext cx="6860610" cy="20786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jan_van_brabant" charset="0"/>
                <a:ea typeface="jan_van_brabant" charset="0"/>
                <a:cs typeface="jan_van_brabant" charset="0"/>
              </a:defRPr>
            </a:lvl1pPr>
          </a:lstStyle>
          <a:p>
            <a:pPr lvl="0"/>
            <a:r>
              <a:rPr lang="nl-NL" dirty="0" smtClean="0"/>
              <a:t>Groep x</a:t>
            </a:r>
            <a:endParaRPr lang="nl-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0"/>
          </p:nvPr>
        </p:nvSpPr>
        <p:spPr>
          <a:xfrm>
            <a:off x="331135" y="2548900"/>
            <a:ext cx="7366837" cy="38377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FA2C3"/>
                </a:solidFill>
              </a:defRPr>
            </a:lvl1pPr>
            <a:lvl2pPr>
              <a:defRPr>
                <a:solidFill>
                  <a:srgbClr val="4FA2C3"/>
                </a:solidFill>
              </a:defRPr>
            </a:lvl2pPr>
            <a:lvl3pPr>
              <a:defRPr>
                <a:solidFill>
                  <a:srgbClr val="4FA2C3"/>
                </a:solidFill>
              </a:defRPr>
            </a:lvl3pPr>
            <a:lvl4pPr>
              <a:defRPr>
                <a:solidFill>
                  <a:srgbClr val="4FA2C3"/>
                </a:solidFill>
              </a:defRPr>
            </a:lvl4pPr>
            <a:lvl5pPr>
              <a:defRPr>
                <a:solidFill>
                  <a:srgbClr val="4FA2C3"/>
                </a:solidFill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24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31135" y="1790879"/>
            <a:ext cx="6608877" cy="779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4FA2C3"/>
                </a:solidFill>
                <a:latin typeface="jan_van_brabant" charset="0"/>
                <a:ea typeface="jan_van_brabant" charset="0"/>
                <a:cs typeface="jan_van_brabant" charset="0"/>
              </a:defRPr>
            </a:lvl1pPr>
          </a:lstStyle>
          <a:p>
            <a:pPr lvl="0"/>
            <a:r>
              <a:rPr lang="nl-NL" dirty="0" smtClean="0"/>
              <a:t>Ruimte voor titel</a:t>
            </a:r>
            <a:endParaRPr lang="nl-NL" dirty="0"/>
          </a:p>
        </p:txBody>
      </p:sp>
      <p:grpSp>
        <p:nvGrpSpPr>
          <p:cNvPr id="13" name="Groeperen 12"/>
          <p:cNvGrpSpPr/>
          <p:nvPr userDrawn="1"/>
        </p:nvGrpSpPr>
        <p:grpSpPr>
          <a:xfrm>
            <a:off x="6779941" y="-1252183"/>
            <a:ext cx="3633277" cy="5240601"/>
            <a:chOff x="6779941" y="-1252183"/>
            <a:chExt cx="3633277" cy="5240601"/>
          </a:xfrm>
        </p:grpSpPr>
        <p:grpSp>
          <p:nvGrpSpPr>
            <p:cNvPr id="16" name="Groeperen 15"/>
            <p:cNvGrpSpPr/>
            <p:nvPr userDrawn="1"/>
          </p:nvGrpSpPr>
          <p:grpSpPr>
            <a:xfrm rot="2700000">
              <a:off x="5976279" y="-448521"/>
              <a:ext cx="5240601" cy="3633277"/>
              <a:chOff x="524157" y="0"/>
              <a:chExt cx="6455030" cy="4475233"/>
            </a:xfrm>
          </p:grpSpPr>
          <p:sp>
            <p:nvSpPr>
              <p:cNvPr id="23" name="Rechthoek 22"/>
              <p:cNvSpPr/>
              <p:nvPr/>
            </p:nvSpPr>
            <p:spPr>
              <a:xfrm>
                <a:off x="5545743" y="2326200"/>
                <a:ext cx="1433444" cy="1433444"/>
              </a:xfrm>
              <a:prstGeom prst="rect">
                <a:avLst/>
              </a:prstGeom>
              <a:solidFill>
                <a:srgbClr val="C43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Rechthoek 24"/>
              <p:cNvSpPr/>
              <p:nvPr/>
            </p:nvSpPr>
            <p:spPr>
              <a:xfrm>
                <a:off x="4112299" y="2326200"/>
                <a:ext cx="718988" cy="718988"/>
              </a:xfrm>
              <a:prstGeom prst="rect">
                <a:avLst/>
              </a:prstGeom>
              <a:solidFill>
                <a:srgbClr val="CE68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Rechthoek 25"/>
              <p:cNvSpPr/>
              <p:nvPr/>
            </p:nvSpPr>
            <p:spPr>
              <a:xfrm>
                <a:off x="1243145" y="0"/>
                <a:ext cx="2869154" cy="37596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Rechthoek 26"/>
              <p:cNvSpPr/>
              <p:nvPr/>
            </p:nvSpPr>
            <p:spPr>
              <a:xfrm>
                <a:off x="3393311" y="3040656"/>
                <a:ext cx="718988" cy="718988"/>
              </a:xfrm>
              <a:prstGeom prst="rect">
                <a:avLst/>
              </a:prstGeom>
              <a:solidFill>
                <a:srgbClr val="C43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" name="Rechthoek 27"/>
              <p:cNvSpPr/>
              <p:nvPr/>
            </p:nvSpPr>
            <p:spPr>
              <a:xfrm>
                <a:off x="524157" y="2326200"/>
                <a:ext cx="718988" cy="718988"/>
              </a:xfrm>
              <a:prstGeom prst="rect">
                <a:avLst/>
              </a:prstGeom>
              <a:solidFill>
                <a:srgbClr val="A751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Rechthoek 28"/>
              <p:cNvSpPr/>
              <p:nvPr/>
            </p:nvSpPr>
            <p:spPr>
              <a:xfrm>
                <a:off x="1243145" y="3756245"/>
                <a:ext cx="718988" cy="718988"/>
              </a:xfrm>
              <a:prstGeom prst="rect">
                <a:avLst/>
              </a:prstGeom>
              <a:solidFill>
                <a:srgbClr val="A751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" name="Rechthoek 29"/>
              <p:cNvSpPr/>
              <p:nvPr/>
            </p:nvSpPr>
            <p:spPr>
              <a:xfrm>
                <a:off x="529537" y="3038107"/>
                <a:ext cx="718988" cy="718988"/>
              </a:xfrm>
              <a:prstGeom prst="rect">
                <a:avLst/>
              </a:prstGeom>
              <a:solidFill>
                <a:srgbClr val="4FA2C3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pic>
          <p:nvPicPr>
            <p:cNvPr id="22" name="Afbeelding 2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0012" y="383785"/>
              <a:ext cx="1993765" cy="76470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hoek 24"/>
          <p:cNvSpPr/>
          <p:nvPr userDrawn="1"/>
        </p:nvSpPr>
        <p:spPr>
          <a:xfrm>
            <a:off x="-1" y="-3400"/>
            <a:ext cx="9144001" cy="6861400"/>
          </a:xfrm>
          <a:prstGeom prst="rect">
            <a:avLst/>
          </a:prstGeom>
          <a:solidFill>
            <a:srgbClr val="4FA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1" name="Groeperen 10"/>
          <p:cNvGrpSpPr/>
          <p:nvPr userDrawn="1"/>
        </p:nvGrpSpPr>
        <p:grpSpPr>
          <a:xfrm rot="2700000">
            <a:off x="5976279" y="-448521"/>
            <a:ext cx="5240601" cy="3633277"/>
            <a:chOff x="524157" y="0"/>
            <a:chExt cx="6455030" cy="4475233"/>
          </a:xfrm>
        </p:grpSpPr>
        <p:sp>
          <p:nvSpPr>
            <p:cNvPr id="12" name="Rechthoek 11"/>
            <p:cNvSpPr/>
            <p:nvPr/>
          </p:nvSpPr>
          <p:spPr>
            <a:xfrm>
              <a:off x="5545743" y="2326200"/>
              <a:ext cx="1433444" cy="1433444"/>
            </a:xfrm>
            <a:prstGeom prst="rect">
              <a:avLst/>
            </a:prstGeom>
            <a:solidFill>
              <a:srgbClr val="C43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/>
            <p:cNvSpPr/>
            <p:nvPr/>
          </p:nvSpPr>
          <p:spPr>
            <a:xfrm>
              <a:off x="4112299" y="2326200"/>
              <a:ext cx="718988" cy="718988"/>
            </a:xfrm>
            <a:prstGeom prst="rect">
              <a:avLst/>
            </a:prstGeom>
            <a:solidFill>
              <a:srgbClr val="CE68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/>
            <p:cNvSpPr/>
            <p:nvPr/>
          </p:nvSpPr>
          <p:spPr>
            <a:xfrm>
              <a:off x="1243145" y="0"/>
              <a:ext cx="2869154" cy="3759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/>
            <p:cNvSpPr/>
            <p:nvPr/>
          </p:nvSpPr>
          <p:spPr>
            <a:xfrm>
              <a:off x="3393311" y="3040656"/>
              <a:ext cx="718988" cy="718988"/>
            </a:xfrm>
            <a:prstGeom prst="rect">
              <a:avLst/>
            </a:prstGeom>
            <a:solidFill>
              <a:srgbClr val="C43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hthoek 17"/>
            <p:cNvSpPr/>
            <p:nvPr/>
          </p:nvSpPr>
          <p:spPr>
            <a:xfrm>
              <a:off x="524157" y="2326200"/>
              <a:ext cx="718988" cy="718988"/>
            </a:xfrm>
            <a:prstGeom prst="rect">
              <a:avLst/>
            </a:prstGeom>
            <a:solidFill>
              <a:srgbClr val="A751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18"/>
            <p:cNvSpPr/>
            <p:nvPr/>
          </p:nvSpPr>
          <p:spPr>
            <a:xfrm>
              <a:off x="1243145" y="3756245"/>
              <a:ext cx="718988" cy="718988"/>
            </a:xfrm>
            <a:prstGeom prst="rect">
              <a:avLst/>
            </a:prstGeom>
            <a:solidFill>
              <a:srgbClr val="A751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 19"/>
            <p:cNvSpPr/>
            <p:nvPr/>
          </p:nvSpPr>
          <p:spPr>
            <a:xfrm>
              <a:off x="529537" y="3038107"/>
              <a:ext cx="718988" cy="718988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1" name="Afbeelding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12" y="383785"/>
            <a:ext cx="1993765" cy="764708"/>
          </a:xfrm>
          <a:prstGeom prst="rect">
            <a:avLst/>
          </a:prstGeom>
        </p:spPr>
      </p:pic>
      <p:sp>
        <p:nvSpPr>
          <p:cNvPr id="6" name="Tijdelijke aanduiding voor tekst 5"/>
          <p:cNvSpPr>
            <a:spLocks noGrp="1"/>
          </p:cNvSpPr>
          <p:nvPr>
            <p:ph type="body" sz="quarter" idx="10"/>
          </p:nvPr>
        </p:nvSpPr>
        <p:spPr>
          <a:xfrm>
            <a:off x="331135" y="2548900"/>
            <a:ext cx="7366837" cy="38377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24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31135" y="1790879"/>
            <a:ext cx="6608877" cy="779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jan_van_brabant" charset="0"/>
                <a:ea typeface="jan_van_brabant" charset="0"/>
                <a:cs typeface="jan_van_brabant" charset="0"/>
              </a:defRPr>
            </a:lvl1pPr>
          </a:lstStyle>
          <a:p>
            <a:pPr lvl="0"/>
            <a:r>
              <a:rPr lang="nl-NL" dirty="0" smtClean="0"/>
              <a:t>Ruimte voor titel</a:t>
            </a:r>
            <a:endParaRPr lang="nl-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te tekst o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ekst 5"/>
          <p:cNvSpPr>
            <a:spLocks noGrp="1"/>
          </p:cNvSpPr>
          <p:nvPr>
            <p:ph type="body" sz="quarter" idx="10"/>
          </p:nvPr>
        </p:nvSpPr>
        <p:spPr>
          <a:xfrm>
            <a:off x="331135" y="2548900"/>
            <a:ext cx="7366837" cy="38377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31135" y="1790879"/>
            <a:ext cx="6608877" cy="779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jan_van_brabant" charset="0"/>
                <a:ea typeface="jan_van_brabant" charset="0"/>
                <a:cs typeface="jan_van_brabant" charset="0"/>
              </a:defRPr>
            </a:lvl1pPr>
          </a:lstStyle>
          <a:p>
            <a:pPr lvl="0"/>
            <a:r>
              <a:rPr lang="nl-NL" dirty="0" smtClean="0"/>
              <a:t>Ruimte voor titel</a:t>
            </a:r>
            <a:endParaRPr lang="nl-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73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4" r:id="rId3"/>
    <p:sldLayoutId id="2147483673" r:id="rId4"/>
    <p:sldLayoutId id="2147483677" r:id="rId5"/>
    <p:sldLayoutId id="2147483676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youtube.com/watch?v=dw7U3BYMs4U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WqhUANNFXw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spark.sciencemag.org/generalrelativity/img/GeneralRelativityMetad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8006" y="-5004"/>
            <a:ext cx="13072386" cy="686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 rot="20653868">
            <a:off x="997378" y="2759950"/>
            <a:ext cx="4220330" cy="3379771"/>
          </a:xfrm>
          <a:solidFill>
            <a:srgbClr val="7D7E82"/>
          </a:solidFill>
          <a:ln w="317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nl-NL" sz="4400" dirty="0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... in de bovenbouw van het vwo</a:t>
            </a:r>
          </a:p>
          <a:p>
            <a:pPr algn="ctr"/>
            <a:r>
              <a:rPr lang="nl-NL" sz="2400" dirty="0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S. Delhaye (</a:t>
            </a:r>
            <a:r>
              <a:rPr lang="nl-NL" sz="2400" dirty="0" err="1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JvB</a:t>
            </a:r>
            <a:r>
              <a:rPr lang="nl-NL" sz="2400" dirty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 </a:t>
            </a:r>
            <a:r>
              <a:rPr lang="nl-NL" sz="2400" dirty="0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college)</a:t>
            </a:r>
          </a:p>
          <a:p>
            <a:pPr algn="ctr"/>
            <a:r>
              <a:rPr lang="nl-NL" sz="2400" dirty="0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L. De Putter &amp; B. </a:t>
            </a:r>
            <a:r>
              <a:rPr lang="nl-NL" sz="2400" dirty="0" err="1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Peppin</a:t>
            </a:r>
            <a:r>
              <a:rPr lang="nl-NL" sz="2400" dirty="0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 (ESOE)</a:t>
            </a:r>
            <a:endParaRPr lang="nl-NL" sz="2400" dirty="0">
              <a:effectLst>
                <a:outerShdw blurRad="50800" dist="101600" dir="7800000" algn="t" rotWithShape="0">
                  <a:prstClr val="black">
                    <a:alpha val="70000"/>
                  </a:prstClr>
                </a:outerShdw>
              </a:effectLst>
            </a:endParaRPr>
          </a:p>
        </p:txBody>
      </p:sp>
      <p:grpSp>
        <p:nvGrpSpPr>
          <p:cNvPr id="5" name="Groeperen 4"/>
          <p:cNvGrpSpPr/>
          <p:nvPr/>
        </p:nvGrpSpPr>
        <p:grpSpPr>
          <a:xfrm>
            <a:off x="3646955" y="-1520960"/>
            <a:ext cx="7028058" cy="8822667"/>
            <a:chOff x="3646955" y="-1520960"/>
            <a:chExt cx="7028058" cy="8822667"/>
          </a:xfrm>
        </p:grpSpPr>
        <p:grpSp>
          <p:nvGrpSpPr>
            <p:cNvPr id="6" name="Groeperen 5"/>
            <p:cNvGrpSpPr/>
            <p:nvPr/>
          </p:nvGrpSpPr>
          <p:grpSpPr>
            <a:xfrm rot="2700000">
              <a:off x="4363677" y="5151541"/>
              <a:ext cx="1433444" cy="2866888"/>
              <a:chOff x="1643642" y="2850127"/>
              <a:chExt cx="1433444" cy="2866888"/>
            </a:xfrm>
          </p:grpSpPr>
          <p:sp>
            <p:nvSpPr>
              <p:cNvPr id="18" name="Rechthoek 17"/>
              <p:cNvSpPr/>
              <p:nvPr/>
            </p:nvSpPr>
            <p:spPr>
              <a:xfrm>
                <a:off x="1643642" y="2850127"/>
                <a:ext cx="1433444" cy="1433444"/>
              </a:xfrm>
              <a:prstGeom prst="rect">
                <a:avLst/>
              </a:prstGeom>
              <a:solidFill>
                <a:srgbClr val="C43735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Rechthoek 18"/>
              <p:cNvSpPr/>
              <p:nvPr/>
            </p:nvSpPr>
            <p:spPr>
              <a:xfrm>
                <a:off x="1643642" y="4283571"/>
                <a:ext cx="1433444" cy="1433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" name="Groeperen 6"/>
            <p:cNvGrpSpPr/>
            <p:nvPr/>
          </p:nvGrpSpPr>
          <p:grpSpPr>
            <a:xfrm rot="2700000">
              <a:off x="5209315" y="-531628"/>
              <a:ext cx="6455030" cy="4476366"/>
              <a:chOff x="524157" y="0"/>
              <a:chExt cx="6455030" cy="4476366"/>
            </a:xfrm>
          </p:grpSpPr>
          <p:sp>
            <p:nvSpPr>
              <p:cNvPr id="9" name="Rechthoek 8"/>
              <p:cNvSpPr/>
              <p:nvPr/>
            </p:nvSpPr>
            <p:spPr>
              <a:xfrm>
                <a:off x="5545743" y="2326200"/>
                <a:ext cx="1433444" cy="1433444"/>
              </a:xfrm>
              <a:prstGeom prst="rect">
                <a:avLst/>
              </a:prstGeom>
              <a:solidFill>
                <a:srgbClr val="C43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Rechthoek 9"/>
              <p:cNvSpPr/>
              <p:nvPr/>
            </p:nvSpPr>
            <p:spPr>
              <a:xfrm>
                <a:off x="4112299" y="2326200"/>
                <a:ext cx="1433444" cy="1433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Rechthoek 10"/>
              <p:cNvSpPr/>
              <p:nvPr/>
            </p:nvSpPr>
            <p:spPr>
              <a:xfrm>
                <a:off x="4112299" y="2326200"/>
                <a:ext cx="718988" cy="718988"/>
              </a:xfrm>
              <a:prstGeom prst="rect">
                <a:avLst/>
              </a:prstGeom>
              <a:solidFill>
                <a:srgbClr val="CE68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Rechthoek 11"/>
              <p:cNvSpPr/>
              <p:nvPr/>
            </p:nvSpPr>
            <p:spPr>
              <a:xfrm>
                <a:off x="1243145" y="0"/>
                <a:ext cx="2869154" cy="37596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Rechthoek 12"/>
              <p:cNvSpPr/>
              <p:nvPr/>
            </p:nvSpPr>
            <p:spPr>
              <a:xfrm>
                <a:off x="4112299" y="3757378"/>
                <a:ext cx="718988" cy="718988"/>
              </a:xfrm>
              <a:prstGeom prst="rect">
                <a:avLst/>
              </a:prstGeom>
              <a:solidFill>
                <a:srgbClr val="C43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Rechthoek 13"/>
              <p:cNvSpPr/>
              <p:nvPr/>
            </p:nvSpPr>
            <p:spPr>
              <a:xfrm>
                <a:off x="3393311" y="3040656"/>
                <a:ext cx="718988" cy="718988"/>
              </a:xfrm>
              <a:prstGeom prst="rect">
                <a:avLst/>
              </a:prstGeom>
              <a:solidFill>
                <a:srgbClr val="C43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Rechthoek 14"/>
              <p:cNvSpPr/>
              <p:nvPr/>
            </p:nvSpPr>
            <p:spPr>
              <a:xfrm>
                <a:off x="524157" y="2326200"/>
                <a:ext cx="718988" cy="718988"/>
              </a:xfrm>
              <a:prstGeom prst="rect">
                <a:avLst/>
              </a:prstGeom>
              <a:solidFill>
                <a:srgbClr val="A751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Rechthoek 15"/>
              <p:cNvSpPr/>
              <p:nvPr/>
            </p:nvSpPr>
            <p:spPr>
              <a:xfrm>
                <a:off x="1243145" y="3756245"/>
                <a:ext cx="718988" cy="718988"/>
              </a:xfrm>
              <a:prstGeom prst="rect">
                <a:avLst/>
              </a:prstGeom>
              <a:solidFill>
                <a:srgbClr val="A751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" name="Rechthoek 16"/>
              <p:cNvSpPr/>
              <p:nvPr/>
            </p:nvSpPr>
            <p:spPr>
              <a:xfrm>
                <a:off x="524157" y="3756245"/>
                <a:ext cx="718988" cy="7189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460385"/>
              <a:ext cx="2435624" cy="9341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985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1"/>
            <a:ext cx="7803215" cy="3369300"/>
          </a:xfrm>
        </p:spPr>
        <p:txBody>
          <a:bodyPr/>
          <a:lstStyle/>
          <a:p>
            <a:r>
              <a:rPr lang="nl-NL" dirty="0">
                <a:solidFill>
                  <a:srgbClr val="C43735"/>
                </a:solidFill>
              </a:rPr>
              <a:t>ART wordt gezien als zeer abstract, zeer complex en zeer </a:t>
            </a:r>
            <a:r>
              <a:rPr lang="nl-NL" dirty="0" smtClean="0">
                <a:solidFill>
                  <a:srgbClr val="C43735"/>
                </a:solidFill>
              </a:rPr>
              <a:t>wiskundig</a:t>
            </a:r>
            <a:endParaRPr lang="nl-NL" dirty="0">
              <a:solidFill>
                <a:srgbClr val="C43735"/>
              </a:solidFill>
            </a:endParaRPr>
          </a:p>
          <a:p>
            <a:r>
              <a:rPr lang="nl-NL" dirty="0">
                <a:solidFill>
                  <a:srgbClr val="C43735"/>
                </a:solidFill>
              </a:rPr>
              <a:t>Traditioneel wordt eerst de benodigde wiskunde uitgelegd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Daarna </a:t>
            </a:r>
            <a:r>
              <a:rPr lang="nl-NL" dirty="0">
                <a:solidFill>
                  <a:srgbClr val="C43735"/>
                </a:solidFill>
              </a:rPr>
              <a:t>wordt de natuurkunde afgeleid en…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…</a:t>
            </a:r>
            <a:r>
              <a:rPr lang="nl-NL" dirty="0">
                <a:solidFill>
                  <a:srgbClr val="C43735"/>
                </a:solidFill>
              </a:rPr>
              <a:t>worden verschillende natuurkundige verschijnselen bestudeerd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Dit </a:t>
            </a:r>
            <a:r>
              <a:rPr lang="nl-NL" dirty="0">
                <a:solidFill>
                  <a:srgbClr val="C43735"/>
                </a:solidFill>
              </a:rPr>
              <a:t>is voor masterstudenten vaak al lastig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Waarom geen ART?</a:t>
            </a:r>
            <a:endParaRPr lang="nl-NL" dirty="0">
              <a:solidFill>
                <a:srgbClr val="C43735"/>
              </a:solidFill>
            </a:endParaRPr>
          </a:p>
        </p:txBody>
      </p:sp>
      <p:pic>
        <p:nvPicPr>
          <p:cNvPr id="5" name="Picture 2" descr="https://manyworldstheory.files.wordpress.com/2014/02/einstein_explain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5" y="2591807"/>
            <a:ext cx="7552101" cy="38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84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6" y="2548901"/>
            <a:ext cx="5681738" cy="3838044"/>
          </a:xfrm>
        </p:spPr>
        <p:txBody>
          <a:bodyPr/>
          <a:lstStyle/>
          <a:p>
            <a:r>
              <a:rPr lang="nl-NL" dirty="0" err="1">
                <a:solidFill>
                  <a:srgbClr val="C43735"/>
                </a:solidFill>
              </a:rPr>
              <a:t>Physics</a:t>
            </a:r>
            <a:r>
              <a:rPr lang="nl-NL" dirty="0">
                <a:solidFill>
                  <a:srgbClr val="C43735"/>
                </a:solidFill>
              </a:rPr>
              <a:t>-first in plaats van </a:t>
            </a:r>
            <a:r>
              <a:rPr lang="nl-NL" dirty="0" err="1">
                <a:solidFill>
                  <a:srgbClr val="C43735"/>
                </a:solidFill>
              </a:rPr>
              <a:t>math</a:t>
            </a:r>
            <a:r>
              <a:rPr lang="nl-NL" dirty="0">
                <a:solidFill>
                  <a:srgbClr val="C43735"/>
                </a:solidFill>
              </a:rPr>
              <a:t>-first (</a:t>
            </a:r>
            <a:r>
              <a:rPr lang="nl-NL" dirty="0" err="1">
                <a:solidFill>
                  <a:srgbClr val="C43735"/>
                </a:solidFill>
              </a:rPr>
              <a:t>Hartle</a:t>
            </a:r>
            <a:r>
              <a:rPr lang="nl-NL" dirty="0">
                <a:solidFill>
                  <a:srgbClr val="C43735"/>
                </a:solidFill>
              </a:rPr>
              <a:t> 2006)</a:t>
            </a:r>
          </a:p>
          <a:p>
            <a:r>
              <a:rPr lang="nl-NL" dirty="0" err="1" smtClean="0">
                <a:solidFill>
                  <a:srgbClr val="C43735"/>
                </a:solidFill>
              </a:rPr>
              <a:t>Intertwined</a:t>
            </a:r>
            <a:r>
              <a:rPr lang="nl-NL" dirty="0" smtClean="0">
                <a:solidFill>
                  <a:srgbClr val="C43735"/>
                </a:solidFill>
              </a:rPr>
              <a:t> </a:t>
            </a:r>
            <a:r>
              <a:rPr lang="nl-NL" dirty="0" err="1">
                <a:solidFill>
                  <a:srgbClr val="C43735"/>
                </a:solidFill>
              </a:rPr>
              <a:t>and</a:t>
            </a:r>
            <a:r>
              <a:rPr lang="nl-NL" dirty="0">
                <a:solidFill>
                  <a:srgbClr val="C43735"/>
                </a:solidFill>
              </a:rPr>
              <a:t> </a:t>
            </a:r>
            <a:r>
              <a:rPr lang="nl-NL" dirty="0" err="1">
                <a:solidFill>
                  <a:srgbClr val="C43735"/>
                </a:solidFill>
              </a:rPr>
              <a:t>active-learning</a:t>
            </a:r>
            <a:r>
              <a:rPr lang="nl-NL" dirty="0">
                <a:solidFill>
                  <a:srgbClr val="C43735"/>
                </a:solidFill>
              </a:rPr>
              <a:t> (</a:t>
            </a:r>
            <a:r>
              <a:rPr lang="nl-NL" dirty="0" err="1">
                <a:solidFill>
                  <a:srgbClr val="C43735"/>
                </a:solidFill>
              </a:rPr>
              <a:t>Christensen</a:t>
            </a:r>
            <a:r>
              <a:rPr lang="nl-NL" dirty="0">
                <a:solidFill>
                  <a:srgbClr val="C43735"/>
                </a:solidFill>
              </a:rPr>
              <a:t> &amp; Moore 2012)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Beide </a:t>
            </a:r>
            <a:r>
              <a:rPr lang="nl-NL" dirty="0">
                <a:solidFill>
                  <a:srgbClr val="C43735"/>
                </a:solidFill>
              </a:rPr>
              <a:t>aanpakken erkennen dat de wiskunde belemmerend moeilijk is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Begin </a:t>
            </a:r>
            <a:r>
              <a:rPr lang="nl-NL" dirty="0">
                <a:solidFill>
                  <a:srgbClr val="C43735"/>
                </a:solidFill>
              </a:rPr>
              <a:t>met een (interessante) fysische </a:t>
            </a:r>
            <a:r>
              <a:rPr lang="nl-NL" dirty="0" smtClean="0">
                <a:solidFill>
                  <a:srgbClr val="C43735"/>
                </a:solidFill>
              </a:rPr>
              <a:t>context (</a:t>
            </a:r>
            <a:r>
              <a:rPr lang="nl-NL" dirty="0" err="1" smtClean="0">
                <a:solidFill>
                  <a:srgbClr val="C43735"/>
                </a:solidFill>
              </a:rPr>
              <a:t>Hartle</a:t>
            </a:r>
            <a:r>
              <a:rPr lang="nl-NL" dirty="0" smtClean="0">
                <a:solidFill>
                  <a:srgbClr val="C43735"/>
                </a:solidFill>
              </a:rPr>
              <a:t> 2006)</a:t>
            </a:r>
            <a:endParaRPr lang="nl-NL" dirty="0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Alternatief (WO)</a:t>
            </a:r>
            <a:endParaRPr lang="nl-NL" dirty="0">
              <a:solidFill>
                <a:srgbClr val="C43735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983" y="2548901"/>
            <a:ext cx="3299017" cy="363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1"/>
            <a:ext cx="8383373" cy="3117608"/>
          </a:xfrm>
        </p:spPr>
        <p:txBody>
          <a:bodyPr/>
          <a:lstStyle/>
          <a:p>
            <a:r>
              <a:rPr lang="nl-NL" dirty="0">
                <a:solidFill>
                  <a:srgbClr val="C43735"/>
                </a:solidFill>
              </a:rPr>
              <a:t>V</a:t>
            </a:r>
            <a:r>
              <a:rPr lang="nl-NL" dirty="0" smtClean="0">
                <a:solidFill>
                  <a:srgbClr val="C43735"/>
                </a:solidFill>
              </a:rPr>
              <a:t>oorbeelden </a:t>
            </a:r>
            <a:r>
              <a:rPr lang="nl-NL" dirty="0">
                <a:solidFill>
                  <a:srgbClr val="C43735"/>
                </a:solidFill>
              </a:rPr>
              <a:t>van ‘</a:t>
            </a:r>
            <a:r>
              <a:rPr lang="nl-NL" dirty="0" err="1">
                <a:solidFill>
                  <a:srgbClr val="C43735"/>
                </a:solidFill>
              </a:rPr>
              <a:t>Einsteinian</a:t>
            </a:r>
            <a:r>
              <a:rPr lang="nl-NL" dirty="0">
                <a:solidFill>
                  <a:srgbClr val="C43735"/>
                </a:solidFill>
              </a:rPr>
              <a:t> </a:t>
            </a:r>
            <a:r>
              <a:rPr lang="nl-NL" dirty="0" err="1">
                <a:solidFill>
                  <a:srgbClr val="C43735"/>
                </a:solidFill>
              </a:rPr>
              <a:t>physics</a:t>
            </a:r>
            <a:r>
              <a:rPr lang="nl-NL" dirty="0">
                <a:solidFill>
                  <a:srgbClr val="C43735"/>
                </a:solidFill>
              </a:rPr>
              <a:t>’ in </a:t>
            </a:r>
            <a:r>
              <a:rPr lang="nl-NL" dirty="0" smtClean="0">
                <a:solidFill>
                  <a:srgbClr val="C43735"/>
                </a:solidFill>
              </a:rPr>
              <a:t>PO &amp; VO</a:t>
            </a:r>
            <a:endParaRPr lang="nl-NL" dirty="0">
              <a:solidFill>
                <a:srgbClr val="C43735"/>
              </a:solidFill>
            </a:endParaRPr>
          </a:p>
          <a:p>
            <a:r>
              <a:rPr lang="nl-NL" dirty="0" err="1" smtClean="0">
                <a:solidFill>
                  <a:srgbClr val="C43735"/>
                </a:solidFill>
              </a:rPr>
              <a:t>Haddad</a:t>
            </a:r>
            <a:r>
              <a:rPr lang="nl-NL" dirty="0" smtClean="0">
                <a:solidFill>
                  <a:srgbClr val="C43735"/>
                </a:solidFill>
              </a:rPr>
              <a:t> </a:t>
            </a:r>
            <a:r>
              <a:rPr lang="nl-NL" dirty="0">
                <a:solidFill>
                  <a:srgbClr val="C43735"/>
                </a:solidFill>
              </a:rPr>
              <a:t>en </a:t>
            </a:r>
            <a:r>
              <a:rPr lang="nl-NL" dirty="0" err="1">
                <a:solidFill>
                  <a:srgbClr val="C43735"/>
                </a:solidFill>
              </a:rPr>
              <a:t>Pella</a:t>
            </a:r>
            <a:r>
              <a:rPr lang="nl-NL" dirty="0">
                <a:solidFill>
                  <a:srgbClr val="C43735"/>
                </a:solidFill>
              </a:rPr>
              <a:t> (1972) en Pitts et al. (2014, </a:t>
            </a:r>
            <a:r>
              <a:rPr lang="nl-NL" dirty="0" smtClean="0">
                <a:solidFill>
                  <a:srgbClr val="C43735"/>
                </a:solidFill>
              </a:rPr>
              <a:t>2017):</a:t>
            </a:r>
          </a:p>
          <a:p>
            <a:pPr marL="457200" lvl="1" indent="0">
              <a:buNone/>
            </a:pPr>
            <a:r>
              <a:rPr lang="nl-NL" dirty="0" smtClean="0">
                <a:solidFill>
                  <a:srgbClr val="C43735"/>
                </a:solidFill>
              </a:rPr>
              <a:t>‘jonge </a:t>
            </a:r>
            <a:r>
              <a:rPr lang="nl-NL" dirty="0">
                <a:solidFill>
                  <a:srgbClr val="C43735"/>
                </a:solidFill>
              </a:rPr>
              <a:t>kinderen in staat </a:t>
            </a:r>
            <a:r>
              <a:rPr lang="nl-NL" dirty="0" smtClean="0">
                <a:solidFill>
                  <a:srgbClr val="C43735"/>
                </a:solidFill>
              </a:rPr>
              <a:t>om </a:t>
            </a:r>
            <a:r>
              <a:rPr lang="nl-NL" dirty="0">
                <a:solidFill>
                  <a:srgbClr val="C43735"/>
                </a:solidFill>
              </a:rPr>
              <a:t>(delen van) ART te </a:t>
            </a:r>
            <a:r>
              <a:rPr lang="nl-NL" dirty="0" smtClean="0">
                <a:solidFill>
                  <a:srgbClr val="C43735"/>
                </a:solidFill>
              </a:rPr>
              <a:t>begrijpen’</a:t>
            </a:r>
            <a:endParaRPr lang="nl-NL" dirty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Kraus en </a:t>
            </a:r>
            <a:r>
              <a:rPr lang="nl-NL" dirty="0" err="1" smtClean="0">
                <a:solidFill>
                  <a:srgbClr val="C43735"/>
                </a:solidFill>
              </a:rPr>
              <a:t>Zahn</a:t>
            </a:r>
            <a:r>
              <a:rPr lang="nl-NL" dirty="0" smtClean="0">
                <a:solidFill>
                  <a:srgbClr val="C43735"/>
                </a:solidFill>
              </a:rPr>
              <a:t> (2014) gebruiken </a:t>
            </a:r>
            <a:r>
              <a:rPr lang="nl-NL" b="1" u="sng" dirty="0" smtClean="0">
                <a:solidFill>
                  <a:srgbClr val="C43735"/>
                </a:solidFill>
              </a:rPr>
              <a:t>sector-</a:t>
            </a:r>
            <a:r>
              <a:rPr lang="nl-NL" b="1" u="sng" dirty="0" err="1" smtClean="0">
                <a:solidFill>
                  <a:srgbClr val="C43735"/>
                </a:solidFill>
              </a:rPr>
              <a:t>models</a:t>
            </a:r>
            <a:r>
              <a:rPr lang="nl-NL" dirty="0" smtClean="0">
                <a:solidFill>
                  <a:srgbClr val="C43735"/>
                </a:solidFill>
              </a:rPr>
              <a:t> om kromming van ruimtetijd te visualiseren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Alternatief (pre-wo)</a:t>
            </a:r>
            <a:endParaRPr lang="nl-NL" dirty="0">
              <a:solidFill>
                <a:srgbClr val="C43735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8901"/>
            <a:ext cx="9162427" cy="283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8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1"/>
            <a:ext cx="8383373" cy="3117608"/>
          </a:xfrm>
        </p:spPr>
        <p:txBody>
          <a:bodyPr/>
          <a:lstStyle/>
          <a:p>
            <a:r>
              <a:rPr lang="nl-NL" dirty="0">
                <a:solidFill>
                  <a:srgbClr val="C43735"/>
                </a:solidFill>
              </a:rPr>
              <a:t>M</a:t>
            </a:r>
            <a:r>
              <a:rPr lang="nl-NL" dirty="0" smtClean="0">
                <a:solidFill>
                  <a:srgbClr val="C43735"/>
                </a:solidFill>
              </a:rPr>
              <a:t>ateriaal </a:t>
            </a:r>
            <a:r>
              <a:rPr lang="nl-NL" dirty="0">
                <a:solidFill>
                  <a:srgbClr val="C43735"/>
                </a:solidFill>
              </a:rPr>
              <a:t>moet aansluiten bij de </a:t>
            </a:r>
            <a:r>
              <a:rPr lang="nl-NL" dirty="0" smtClean="0">
                <a:solidFill>
                  <a:srgbClr val="C43735"/>
                </a:solidFill>
              </a:rPr>
              <a:t>doelgroep</a:t>
            </a:r>
            <a:endParaRPr lang="nl-NL" dirty="0">
              <a:solidFill>
                <a:srgbClr val="C43735"/>
              </a:solidFill>
            </a:endParaRPr>
          </a:p>
          <a:p>
            <a:r>
              <a:rPr lang="nl-NL" dirty="0">
                <a:solidFill>
                  <a:srgbClr val="C43735"/>
                </a:solidFill>
              </a:rPr>
              <a:t>Conceptueel in plaats van </a:t>
            </a:r>
            <a:r>
              <a:rPr lang="nl-NL" dirty="0" smtClean="0">
                <a:solidFill>
                  <a:srgbClr val="C43735"/>
                </a:solidFill>
              </a:rPr>
              <a:t>complexe wiskunde</a:t>
            </a:r>
            <a:endParaRPr lang="nl-NL" dirty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Gebruik </a:t>
            </a:r>
            <a:r>
              <a:rPr lang="nl-NL" dirty="0">
                <a:solidFill>
                  <a:srgbClr val="C43735"/>
                </a:solidFill>
              </a:rPr>
              <a:t>van afbeeldingen, analogieën, modellen en gedachte-experimenten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Hands-on </a:t>
            </a:r>
            <a:r>
              <a:rPr lang="nl-NL" dirty="0">
                <a:solidFill>
                  <a:srgbClr val="C43735"/>
                </a:solidFill>
              </a:rPr>
              <a:t>ervaringen voor </a:t>
            </a:r>
            <a:r>
              <a:rPr lang="nl-NL" dirty="0" smtClean="0">
                <a:solidFill>
                  <a:srgbClr val="C43735"/>
                </a:solidFill>
              </a:rPr>
              <a:t>leerlingen</a:t>
            </a:r>
            <a:endParaRPr lang="nl-NL" dirty="0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Conclusies literatuur</a:t>
            </a:r>
            <a:endParaRPr lang="nl-NL" dirty="0">
              <a:solidFill>
                <a:srgbClr val="C43735"/>
              </a:solidFill>
            </a:endParaRPr>
          </a:p>
        </p:txBody>
      </p:sp>
      <p:pic>
        <p:nvPicPr>
          <p:cNvPr id="6" name="Afbeelding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2" y="4607650"/>
            <a:ext cx="2549236" cy="181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1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1"/>
            <a:ext cx="8383373" cy="3117608"/>
          </a:xfrm>
        </p:spPr>
        <p:txBody>
          <a:bodyPr/>
          <a:lstStyle/>
          <a:p>
            <a:r>
              <a:rPr lang="nl-NL" dirty="0">
                <a:solidFill>
                  <a:srgbClr val="C43735"/>
                </a:solidFill>
              </a:rPr>
              <a:t>Begin met een interessante </a:t>
            </a:r>
            <a:r>
              <a:rPr lang="nl-NL" dirty="0" smtClean="0">
                <a:solidFill>
                  <a:srgbClr val="C43735"/>
                </a:solidFill>
              </a:rPr>
              <a:t>context: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Bijvoorbeeld gravitatiegolven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Conceptueel</a:t>
            </a:r>
            <a:r>
              <a:rPr lang="nl-NL" dirty="0">
                <a:solidFill>
                  <a:srgbClr val="C43735"/>
                </a:solidFill>
              </a:rPr>
              <a:t>: </a:t>
            </a:r>
            <a:endParaRPr lang="nl-NL" dirty="0" smtClean="0">
              <a:solidFill>
                <a:srgbClr val="C43735"/>
              </a:solidFill>
            </a:endParaRP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Kromming ruimtetijd: Spacetime simulator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Licht-</a:t>
            </a:r>
            <a:r>
              <a:rPr lang="nl-NL" dirty="0" err="1" smtClean="0">
                <a:solidFill>
                  <a:srgbClr val="C43735"/>
                </a:solidFill>
              </a:rPr>
              <a:t>deflectie</a:t>
            </a:r>
            <a:r>
              <a:rPr lang="nl-NL" dirty="0" smtClean="0">
                <a:solidFill>
                  <a:srgbClr val="C43735"/>
                </a:solidFill>
              </a:rPr>
              <a:t>: Sector </a:t>
            </a:r>
            <a:r>
              <a:rPr lang="nl-NL" dirty="0" err="1" smtClean="0">
                <a:solidFill>
                  <a:srgbClr val="C43735"/>
                </a:solidFill>
              </a:rPr>
              <a:t>Models</a:t>
            </a:r>
            <a:endParaRPr lang="nl-NL" dirty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Maar ook kwantitatieve ‘rekenopgaven’: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Gravitationele roodverschuiving: </a:t>
            </a:r>
            <a:r>
              <a:rPr lang="nl-NL" dirty="0" err="1" smtClean="0">
                <a:solidFill>
                  <a:srgbClr val="C43735"/>
                </a:solidFill>
              </a:rPr>
              <a:t>Pound-Rebka</a:t>
            </a:r>
            <a:endParaRPr lang="nl-NL" dirty="0" smtClean="0">
              <a:solidFill>
                <a:srgbClr val="C43735"/>
              </a:solidFill>
            </a:endParaRP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Licht-</a:t>
            </a:r>
            <a:r>
              <a:rPr lang="nl-NL" dirty="0" err="1" smtClean="0">
                <a:solidFill>
                  <a:srgbClr val="C43735"/>
                </a:solidFill>
              </a:rPr>
              <a:t>deflectie</a:t>
            </a:r>
            <a:r>
              <a:rPr lang="nl-NL" dirty="0" smtClean="0">
                <a:solidFill>
                  <a:srgbClr val="C43735"/>
                </a:solidFill>
              </a:rPr>
              <a:t> door de zon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Perihelium precessie van Mercurius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Rekenen aan LIGO-data</a:t>
            </a:r>
            <a:endParaRPr lang="nl-NL" dirty="0">
              <a:solidFill>
                <a:srgbClr val="C43735"/>
              </a:solidFill>
            </a:endParaRPr>
          </a:p>
          <a:p>
            <a:endParaRPr lang="nl-NL" dirty="0">
              <a:solidFill>
                <a:srgbClr val="C43735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Ontwerp principes</a:t>
            </a:r>
            <a:endParaRPr lang="nl-NL" dirty="0">
              <a:solidFill>
                <a:srgbClr val="C43735"/>
              </a:solidFill>
            </a:endParaRPr>
          </a:p>
        </p:txBody>
      </p:sp>
      <p:pic>
        <p:nvPicPr>
          <p:cNvPr id="2050" name="Picture 2" descr="https://i.ytimg.com/vi/MTY1Kje0yLg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53" y="4728865"/>
            <a:ext cx="3568233" cy="200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spacetimetravel.org/list_of_sectormodels/images/kugelkalot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86" y="4728865"/>
            <a:ext cx="2676173" cy="200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515" y="6187199"/>
            <a:ext cx="1754085" cy="59286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191" y="5546213"/>
            <a:ext cx="2434123" cy="52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8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1"/>
            <a:ext cx="8383373" cy="3117608"/>
          </a:xfrm>
        </p:spPr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Welke 2 zijn zouden wat u betreft absoluut behouden moeten blijven en waarom?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Welk ontwerpprincipe mag wat u betreft weg en waarom?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Mist u nog ontwerpprincipes?</a:t>
            </a:r>
          </a:p>
          <a:p>
            <a:endParaRPr lang="nl-NL" dirty="0" smtClean="0">
              <a:solidFill>
                <a:srgbClr val="C43735"/>
              </a:solidFill>
            </a:endParaRPr>
          </a:p>
          <a:p>
            <a:endParaRPr lang="nl-NL" dirty="0" smtClean="0">
              <a:solidFill>
                <a:srgbClr val="C43735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Ontwerp principes</a:t>
            </a:r>
            <a:endParaRPr lang="nl-NL" dirty="0">
              <a:solidFill>
                <a:srgbClr val="C43735"/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08" y="2583369"/>
            <a:ext cx="8712906" cy="214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3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0"/>
            <a:ext cx="8383373" cy="4309099"/>
          </a:xfrm>
        </p:spPr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Perihelium precessie Mercurius</a:t>
            </a:r>
          </a:p>
          <a:p>
            <a:endParaRPr lang="nl-NL" dirty="0" smtClean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Het </a:t>
            </a:r>
            <a:r>
              <a:rPr lang="nl-NL" dirty="0" err="1" smtClean="0">
                <a:solidFill>
                  <a:srgbClr val="C43735"/>
                </a:solidFill>
              </a:rPr>
              <a:t>Pound-Rebka</a:t>
            </a:r>
            <a:r>
              <a:rPr lang="nl-NL" dirty="0" smtClean="0">
                <a:solidFill>
                  <a:srgbClr val="C43735"/>
                </a:solidFill>
              </a:rPr>
              <a:t> experiment</a:t>
            </a:r>
          </a:p>
          <a:p>
            <a:endParaRPr lang="nl-NL" dirty="0" smtClean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Buiging </a:t>
            </a:r>
            <a:r>
              <a:rPr lang="nl-NL" dirty="0" smtClean="0">
                <a:solidFill>
                  <a:srgbClr val="C43735"/>
                </a:solidFill>
              </a:rPr>
              <a:t>van licht in een </a:t>
            </a:r>
            <a:r>
              <a:rPr lang="nl-NL" dirty="0" smtClean="0">
                <a:solidFill>
                  <a:srgbClr val="C43735"/>
                </a:solidFill>
              </a:rPr>
              <a:t>gravitatieveld</a:t>
            </a:r>
            <a:endParaRPr lang="nl-NL" dirty="0" smtClean="0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Voorbeeldopgaven</a:t>
            </a:r>
            <a:endParaRPr lang="nl-NL" dirty="0">
              <a:solidFill>
                <a:srgbClr val="C4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36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0"/>
            <a:ext cx="8383373" cy="4309099"/>
          </a:xfrm>
        </p:spPr>
        <p:txBody>
          <a:bodyPr/>
          <a:lstStyle/>
          <a:p>
            <a:pPr marL="0" indent="0">
              <a:buNone/>
            </a:pPr>
            <a:r>
              <a:rPr lang="nl-NL" dirty="0" err="1" smtClean="0">
                <a:solidFill>
                  <a:srgbClr val="C43735"/>
                </a:solidFill>
              </a:rPr>
              <a:t>M</a:t>
            </a:r>
            <a:r>
              <a:rPr lang="nl-NL" baseline="-25000" dirty="0" err="1" smtClean="0">
                <a:solidFill>
                  <a:srgbClr val="C43735"/>
                </a:solidFill>
              </a:rPr>
              <a:t>zon</a:t>
            </a:r>
            <a:r>
              <a:rPr lang="nl-NL" dirty="0" smtClean="0">
                <a:solidFill>
                  <a:srgbClr val="C43735"/>
                </a:solidFill>
              </a:rPr>
              <a:t> = 1,9884</a:t>
            </a:r>
            <a:r>
              <a:rPr lang="nl-NL" dirty="0" smtClean="0">
                <a:solidFill>
                  <a:srgbClr val="C43735"/>
                </a:solidFill>
                <a:sym typeface="Symbol" panose="05050102010706020507" pitchFamily="18" charset="2"/>
              </a:rPr>
              <a:t></a:t>
            </a:r>
            <a:r>
              <a:rPr lang="nl-NL" dirty="0" smtClean="0">
                <a:solidFill>
                  <a:srgbClr val="C43735"/>
                </a:solidFill>
              </a:rPr>
              <a:t>10</a:t>
            </a:r>
            <a:r>
              <a:rPr lang="nl-NL" baseline="30000" dirty="0" smtClean="0">
                <a:solidFill>
                  <a:srgbClr val="C43735"/>
                </a:solidFill>
              </a:rPr>
              <a:t>30</a:t>
            </a:r>
            <a:r>
              <a:rPr lang="nl-NL" dirty="0" smtClean="0">
                <a:solidFill>
                  <a:srgbClr val="C43735"/>
                </a:solidFill>
              </a:rPr>
              <a:t> kg</a:t>
            </a:r>
          </a:p>
          <a:p>
            <a:pPr marL="0" indent="0">
              <a:buNone/>
            </a:pPr>
            <a:endParaRPr lang="nl-NL" dirty="0" smtClean="0">
              <a:solidFill>
                <a:srgbClr val="C43735"/>
              </a:solidFill>
            </a:endParaRPr>
          </a:p>
          <a:p>
            <a:pPr marL="0" indent="0">
              <a:buNone/>
            </a:pPr>
            <a:r>
              <a:rPr lang="nl-NL" dirty="0" err="1" smtClean="0">
                <a:solidFill>
                  <a:srgbClr val="C43735"/>
                </a:solidFill>
              </a:rPr>
              <a:t>R</a:t>
            </a:r>
            <a:r>
              <a:rPr lang="nl-NL" baseline="-25000" dirty="0" err="1" smtClean="0">
                <a:solidFill>
                  <a:srgbClr val="C43735"/>
                </a:solidFill>
              </a:rPr>
              <a:t>zon</a:t>
            </a:r>
            <a:r>
              <a:rPr lang="nl-NL" dirty="0" smtClean="0">
                <a:solidFill>
                  <a:srgbClr val="C43735"/>
                </a:solidFill>
              </a:rPr>
              <a:t> = 6,963</a:t>
            </a:r>
            <a:r>
              <a:rPr lang="nl-NL" dirty="0" smtClean="0">
                <a:solidFill>
                  <a:srgbClr val="C43735"/>
                </a:solidFill>
                <a:sym typeface="Symbol" panose="05050102010706020507" pitchFamily="18" charset="2"/>
              </a:rPr>
              <a:t></a:t>
            </a:r>
            <a:r>
              <a:rPr lang="nl-NL" dirty="0" smtClean="0">
                <a:solidFill>
                  <a:srgbClr val="C43735"/>
                </a:solidFill>
              </a:rPr>
              <a:t>10</a:t>
            </a:r>
            <a:r>
              <a:rPr lang="nl-NL" baseline="30000" dirty="0" smtClean="0">
                <a:solidFill>
                  <a:srgbClr val="C43735"/>
                </a:solidFill>
              </a:rPr>
              <a:t>8</a:t>
            </a:r>
            <a:r>
              <a:rPr lang="nl-NL" dirty="0" smtClean="0">
                <a:solidFill>
                  <a:srgbClr val="C43735"/>
                </a:solidFill>
              </a:rPr>
              <a:t> m</a:t>
            </a:r>
          </a:p>
          <a:p>
            <a:pPr marL="0" indent="0">
              <a:buNone/>
            </a:pPr>
            <a:endParaRPr lang="nl-NL" dirty="0" smtClean="0">
              <a:solidFill>
                <a:srgbClr val="C43735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rgbClr val="C43735"/>
                </a:solidFill>
              </a:rPr>
              <a:t>c = 2,9979</a:t>
            </a:r>
            <a:r>
              <a:rPr lang="nl-NL" dirty="0" smtClean="0">
                <a:solidFill>
                  <a:srgbClr val="C43735"/>
                </a:solidFill>
                <a:sym typeface="Symbol" panose="05050102010706020507" pitchFamily="18" charset="2"/>
              </a:rPr>
              <a:t></a:t>
            </a:r>
            <a:r>
              <a:rPr lang="nl-NL" dirty="0" smtClean="0">
                <a:solidFill>
                  <a:srgbClr val="C43735"/>
                </a:solidFill>
              </a:rPr>
              <a:t>10</a:t>
            </a:r>
            <a:r>
              <a:rPr lang="nl-NL" baseline="30000" dirty="0" smtClean="0">
                <a:solidFill>
                  <a:srgbClr val="C43735"/>
                </a:solidFill>
              </a:rPr>
              <a:t>8</a:t>
            </a:r>
            <a:r>
              <a:rPr lang="nl-NL" dirty="0" smtClean="0">
                <a:solidFill>
                  <a:srgbClr val="C43735"/>
                </a:solidFill>
              </a:rPr>
              <a:t> m</a:t>
            </a:r>
            <a:r>
              <a:rPr lang="nl-NL" dirty="0" smtClean="0">
                <a:solidFill>
                  <a:srgbClr val="C43735"/>
                </a:solidFill>
                <a:sym typeface="Symbol" panose="05050102010706020507" pitchFamily="18" charset="2"/>
              </a:rPr>
              <a:t></a:t>
            </a:r>
            <a:r>
              <a:rPr lang="nl-NL" dirty="0" smtClean="0">
                <a:solidFill>
                  <a:srgbClr val="C43735"/>
                </a:solidFill>
              </a:rPr>
              <a:t>s</a:t>
            </a:r>
            <a:r>
              <a:rPr lang="nl-NL" baseline="30000" dirty="0" smtClean="0">
                <a:solidFill>
                  <a:srgbClr val="C43735"/>
                </a:solidFill>
              </a:rPr>
              <a:t>-1</a:t>
            </a:r>
            <a:r>
              <a:rPr lang="nl-NL" dirty="0" smtClean="0">
                <a:solidFill>
                  <a:srgbClr val="C43735"/>
                </a:solidFill>
              </a:rPr>
              <a:t>	 1</a:t>
            </a:r>
            <a:r>
              <a:rPr lang="nl-NL" baseline="30000" dirty="0" smtClean="0">
                <a:solidFill>
                  <a:srgbClr val="C43735"/>
                </a:solidFill>
              </a:rPr>
              <a:t>o</a:t>
            </a:r>
            <a:r>
              <a:rPr lang="nl-NL" dirty="0" smtClean="0">
                <a:solidFill>
                  <a:srgbClr val="C43735"/>
                </a:solidFill>
              </a:rPr>
              <a:t> = 3600’’</a:t>
            </a:r>
          </a:p>
          <a:p>
            <a:pPr marL="0" indent="0">
              <a:buNone/>
            </a:pPr>
            <a:endParaRPr lang="nl-NL" dirty="0" smtClean="0">
              <a:solidFill>
                <a:srgbClr val="C43735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rgbClr val="C43735"/>
                </a:solidFill>
              </a:rPr>
              <a:t>G = 6,674</a:t>
            </a:r>
            <a:r>
              <a:rPr lang="nl-NL" dirty="0" smtClean="0">
                <a:solidFill>
                  <a:srgbClr val="C43735"/>
                </a:solidFill>
                <a:sym typeface="Symbol" panose="05050102010706020507" pitchFamily="18" charset="2"/>
              </a:rPr>
              <a:t></a:t>
            </a:r>
            <a:r>
              <a:rPr lang="nl-NL" dirty="0" smtClean="0">
                <a:solidFill>
                  <a:srgbClr val="C43735"/>
                </a:solidFill>
              </a:rPr>
              <a:t>10</a:t>
            </a:r>
            <a:r>
              <a:rPr lang="nl-NL" baseline="30000" dirty="0" smtClean="0">
                <a:solidFill>
                  <a:srgbClr val="C43735"/>
                </a:solidFill>
              </a:rPr>
              <a:t>-11</a:t>
            </a:r>
            <a:r>
              <a:rPr lang="nl-NL" dirty="0" smtClean="0">
                <a:solidFill>
                  <a:srgbClr val="C43735"/>
                </a:solidFill>
              </a:rPr>
              <a:t> N</a:t>
            </a:r>
            <a:r>
              <a:rPr lang="nl-NL" dirty="0" smtClean="0">
                <a:solidFill>
                  <a:srgbClr val="C43735"/>
                </a:solidFill>
                <a:sym typeface="Symbol" panose="05050102010706020507" pitchFamily="18" charset="2"/>
              </a:rPr>
              <a:t></a:t>
            </a:r>
            <a:r>
              <a:rPr lang="nl-NL" dirty="0" smtClean="0">
                <a:solidFill>
                  <a:srgbClr val="C43735"/>
                </a:solidFill>
              </a:rPr>
              <a:t>m</a:t>
            </a:r>
            <a:r>
              <a:rPr lang="nl-NL" baseline="30000" dirty="0" smtClean="0">
                <a:solidFill>
                  <a:srgbClr val="C43735"/>
                </a:solidFill>
              </a:rPr>
              <a:t>2</a:t>
            </a:r>
            <a:r>
              <a:rPr lang="nl-NL" dirty="0" smtClean="0">
                <a:solidFill>
                  <a:srgbClr val="C43735"/>
                </a:solidFill>
                <a:sym typeface="Symbol" panose="05050102010706020507" pitchFamily="18" charset="2"/>
              </a:rPr>
              <a:t>k</a:t>
            </a:r>
            <a:r>
              <a:rPr lang="nl-NL" dirty="0" smtClean="0">
                <a:solidFill>
                  <a:srgbClr val="C43735"/>
                </a:solidFill>
              </a:rPr>
              <a:t>g</a:t>
            </a:r>
            <a:r>
              <a:rPr lang="nl-NL" baseline="30000" dirty="0" smtClean="0">
                <a:solidFill>
                  <a:srgbClr val="C43735"/>
                </a:solidFill>
              </a:rPr>
              <a:t>-2</a:t>
            </a:r>
            <a:endParaRPr lang="nl-NL" baseline="30000" dirty="0" smtClean="0">
              <a:solidFill>
                <a:srgbClr val="C43735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BINAS</a:t>
            </a:r>
            <a:endParaRPr lang="nl-NL" dirty="0">
              <a:solidFill>
                <a:srgbClr val="C4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1"/>
            <a:ext cx="6222065" cy="3422408"/>
          </a:xfrm>
        </p:spPr>
        <p:txBody>
          <a:bodyPr/>
          <a:lstStyle/>
          <a:p>
            <a:r>
              <a:rPr lang="nl-NL" dirty="0">
                <a:solidFill>
                  <a:srgbClr val="C43735"/>
                </a:solidFill>
              </a:rPr>
              <a:t>Eigenschappen van licht </a:t>
            </a:r>
            <a:r>
              <a:rPr lang="nl-NL" dirty="0" smtClean="0">
                <a:solidFill>
                  <a:srgbClr val="C43735"/>
                </a:solidFill>
              </a:rPr>
              <a:t>- interferentie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Quantum - </a:t>
            </a:r>
            <a:r>
              <a:rPr lang="nl-NL" dirty="0" err="1" smtClean="0">
                <a:solidFill>
                  <a:srgbClr val="C43735"/>
                </a:solidFill>
              </a:rPr>
              <a:t>Energieniveau‘s</a:t>
            </a:r>
            <a:endParaRPr lang="nl-NL" dirty="0" smtClean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Astrofysica</a:t>
            </a:r>
            <a:endParaRPr lang="nl-NL" dirty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Trillingen </a:t>
            </a:r>
            <a:r>
              <a:rPr lang="nl-NL" dirty="0">
                <a:solidFill>
                  <a:srgbClr val="C43735"/>
                </a:solidFill>
              </a:rPr>
              <a:t>en golven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Hemelmechanica </a:t>
            </a:r>
            <a:r>
              <a:rPr lang="nl-NL" dirty="0">
                <a:solidFill>
                  <a:srgbClr val="C43735"/>
                </a:solidFill>
              </a:rPr>
              <a:t>– Wetten van Kepler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Optica</a:t>
            </a:r>
            <a:endParaRPr lang="nl-NL" dirty="0">
              <a:solidFill>
                <a:srgbClr val="C43735"/>
              </a:solidFill>
            </a:endParaRPr>
          </a:p>
          <a:p>
            <a:endParaRPr lang="nl-NL" dirty="0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331135" y="1790879"/>
            <a:ext cx="7178029" cy="779463"/>
          </a:xfrm>
        </p:spPr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Aansluiting op curriculum</a:t>
            </a:r>
            <a:endParaRPr lang="nl-NL" dirty="0">
              <a:solidFill>
                <a:srgbClr val="C43735"/>
              </a:solidFill>
            </a:endParaRPr>
          </a:p>
        </p:txBody>
      </p:sp>
      <p:pic>
        <p:nvPicPr>
          <p:cNvPr id="1026" name="Picture 2" descr="https://astrobites.org/wp-content/uploads/2016/02/Screen-Shot-2016-02-10-at-9.47.17-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" y="3113254"/>
            <a:ext cx="4675478" cy="374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3113255"/>
            <a:ext cx="4457700" cy="3744746"/>
          </a:xfrm>
          <a:prstGeom prst="rect">
            <a:avLst/>
          </a:prstGeom>
        </p:spPr>
      </p:pic>
      <p:pic>
        <p:nvPicPr>
          <p:cNvPr id="1036" name="Picture 12" descr="https://www.ligo.caltech.edu/assets/ligo_default_social_image-fa8a65b147c61b5147e1d43f9e7afc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355" y="-57584"/>
            <a:ext cx="5634713" cy="317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ligo.caltech.edu/system/video_items/images/21/medium/ifo_response_vid_still.jpg?144787369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903" y="-20489"/>
            <a:ext cx="5571097" cy="313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02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1"/>
            <a:ext cx="8355665" cy="3921172"/>
          </a:xfrm>
        </p:spPr>
        <p:txBody>
          <a:bodyPr/>
          <a:lstStyle/>
          <a:p>
            <a:pPr marL="0" indent="0">
              <a:buNone/>
            </a:pPr>
            <a:r>
              <a:rPr lang="nl-NL" b="1" dirty="0" smtClean="0">
                <a:solidFill>
                  <a:srgbClr val="C43735"/>
                </a:solidFill>
              </a:rPr>
              <a:t>Stelling 1</a:t>
            </a:r>
            <a:r>
              <a:rPr lang="nl-NL" dirty="0" smtClean="0">
                <a:solidFill>
                  <a:srgbClr val="C43735"/>
                </a:solidFill>
              </a:rPr>
              <a:t>: Het </a:t>
            </a:r>
            <a:r>
              <a:rPr lang="nl-NL" dirty="0">
                <a:solidFill>
                  <a:srgbClr val="C43735"/>
                </a:solidFill>
              </a:rPr>
              <a:t>is (bijna) niet mogelijk om </a:t>
            </a:r>
            <a:r>
              <a:rPr lang="nl-NL" dirty="0" smtClean="0">
                <a:solidFill>
                  <a:srgbClr val="C43735"/>
                </a:solidFill>
              </a:rPr>
              <a:t>ART </a:t>
            </a:r>
            <a:r>
              <a:rPr lang="nl-NL" dirty="0">
                <a:solidFill>
                  <a:srgbClr val="C43735"/>
                </a:solidFill>
              </a:rPr>
              <a:t>in de bovenbouw van het vwo inhoudelijk te behandelen</a:t>
            </a:r>
            <a:r>
              <a:rPr lang="nl-NL" dirty="0" smtClean="0">
                <a:solidFill>
                  <a:srgbClr val="C43735"/>
                </a:solidFill>
              </a:rPr>
              <a:t>.</a:t>
            </a:r>
          </a:p>
          <a:p>
            <a:pPr marL="0" indent="0">
              <a:buNone/>
            </a:pPr>
            <a:endParaRPr lang="nl-NL" dirty="0">
              <a:solidFill>
                <a:srgbClr val="C43735"/>
              </a:solidFill>
            </a:endParaRPr>
          </a:p>
          <a:p>
            <a:pPr marL="0" indent="0">
              <a:buNone/>
            </a:pPr>
            <a:r>
              <a:rPr lang="nl-NL" b="1" dirty="0">
                <a:solidFill>
                  <a:srgbClr val="C43735"/>
                </a:solidFill>
              </a:rPr>
              <a:t>Stelling 2</a:t>
            </a:r>
            <a:r>
              <a:rPr lang="nl-NL" dirty="0">
                <a:solidFill>
                  <a:srgbClr val="C43735"/>
                </a:solidFill>
              </a:rPr>
              <a:t>: Wanneer je de algemene relativiteitstheorie in de bovenbouw van het vwo behandelt, dan...</a:t>
            </a:r>
          </a:p>
          <a:p>
            <a:pPr marL="0" indent="0">
              <a:buNone/>
            </a:pPr>
            <a:endParaRPr lang="nl-NL" dirty="0" smtClean="0">
              <a:solidFill>
                <a:srgbClr val="C43735"/>
              </a:solidFill>
            </a:endParaRPr>
          </a:p>
          <a:p>
            <a:pPr marL="0" indent="0">
              <a:buNone/>
            </a:pPr>
            <a:r>
              <a:rPr lang="nl-NL" b="1" dirty="0" smtClean="0">
                <a:solidFill>
                  <a:srgbClr val="C43735"/>
                </a:solidFill>
              </a:rPr>
              <a:t>Vraag</a:t>
            </a:r>
            <a:r>
              <a:rPr lang="nl-NL" dirty="0" smtClean="0">
                <a:solidFill>
                  <a:srgbClr val="C43735"/>
                </a:solidFill>
              </a:rPr>
              <a:t>: </a:t>
            </a:r>
            <a:r>
              <a:rPr lang="nl-NL" dirty="0">
                <a:solidFill>
                  <a:srgbClr val="C43735"/>
                </a:solidFill>
              </a:rPr>
              <a:t>In hoeverre zijn er </a:t>
            </a:r>
            <a:r>
              <a:rPr lang="nl-NL" dirty="0" smtClean="0">
                <a:solidFill>
                  <a:srgbClr val="C43735"/>
                </a:solidFill>
              </a:rPr>
              <a:t>mogelijkheden </a:t>
            </a:r>
            <a:r>
              <a:rPr lang="nl-NL" dirty="0">
                <a:solidFill>
                  <a:srgbClr val="C43735"/>
                </a:solidFill>
              </a:rPr>
              <a:t>om </a:t>
            </a:r>
            <a:r>
              <a:rPr lang="nl-NL" dirty="0" smtClean="0">
                <a:solidFill>
                  <a:srgbClr val="C43735"/>
                </a:solidFill>
              </a:rPr>
              <a:t>ART </a:t>
            </a:r>
            <a:r>
              <a:rPr lang="nl-NL" dirty="0">
                <a:solidFill>
                  <a:srgbClr val="C43735"/>
                </a:solidFill>
              </a:rPr>
              <a:t>aan te laten sluiten bij het huidige natuurkundecurriculum?</a:t>
            </a:r>
          </a:p>
          <a:p>
            <a:pPr marL="0" indent="0">
              <a:buNone/>
            </a:pPr>
            <a:r>
              <a:rPr lang="nl-NL" dirty="0" smtClean="0">
                <a:solidFill>
                  <a:srgbClr val="C43735"/>
                </a:solidFill>
              </a:rPr>
              <a:t> </a:t>
            </a:r>
            <a:endParaRPr lang="nl-NL" dirty="0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Korte vragen</a:t>
            </a:r>
            <a:endParaRPr lang="nl-NL" dirty="0">
              <a:solidFill>
                <a:srgbClr val="C4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53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1"/>
            <a:ext cx="7803215" cy="33693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>
                <a:solidFill>
                  <a:srgbClr val="C43735"/>
                </a:solidFill>
              </a:rPr>
              <a:t>Google </a:t>
            </a:r>
            <a:r>
              <a:rPr lang="nl-NL" dirty="0" err="1" smtClean="0">
                <a:solidFill>
                  <a:srgbClr val="C43735"/>
                </a:solidFill>
              </a:rPr>
              <a:t>forms</a:t>
            </a:r>
            <a:r>
              <a:rPr lang="nl-NL" dirty="0" smtClean="0">
                <a:solidFill>
                  <a:srgbClr val="C43735"/>
                </a:solidFill>
              </a:rPr>
              <a:t>:</a:t>
            </a:r>
          </a:p>
          <a:p>
            <a:pPr marL="0" indent="0">
              <a:buNone/>
            </a:pPr>
            <a:r>
              <a:rPr lang="nl-NL" dirty="0">
                <a:solidFill>
                  <a:srgbClr val="C43735"/>
                </a:solidFill>
              </a:rPr>
              <a:t>https://tinyurl.com/</a:t>
            </a:r>
            <a:r>
              <a:rPr lang="nl-NL" b="1" dirty="0">
                <a:solidFill>
                  <a:srgbClr val="C43735"/>
                </a:solidFill>
              </a:rPr>
              <a:t>y7wrsr68</a:t>
            </a:r>
          </a:p>
          <a:p>
            <a:pPr marL="0" indent="0">
              <a:buNone/>
            </a:pPr>
            <a:endParaRPr lang="nl-NL" dirty="0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Korte vragen</a:t>
            </a:r>
            <a:endParaRPr lang="nl-NL" dirty="0">
              <a:solidFill>
                <a:srgbClr val="C4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58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1"/>
            <a:ext cx="8702029" cy="3369300"/>
          </a:xfrm>
        </p:spPr>
        <p:txBody>
          <a:bodyPr/>
          <a:lstStyle/>
          <a:p>
            <a:pPr marL="0" indent="0">
              <a:buNone/>
            </a:pPr>
            <a:r>
              <a:rPr lang="nl-NL" b="1" u="sng" dirty="0" smtClean="0">
                <a:solidFill>
                  <a:srgbClr val="C43735"/>
                </a:solidFill>
              </a:rPr>
              <a:t>Welke</a:t>
            </a:r>
            <a:r>
              <a:rPr lang="nl-NL" dirty="0" smtClean="0">
                <a:solidFill>
                  <a:srgbClr val="C43735"/>
                </a:solidFill>
              </a:rPr>
              <a:t> mogelijkheden ziet u om een module over de algemene relativiteitstheorie aan te laten sluiten op het natuurkundecurriculum?</a:t>
            </a:r>
            <a:endParaRPr lang="nl-NL" dirty="0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Open Vraag</a:t>
            </a:r>
            <a:endParaRPr lang="nl-NL" dirty="0">
              <a:solidFill>
                <a:srgbClr val="C4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83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1"/>
            <a:ext cx="7803215" cy="3369300"/>
          </a:xfrm>
        </p:spPr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Inleiding - Wie, wat, waarom en hoe?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Activiteit: Kromming</a:t>
            </a:r>
            <a:endParaRPr lang="nl-NL" dirty="0" smtClean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Ontwerpprincipes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Activiteit: Voorbeeldopgaven</a:t>
            </a:r>
            <a:endParaRPr lang="nl-NL" dirty="0" smtClean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Aansluiting curriculum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Afronding en vragen</a:t>
            </a:r>
          </a:p>
          <a:p>
            <a:pPr lvl="1"/>
            <a:endParaRPr lang="nl-NL" dirty="0" smtClean="0">
              <a:solidFill>
                <a:srgbClr val="C43735"/>
              </a:solidFill>
            </a:endParaRPr>
          </a:p>
          <a:p>
            <a:endParaRPr lang="nl-NL" dirty="0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Inhoud</a:t>
            </a:r>
            <a:endParaRPr lang="nl-NL" dirty="0">
              <a:solidFill>
                <a:srgbClr val="C4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9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1"/>
            <a:ext cx="7803215" cy="3369300"/>
          </a:xfrm>
        </p:spPr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Nobelprijs natuurkunde - LIGO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Werking GPS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Oerknal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Modern model voor gravitatie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Astronomie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Aansluiting huidig curriculum</a:t>
            </a:r>
            <a:endParaRPr lang="nl-NL" dirty="0">
              <a:solidFill>
                <a:srgbClr val="C43735"/>
              </a:solidFill>
            </a:endParaRPr>
          </a:p>
          <a:p>
            <a:pPr lvl="1"/>
            <a:endParaRPr lang="nl-NL" dirty="0" smtClean="0">
              <a:solidFill>
                <a:srgbClr val="C43735"/>
              </a:solidFill>
            </a:endParaRPr>
          </a:p>
          <a:p>
            <a:endParaRPr lang="nl-NL" dirty="0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Waarom ART op het vwo?</a:t>
            </a:r>
            <a:endParaRPr lang="nl-NL" dirty="0">
              <a:solidFill>
                <a:srgbClr val="C43735"/>
              </a:solidFill>
            </a:endParaRPr>
          </a:p>
        </p:txBody>
      </p:sp>
      <p:pic>
        <p:nvPicPr>
          <p:cNvPr id="6" name="Picture 2" descr="http://news.xinhuanet.com/english/2017-10/03/136656833_15070319717671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846" y="2560280"/>
            <a:ext cx="3003785" cy="16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846" y="2560280"/>
            <a:ext cx="3003785" cy="187977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s://www.insidescience.org/sites/default/files/images/articles/top-images/Top%20Image%20%20-%20CREDIT-%20NASA%2527s%20Goddard%20Space%20Flight%20Center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578" y="4440053"/>
            <a:ext cx="3003785" cy="176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95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1"/>
            <a:ext cx="7803215" cy="3369300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C43735"/>
                </a:solidFill>
              </a:rPr>
              <a:t>Curriculummateriaal </a:t>
            </a:r>
            <a:r>
              <a:rPr lang="nl-NL" b="1" dirty="0">
                <a:solidFill>
                  <a:srgbClr val="C43735"/>
                </a:solidFill>
              </a:rPr>
              <a:t>ontwerpen</a:t>
            </a:r>
            <a:r>
              <a:rPr lang="nl-NL" dirty="0">
                <a:solidFill>
                  <a:srgbClr val="C43735"/>
                </a:solidFill>
              </a:rPr>
              <a:t> en </a:t>
            </a:r>
            <a:r>
              <a:rPr lang="nl-NL" b="1" dirty="0">
                <a:solidFill>
                  <a:srgbClr val="C43735"/>
                </a:solidFill>
              </a:rPr>
              <a:t>evalueren</a:t>
            </a:r>
            <a:r>
              <a:rPr lang="nl-NL" dirty="0">
                <a:solidFill>
                  <a:srgbClr val="C43735"/>
                </a:solidFill>
              </a:rPr>
              <a:t> waarin het onderwerp algemene relativiteitstheorie op een </a:t>
            </a:r>
            <a:r>
              <a:rPr lang="nl-NL" b="1" i="1" dirty="0">
                <a:solidFill>
                  <a:srgbClr val="C43735"/>
                </a:solidFill>
              </a:rPr>
              <a:t>adequate</a:t>
            </a:r>
            <a:r>
              <a:rPr lang="nl-NL" dirty="0">
                <a:solidFill>
                  <a:srgbClr val="C43735"/>
                </a:solidFill>
              </a:rPr>
              <a:t> manier wordt </a:t>
            </a:r>
            <a:r>
              <a:rPr lang="nl-NL" dirty="0" smtClean="0">
                <a:solidFill>
                  <a:srgbClr val="C43735"/>
                </a:solidFill>
              </a:rPr>
              <a:t>onderwezen.</a:t>
            </a:r>
            <a:endParaRPr lang="nl-NL" dirty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rol </a:t>
            </a:r>
            <a:r>
              <a:rPr lang="nl-NL" dirty="0">
                <a:solidFill>
                  <a:srgbClr val="C43735"/>
                </a:solidFill>
              </a:rPr>
              <a:t>van </a:t>
            </a:r>
            <a:r>
              <a:rPr lang="nl-NL" dirty="0" smtClean="0">
                <a:solidFill>
                  <a:srgbClr val="C43735"/>
                </a:solidFill>
              </a:rPr>
              <a:t>ART </a:t>
            </a:r>
            <a:r>
              <a:rPr lang="nl-NL" dirty="0">
                <a:solidFill>
                  <a:srgbClr val="C43735"/>
                </a:solidFill>
              </a:rPr>
              <a:t>in </a:t>
            </a:r>
            <a:r>
              <a:rPr lang="nl-NL" dirty="0" smtClean="0">
                <a:solidFill>
                  <a:srgbClr val="C43735"/>
                </a:solidFill>
              </a:rPr>
              <a:t>natuurwetenschappelijk;</a:t>
            </a:r>
            <a:endParaRPr lang="nl-NL" dirty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materialen en de lespraktijk voldoen aan de vier kwaliteitscriteria </a:t>
            </a:r>
            <a:r>
              <a:rPr lang="nl-NL" dirty="0">
                <a:solidFill>
                  <a:srgbClr val="C43735"/>
                </a:solidFill>
              </a:rPr>
              <a:t>(relevantie, consistent ontwerp, praktische bruikbaarheid en effectiviteit).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Doel van het onderzoek</a:t>
            </a:r>
            <a:endParaRPr lang="nl-NL" dirty="0">
              <a:solidFill>
                <a:srgbClr val="C4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83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0"/>
            <a:ext cx="8147847" cy="4198263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C43735"/>
                </a:solidFill>
              </a:rPr>
              <a:t>Hoe wordt ART op dit moment </a:t>
            </a:r>
            <a:r>
              <a:rPr lang="nl-NL" dirty="0" smtClean="0">
                <a:solidFill>
                  <a:srgbClr val="C43735"/>
                </a:solidFill>
              </a:rPr>
              <a:t>onderwezen? </a:t>
            </a:r>
            <a:endParaRPr lang="nl-NL" dirty="0">
              <a:solidFill>
                <a:srgbClr val="C43735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C43735"/>
                </a:solidFill>
              </a:rPr>
              <a:t>Wat zijn de </a:t>
            </a:r>
            <a:r>
              <a:rPr lang="nl-NL" dirty="0" smtClean="0">
                <a:solidFill>
                  <a:srgbClr val="C43735"/>
                </a:solidFill>
              </a:rPr>
              <a:t>uitdagingen </a:t>
            </a:r>
            <a:r>
              <a:rPr lang="nl-NL" dirty="0">
                <a:solidFill>
                  <a:srgbClr val="C43735"/>
                </a:solidFill>
              </a:rPr>
              <a:t>bij het onderwijzen van </a:t>
            </a:r>
            <a:r>
              <a:rPr lang="nl-NL" dirty="0" smtClean="0">
                <a:solidFill>
                  <a:srgbClr val="C43735"/>
                </a:solidFill>
              </a:rPr>
              <a:t>ART?</a:t>
            </a:r>
            <a:endParaRPr lang="nl-NL" dirty="0">
              <a:solidFill>
                <a:srgbClr val="C43735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C43735"/>
                </a:solidFill>
              </a:rPr>
              <a:t>Wat zijn de </a:t>
            </a:r>
            <a:r>
              <a:rPr lang="nl-NL" dirty="0" smtClean="0">
                <a:solidFill>
                  <a:srgbClr val="C43735"/>
                </a:solidFill>
              </a:rPr>
              <a:t>ontwerpprincipes?</a:t>
            </a:r>
          </a:p>
          <a:p>
            <a:pPr marL="0" indent="0">
              <a:buNone/>
            </a:pPr>
            <a:endParaRPr lang="nl-NL" dirty="0">
              <a:solidFill>
                <a:srgbClr val="C43735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rgbClr val="C43735"/>
                </a:solidFill>
              </a:rPr>
              <a:t>Later…</a:t>
            </a:r>
            <a:endParaRPr lang="nl-NL" dirty="0">
              <a:solidFill>
                <a:srgbClr val="C43735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rgbClr val="C43735"/>
                </a:solidFill>
              </a:rPr>
              <a:t>Voldoen </a:t>
            </a:r>
            <a:r>
              <a:rPr lang="nl-NL" dirty="0">
                <a:solidFill>
                  <a:srgbClr val="C43735"/>
                </a:solidFill>
              </a:rPr>
              <a:t>de ontworpen </a:t>
            </a:r>
            <a:r>
              <a:rPr lang="nl-NL" dirty="0" smtClean="0">
                <a:solidFill>
                  <a:srgbClr val="C43735"/>
                </a:solidFill>
              </a:rPr>
              <a:t>materialen </a:t>
            </a:r>
            <a:r>
              <a:rPr lang="nl-NL" dirty="0">
                <a:solidFill>
                  <a:srgbClr val="C43735"/>
                </a:solidFill>
              </a:rPr>
              <a:t>aan de </a:t>
            </a:r>
            <a:r>
              <a:rPr lang="nl-NL" dirty="0" smtClean="0">
                <a:solidFill>
                  <a:srgbClr val="C43735"/>
                </a:solidFill>
              </a:rPr>
              <a:t>criteria</a:t>
            </a:r>
            <a:r>
              <a:rPr lang="nl-NL" dirty="0">
                <a:solidFill>
                  <a:srgbClr val="C43735"/>
                </a:solidFill>
              </a:rPr>
              <a:t>?</a:t>
            </a:r>
          </a:p>
          <a:p>
            <a:pPr marL="0" indent="0">
              <a:buNone/>
            </a:pPr>
            <a:r>
              <a:rPr lang="nl-NL" dirty="0" smtClean="0">
                <a:solidFill>
                  <a:srgbClr val="C43735"/>
                </a:solidFill>
              </a:rPr>
              <a:t>Affectieve </a:t>
            </a:r>
            <a:r>
              <a:rPr lang="nl-NL" dirty="0">
                <a:solidFill>
                  <a:srgbClr val="C43735"/>
                </a:solidFill>
              </a:rPr>
              <a:t>ervaringen en </a:t>
            </a:r>
            <a:r>
              <a:rPr lang="nl-NL" dirty="0" smtClean="0">
                <a:solidFill>
                  <a:srgbClr val="C43735"/>
                </a:solidFill>
              </a:rPr>
              <a:t>leeropbrengsten?</a:t>
            </a:r>
            <a:endParaRPr lang="nl-NL" dirty="0">
              <a:solidFill>
                <a:srgbClr val="C43735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C43735"/>
                </a:solidFill>
              </a:rPr>
              <a:t>Wat zijn de implicaties </a:t>
            </a:r>
            <a:r>
              <a:rPr lang="nl-NL" dirty="0" smtClean="0">
                <a:solidFill>
                  <a:srgbClr val="C43735"/>
                </a:solidFill>
              </a:rPr>
              <a:t>voor docenten</a:t>
            </a:r>
            <a:r>
              <a:rPr lang="nl-NL" dirty="0">
                <a:solidFill>
                  <a:srgbClr val="C43735"/>
                </a:solidFill>
              </a:rPr>
              <a:t>?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Onderzoeksvragen</a:t>
            </a:r>
            <a:endParaRPr lang="nl-NL" dirty="0">
              <a:solidFill>
                <a:srgbClr val="C4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3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1"/>
            <a:ext cx="8383373" cy="3117608"/>
          </a:xfrm>
        </p:spPr>
        <p:txBody>
          <a:bodyPr/>
          <a:lstStyle/>
          <a:p>
            <a:pPr marL="0" indent="0">
              <a:buNone/>
            </a:pPr>
            <a:endParaRPr lang="nl-NL" dirty="0" smtClean="0">
              <a:solidFill>
                <a:srgbClr val="C43735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C43735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rgbClr val="C43735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C43735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rgbClr val="C43735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rgbClr val="C43735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rgbClr val="C43735"/>
                </a:solidFill>
              </a:rPr>
              <a:t>Sector-</a:t>
            </a:r>
            <a:r>
              <a:rPr lang="nl-NL" dirty="0" err="1" smtClean="0">
                <a:solidFill>
                  <a:srgbClr val="C43735"/>
                </a:solidFill>
              </a:rPr>
              <a:t>Models</a:t>
            </a:r>
            <a:r>
              <a:rPr lang="nl-NL" dirty="0" smtClean="0">
                <a:solidFill>
                  <a:srgbClr val="C43735"/>
                </a:solidFill>
              </a:rPr>
              <a:t> </a:t>
            </a:r>
            <a:r>
              <a:rPr lang="nl-NL" dirty="0">
                <a:solidFill>
                  <a:srgbClr val="C43735"/>
                </a:solidFill>
              </a:rPr>
              <a:t>(Kraus &amp; </a:t>
            </a:r>
            <a:r>
              <a:rPr lang="nl-NL" dirty="0" err="1">
                <a:solidFill>
                  <a:srgbClr val="C43735"/>
                </a:solidFill>
              </a:rPr>
              <a:t>Zahn</a:t>
            </a:r>
            <a:r>
              <a:rPr lang="nl-NL" dirty="0">
                <a:solidFill>
                  <a:srgbClr val="C43735"/>
                </a:solidFill>
              </a:rPr>
              <a:t>)</a:t>
            </a:r>
            <a:endParaRPr lang="nl-NL" dirty="0" smtClean="0">
              <a:solidFill>
                <a:srgbClr val="C43735"/>
              </a:solidFill>
            </a:endParaRPr>
          </a:p>
          <a:p>
            <a:endParaRPr lang="nl-NL" dirty="0" err="1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Kromming ruimtetijd</a:t>
            </a:r>
            <a:endParaRPr lang="nl-NL" dirty="0">
              <a:solidFill>
                <a:srgbClr val="C43735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8901"/>
            <a:ext cx="9162427" cy="283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7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1414</TotalTime>
  <Words>558</Words>
  <Application>Microsoft Office PowerPoint</Application>
  <PresentationFormat>Diavoorstelling (4:3)</PresentationFormat>
  <Paragraphs>108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Arial</vt:lpstr>
      <vt:lpstr>Calibri</vt:lpstr>
      <vt:lpstr>jan_van_brabant</vt:lpstr>
      <vt:lpstr>Symbol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Office-gebruiker</dc:creator>
  <cp:lastModifiedBy>Delhaye S.</cp:lastModifiedBy>
  <cp:revision>68</cp:revision>
  <dcterms:created xsi:type="dcterms:W3CDTF">2017-10-20T08:45:03Z</dcterms:created>
  <dcterms:modified xsi:type="dcterms:W3CDTF">2017-12-16T14:12:15Z</dcterms:modified>
</cp:coreProperties>
</file>