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hooyman@boni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eraar24.nl/rekenen-poster-en-kaart-op-v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561685"/>
          </a:xfrm>
        </p:spPr>
        <p:txBody>
          <a:bodyPr>
            <a:normAutofit/>
          </a:bodyPr>
          <a:lstStyle/>
          <a:p>
            <a:r>
              <a:rPr lang="nl-NL" sz="5400" dirty="0"/>
              <a:t>Omarm de rekentoets!!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43270" y="3299792"/>
            <a:ext cx="8905460" cy="1958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6600" b="1" dirty="0"/>
              <a:t>verbeter het Rekenen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l-NL" sz="6600" b="1" dirty="0"/>
              <a:t>in de vakken</a:t>
            </a:r>
          </a:p>
        </p:txBody>
      </p:sp>
    </p:spTree>
    <p:extLst>
      <p:ext uri="{BB962C8B-B14F-4D97-AF65-F5344CB8AC3E}">
        <p14:creationId xmlns:p14="http://schemas.microsoft.com/office/powerpoint/2010/main" val="206116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62772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Afspraken met secties</a:t>
            </a:r>
          </a:p>
          <a:p>
            <a:pPr lvl="1"/>
            <a:r>
              <a:rPr lang="nl-NL" sz="3000" dirty="0"/>
              <a:t>Verhoudingstabel</a:t>
            </a:r>
          </a:p>
          <a:p>
            <a:pPr lvl="1"/>
            <a:r>
              <a:rPr lang="nl-NL" sz="3000" dirty="0"/>
              <a:t>Welke secties ‘dragen’ het rekenbeleid?</a:t>
            </a:r>
          </a:p>
          <a:p>
            <a:r>
              <a:rPr lang="nl-NL" sz="3200" dirty="0"/>
              <a:t>Middelen</a:t>
            </a:r>
          </a:p>
          <a:p>
            <a:pPr lvl="1"/>
            <a:r>
              <a:rPr lang="nl-NL" sz="3000" dirty="0"/>
              <a:t>rekenposter, rekenkaart</a:t>
            </a:r>
          </a:p>
          <a:p>
            <a:pPr lvl="1"/>
            <a:r>
              <a:rPr lang="nl-NL" sz="3000" dirty="0"/>
              <a:t>Diagnostische toetsen</a:t>
            </a:r>
            <a:endParaRPr lang="nl-NL" sz="1800" dirty="0"/>
          </a:p>
          <a:p>
            <a:pPr lvl="2"/>
            <a:endParaRPr lang="nl-NL" sz="2600" dirty="0"/>
          </a:p>
          <a:p>
            <a:pPr lvl="2"/>
            <a:endParaRPr lang="nl-NL" sz="2600" dirty="0"/>
          </a:p>
          <a:p>
            <a:pPr lvl="1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4299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62772"/>
          </a:xfrm>
        </p:spPr>
        <p:txBody>
          <a:bodyPr>
            <a:normAutofit/>
          </a:bodyPr>
          <a:lstStyle/>
          <a:p>
            <a:r>
              <a:rPr lang="nl-NL" sz="3200" dirty="0"/>
              <a:t>Materiaal uitwisselen?</a:t>
            </a:r>
          </a:p>
          <a:p>
            <a:pPr lvl="1"/>
            <a:r>
              <a:rPr lang="nl-NL" sz="3000" dirty="0" smtClean="0">
                <a:hlinkClick r:id="rId2"/>
              </a:rPr>
              <a:t>Khooyman@xs4all.nl</a:t>
            </a:r>
            <a:endParaRPr lang="nl-NL" sz="3000" dirty="0"/>
          </a:p>
          <a:p>
            <a:pPr lvl="2"/>
            <a:endParaRPr lang="nl-NL" sz="2600" dirty="0"/>
          </a:p>
          <a:p>
            <a:pPr lvl="2"/>
            <a:endParaRPr lang="nl-NL" sz="2600" dirty="0"/>
          </a:p>
          <a:p>
            <a:pPr lvl="1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68285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3663004"/>
          </a:xfrm>
        </p:spPr>
        <p:txBody>
          <a:bodyPr>
            <a:noAutofit/>
          </a:bodyPr>
          <a:lstStyle/>
          <a:p>
            <a:r>
              <a:rPr lang="nl-NL" sz="3200" dirty="0"/>
              <a:t>Salvo!-project (</a:t>
            </a:r>
            <a:r>
              <a:rPr lang="nl-NL" sz="3200" dirty="0" err="1"/>
              <a:t>Fisme</a:t>
            </a:r>
            <a:r>
              <a:rPr lang="nl-NL" sz="3200" dirty="0"/>
              <a:t>)</a:t>
            </a:r>
          </a:p>
          <a:p>
            <a:pPr lvl="1"/>
            <a:r>
              <a:rPr lang="nl-NL" sz="2800" dirty="0"/>
              <a:t>Samenhang tussen natuurkunde en wiskunde – verbanden en evenredigheden (bovenbouw)</a:t>
            </a:r>
          </a:p>
          <a:p>
            <a:pPr lvl="1"/>
            <a:r>
              <a:rPr lang="nl-NL" sz="2800" dirty="0"/>
              <a:t>Rekenen met verhoudingen, procenten (onderbouw)</a:t>
            </a:r>
          </a:p>
          <a:p>
            <a:pPr lvl="1"/>
            <a:r>
              <a:rPr lang="nl-NL" sz="2800" dirty="0"/>
              <a:t>Verhoudingstabel als hulpmiddel</a:t>
            </a:r>
          </a:p>
          <a:p>
            <a:pPr lvl="1"/>
            <a:r>
              <a:rPr lang="nl-NL" sz="2800" dirty="0"/>
              <a:t>Lesmateriaal: 13 modules (</a:t>
            </a:r>
            <a:r>
              <a:rPr lang="nl-NL" sz="2800" dirty="0" err="1"/>
              <a:t>wi</a:t>
            </a:r>
            <a:r>
              <a:rPr lang="nl-NL" sz="2800" dirty="0"/>
              <a:t>, na, </a:t>
            </a:r>
            <a:r>
              <a:rPr lang="nl-NL" sz="2800" dirty="0" err="1"/>
              <a:t>sk</a:t>
            </a:r>
            <a:r>
              <a:rPr lang="nl-NL" sz="2800" dirty="0"/>
              <a:t> en </a:t>
            </a:r>
            <a:r>
              <a:rPr lang="nl-NL" sz="2800" dirty="0" err="1"/>
              <a:t>ec</a:t>
            </a:r>
            <a:r>
              <a:rPr lang="nl-NL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97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737146"/>
          </a:xfrm>
        </p:spPr>
        <p:txBody>
          <a:bodyPr>
            <a:normAutofit/>
          </a:bodyPr>
          <a:lstStyle/>
          <a:p>
            <a:r>
              <a:rPr lang="nl-NL" sz="3200" dirty="0"/>
              <a:t>Salvo!-project</a:t>
            </a:r>
          </a:p>
          <a:p>
            <a:pPr lvl="1"/>
            <a:r>
              <a:rPr lang="nl-NL" sz="2800" dirty="0"/>
              <a:t>Waarom vinden leerlingen rekenen zo lastig?</a:t>
            </a:r>
          </a:p>
          <a:p>
            <a:pPr lvl="1"/>
            <a:r>
              <a:rPr lang="nl-NL" sz="2800" dirty="0"/>
              <a:t>Als er … staat dan moet je … doen</a:t>
            </a:r>
          </a:p>
          <a:p>
            <a:pPr lvl="1"/>
            <a:r>
              <a:rPr lang="nl-NL" sz="2800" dirty="0"/>
              <a:t>Niet nadenken maar nadoen</a:t>
            </a:r>
          </a:p>
          <a:p>
            <a:pPr lvl="1"/>
            <a:r>
              <a:rPr lang="nl-NL" sz="2800" dirty="0"/>
              <a:t>Rekenen met procenten bij </a:t>
            </a:r>
            <a:r>
              <a:rPr lang="nl-NL" sz="2800" dirty="0" err="1"/>
              <a:t>wi</a:t>
            </a:r>
            <a:r>
              <a:rPr lang="nl-NL" sz="2800" dirty="0"/>
              <a:t>, na, </a:t>
            </a:r>
            <a:r>
              <a:rPr lang="nl-NL" sz="2800" dirty="0" err="1"/>
              <a:t>ec</a:t>
            </a:r>
            <a:r>
              <a:rPr lang="nl-NL" sz="2800" dirty="0"/>
              <a:t>, </a:t>
            </a:r>
            <a:r>
              <a:rPr lang="nl-NL" sz="2800" dirty="0" err="1"/>
              <a:t>ak</a:t>
            </a:r>
            <a:r>
              <a:rPr lang="nl-NL" sz="2800" dirty="0"/>
              <a:t>, </a:t>
            </a:r>
            <a:r>
              <a:rPr lang="nl-NL" sz="2800" dirty="0" err="1"/>
              <a:t>tn</a:t>
            </a:r>
            <a:r>
              <a:rPr lang="nl-NL" sz="2800" dirty="0"/>
              <a:t>, </a:t>
            </a:r>
            <a:r>
              <a:rPr lang="nl-NL" sz="2800" dirty="0" err="1"/>
              <a:t>sk</a:t>
            </a:r>
            <a:endParaRPr lang="nl-NL" sz="2800" dirty="0"/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903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3500" dirty="0"/>
              <a:t>Vervolg Salvo!-project</a:t>
            </a:r>
          </a:p>
          <a:p>
            <a:pPr lvl="1"/>
            <a:r>
              <a:rPr lang="nl-NL" sz="3000" dirty="0"/>
              <a:t>Afspraken op school met alle secties</a:t>
            </a:r>
          </a:p>
          <a:p>
            <a:pPr lvl="1"/>
            <a:r>
              <a:rPr lang="nl-NL" sz="3000" dirty="0"/>
              <a:t>Gebruik waar mogelijk de Verhoudingstabel, zeker bij procenten</a:t>
            </a:r>
          </a:p>
          <a:p>
            <a:pPr lvl="1"/>
            <a:r>
              <a:rPr lang="nl-NL" sz="3000" dirty="0"/>
              <a:t>Opbrengst: economie, scheikunde, natuurkunde, wiskunde, examens</a:t>
            </a:r>
          </a:p>
          <a:p>
            <a:pPr lvl="1"/>
            <a:r>
              <a:rPr lang="nl-NL" sz="3000" dirty="0"/>
              <a:t>Hoe zorg je dat alle secties blijven meedoen?</a:t>
            </a:r>
          </a:p>
          <a:p>
            <a:pPr lvl="1"/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5290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nl-NL" sz="3200" dirty="0"/>
              <a:t>rekenposter in elk lokaal </a:t>
            </a:r>
          </a:p>
          <a:p>
            <a:pPr lvl="1"/>
            <a:r>
              <a:rPr lang="nl-NL" sz="2800" dirty="0"/>
              <a:t>Verhoudingstabel bij per-eenheden</a:t>
            </a:r>
          </a:p>
          <a:p>
            <a:pPr lvl="1"/>
            <a:r>
              <a:rPr lang="nl-NL" sz="2800" dirty="0"/>
              <a:t>Procenten met verhoudingstabel</a:t>
            </a:r>
          </a:p>
          <a:p>
            <a:pPr lvl="1"/>
            <a:r>
              <a:rPr lang="nl-NL" sz="2800" dirty="0"/>
              <a:t>Formules invullen en ‘omschrijven’</a:t>
            </a:r>
          </a:p>
          <a:p>
            <a:pPr lvl="1"/>
            <a:r>
              <a:rPr lang="nl-NL" sz="2800" dirty="0"/>
              <a:t>Complexe rekenvragen</a:t>
            </a:r>
          </a:p>
          <a:p>
            <a:pPr lvl="1"/>
            <a:r>
              <a:rPr lang="nl-NL" sz="2800" dirty="0"/>
              <a:t>Omreken oppervlakte- en inhoud</a:t>
            </a:r>
          </a:p>
          <a:p>
            <a:pPr lvl="1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2393" t="13562" r="19788" b="1322"/>
          <a:stretch/>
        </p:blipFill>
        <p:spPr>
          <a:xfrm>
            <a:off x="8279027" y="2001825"/>
            <a:ext cx="3312000" cy="47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200" dirty="0"/>
              <a:t>Rekenkaart voor de leerlingen</a:t>
            </a:r>
          </a:p>
          <a:p>
            <a:pPr lvl="1"/>
            <a:r>
              <a:rPr lang="nl-NL" sz="2800" dirty="0"/>
              <a:t>Start in de brugklas bij wiskunde</a:t>
            </a:r>
          </a:p>
          <a:p>
            <a:pPr lvl="1"/>
            <a:r>
              <a:rPr lang="nl-NL" sz="2800" dirty="0"/>
              <a:t>Herhalen in klas 3 bij natuurkunde</a:t>
            </a:r>
          </a:p>
          <a:p>
            <a:pPr lvl="1"/>
            <a:r>
              <a:rPr lang="nl-NL" sz="2800" dirty="0"/>
              <a:t>Instromers in 4 </a:t>
            </a:r>
            <a:r>
              <a:rPr lang="nl-NL" sz="2800" dirty="0" smtClean="0"/>
              <a:t>havo</a:t>
            </a:r>
            <a:endParaRPr lang="nl-NL" sz="2800" dirty="0"/>
          </a:p>
          <a:p>
            <a:pPr lvl="1"/>
            <a:endParaRPr lang="nl-NL" sz="2800" dirty="0"/>
          </a:p>
          <a:p>
            <a:r>
              <a:rPr lang="nl-NL" sz="3200" dirty="0" smtClean="0"/>
              <a:t>Video: </a:t>
            </a:r>
            <a:r>
              <a:rPr lang="nl-NL" sz="3200" dirty="0" smtClean="0">
                <a:hlinkClick r:id="rId2"/>
              </a:rPr>
              <a:t>LERAAR24.NL</a:t>
            </a:r>
            <a:endParaRPr lang="nl-NL" sz="32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20833" t="9646" r="18485" b="1471"/>
          <a:stretch/>
        </p:blipFill>
        <p:spPr bwMode="auto">
          <a:xfrm>
            <a:off x="9713263" y="3332195"/>
            <a:ext cx="2276573" cy="32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20833" t="9819" r="18816" b="1297"/>
          <a:stretch/>
        </p:blipFill>
        <p:spPr bwMode="auto">
          <a:xfrm>
            <a:off x="7912651" y="2035239"/>
            <a:ext cx="2268000" cy="3206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61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Rekenkaart voor de leerlingen</a:t>
            </a:r>
          </a:p>
          <a:p>
            <a:pPr lvl="1"/>
            <a:r>
              <a:rPr lang="nl-NL" sz="2800" dirty="0"/>
              <a:t>Gebruik in de les</a:t>
            </a:r>
          </a:p>
          <a:p>
            <a:pPr lvl="1"/>
            <a:r>
              <a:rPr lang="nl-NL" sz="2800" dirty="0"/>
              <a:t>Prettig voor leerlingen en docent</a:t>
            </a:r>
          </a:p>
          <a:p>
            <a:pPr lvl="1"/>
            <a:r>
              <a:rPr lang="nl-NL" sz="2800" dirty="0"/>
              <a:t>Toegestaan bij toetsen t/m klas 4</a:t>
            </a:r>
          </a:p>
          <a:p>
            <a:pPr lvl="2"/>
            <a:r>
              <a:rPr lang="nl-NL" dirty="0"/>
              <a:t>Tenzij ….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20833" t="9646" r="18485" b="1471"/>
          <a:stretch/>
        </p:blipFill>
        <p:spPr bwMode="auto">
          <a:xfrm>
            <a:off x="9713263" y="3332195"/>
            <a:ext cx="2276573" cy="32008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20833" t="9819" r="18816" b="1297"/>
          <a:stretch/>
        </p:blipFill>
        <p:spPr bwMode="auto">
          <a:xfrm>
            <a:off x="7912651" y="2035239"/>
            <a:ext cx="2268000" cy="3206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25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96083"/>
          </a:xfrm>
        </p:spPr>
        <p:txBody>
          <a:bodyPr>
            <a:normAutofit/>
          </a:bodyPr>
          <a:lstStyle/>
          <a:p>
            <a:r>
              <a:rPr lang="nl-NL" sz="3200" dirty="0"/>
              <a:t>Zwaartepunt rekenbeleid in klas 3</a:t>
            </a:r>
          </a:p>
          <a:p>
            <a:pPr lvl="1"/>
            <a:r>
              <a:rPr lang="nl-NL" sz="2800" dirty="0"/>
              <a:t>(her)introductie rekenkaart</a:t>
            </a:r>
          </a:p>
          <a:p>
            <a:pPr lvl="1"/>
            <a:r>
              <a:rPr lang="nl-NL" sz="2800" dirty="0"/>
              <a:t>Diagnostische toetsen </a:t>
            </a:r>
          </a:p>
          <a:p>
            <a:pPr lvl="2"/>
            <a:r>
              <a:rPr lang="nl-NL" sz="2400" dirty="0"/>
              <a:t>Klas 3  –  2F (3 keer 40 minuten)  –  ROOM: </a:t>
            </a:r>
            <a:r>
              <a:rPr lang="nl-NL" sz="2400" u="sng" dirty="0"/>
              <a:t>rekentoets3</a:t>
            </a:r>
          </a:p>
          <a:p>
            <a:pPr lvl="2"/>
            <a:r>
              <a:rPr lang="nl-NL" sz="2400" dirty="0"/>
              <a:t>Klas 3  –  3F (3 keer 40 minuten)</a:t>
            </a:r>
            <a:endParaRPr lang="nl-NL" sz="2400" u="sng" dirty="0"/>
          </a:p>
          <a:p>
            <a:pPr lvl="2"/>
            <a:r>
              <a:rPr lang="nl-NL" sz="2400" dirty="0"/>
              <a:t>Cijfer op Het rapport</a:t>
            </a:r>
          </a:p>
          <a:p>
            <a:pPr lvl="2"/>
            <a:endParaRPr lang="nl-NL" sz="2600" dirty="0"/>
          </a:p>
          <a:p>
            <a:pPr lvl="2"/>
            <a:endParaRPr lang="nl-NL" sz="2600" dirty="0"/>
          </a:p>
          <a:p>
            <a:pPr lvl="1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515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Omarm de Rekentoets!!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96083"/>
          </a:xfrm>
        </p:spPr>
        <p:txBody>
          <a:bodyPr>
            <a:normAutofit/>
          </a:bodyPr>
          <a:lstStyle/>
          <a:p>
            <a:r>
              <a:rPr lang="nl-NL" sz="3200" dirty="0"/>
              <a:t>In de bovenbouw vooral in 4H</a:t>
            </a:r>
          </a:p>
          <a:p>
            <a:pPr lvl="1"/>
            <a:r>
              <a:rPr lang="nl-NL" sz="2800" dirty="0"/>
              <a:t>Rekenkaart voor instroom</a:t>
            </a:r>
          </a:p>
          <a:p>
            <a:pPr lvl="1"/>
            <a:r>
              <a:rPr lang="nl-NL" sz="2800" dirty="0"/>
              <a:t>Rekenlessen (tijdens KWT)</a:t>
            </a:r>
          </a:p>
          <a:p>
            <a:pPr lvl="1"/>
            <a:r>
              <a:rPr lang="nl-NL" sz="2800" dirty="0"/>
              <a:t>Diagnostische toetsen </a:t>
            </a:r>
          </a:p>
          <a:p>
            <a:pPr lvl="2"/>
            <a:r>
              <a:rPr lang="nl-NL" sz="2400" dirty="0"/>
              <a:t>3F  </a:t>
            </a:r>
            <a:r>
              <a:rPr lang="nl-NL" dirty="0"/>
              <a:t>(100 minuten)</a:t>
            </a:r>
            <a:r>
              <a:rPr lang="nl-NL" sz="2400" dirty="0"/>
              <a:t>  –  ROOM: </a:t>
            </a:r>
            <a:r>
              <a:rPr lang="nl-NL" sz="2400" u="sng" dirty="0"/>
              <a:t>rekenen4h3</a:t>
            </a:r>
            <a:r>
              <a:rPr lang="nl-NL" sz="2400" dirty="0"/>
              <a:t> </a:t>
            </a:r>
          </a:p>
          <a:p>
            <a:pPr lvl="2"/>
            <a:r>
              <a:rPr lang="nl-NL" sz="2400" dirty="0"/>
              <a:t>papier + digitaal (</a:t>
            </a:r>
            <a:r>
              <a:rPr lang="nl-NL" sz="2400" dirty="0" err="1"/>
              <a:t>socrative</a:t>
            </a:r>
            <a:r>
              <a:rPr lang="nl-NL" sz="2400" dirty="0"/>
              <a:t>)</a:t>
            </a:r>
          </a:p>
          <a:p>
            <a:pPr lvl="2"/>
            <a:endParaRPr lang="nl-NL" sz="2000" dirty="0"/>
          </a:p>
          <a:p>
            <a:pPr lvl="2"/>
            <a:endParaRPr lang="nl-NL" sz="2600" dirty="0"/>
          </a:p>
          <a:p>
            <a:pPr lvl="2"/>
            <a:endParaRPr lang="nl-NL" sz="2600" dirty="0"/>
          </a:p>
          <a:p>
            <a:pPr lvl="1"/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5653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1437</TotalTime>
  <Words>326</Words>
  <Application>Microsoft Office PowerPoint</Application>
  <PresentationFormat>Breedbeeld</PresentationFormat>
  <Paragraphs>70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Tw Cen MT</vt:lpstr>
      <vt:lpstr>Druppel</vt:lpstr>
      <vt:lpstr>Omarm de rekentoets!!</vt:lpstr>
      <vt:lpstr>Omarm de Rekentoets!!</vt:lpstr>
      <vt:lpstr>Omarm de Rekentoets!!</vt:lpstr>
      <vt:lpstr>Omarm de Rekentoets!!</vt:lpstr>
      <vt:lpstr>Omarm de Rekentoets!!</vt:lpstr>
      <vt:lpstr>Omarm de Rekentoets!!</vt:lpstr>
      <vt:lpstr>Omarm de Rekentoets!!</vt:lpstr>
      <vt:lpstr>Omarm de Rekentoets!!</vt:lpstr>
      <vt:lpstr>Omarm de Rekentoets!!</vt:lpstr>
      <vt:lpstr>Omarm de Rekentoets!!</vt:lpstr>
      <vt:lpstr>Omarm de Rekentoets!!</vt:lpstr>
    </vt:vector>
  </TitlesOfParts>
  <Company>Het Bonifatius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Rekenonderwijs in de vakken</dc:title>
  <dc:creator>Kees Hooyman</dc:creator>
  <cp:lastModifiedBy>Kees Hooyman</cp:lastModifiedBy>
  <cp:revision>22</cp:revision>
  <dcterms:created xsi:type="dcterms:W3CDTF">2016-12-08T07:42:21Z</dcterms:created>
  <dcterms:modified xsi:type="dcterms:W3CDTF">2017-12-14T19:24:18Z</dcterms:modified>
</cp:coreProperties>
</file>